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3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4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5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6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7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7" r:id="rId3"/>
    <p:sldId id="318" r:id="rId4"/>
    <p:sldId id="324" r:id="rId5"/>
    <p:sldId id="320" r:id="rId6"/>
    <p:sldId id="322" r:id="rId7"/>
    <p:sldId id="321" r:id="rId8"/>
    <p:sldId id="325" r:id="rId9"/>
    <p:sldId id="326" r:id="rId1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36" autoAdjust="0"/>
    <p:restoredTop sz="99416" autoAdjust="0"/>
  </p:normalViewPr>
  <p:slideViewPr>
    <p:cSldViewPr>
      <p:cViewPr varScale="1">
        <p:scale>
          <a:sx n="85" d="100"/>
          <a:sy n="85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61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32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08512" cy="3455987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79913"/>
            <a:ext cx="5089525" cy="4146550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3" Type="http://schemas.openxmlformats.org/officeDocument/2006/relationships/tags" Target="../tags/tag30.xml"/><Relationship Id="rId21" Type="http://schemas.openxmlformats.org/officeDocument/2006/relationships/slideLayout" Target="../slideLayouts/slideLayout4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tags" Target="../tags/tag60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tags" Target="../tags/tag59.xml"/><Relationship Id="rId17" Type="http://schemas.openxmlformats.org/officeDocument/2006/relationships/notesSlide" Target="../notesSlides/notesSlide4.xml"/><Relationship Id="rId2" Type="http://schemas.openxmlformats.org/officeDocument/2006/relationships/tags" Target="../tags/tag4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5" Type="http://schemas.openxmlformats.org/officeDocument/2006/relationships/tags" Target="../tags/tag52.xml"/><Relationship Id="rId15" Type="http://schemas.openxmlformats.org/officeDocument/2006/relationships/tags" Target="../tags/tag62.xml"/><Relationship Id="rId10" Type="http://schemas.openxmlformats.org/officeDocument/2006/relationships/tags" Target="../tags/tag57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70.xml"/><Relationship Id="rId13" Type="http://schemas.openxmlformats.org/officeDocument/2006/relationships/tags" Target="../tags/tag75.xml"/><Relationship Id="rId18" Type="http://schemas.openxmlformats.org/officeDocument/2006/relationships/notesSlide" Target="../notesSlides/notesSlide5.xml"/><Relationship Id="rId3" Type="http://schemas.openxmlformats.org/officeDocument/2006/relationships/tags" Target="../tags/tag65.xml"/><Relationship Id="rId7" Type="http://schemas.openxmlformats.org/officeDocument/2006/relationships/tags" Target="../tags/tag69.xml"/><Relationship Id="rId12" Type="http://schemas.openxmlformats.org/officeDocument/2006/relationships/tags" Target="../tags/tag74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64.xml"/><Relationship Id="rId16" Type="http://schemas.openxmlformats.org/officeDocument/2006/relationships/tags" Target="../tags/tag78.xml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11" Type="http://schemas.openxmlformats.org/officeDocument/2006/relationships/tags" Target="../tags/tag73.xml"/><Relationship Id="rId5" Type="http://schemas.openxmlformats.org/officeDocument/2006/relationships/tags" Target="../tags/tag67.xml"/><Relationship Id="rId15" Type="http://schemas.openxmlformats.org/officeDocument/2006/relationships/tags" Target="../tags/tag77.xml"/><Relationship Id="rId10" Type="http://schemas.openxmlformats.org/officeDocument/2006/relationships/tags" Target="../tags/tag72.xml"/><Relationship Id="rId4" Type="http://schemas.openxmlformats.org/officeDocument/2006/relationships/tags" Target="../tags/tag66.xml"/><Relationship Id="rId9" Type="http://schemas.openxmlformats.org/officeDocument/2006/relationships/tags" Target="../tags/tag71.xml"/><Relationship Id="rId14" Type="http://schemas.openxmlformats.org/officeDocument/2006/relationships/tags" Target="../tags/tag7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26" Type="http://schemas.openxmlformats.org/officeDocument/2006/relationships/tags" Target="../tags/tag104.xml"/><Relationship Id="rId3" Type="http://schemas.openxmlformats.org/officeDocument/2006/relationships/tags" Target="../tags/tag81.xml"/><Relationship Id="rId21" Type="http://schemas.openxmlformats.org/officeDocument/2006/relationships/tags" Target="../tags/tag99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5" Type="http://schemas.openxmlformats.org/officeDocument/2006/relationships/tags" Target="../tags/tag103.xml"/><Relationship Id="rId33" Type="http://schemas.openxmlformats.org/officeDocument/2006/relationships/tags" Target="../tags/tag111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20" Type="http://schemas.openxmlformats.org/officeDocument/2006/relationships/tags" Target="../tags/tag98.xml"/><Relationship Id="rId29" Type="http://schemas.openxmlformats.org/officeDocument/2006/relationships/tags" Target="../tags/tag107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24" Type="http://schemas.openxmlformats.org/officeDocument/2006/relationships/tags" Target="../tags/tag102.xml"/><Relationship Id="rId32" Type="http://schemas.openxmlformats.org/officeDocument/2006/relationships/tags" Target="../tags/tag110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23" Type="http://schemas.openxmlformats.org/officeDocument/2006/relationships/tags" Target="../tags/tag101.xml"/><Relationship Id="rId28" Type="http://schemas.openxmlformats.org/officeDocument/2006/relationships/tags" Target="../tags/tag106.xml"/><Relationship Id="rId10" Type="http://schemas.openxmlformats.org/officeDocument/2006/relationships/tags" Target="../tags/tag88.xml"/><Relationship Id="rId19" Type="http://schemas.openxmlformats.org/officeDocument/2006/relationships/tags" Target="../tags/tag97.xml"/><Relationship Id="rId31" Type="http://schemas.openxmlformats.org/officeDocument/2006/relationships/tags" Target="../tags/tag109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Relationship Id="rId22" Type="http://schemas.openxmlformats.org/officeDocument/2006/relationships/tags" Target="../tags/tag100.xml"/><Relationship Id="rId27" Type="http://schemas.openxmlformats.org/officeDocument/2006/relationships/tags" Target="../tags/tag105.xml"/><Relationship Id="rId30" Type="http://schemas.openxmlformats.org/officeDocument/2006/relationships/tags" Target="../tags/tag108.xml"/><Relationship Id="rId35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18" Type="http://schemas.openxmlformats.org/officeDocument/2006/relationships/tags" Target="../tags/tag129.xml"/><Relationship Id="rId26" Type="http://schemas.openxmlformats.org/officeDocument/2006/relationships/tags" Target="../tags/tag137.xml"/><Relationship Id="rId39" Type="http://schemas.openxmlformats.org/officeDocument/2006/relationships/tags" Target="../tags/tag150.xml"/><Relationship Id="rId3" Type="http://schemas.openxmlformats.org/officeDocument/2006/relationships/tags" Target="../tags/tag114.xml"/><Relationship Id="rId21" Type="http://schemas.openxmlformats.org/officeDocument/2006/relationships/tags" Target="../tags/tag132.xml"/><Relationship Id="rId34" Type="http://schemas.openxmlformats.org/officeDocument/2006/relationships/tags" Target="../tags/tag145.xml"/><Relationship Id="rId42" Type="http://schemas.openxmlformats.org/officeDocument/2006/relationships/tags" Target="../tags/tag153.xml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17" Type="http://schemas.openxmlformats.org/officeDocument/2006/relationships/tags" Target="../tags/tag128.xml"/><Relationship Id="rId25" Type="http://schemas.openxmlformats.org/officeDocument/2006/relationships/tags" Target="../tags/tag136.xml"/><Relationship Id="rId33" Type="http://schemas.openxmlformats.org/officeDocument/2006/relationships/tags" Target="../tags/tag144.xml"/><Relationship Id="rId38" Type="http://schemas.openxmlformats.org/officeDocument/2006/relationships/tags" Target="../tags/tag149.xml"/><Relationship Id="rId2" Type="http://schemas.openxmlformats.org/officeDocument/2006/relationships/tags" Target="../tags/tag113.xml"/><Relationship Id="rId16" Type="http://schemas.openxmlformats.org/officeDocument/2006/relationships/tags" Target="../tags/tag127.xml"/><Relationship Id="rId20" Type="http://schemas.openxmlformats.org/officeDocument/2006/relationships/tags" Target="../tags/tag131.xml"/><Relationship Id="rId29" Type="http://schemas.openxmlformats.org/officeDocument/2006/relationships/tags" Target="../tags/tag140.xml"/><Relationship Id="rId41" Type="http://schemas.openxmlformats.org/officeDocument/2006/relationships/tags" Target="../tags/tag152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24" Type="http://schemas.openxmlformats.org/officeDocument/2006/relationships/tags" Target="../tags/tag135.xml"/><Relationship Id="rId32" Type="http://schemas.openxmlformats.org/officeDocument/2006/relationships/tags" Target="../tags/tag143.xml"/><Relationship Id="rId37" Type="http://schemas.openxmlformats.org/officeDocument/2006/relationships/tags" Target="../tags/tag148.xml"/><Relationship Id="rId40" Type="http://schemas.openxmlformats.org/officeDocument/2006/relationships/tags" Target="../tags/tag151.xml"/><Relationship Id="rId45" Type="http://schemas.openxmlformats.org/officeDocument/2006/relationships/notesSlide" Target="../notesSlides/notesSlide7.xml"/><Relationship Id="rId5" Type="http://schemas.openxmlformats.org/officeDocument/2006/relationships/tags" Target="../tags/tag116.xml"/><Relationship Id="rId15" Type="http://schemas.openxmlformats.org/officeDocument/2006/relationships/tags" Target="../tags/tag126.xml"/><Relationship Id="rId23" Type="http://schemas.openxmlformats.org/officeDocument/2006/relationships/tags" Target="../tags/tag134.xml"/><Relationship Id="rId28" Type="http://schemas.openxmlformats.org/officeDocument/2006/relationships/tags" Target="../tags/tag139.xml"/><Relationship Id="rId36" Type="http://schemas.openxmlformats.org/officeDocument/2006/relationships/tags" Target="../tags/tag147.xml"/><Relationship Id="rId10" Type="http://schemas.openxmlformats.org/officeDocument/2006/relationships/tags" Target="../tags/tag121.xml"/><Relationship Id="rId19" Type="http://schemas.openxmlformats.org/officeDocument/2006/relationships/tags" Target="../tags/tag130.xml"/><Relationship Id="rId31" Type="http://schemas.openxmlformats.org/officeDocument/2006/relationships/tags" Target="../tags/tag142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tags" Target="../tags/tag125.xml"/><Relationship Id="rId22" Type="http://schemas.openxmlformats.org/officeDocument/2006/relationships/tags" Target="../tags/tag133.xml"/><Relationship Id="rId27" Type="http://schemas.openxmlformats.org/officeDocument/2006/relationships/tags" Target="../tags/tag138.xml"/><Relationship Id="rId30" Type="http://schemas.openxmlformats.org/officeDocument/2006/relationships/tags" Target="../tags/tag141.xml"/><Relationship Id="rId35" Type="http://schemas.openxmlformats.org/officeDocument/2006/relationships/tags" Target="../tags/tag146.xml"/><Relationship Id="rId43" Type="http://schemas.openxmlformats.org/officeDocument/2006/relationships/tags" Target="../tags/tag15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13" Type="http://schemas.openxmlformats.org/officeDocument/2006/relationships/tags" Target="../tags/tag167.xml"/><Relationship Id="rId18" Type="http://schemas.openxmlformats.org/officeDocument/2006/relationships/tags" Target="../tags/tag172.xml"/><Relationship Id="rId26" Type="http://schemas.openxmlformats.org/officeDocument/2006/relationships/tags" Target="../tags/tag180.xml"/><Relationship Id="rId39" Type="http://schemas.openxmlformats.org/officeDocument/2006/relationships/notesSlide" Target="../notesSlides/notesSlide8.xml"/><Relationship Id="rId3" Type="http://schemas.openxmlformats.org/officeDocument/2006/relationships/tags" Target="../tags/tag157.xml"/><Relationship Id="rId21" Type="http://schemas.openxmlformats.org/officeDocument/2006/relationships/tags" Target="../tags/tag175.xml"/><Relationship Id="rId34" Type="http://schemas.openxmlformats.org/officeDocument/2006/relationships/tags" Target="../tags/tag188.xml"/><Relationship Id="rId7" Type="http://schemas.openxmlformats.org/officeDocument/2006/relationships/tags" Target="../tags/tag161.xml"/><Relationship Id="rId12" Type="http://schemas.openxmlformats.org/officeDocument/2006/relationships/tags" Target="../tags/tag166.xml"/><Relationship Id="rId17" Type="http://schemas.openxmlformats.org/officeDocument/2006/relationships/tags" Target="../tags/tag171.xml"/><Relationship Id="rId25" Type="http://schemas.openxmlformats.org/officeDocument/2006/relationships/tags" Target="../tags/tag179.xml"/><Relationship Id="rId33" Type="http://schemas.openxmlformats.org/officeDocument/2006/relationships/tags" Target="../tags/tag187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156.xml"/><Relationship Id="rId16" Type="http://schemas.openxmlformats.org/officeDocument/2006/relationships/tags" Target="../tags/tag170.xml"/><Relationship Id="rId20" Type="http://schemas.openxmlformats.org/officeDocument/2006/relationships/tags" Target="../tags/tag174.xml"/><Relationship Id="rId29" Type="http://schemas.openxmlformats.org/officeDocument/2006/relationships/tags" Target="../tags/tag183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24" Type="http://schemas.openxmlformats.org/officeDocument/2006/relationships/tags" Target="../tags/tag178.xml"/><Relationship Id="rId32" Type="http://schemas.openxmlformats.org/officeDocument/2006/relationships/tags" Target="../tags/tag186.xml"/><Relationship Id="rId37" Type="http://schemas.openxmlformats.org/officeDocument/2006/relationships/tags" Target="../tags/tag191.xml"/><Relationship Id="rId5" Type="http://schemas.openxmlformats.org/officeDocument/2006/relationships/tags" Target="../tags/tag159.xml"/><Relationship Id="rId15" Type="http://schemas.openxmlformats.org/officeDocument/2006/relationships/tags" Target="../tags/tag169.xml"/><Relationship Id="rId23" Type="http://schemas.openxmlformats.org/officeDocument/2006/relationships/tags" Target="../tags/tag177.xml"/><Relationship Id="rId28" Type="http://schemas.openxmlformats.org/officeDocument/2006/relationships/tags" Target="../tags/tag182.xml"/><Relationship Id="rId36" Type="http://schemas.openxmlformats.org/officeDocument/2006/relationships/tags" Target="../tags/tag190.xml"/><Relationship Id="rId10" Type="http://schemas.openxmlformats.org/officeDocument/2006/relationships/tags" Target="../tags/tag164.xml"/><Relationship Id="rId19" Type="http://schemas.openxmlformats.org/officeDocument/2006/relationships/tags" Target="../tags/tag173.xml"/><Relationship Id="rId31" Type="http://schemas.openxmlformats.org/officeDocument/2006/relationships/tags" Target="../tags/tag185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4" Type="http://schemas.openxmlformats.org/officeDocument/2006/relationships/tags" Target="../tags/tag168.xml"/><Relationship Id="rId22" Type="http://schemas.openxmlformats.org/officeDocument/2006/relationships/tags" Target="../tags/tag176.xml"/><Relationship Id="rId27" Type="http://schemas.openxmlformats.org/officeDocument/2006/relationships/tags" Target="../tags/tag181.xml"/><Relationship Id="rId30" Type="http://schemas.openxmlformats.org/officeDocument/2006/relationships/tags" Target="../tags/tag184.xml"/><Relationship Id="rId35" Type="http://schemas.openxmlformats.org/officeDocument/2006/relationships/tags" Target="../tags/tag18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</a:t>
            </a:r>
            <a:r>
              <a:rPr lang="en-US" sz="3200" i="0" dirty="0" smtClean="0"/>
              <a:t>Data </a:t>
            </a:r>
            <a:r>
              <a:rPr lang="en-US" sz="3200" i="0" dirty="0" smtClean="0"/>
              <a:t>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Optional Slides: </a:t>
            </a:r>
            <a:r>
              <a:rPr lang="en-US" sz="3200" i="0" dirty="0" smtClean="0"/>
              <a:t>AVL </a:t>
            </a:r>
            <a:r>
              <a:rPr lang="en-US" sz="3200" i="0" dirty="0" smtClean="0"/>
              <a:t>Delete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3FB4-0CEE-4CDE-9E9E-CFB7392ADB87}" type="slidenum">
              <a:rPr lang="en-US"/>
              <a:pPr/>
              <a:t>2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AVL Tree Data Structure</a:t>
            </a:r>
          </a:p>
        </p:txBody>
      </p:sp>
      <p:sp>
        <p:nvSpPr>
          <p:cNvPr id="238595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238596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597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238598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38599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38600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11</a:t>
            </a:r>
          </a:p>
        </p:txBody>
      </p:sp>
      <p:sp>
        <p:nvSpPr>
          <p:cNvPr id="238601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238602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cxnSp>
        <p:nvCxnSpPr>
          <p:cNvPr id="238603" name="AutoShape 11"/>
          <p:cNvCxnSpPr>
            <a:cxnSpLocks noChangeShapeType="1"/>
            <a:stCxn id="238602" idx="3"/>
            <a:endCxn id="238601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4" name="AutoShape 12"/>
          <p:cNvCxnSpPr>
            <a:cxnSpLocks noChangeShapeType="1"/>
            <a:stCxn id="238602" idx="5"/>
            <a:endCxn id="238600" idx="0"/>
          </p:cNvCxnSpPr>
          <p:nvPr>
            <p:custDataLst>
              <p:tags r:id="rId11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5" name="AutoShape 13"/>
          <p:cNvCxnSpPr>
            <a:cxnSpLocks noChangeShapeType="1"/>
            <a:stCxn id="238600" idx="3"/>
            <a:endCxn id="238597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6" name="AutoShape 14"/>
          <p:cNvCxnSpPr>
            <a:cxnSpLocks noChangeShapeType="1"/>
            <a:stCxn id="238600" idx="5"/>
            <a:endCxn id="238596" idx="0"/>
          </p:cNvCxnSpPr>
          <p:nvPr>
            <p:custDataLst>
              <p:tags r:id="rId13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7" name="AutoShape 15"/>
          <p:cNvCxnSpPr>
            <a:cxnSpLocks noChangeShapeType="1"/>
            <a:stCxn id="238601" idx="3"/>
            <a:endCxn id="238599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8" name="AutoShape 16"/>
          <p:cNvCxnSpPr>
            <a:cxnSpLocks noChangeShapeType="1"/>
            <a:stCxn id="238601" idx="5"/>
            <a:endCxn id="238598" idx="0"/>
          </p:cNvCxnSpPr>
          <p:nvPr>
            <p:custDataLst>
              <p:tags r:id="rId15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9" name="AutoShape 17"/>
          <p:cNvCxnSpPr>
            <a:cxnSpLocks noChangeShapeType="1"/>
            <a:stCxn id="238599" idx="5"/>
            <a:endCxn id="238595" idx="0"/>
          </p:cNvCxnSpPr>
          <p:nvPr>
            <p:custDataLst>
              <p:tags r:id="rId16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14</a:t>
            </a:r>
          </a:p>
        </p:txBody>
      </p:sp>
      <p:sp>
        <p:nvSpPr>
          <p:cNvPr id="238611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smtClean="0">
                <a:latin typeface="Times New Roman" pitchFamily="18" charset="0"/>
              </a:rPr>
              <a:t>12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612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7</a:t>
            </a:r>
          </a:p>
        </p:txBody>
      </p:sp>
      <p:cxnSp>
        <p:nvCxnSpPr>
          <p:cNvPr id="238613" name="AutoShape 21"/>
          <p:cNvCxnSpPr>
            <a:cxnSpLocks noChangeShapeType="1"/>
            <a:stCxn id="238598" idx="5"/>
            <a:endCxn id="238612" idx="0"/>
          </p:cNvCxnSpPr>
          <p:nvPr>
            <p:custDataLst>
              <p:tags r:id="rId20"/>
            </p:custDataLst>
          </p:nvPr>
        </p:nvCxnSpPr>
        <p:spPr bwMode="auto">
          <a:xfrm>
            <a:off x="60023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4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cxnSp>
        <p:nvCxnSpPr>
          <p:cNvPr id="238615" name="AutoShape 23"/>
          <p:cNvCxnSpPr>
            <a:cxnSpLocks noChangeShapeType="1"/>
            <a:stCxn id="238597" idx="3"/>
            <a:endCxn id="238614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6" name="AutoShape 24"/>
          <p:cNvCxnSpPr>
            <a:cxnSpLocks noChangeShapeType="1"/>
            <a:stCxn id="238596" idx="3"/>
            <a:endCxn id="238611" idx="0"/>
          </p:cNvCxnSpPr>
          <p:nvPr>
            <p:custDataLst>
              <p:tags r:id="rId23"/>
            </p:custDataLst>
          </p:nvPr>
        </p:nvCxnSpPr>
        <p:spPr bwMode="auto">
          <a:xfrm flipH="1">
            <a:off x="7658100" y="4256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7" name="AutoShape 25"/>
          <p:cNvCxnSpPr>
            <a:cxnSpLocks noChangeShapeType="1"/>
            <a:stCxn id="238596" idx="5"/>
            <a:endCxn id="238610" idx="0"/>
          </p:cNvCxnSpPr>
          <p:nvPr>
            <p:custDataLst>
              <p:tags r:id="rId24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191000" cy="4953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000" i="1" dirty="0"/>
              <a:t>Structural 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/>
              <a:t>Binary tree property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Balance property: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balance of every node is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between -1 and 1</a:t>
            </a:r>
          </a:p>
          <a:p>
            <a:pPr marL="838200" lvl="1" indent="-381000">
              <a:buFontTx/>
              <a:buNone/>
            </a:pPr>
            <a:r>
              <a:rPr lang="en-US" sz="2000" dirty="0"/>
              <a:t>Result:</a:t>
            </a:r>
          </a:p>
          <a:p>
            <a:pPr marL="1257300" lvl="2" indent="-342900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depth is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O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</a:t>
            </a: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sym typeface="Symbol" pitchFamily="18" charset="2"/>
            </a:endParaRPr>
          </a:p>
          <a:p>
            <a:pPr marL="457200" indent="-457200">
              <a:buFontTx/>
              <a:buNone/>
            </a:pPr>
            <a:r>
              <a:rPr lang="en-US" sz="2000" i="1" dirty="0">
                <a:sym typeface="Symbol" pitchFamily="18" charset="2"/>
              </a:rPr>
              <a:t>Ordering property</a:t>
            </a:r>
          </a:p>
          <a:p>
            <a:pPr marL="838200" lvl="1" indent="-381000"/>
            <a:r>
              <a:rPr lang="en-US" sz="2000" dirty="0">
                <a:sym typeface="Symbol" pitchFamily="18" charset="2"/>
              </a:rPr>
              <a:t>Same as for BST</a:t>
            </a:r>
          </a:p>
        </p:txBody>
      </p:sp>
      <p:sp>
        <p:nvSpPr>
          <p:cNvPr id="238619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571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15</a:t>
            </a:r>
          </a:p>
        </p:txBody>
      </p:sp>
      <p:cxnSp>
        <p:nvCxnSpPr>
          <p:cNvPr id="238620" name="AutoShape 28"/>
          <p:cNvCxnSpPr>
            <a:cxnSpLocks noChangeShapeType="1"/>
            <a:stCxn id="238610" idx="5"/>
            <a:endCxn id="238619" idx="0"/>
          </p:cNvCxnSpPr>
          <p:nvPr>
            <p:custDataLst>
              <p:tags r:id="rId27"/>
            </p:custDataLst>
          </p:nvPr>
        </p:nvCxnSpPr>
        <p:spPr bwMode="auto">
          <a:xfrm>
            <a:off x="8402638" y="5145088"/>
            <a:ext cx="93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AVL Tree Deletion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 to insertion: do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delete and then rebalance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Rotations and double rotations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Imbalance may propagate upward so rotations at multiple nodes along path to root may be needed (unlike with insert)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Simple example: a deletion on the right causes the left-left grandchild to be too tall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Call this the </a:t>
            </a:r>
            <a:r>
              <a:rPr lang="en-US" sz="2000" b="0" i="1" kern="0" dirty="0" smtClean="0">
                <a:latin typeface="+mn-lt"/>
              </a:rPr>
              <a:t>left-left case</a:t>
            </a:r>
            <a:r>
              <a:rPr lang="en-US" sz="2000" b="0" kern="0" dirty="0" smtClean="0">
                <a:latin typeface="+mn-lt"/>
              </a:rPr>
              <a:t>, despite deletion on the </a:t>
            </a:r>
            <a:r>
              <a:rPr lang="en-US" sz="2000" b="0" i="1" kern="0" dirty="0" smtClean="0">
                <a:latin typeface="+mn-lt"/>
              </a:rPr>
              <a:t>right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insert(6) insert(3) insert(7) insert(1)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delete(7)</a:t>
            </a:r>
          </a:p>
        </p:txBody>
      </p:sp>
      <p:sp>
        <p:nvSpPr>
          <p:cNvPr id="10" name="Oval 13" descr="50%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222500" y="44831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1" name="Oval 1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384300" y="524516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12" name="AutoShape 16"/>
          <p:cNvCxnSpPr>
            <a:cxnSpLocks noChangeAspect="1" noChangeShapeType="1"/>
            <a:stCxn id="11" idx="3"/>
          </p:cNvCxnSpPr>
          <p:nvPr>
            <p:custDataLst>
              <p:tags r:id="rId3"/>
            </p:custDataLst>
          </p:nvPr>
        </p:nvCxnSpPr>
        <p:spPr bwMode="auto">
          <a:xfrm rot="5400000">
            <a:off x="1071395" y="566250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7"/>
          <p:cNvCxnSpPr>
            <a:cxnSpLocks noChangeAspect="1" noChangeShapeType="1"/>
            <a:stCxn id="10" idx="3"/>
            <a:endCxn id="11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89113" y="4740167"/>
            <a:ext cx="344655" cy="6653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Text Box 18"/>
          <p:cNvSpPr txBox="1"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143000" y="6038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9"/>
          <p:cNvSpPr txBox="1"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65300" y="5200710"/>
            <a:ext cx="3446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Text Box 20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343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7" name="Oval 5" descr="50%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593096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800350" y="516896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7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Aspect="1" noChangeShapeType="1"/>
            <a:stCxn id="10" idx="5"/>
            <a:endCxn id="18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2708108" y="4832242"/>
            <a:ext cx="268455" cy="4049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60700" y="494036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8" name="AutoShape 12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098925" y="48006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Multiply 28"/>
          <p:cNvSpPr/>
          <p:nvPr/>
        </p:nvSpPr>
        <p:spPr bwMode="auto">
          <a:xfrm>
            <a:off x="2590800" y="4953000"/>
            <a:ext cx="914400" cy="9144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4" descr="50%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64275" y="4618037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31" name="Oval 5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410200" y="5684837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2" name="Oval 6" descr="50%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5684837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3" name="AutoShape 7"/>
          <p:cNvCxnSpPr>
            <a:cxnSpLocks noChangeAspect="1" noChangeShapeType="1"/>
            <a:stCxn id="30" idx="3"/>
            <a:endCxn id="31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5669757" y="5018946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8"/>
          <p:cNvCxnSpPr>
            <a:cxnSpLocks noChangeAspect="1" noChangeShapeType="1"/>
            <a:stCxn id="30" idx="5"/>
            <a:endCxn id="32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6679868" y="5034423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 Box 9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83475" y="545623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" name="Text Box 10"/>
          <p:cNvSpPr txBox="1"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257800" y="538003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7" name="Text Box 11"/>
          <p:cNvSpPr txBox="1"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630988" y="431323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BST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first do the normal BST deletion:</a:t>
            </a:r>
          </a:p>
          <a:p>
            <a:pPr lvl="1"/>
            <a:r>
              <a:rPr lang="en-US" dirty="0" smtClean="0"/>
              <a:t>0 children: just delete it</a:t>
            </a:r>
          </a:p>
          <a:p>
            <a:pPr lvl="1"/>
            <a:r>
              <a:rPr lang="en-US" dirty="0" smtClean="0"/>
              <a:t>1 child: delete it, connect child to parent</a:t>
            </a:r>
          </a:p>
          <a:p>
            <a:pPr lvl="1"/>
            <a:r>
              <a:rPr lang="en-US" dirty="0" smtClean="0"/>
              <a:t>2 children: put successor in your place, </a:t>
            </a:r>
          </a:p>
          <a:p>
            <a:pPr lvl="1">
              <a:buNone/>
            </a:pPr>
            <a:r>
              <a:rPr lang="en-US" dirty="0" smtClean="0"/>
              <a:t>	delete successor leaf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nodes’ heights may have changed:</a:t>
            </a:r>
          </a:p>
          <a:p>
            <a:pPr lvl="1"/>
            <a:r>
              <a:rPr lang="en-US" dirty="0" smtClean="0"/>
              <a:t>0 children: path from deleted node to root</a:t>
            </a:r>
          </a:p>
          <a:p>
            <a:pPr lvl="1"/>
            <a:r>
              <a:rPr lang="en-US" dirty="0" smtClean="0"/>
              <a:t>1 child: path from deleted node to root</a:t>
            </a:r>
          </a:p>
          <a:p>
            <a:pPr lvl="1"/>
            <a:r>
              <a:rPr lang="en-US" dirty="0" smtClean="0"/>
              <a:t>2 children: path from </a:t>
            </a:r>
            <a:r>
              <a:rPr lang="en-US" i="1" dirty="0" smtClean="0"/>
              <a:t>deleted successor leaf</a:t>
            </a:r>
            <a:r>
              <a:rPr lang="en-US" dirty="0" smtClean="0"/>
              <a:t>  to root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Will rebalance as we return along the “path in question” to the root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8382000" y="30585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900250" y="3049344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13010" y="3049344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  <a:endParaRPr lang="en-US" dirty="0"/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001000" y="2362872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456630" y="2362872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43869" y="1676400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6615065" y="1942408"/>
            <a:ext cx="77501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7669208" y="1872643"/>
            <a:ext cx="435355" cy="5451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1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8183647" y="2701808"/>
            <a:ext cx="444609" cy="2689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6171446" y="2628880"/>
            <a:ext cx="33139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6727291" y="2628880"/>
            <a:ext cx="331394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78440" y="3735816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21" name="AutoShape 17"/>
          <p:cNvCxnSpPr>
            <a:cxnSpLocks noChangeShapeType="1"/>
            <a:stCxn id="8" idx="3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6836875" y="331535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Oval 22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104896" y="37443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25" name="AutoShape 23"/>
          <p:cNvCxnSpPr>
            <a:cxnSpLocks noChangeShapeType="1"/>
            <a:endCxn id="24" idx="0"/>
          </p:cNvCxnSpPr>
          <p:nvPr>
            <p:custDataLst>
              <p:tags r:id="rId15"/>
            </p:custDataLst>
          </p:nvPr>
        </p:nvCxnSpPr>
        <p:spPr bwMode="auto">
          <a:xfrm>
            <a:off x="7153747" y="332393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Multiply 70"/>
          <p:cNvSpPr/>
          <p:nvPr/>
        </p:nvSpPr>
        <p:spPr bwMode="auto">
          <a:xfrm>
            <a:off x="5486400" y="3124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Case #1 Left-left due to right deletion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1905000" cy="457200"/>
          </a:xfrm>
        </p:spPr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609600" y="1371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Start with some </a:t>
            </a:r>
            <a:r>
              <a:rPr lang="en-US" sz="2000" b="0" kern="0" dirty="0" err="1" smtClean="0">
                <a:latin typeface="+mn-lt"/>
              </a:rPr>
              <a:t>subtree</a:t>
            </a:r>
            <a:r>
              <a:rPr lang="en-US" sz="2000" b="0" kern="0" dirty="0" smtClean="0">
                <a:latin typeface="+mn-lt"/>
              </a:rPr>
              <a:t> where if right child becomes shorter we are unbalanced due to height of left-left grandchild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609600" y="5181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delete in the right child could cause this right-side shortening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Multiply 50"/>
          <p:cNvSpPr/>
          <p:nvPr/>
        </p:nvSpPr>
        <p:spPr bwMode="auto">
          <a:xfrm>
            <a:off x="5334000" y="38100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86400" y="2895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54" name="AutoShape 3"/>
          <p:cNvCxnSpPr>
            <a:cxnSpLocks noChangeShapeType="1"/>
            <a:stCxn id="55" idx="3"/>
            <a:endCxn id="59" idx="7"/>
          </p:cNvCxnSpPr>
          <p:nvPr>
            <p:custDataLst>
              <p:tags r:id="rId2"/>
            </p:custDataLst>
          </p:nvPr>
        </p:nvCxnSpPr>
        <p:spPr bwMode="auto">
          <a:xfrm rot="5400000">
            <a:off x="3807408" y="27587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91000" y="25527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56" name="AutoShape 5"/>
          <p:cNvCxnSpPr>
            <a:cxnSpLocks noChangeShapeType="1"/>
            <a:stCxn id="55" idx="5"/>
            <a:endCxn id="57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4816580" y="27401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7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3295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8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06800" y="37528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200400" y="31813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60" name="AutoShape 9"/>
          <p:cNvCxnSpPr>
            <a:cxnSpLocks noChangeShapeType="1"/>
            <a:stCxn id="59" idx="5"/>
            <a:endCxn id="58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3746605" y="34481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37528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2" name="AutoShape 11"/>
          <p:cNvCxnSpPr>
            <a:cxnSpLocks noChangeShapeType="1"/>
            <a:stCxn id="59" idx="3"/>
            <a:endCxn id="61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2934179" y="33973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3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11400" y="34290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4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91000" y="3489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5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31083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51163" y="27924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7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2362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68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4336865" y="23556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51" grpId="0" animBg="1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Case #1: Left-left due to right deletion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6" name="Multiply 55"/>
          <p:cNvSpPr/>
          <p:nvPr/>
        </p:nvSpPr>
        <p:spPr bwMode="auto">
          <a:xfrm>
            <a:off x="3429000" y="2133599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Multiply 56"/>
          <p:cNvSpPr/>
          <p:nvPr/>
        </p:nvSpPr>
        <p:spPr bwMode="auto">
          <a:xfrm>
            <a:off x="3276600" y="2819399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904999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59" name="AutoShape 3"/>
          <p:cNvCxnSpPr>
            <a:cxnSpLocks noChangeShapeType="1"/>
            <a:stCxn id="60" idx="3"/>
            <a:endCxn id="64" idx="7"/>
          </p:cNvCxnSpPr>
          <p:nvPr>
            <p:custDataLst>
              <p:tags r:id="rId2"/>
            </p:custDataLst>
          </p:nvPr>
        </p:nvCxnSpPr>
        <p:spPr bwMode="auto">
          <a:xfrm rot="5400000">
            <a:off x="1750008" y="1768100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562099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61" name="AutoShape 5"/>
          <p:cNvCxnSpPr>
            <a:cxnSpLocks noChangeShapeType="1"/>
            <a:stCxn id="60" idx="5"/>
            <a:endCxn id="62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2759180" y="1749528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2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2305049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63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49400" y="2762249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6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143000" y="219074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65" name="AutoShape 9"/>
          <p:cNvCxnSpPr>
            <a:cxnSpLocks noChangeShapeType="1"/>
            <a:stCxn id="64" idx="5"/>
            <a:endCxn id="63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689205" y="2457553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" y="2762249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7" name="AutoShape 11"/>
          <p:cNvCxnSpPr>
            <a:cxnSpLocks noChangeShapeType="1"/>
            <a:stCxn id="64" idx="3"/>
            <a:endCxn id="66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876779" y="2406753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4000" y="24383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2498724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0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2117724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1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93763" y="1801812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2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67000" y="1371599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73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22794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" name="AutoShape 1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267200" y="2209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3"/>
          <p:cNvCxnSpPr>
            <a:cxnSpLocks noChangeShapeType="1"/>
            <a:stCxn id="76" idx="5"/>
            <a:endCxn id="80" idx="0"/>
          </p:cNvCxnSpPr>
          <p:nvPr>
            <p:custDataLst>
              <p:tags r:id="rId18"/>
            </p:custDataLst>
          </p:nvPr>
        </p:nvCxnSpPr>
        <p:spPr bwMode="auto">
          <a:xfrm>
            <a:off x="7124326" y="1740483"/>
            <a:ext cx="622674" cy="16451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6" name="Oval 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604000" y="14478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7" name="AutoShape 5"/>
          <p:cNvCxnSpPr>
            <a:cxnSpLocks noChangeShapeType="1"/>
            <a:stCxn id="80" idx="5"/>
            <a:endCxn id="78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905855" y="2254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" name="AutoShape 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670800" y="2590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79" name="AutoShap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680200" y="2590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80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442200" y="19050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1" name="Text Box 1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2209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2" name="Text Box 1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315200" y="24384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84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051800" y="1752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5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162800" y="13716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86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7498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8" name="AutoShape 1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232400" y="25146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91" name="AutoShape 5"/>
          <p:cNvCxnSpPr>
            <a:cxnSpLocks noChangeShapeType="1"/>
            <a:stCxn id="80" idx="3"/>
            <a:endCxn id="79" idx="0"/>
          </p:cNvCxnSpPr>
          <p:nvPr>
            <p:custDataLst>
              <p:tags r:id="rId30"/>
            </p:custDataLst>
          </p:nvPr>
        </p:nvCxnSpPr>
        <p:spPr bwMode="auto">
          <a:xfrm rot="5400000">
            <a:off x="7131529" y="2190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3"/>
          <p:cNvCxnSpPr>
            <a:cxnSpLocks noChangeShapeType="1"/>
            <a:stCxn id="76" idx="3"/>
            <a:endCxn id="88" idx="0"/>
          </p:cNvCxnSpPr>
          <p:nvPr>
            <p:custDataLst>
              <p:tags r:id="rId31"/>
            </p:custDataLst>
          </p:nvPr>
        </p:nvCxnSpPr>
        <p:spPr bwMode="auto">
          <a:xfrm flipH="1">
            <a:off x="5803900" y="1740483"/>
            <a:ext cx="889374" cy="77411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3" name="Multiply 92"/>
          <p:cNvSpPr/>
          <p:nvPr/>
        </p:nvSpPr>
        <p:spPr bwMode="auto">
          <a:xfrm>
            <a:off x="8229600" y="30480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Multiply 95"/>
          <p:cNvSpPr/>
          <p:nvPr/>
        </p:nvSpPr>
        <p:spPr bwMode="auto">
          <a:xfrm>
            <a:off x="8458200" y="25146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458200" y="22860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8" name="Text Box 1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458200" y="2498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99" name="Rectangle 3"/>
          <p:cNvSpPr txBox="1">
            <a:spLocks noChangeArrowheads="1"/>
          </p:cNvSpPr>
          <p:nvPr/>
        </p:nvSpPr>
        <p:spPr bwMode="auto">
          <a:xfrm>
            <a:off x="381000" y="40386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Same single rotation as when an insert in the left-left grandchild caused imbalance due to X becoming taller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But here the “height” at the top decreases, so more rebalancing farther up the tree might still be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#2: Left-right due to right deletion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3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597150" y="1704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40" name="AutoShape 5"/>
          <p:cNvCxnSpPr>
            <a:cxnSpLocks noChangeShapeType="1"/>
            <a:stCxn id="39" idx="3"/>
            <a:endCxn id="58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932098" y="1536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" name="AutoShape 10"/>
          <p:cNvCxnSpPr>
            <a:cxnSpLocks noChangeShapeType="1"/>
            <a:stCxn id="39" idx="5"/>
            <a:endCxn id="56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248442" y="1826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2"/>
          <p:cNvCxnSpPr>
            <a:cxnSpLocks noChangeShapeType="1"/>
            <a:stCxn id="59" idx="3"/>
            <a:endCxn id="50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981427" y="3034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3"/>
          <p:cNvCxnSpPr>
            <a:cxnSpLocks noChangeShapeType="1"/>
            <a:stCxn id="59" idx="5"/>
            <a:endCxn id="4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605254" y="3050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22600" y="3276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46" name="Text Box 1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22400" y="3124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47" name="AutoShape 40"/>
          <p:cNvCxnSpPr>
            <a:cxnSpLocks noChangeShapeType="1"/>
            <a:stCxn id="58" idx="5"/>
            <a:endCxn id="59" idx="1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842821" y="2410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Text Box 4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65200" y="2971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9" name="AutoShape 5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65400" y="3429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50" name="AutoShape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98600" y="3276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53" name="Text Box 6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89200" y="2438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4" name="Text Box 6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128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55" name="Text Box 6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55800" y="1447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56" name="AutoShape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03600" y="2438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57" name="AutoShap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1800" y="3124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58" name="Oval 7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1193800" y="2286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59" name="Oval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2138362" y="2743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60" name="AutoShape 12"/>
          <p:cNvCxnSpPr>
            <a:cxnSpLocks noChangeShapeType="1"/>
            <a:stCxn id="58" idx="3"/>
            <a:endCxn id="57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803735" y="2649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Multiply 60"/>
          <p:cNvSpPr/>
          <p:nvPr/>
        </p:nvSpPr>
        <p:spPr bwMode="auto">
          <a:xfrm>
            <a:off x="3962400" y="2378075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 Box 1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962400" y="2362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3" name="Text Box 3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2057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4" name="Multiply 63"/>
          <p:cNvSpPr/>
          <p:nvPr/>
        </p:nvSpPr>
        <p:spPr bwMode="auto">
          <a:xfrm>
            <a:off x="3810000" y="28956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4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813550" y="1676400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C00000"/>
                </a:solidFill>
              </a:rPr>
              <a:t>c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66" name="AutoShape 5"/>
          <p:cNvCxnSpPr>
            <a:cxnSpLocks noChangeShapeType="1"/>
            <a:stCxn id="65" idx="3"/>
            <a:endCxn id="85" idx="0"/>
          </p:cNvCxnSpPr>
          <p:nvPr>
            <p:custDataLst>
              <p:tags r:id="rId23"/>
            </p:custDataLst>
          </p:nvPr>
        </p:nvCxnSpPr>
        <p:spPr bwMode="auto">
          <a:xfrm rot="5400000">
            <a:off x="6273117" y="17165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AutoShape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6800" y="2895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8" name="AutoShape 10"/>
          <p:cNvCxnSpPr>
            <a:cxnSpLocks noChangeShapeType="1"/>
            <a:stCxn id="65" idx="5"/>
            <a:endCxn id="81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7496195" y="17661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2"/>
          <p:cNvCxnSpPr>
            <a:cxnSpLocks noChangeShapeType="1"/>
            <a:stCxn id="85" idx="5"/>
            <a:endCxn id="76" idx="0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6315376" y="25434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3"/>
          <p:cNvCxnSpPr>
            <a:cxnSpLocks noChangeShapeType="1"/>
            <a:stCxn id="81" idx="3"/>
            <a:endCxn id="75" idx="0"/>
          </p:cNvCxnSpPr>
          <p:nvPr>
            <p:custDataLst>
              <p:tags r:id="rId27"/>
            </p:custDataLst>
          </p:nvPr>
        </p:nvCxnSpPr>
        <p:spPr bwMode="auto">
          <a:xfrm rot="5400000">
            <a:off x="7536883" y="26863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86600" y="28202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72" name="Text Box 1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305800" y="21336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3" name="Text Box 1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608762" y="2514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4" name="Text Box 4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42153" y="20574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5" name="AutoShape 51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239000" y="29606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76" name="AutoShape 5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96000" y="28194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79" name="Text Box 6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391400" y="1447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80" name="AutoShape 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9718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81" name="Oval 11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726362" y="22860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82" name="AutoShape 10"/>
          <p:cNvCxnSpPr>
            <a:cxnSpLocks noChangeShapeType="1"/>
            <a:stCxn id="81" idx="5"/>
            <a:endCxn id="80" idx="0"/>
          </p:cNvCxnSpPr>
          <p:nvPr>
            <p:custDataLst>
              <p:tags r:id="rId37"/>
            </p:custDataLst>
          </p:nvPr>
        </p:nvCxnSpPr>
        <p:spPr bwMode="auto">
          <a:xfrm rot="16200000" flipH="1">
            <a:off x="8212438" y="25736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AutoShape 11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405312" y="1676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7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5743575" y="23415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86" name="AutoShape 3"/>
          <p:cNvCxnSpPr>
            <a:cxnSpLocks noChangeShapeType="1"/>
            <a:stCxn id="85" idx="3"/>
            <a:endCxn id="67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443203" y="25101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7" name="Text Box 19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953000" y="26670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88" name="Multiply 87"/>
          <p:cNvSpPr/>
          <p:nvPr/>
        </p:nvSpPr>
        <p:spPr bwMode="auto">
          <a:xfrm>
            <a:off x="8458200" y="2743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 Box 1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42553" y="2743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90" name="Text Box 3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542553" y="2438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 bwMode="auto">
          <a:xfrm>
            <a:off x="381000" y="41910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Same double rotation when an insert in the left-right grandchild caused imbalance due to c becoming taller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But here the “height” at the top decreases, so more rebalancing farther up the tree might still be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third right-deletion case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far we have handled these two cases:</a:t>
            </a:r>
          </a:p>
          <a:p>
            <a:pPr>
              <a:buNone/>
            </a:pPr>
            <a:r>
              <a:rPr lang="en-US" dirty="0" smtClean="0"/>
              <a:t>left-left				left-right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Multiply 6"/>
          <p:cNvSpPr/>
          <p:nvPr/>
        </p:nvSpPr>
        <p:spPr bwMode="auto">
          <a:xfrm>
            <a:off x="3733800" y="28194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Multiply 7"/>
          <p:cNvSpPr/>
          <p:nvPr/>
        </p:nvSpPr>
        <p:spPr bwMode="auto">
          <a:xfrm>
            <a:off x="3581400" y="35052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590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0" name="AutoShape 3"/>
          <p:cNvCxnSpPr>
            <a:cxnSpLocks noChangeShapeType="1"/>
            <a:stCxn id="11" idx="3"/>
            <a:endCxn id="15" idx="7"/>
          </p:cNvCxnSpPr>
          <p:nvPr>
            <p:custDataLst>
              <p:tags r:id="rId2"/>
            </p:custDataLst>
          </p:nvPr>
        </p:nvCxnSpPr>
        <p:spPr bwMode="auto">
          <a:xfrm rot="5400000">
            <a:off x="2054808" y="24539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22479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12" name="AutoShape 5"/>
          <p:cNvCxnSpPr>
            <a:cxnSpLocks noChangeShapeType="1"/>
            <a:stCxn id="11" idx="5"/>
            <a:endCxn id="13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3063980" y="24353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29908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4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54200" y="34480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447800" y="28765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6" name="AutoShape 9"/>
          <p:cNvCxnSpPr>
            <a:cxnSpLocks noChangeShapeType="1"/>
            <a:stCxn id="15" idx="5"/>
            <a:endCxn id="14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994005" y="31433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3400" y="3448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8" name="AutoShape 11"/>
          <p:cNvCxnSpPr>
            <a:cxnSpLocks noChangeShapeType="1"/>
            <a:stCxn id="15" idx="3"/>
            <a:endCxn id="17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1181579" y="30925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8800" y="31242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845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21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33800" y="2803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2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198563" y="24876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3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71800" y="20574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24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2584265" y="20508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11950" y="22383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46" name="AutoShape 5"/>
          <p:cNvCxnSpPr>
            <a:cxnSpLocks noChangeShapeType="1"/>
            <a:stCxn id="45" idx="3"/>
            <a:endCxn id="61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6046898" y="20697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10"/>
          <p:cNvCxnSpPr>
            <a:cxnSpLocks noChangeShapeType="1"/>
            <a:stCxn id="45" idx="5"/>
            <a:endCxn id="59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363242" y="23594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12"/>
          <p:cNvCxnSpPr>
            <a:cxnSpLocks noChangeShapeType="1"/>
            <a:stCxn id="62" idx="3"/>
            <a:endCxn id="55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6096227" y="35682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13"/>
          <p:cNvCxnSpPr>
            <a:cxnSpLocks noChangeShapeType="1"/>
            <a:stCxn id="62" idx="5"/>
            <a:endCxn id="54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6720054" y="35834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Text Box 1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137400" y="38100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1" name="Text Box 1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37200" y="3657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52" name="AutoShape 40"/>
          <p:cNvCxnSpPr>
            <a:cxnSpLocks noChangeShapeType="1"/>
            <a:stCxn id="61" idx="5"/>
            <a:endCxn id="62" idx="1"/>
          </p:cNvCxnSpPr>
          <p:nvPr>
            <p:custDataLst>
              <p:tags r:id="rId24"/>
            </p:custDataLst>
          </p:nvPr>
        </p:nvCxnSpPr>
        <p:spPr bwMode="auto">
          <a:xfrm rot="16200000" flipH="1">
            <a:off x="5957621" y="29440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3" name="Text Box 4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080000" y="3505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4" name="AutoShape 5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80200" y="39626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55" name="AutoShape 53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13400" y="38100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56" name="Text Box 6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604000" y="2971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7" name="Text Box 6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927600" y="2514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58" name="Text Box 6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706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59" name="AutoShape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18400" y="29718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0" name="AutoShape 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46600" y="3657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61" name="Oval 7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308600" y="28194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253162" y="3276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63" name="AutoShape 12"/>
          <p:cNvCxnSpPr>
            <a:cxnSpLocks noChangeShapeType="1"/>
            <a:stCxn id="61" idx="3"/>
            <a:endCxn id="60" idx="0"/>
          </p:cNvCxnSpPr>
          <p:nvPr>
            <p:custDataLst>
              <p:tags r:id="rId35"/>
            </p:custDataLst>
          </p:nvPr>
        </p:nvCxnSpPr>
        <p:spPr bwMode="auto">
          <a:xfrm rot="5400000">
            <a:off x="4918535" y="31824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Multiply 63"/>
          <p:cNvSpPr/>
          <p:nvPr/>
        </p:nvSpPr>
        <p:spPr bwMode="auto">
          <a:xfrm>
            <a:off x="8077200" y="2911475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077200" y="28956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6" name="Text Box 3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2590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7" name="Multiply 66"/>
          <p:cNvSpPr/>
          <p:nvPr/>
        </p:nvSpPr>
        <p:spPr bwMode="auto">
          <a:xfrm>
            <a:off x="7924800" y="34290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 bwMode="auto">
          <a:xfrm>
            <a:off x="609600" y="4724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what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the two left grandchildren are now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too tall (h+1)?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Then it turns out </a:t>
            </a:r>
            <a:r>
              <a:rPr lang="en-US" sz="2000" b="0" kern="0" dirty="0" smtClean="0">
                <a:latin typeface="+mn-lt"/>
              </a:rPr>
              <a:t>left-left solution still works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The children of the “new top node” will have heights differing by 1 instead of 0, but that’s fine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other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Naturally two more mirror-image cases (not shown here)</a:t>
            </a:r>
          </a:p>
          <a:p>
            <a:pPr lvl="1"/>
            <a:r>
              <a:rPr lang="en-US" dirty="0" smtClean="0"/>
              <a:t>Deletion in left causes right-right grandchild to be too tall</a:t>
            </a:r>
          </a:p>
          <a:p>
            <a:pPr lvl="1"/>
            <a:r>
              <a:rPr lang="en-US" dirty="0" smtClean="0"/>
              <a:t>Deletion in left causes right-left grandchild to be too tall</a:t>
            </a:r>
          </a:p>
          <a:p>
            <a:pPr lvl="1"/>
            <a:r>
              <a:rPr lang="en-US" dirty="0" smtClean="0"/>
              <a:t>(Deletion in left causes both right grandchildren to be too tall, in which case the right-right solution still works)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And, remember, “lazy deletion” is a lot simpler and might suffice for your needs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40087</TotalTime>
  <Words>646</Words>
  <Application>Microsoft Office PowerPoint</Application>
  <PresentationFormat>On-screen Show (4:3)</PresentationFormat>
  <Paragraphs>219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dan_design_template</vt:lpstr>
      <vt:lpstr>CSE373: Data Structures &amp; Algorithms Optional Slides: AVL Delete</vt:lpstr>
      <vt:lpstr>The AVL Tree Data Structure</vt:lpstr>
      <vt:lpstr>AVL Tree Deletion</vt:lpstr>
      <vt:lpstr>Properties of BST delete</vt:lpstr>
      <vt:lpstr>Case #1 Left-left due to right deletion</vt:lpstr>
      <vt:lpstr>Case #1: Left-left due to right deletion</vt:lpstr>
      <vt:lpstr>Case #2: Left-right due to right deletion</vt:lpstr>
      <vt:lpstr>No third right-deletion case needed</vt:lpstr>
      <vt:lpstr>And the other half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1580</cp:revision>
  <dcterms:created xsi:type="dcterms:W3CDTF">2009-03-13T20:43:19Z</dcterms:created>
  <dcterms:modified xsi:type="dcterms:W3CDTF">2013-10-11T18:11:16Z</dcterms:modified>
</cp:coreProperties>
</file>