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87" r:id="rId3"/>
    <p:sldId id="289" r:id="rId4"/>
    <p:sldId id="302" r:id="rId5"/>
    <p:sldId id="291" r:id="rId6"/>
    <p:sldId id="292" r:id="rId7"/>
    <p:sldId id="293" r:id="rId8"/>
    <p:sldId id="294" r:id="rId9"/>
    <p:sldId id="298" r:id="rId10"/>
    <p:sldId id="299" r:id="rId11"/>
    <p:sldId id="300" r:id="rId12"/>
    <p:sldId id="301" r:id="rId13"/>
    <p:sldId id="295" r:id="rId14"/>
    <p:sldId id="296" r:id="rId15"/>
    <p:sldId id="290" r:id="rId16"/>
    <p:sldId id="297" r:id="rId17"/>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F33"/>
    <a:srgbClr val="FFFF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0" d="100"/>
          <a:sy n="90" d="100"/>
        </p:scale>
        <p:origin x="-66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10/16/2013</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extLst>
      <p:ext uri="{BB962C8B-B14F-4D97-AF65-F5344CB8AC3E}">
        <p14:creationId xmlns:p14="http://schemas.microsoft.com/office/powerpoint/2010/main" val="1733772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extLst>
      <p:ext uri="{BB962C8B-B14F-4D97-AF65-F5344CB8AC3E}">
        <p14:creationId xmlns:p14="http://schemas.microsoft.com/office/powerpoint/2010/main" val="7174598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Fall 2013</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Fall 2013</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Fall 2013</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Fall 2013</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Fall 2013</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Fall 2013</a:t>
            </a:r>
            <a:endParaRPr lang="en-US"/>
          </a:p>
        </p:txBody>
      </p:sp>
      <p:sp>
        <p:nvSpPr>
          <p:cNvPr id="8" name="Footer Placeholder 7"/>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Fall 2013</a:t>
            </a:r>
            <a:endParaRPr lang="en-US"/>
          </a:p>
        </p:txBody>
      </p:sp>
      <p:sp>
        <p:nvSpPr>
          <p:cNvPr id="4" name="Footer Placeholder 3"/>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Fall 2013</a:t>
            </a:r>
            <a:endParaRPr lang="en-US"/>
          </a:p>
        </p:txBody>
      </p:sp>
      <p:sp>
        <p:nvSpPr>
          <p:cNvPr id="3" name="Footer Placeholder 2"/>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Fall 2013</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Fall 2013</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r>
              <a:rPr lang="en-US" smtClean="0"/>
              <a:t>Fall 2013</a:t>
            </a:r>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CSE373: Data Structures &amp; Algorithms</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tags" Target="../tags/tag55.xml"/><Relationship Id="rId3" Type="http://schemas.openxmlformats.org/officeDocument/2006/relationships/tags" Target="../tags/tag50.xml"/><Relationship Id="rId7" Type="http://schemas.openxmlformats.org/officeDocument/2006/relationships/tags" Target="../tags/tag54.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notesSlide" Target="../notesSlides/notesSlide9.xml"/><Relationship Id="rId5" Type="http://schemas.openxmlformats.org/officeDocument/2006/relationships/tags" Target="../tags/tag52.xml"/><Relationship Id="rId10" Type="http://schemas.openxmlformats.org/officeDocument/2006/relationships/slideLayout" Target="../slideLayouts/slideLayout2.xml"/><Relationship Id="rId4" Type="http://schemas.openxmlformats.org/officeDocument/2006/relationships/tags" Target="../tags/tag51.xml"/><Relationship Id="rId9" Type="http://schemas.openxmlformats.org/officeDocument/2006/relationships/tags" Target="../tags/tag56.xml"/></Relationships>
</file>

<file path=ppt/slides/_rels/slide11.xml.rels><?xml version="1.0" encoding="UTF-8" standalone="yes"?>
<Relationships xmlns="http://schemas.openxmlformats.org/package/2006/relationships"><Relationship Id="rId8" Type="http://schemas.openxmlformats.org/officeDocument/2006/relationships/tags" Target="../tags/tag64.xml"/><Relationship Id="rId3" Type="http://schemas.openxmlformats.org/officeDocument/2006/relationships/tags" Target="../tags/tag59.xml"/><Relationship Id="rId7" Type="http://schemas.openxmlformats.org/officeDocument/2006/relationships/tags" Target="../tags/tag63.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notesSlide" Target="../notesSlides/notesSlide10.xml"/><Relationship Id="rId5" Type="http://schemas.openxmlformats.org/officeDocument/2006/relationships/tags" Target="../tags/tag61.xml"/><Relationship Id="rId10" Type="http://schemas.openxmlformats.org/officeDocument/2006/relationships/slideLayout" Target="../slideLayouts/slideLayout2.xml"/><Relationship Id="rId4" Type="http://schemas.openxmlformats.org/officeDocument/2006/relationships/tags" Target="../tags/tag60.xml"/><Relationship Id="rId9" Type="http://schemas.openxmlformats.org/officeDocument/2006/relationships/tags" Target="../tags/tag65.xml"/></Relationships>
</file>

<file path=ppt/slides/_rels/slide12.xml.rels><?xml version="1.0" encoding="UTF-8" standalone="yes"?>
<Relationships xmlns="http://schemas.openxmlformats.org/package/2006/relationships"><Relationship Id="rId8" Type="http://schemas.openxmlformats.org/officeDocument/2006/relationships/tags" Target="../tags/tag73.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notesSlide" Target="../notesSlides/notesSlide1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slideLayout" Target="../slideLayouts/slideLayout2.xml"/><Relationship Id="rId5" Type="http://schemas.openxmlformats.org/officeDocument/2006/relationships/tags" Target="../tags/tag70.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notesSlide" Target="../notesSlides/notesSlide5.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slideLayout" Target="../slideLayouts/slideLayout2.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10" Type="http://schemas.openxmlformats.org/officeDocument/2006/relationships/notesSlide" Target="../notesSlides/notesSlide8.xml"/><Relationship Id="rId4" Type="http://schemas.openxmlformats.org/officeDocument/2006/relationships/tags" Target="../tags/tag43.xml"/><Relationship Id="rId9"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447800"/>
          </a:xfrm>
        </p:spPr>
        <p:txBody>
          <a:bodyPr/>
          <a:lstStyle/>
          <a:p>
            <a:pPr algn="ctr"/>
            <a:r>
              <a:rPr lang="en-US" sz="3200" i="0" dirty="0" smtClean="0"/>
              <a:t>CSE373: </a:t>
            </a:r>
            <a:r>
              <a:rPr lang="en-US" sz="3200" i="0" dirty="0" smtClean="0"/>
              <a:t>Data </a:t>
            </a:r>
            <a:r>
              <a:rPr lang="en-US" sz="3200" i="0" dirty="0" smtClean="0"/>
              <a:t>Structures &amp; Algorithms</a:t>
            </a:r>
            <a:r>
              <a:rPr lang="en-US" sz="1400" i="0" dirty="0" smtClean="0"/>
              <a:t/>
            </a:r>
            <a:br>
              <a:rPr lang="en-US" sz="1400" i="0" dirty="0" smtClean="0"/>
            </a:br>
            <a:r>
              <a:rPr lang="en-US" sz="3200" i="0" dirty="0" smtClean="0"/>
              <a:t>Lecture </a:t>
            </a:r>
            <a:r>
              <a:rPr lang="en-US" sz="3200" i="0" dirty="0"/>
              <a:t>8</a:t>
            </a:r>
            <a:r>
              <a:rPr lang="en-US" sz="3200" i="0" dirty="0" smtClean="0"/>
              <a:t>: </a:t>
            </a:r>
            <a:r>
              <a:rPr lang="en-US" sz="3200" i="0" dirty="0" smtClean="0"/>
              <a:t>Amortized Analysis</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Dan Grossman</a:t>
            </a:r>
          </a:p>
          <a:p>
            <a:r>
              <a:rPr lang="en-US" sz="2400" dirty="0" smtClean="0"/>
              <a:t>Fall 2013</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 and usefulness</a:t>
            </a:r>
            <a:endParaRPr lang="en-US" dirty="0"/>
          </a:p>
        </p:txBody>
      </p:sp>
      <p:sp>
        <p:nvSpPr>
          <p:cNvPr id="3" name="Content Placeholder 2"/>
          <p:cNvSpPr>
            <a:spLocks noGrp="1"/>
          </p:cNvSpPr>
          <p:nvPr>
            <p:ph idx="1"/>
          </p:nvPr>
        </p:nvSpPr>
        <p:spPr/>
        <p:txBody>
          <a:bodyPr/>
          <a:lstStyle/>
          <a:p>
            <a:r>
              <a:rPr lang="en-US" dirty="0" smtClean="0"/>
              <a:t>If </a:t>
            </a:r>
            <a:r>
              <a:rPr lang="en-US" b="1" dirty="0" smtClean="0">
                <a:latin typeface="Courier New" pitchFamily="49" charset="0"/>
                <a:cs typeface="Courier New" pitchFamily="49" charset="0"/>
              </a:rPr>
              <a:t>x</a:t>
            </a:r>
            <a:r>
              <a:rPr lang="en-US" dirty="0" smtClean="0"/>
              <a:t> is </a:t>
            </a:r>
            <a:r>
              <a:rPr lang="en-US" dirty="0" err="1" smtClean="0"/>
              <a:t>enqueued</a:t>
            </a:r>
            <a:r>
              <a:rPr lang="en-US" dirty="0" smtClean="0"/>
              <a:t> before </a:t>
            </a:r>
            <a:r>
              <a:rPr lang="en-US" b="1" dirty="0" smtClean="0">
                <a:latin typeface="Courier New" pitchFamily="49" charset="0"/>
                <a:cs typeface="Courier New" pitchFamily="49" charset="0"/>
              </a:rPr>
              <a:t>y</a:t>
            </a:r>
            <a:r>
              <a:rPr lang="en-US" dirty="0" smtClean="0"/>
              <a:t>, then </a:t>
            </a:r>
            <a:r>
              <a:rPr lang="en-US" b="1" dirty="0" smtClean="0">
                <a:latin typeface="Courier New" pitchFamily="49" charset="0"/>
                <a:cs typeface="Courier New" pitchFamily="49" charset="0"/>
              </a:rPr>
              <a:t>x</a:t>
            </a:r>
            <a:r>
              <a:rPr lang="en-US" dirty="0" smtClean="0"/>
              <a:t> will be popped from </a:t>
            </a:r>
            <a:r>
              <a:rPr lang="en-US" b="1" dirty="0" smtClean="0"/>
              <a:t>in</a:t>
            </a:r>
            <a:r>
              <a:rPr lang="en-US" dirty="0" smtClean="0"/>
              <a:t> later than </a:t>
            </a:r>
            <a:r>
              <a:rPr lang="en-US" b="1" dirty="0" smtClean="0">
                <a:latin typeface="Courier New" pitchFamily="49" charset="0"/>
                <a:cs typeface="Courier New" pitchFamily="49" charset="0"/>
              </a:rPr>
              <a:t>y</a:t>
            </a:r>
            <a:r>
              <a:rPr lang="en-US" dirty="0" smtClean="0"/>
              <a:t> and therefore popped from </a:t>
            </a:r>
            <a:r>
              <a:rPr lang="en-US" b="1" dirty="0" smtClean="0"/>
              <a:t>out</a:t>
            </a:r>
            <a:r>
              <a:rPr lang="en-US" dirty="0" smtClean="0"/>
              <a:t> sooner than </a:t>
            </a:r>
            <a:r>
              <a:rPr lang="en-US" b="1" dirty="0" smtClean="0">
                <a:latin typeface="Courier New" pitchFamily="49" charset="0"/>
                <a:cs typeface="Courier New" pitchFamily="49" charset="0"/>
              </a:rPr>
              <a:t>y</a:t>
            </a:r>
          </a:p>
          <a:p>
            <a:pPr lvl="1"/>
            <a:r>
              <a:rPr lang="en-US" dirty="0" smtClean="0"/>
              <a:t>So it is a queue</a:t>
            </a:r>
          </a:p>
          <a:p>
            <a:pPr lvl="1"/>
            <a:endParaRPr lang="en-US" dirty="0" smtClean="0"/>
          </a:p>
          <a:p>
            <a:r>
              <a:rPr lang="en-US" dirty="0" smtClean="0"/>
              <a:t>Example: </a:t>
            </a:r>
          </a:p>
          <a:p>
            <a:pPr lvl="1"/>
            <a:r>
              <a:rPr lang="en-US" dirty="0" smtClean="0"/>
              <a:t>Wouldn’t it be nice to have a queue of t-shirts to wear instead of a stack (like in your dresser)?</a:t>
            </a:r>
          </a:p>
          <a:p>
            <a:pPr lvl="1"/>
            <a:r>
              <a:rPr lang="en-US" dirty="0" smtClean="0"/>
              <a:t>So have two stacks</a:t>
            </a:r>
          </a:p>
          <a:p>
            <a:pPr lvl="2"/>
            <a:r>
              <a:rPr lang="en-US" i="1" dirty="0" smtClean="0"/>
              <a:t>in</a:t>
            </a:r>
            <a:r>
              <a:rPr lang="en-US" dirty="0" smtClean="0"/>
              <a:t>: stack of t-shirts go after you wash them</a:t>
            </a:r>
          </a:p>
          <a:p>
            <a:pPr lvl="2"/>
            <a:r>
              <a:rPr lang="en-US" i="1" dirty="0" smtClean="0"/>
              <a:t>out</a:t>
            </a:r>
            <a:r>
              <a:rPr lang="en-US" dirty="0" smtClean="0"/>
              <a:t>: stack of t-shirts to wear</a:t>
            </a:r>
          </a:p>
          <a:p>
            <a:pPr lvl="2"/>
            <a:r>
              <a:rPr lang="en-US" dirty="0" smtClean="0"/>
              <a:t>if </a:t>
            </a:r>
            <a:r>
              <a:rPr lang="en-US" i="1" dirty="0" smtClean="0"/>
              <a:t>out</a:t>
            </a:r>
            <a:r>
              <a:rPr lang="en-US" dirty="0" smtClean="0"/>
              <a:t> is empty, reverse </a:t>
            </a:r>
            <a:r>
              <a:rPr lang="en-US" i="1" dirty="0" smtClean="0"/>
              <a:t>in</a:t>
            </a:r>
            <a:r>
              <a:rPr lang="en-US" dirty="0" smtClean="0"/>
              <a:t> into </a:t>
            </a:r>
            <a:r>
              <a:rPr lang="en-US" i="1" dirty="0" smtClean="0"/>
              <a:t>out</a:t>
            </a:r>
            <a:endParaRPr lang="en-US" i="1"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smtClean="0"/>
              <a:t>When you reverse </a:t>
            </a:r>
            <a:r>
              <a:rPr lang="en-US" b="1" dirty="0" smtClean="0">
                <a:latin typeface="Courier New" pitchFamily="49" charset="0"/>
                <a:cs typeface="Courier New" pitchFamily="49" charset="0"/>
              </a:rPr>
              <a:t>n</a:t>
            </a:r>
            <a:r>
              <a:rPr lang="en-US" dirty="0" smtClean="0"/>
              <a:t> elements, there were </a:t>
            </a:r>
            <a:r>
              <a:rPr lang="en-US" b="1" dirty="0" smtClean="0">
                <a:latin typeface="Courier New" pitchFamily="49" charset="0"/>
                <a:cs typeface="Courier New" pitchFamily="49" charset="0"/>
              </a:rPr>
              <a:t>n</a:t>
            </a:r>
            <a:r>
              <a:rPr lang="en-US" dirty="0" smtClean="0"/>
              <a:t> earlier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b="1" dirty="0" err="1" smtClean="0">
                <a:latin typeface="Courier New" pitchFamily="49" charset="0"/>
                <a:cs typeface="Courier New" pitchFamily="49" charset="0"/>
              </a:rPr>
              <a:t>enqueue</a:t>
            </a:r>
            <a:r>
              <a:rPr lang="en-US" dirty="0" smtClean="0"/>
              <a:t> operations to average with</a:t>
            </a:r>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useful?</a:t>
            </a:r>
            <a:endParaRPr lang="en-US" dirty="0"/>
          </a:p>
        </p:txBody>
      </p:sp>
      <p:sp>
        <p:nvSpPr>
          <p:cNvPr id="3" name="Content Placeholder 2"/>
          <p:cNvSpPr>
            <a:spLocks noGrp="1"/>
          </p:cNvSpPr>
          <p:nvPr>
            <p:ph idx="1"/>
          </p:nvPr>
        </p:nvSpPr>
        <p:spPr/>
        <p:txBody>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(e.g., in a </a:t>
            </a:r>
            <a:r>
              <a:rPr lang="en-US" dirty="0" smtClean="0"/>
              <a:t>web server), </a:t>
            </a:r>
            <a:r>
              <a:rPr lang="en-US" dirty="0" smtClean="0"/>
              <a:t>amortized bounds </a:t>
            </a:r>
            <a:r>
              <a:rPr lang="en-US" dirty="0" smtClean="0"/>
              <a:t>may be </a:t>
            </a:r>
            <a:r>
              <a:rPr lang="en-US" dirty="0" smtClean="0"/>
              <a:t>too weak</a:t>
            </a:r>
          </a:p>
          <a:p>
            <a:endParaRPr lang="en-US" dirty="0" smtClean="0"/>
          </a:p>
          <a:p>
            <a:r>
              <a:rPr lang="en-US" dirty="0" smtClean="0"/>
              <a:t>While amortized analysis is about averages, we are averaging cost-per-operation on worst-case input</a:t>
            </a:r>
          </a:p>
          <a:p>
            <a:pPr lvl="1"/>
            <a:r>
              <a:rPr lang="en-US" dirty="0" smtClean="0"/>
              <a:t>Contrast: Average-case analysis is about averages across possible inputs.  Example: if all initial permutations of an array are equally likely, then </a:t>
            </a:r>
            <a:r>
              <a:rPr lang="en-US" dirty="0" err="1" smtClean="0"/>
              <a:t>quicksort</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n</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log n</a:t>
            </a:r>
            <a:r>
              <a:rPr lang="en-US" dirty="0" smtClean="0"/>
              <a:t>) on average even though on some inputs it is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always so simple</a:t>
            </a:r>
            <a:endParaRPr lang="en-US" dirty="0"/>
          </a:p>
        </p:txBody>
      </p:sp>
      <p:sp>
        <p:nvSpPr>
          <p:cNvPr id="3" name="Content Placeholder 2"/>
          <p:cNvSpPr>
            <a:spLocks noGrp="1"/>
          </p:cNvSpPr>
          <p:nvPr>
            <p:ph idx="1"/>
          </p:nvPr>
        </p:nvSpPr>
        <p:spPr>
          <a:xfrm>
            <a:off x="685800" y="1600200"/>
            <a:ext cx="7772400" cy="4648200"/>
          </a:xfrm>
        </p:spPr>
        <p:txBody>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No extra height field like AVL trees</a:t>
            </a:r>
          </a:p>
          <a:p>
            <a:pPr lvl="1"/>
            <a:r>
              <a:rPr lang="en-US" dirty="0" smtClean="0"/>
              <a:t>See Chapter </a:t>
            </a:r>
            <a:r>
              <a:rPr lang="en-US" dirty="0" smtClean="0"/>
              <a:t>4.5 if curious</a:t>
            </a:r>
            <a:endParaRPr lang="en-US" dirty="0" smtClean="0"/>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a:t>
            </a:r>
            <a:r>
              <a:rPr lang="en-US" dirty="0" smtClean="0"/>
              <a:t>11 if curious</a:t>
            </a:r>
            <a:endParaRPr lang="en-US" dirty="0" smtClean="0"/>
          </a:p>
          <a:p>
            <a:pPr lvl="1"/>
            <a:endParaRPr lang="en-US" sz="1000" dirty="0" smtClean="0"/>
          </a:p>
          <a:p>
            <a:r>
              <a:rPr lang="en-US" dirty="0" smtClean="0"/>
              <a:t>But complicated </a:t>
            </a:r>
            <a:r>
              <a:rPr lang="en-US" i="1" dirty="0" smtClean="0"/>
              <a:t>proofs</a:t>
            </a:r>
            <a:r>
              <a:rPr lang="en-US" dirty="0" smtClean="0"/>
              <a:t> have nothing to do with the code!</a:t>
            </a:r>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t>
            </a:r>
            <a:endParaRPr lang="en-US" dirty="0"/>
          </a:p>
        </p:txBody>
      </p:sp>
      <p:sp>
        <p:nvSpPr>
          <p:cNvPr id="3" name="Content Placeholder 2"/>
          <p:cNvSpPr>
            <a:spLocks noGrp="1"/>
          </p:cNvSpPr>
          <p:nvPr>
            <p:ph idx="1"/>
          </p:nvPr>
        </p:nvSpPr>
        <p:spPr>
          <a:xfrm>
            <a:off x="685800" y="1600200"/>
            <a:ext cx="8077200" cy="4495800"/>
          </a:xfrm>
        </p:spPr>
        <p:txBody>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chemeClr val="accent2"/>
                </a:solidFill>
              </a:rPr>
              <a:t>amortized operation</a:t>
            </a:r>
          </a:p>
          <a:p>
            <a:pPr lvl="1"/>
            <a:endParaRPr lang="en-US" sz="1000" dirty="0" smtClean="0"/>
          </a:p>
          <a:p>
            <a:r>
              <a:rPr lang="en-US" dirty="0" smtClean="0"/>
              <a:t>What does amortized mean?</a:t>
            </a:r>
          </a:p>
          <a:p>
            <a:r>
              <a:rPr lang="en-US" dirty="0" smtClean="0"/>
              <a:t>When are amortized bounds good enough?</a:t>
            </a:r>
          </a:p>
          <a:p>
            <a:r>
              <a:rPr lang="en-US" dirty="0" smtClean="0"/>
              <a:t>How can we prove an amortized bound?</a:t>
            </a:r>
          </a:p>
          <a:p>
            <a:endParaRPr lang="en-US" sz="1000" dirty="0" smtClean="0"/>
          </a:p>
          <a:p>
            <a:endParaRPr lang="en-US" sz="1000" dirty="0" smtClean="0"/>
          </a:p>
          <a:p>
            <a:pPr>
              <a:buNone/>
            </a:pPr>
            <a:r>
              <a:rPr lang="en-US" dirty="0" smtClean="0"/>
              <a:t>Will just do two simple examples </a:t>
            </a:r>
          </a:p>
          <a:p>
            <a:pPr lvl="1"/>
            <a:r>
              <a:rPr lang="en-US" dirty="0" smtClean="0"/>
              <a:t>Text has more sophisticated examples and proof techniques</a:t>
            </a:r>
          </a:p>
          <a:p>
            <a:pPr lvl="1"/>
            <a:r>
              <a:rPr lang="en-US" i="1" dirty="0" smtClean="0"/>
              <a:t>Idea</a:t>
            </a:r>
            <a:r>
              <a:rPr lang="en-US" dirty="0" smtClean="0"/>
              <a:t> of how amortized describes average cost is essential</a:t>
            </a:r>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Complexity</a:t>
            </a:r>
            <a:endParaRPr lang="en-US" dirty="0"/>
          </a:p>
        </p:txBody>
      </p:sp>
      <p:sp>
        <p:nvSpPr>
          <p:cNvPr id="3" name="Content Placeholder 2"/>
          <p:cNvSpPr>
            <a:spLocks noGrp="1"/>
          </p:cNvSpPr>
          <p:nvPr>
            <p:ph idx="1"/>
          </p:nvPr>
        </p:nvSpPr>
        <p:spPr>
          <a:xfrm>
            <a:off x="685800" y="1600200"/>
            <a:ext cx="8153400" cy="4495800"/>
          </a:xfrm>
        </p:spPr>
        <p:txBody>
          <a:bodyPr/>
          <a:lstStyle/>
          <a:p>
            <a:pPr algn="ctr">
              <a:buNone/>
            </a:pPr>
            <a:r>
              <a:rPr lang="en-US" dirty="0" smtClean="0">
                <a:solidFill>
                  <a:schemeClr val="accent2"/>
                </a:solidFill>
              </a:rPr>
              <a:t>If a sequence of </a:t>
            </a:r>
            <a:r>
              <a:rPr lang="en-US" b="1" dirty="0" smtClean="0">
                <a:solidFill>
                  <a:schemeClr val="accent2"/>
                </a:solidFill>
                <a:latin typeface="Courier New" pitchFamily="49" charset="0"/>
                <a:cs typeface="Courier New" pitchFamily="49" charset="0"/>
              </a:rPr>
              <a:t>M</a:t>
            </a:r>
            <a:r>
              <a:rPr lang="en-US" dirty="0" smtClean="0">
                <a:solidFill>
                  <a:schemeClr val="accent2"/>
                </a:solidFill>
              </a:rPr>
              <a:t> operations takes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M</a:t>
            </a:r>
            <a:r>
              <a:rPr lang="en-US" sz="800" b="1" dirty="0" smtClean="0">
                <a:solidFill>
                  <a:schemeClr val="accent2"/>
                </a:solidFill>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 time, </a:t>
            </a:r>
          </a:p>
          <a:p>
            <a:pPr algn="ctr">
              <a:buNone/>
            </a:pPr>
            <a:r>
              <a:rPr lang="en-US" dirty="0" smtClean="0">
                <a:solidFill>
                  <a:schemeClr val="accent2"/>
                </a:solidFill>
              </a:rPr>
              <a:t>we say the amortized runtime is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a:t>
            </a:r>
          </a:p>
          <a:p>
            <a:pPr algn="ctr">
              <a:buNone/>
            </a:pPr>
            <a:endParaRPr lang="en-US" sz="1000" dirty="0" smtClean="0"/>
          </a:p>
          <a:p>
            <a:pPr>
              <a:buNone/>
            </a:pPr>
            <a:r>
              <a:rPr lang="en-US" dirty="0"/>
              <a:t>Amortized bound: worst-case guarantee over sequences of operations</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dirty="0"/>
              <a:t>), then amortized </a:t>
            </a:r>
            <a:r>
              <a:rPr lang="en-US" i="1" dirty="0"/>
              <a:t>O</a:t>
            </a:r>
            <a:r>
              <a:rPr lang="en-US" dirty="0"/>
              <a:t>(</a:t>
            </a:r>
            <a:r>
              <a:rPr lang="en-US" b="1" dirty="0">
                <a:latin typeface="Courier New" pitchFamily="49" charset="0"/>
                <a:cs typeface="Courier New" pitchFamily="49" charset="0"/>
              </a:rPr>
              <a:t>1</a:t>
            </a:r>
            <a:r>
              <a:rPr lang="en-US" dirty="0"/>
              <a:t>)</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3</a:t>
            </a:r>
            <a:r>
              <a:rPr lang="en-US" dirty="0"/>
              <a:t>), then amortized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2</a:t>
            </a:r>
            <a:r>
              <a:rPr lang="en-US" dirty="0"/>
              <a:t>)</a:t>
            </a:r>
          </a:p>
          <a:p>
            <a:pPr marL="0" indent="0">
              <a:buNone/>
            </a:pPr>
            <a:endParaRPr lang="en-US" dirty="0" smtClean="0"/>
          </a:p>
          <a:p>
            <a:r>
              <a:rPr lang="en-US" dirty="0" smtClean="0"/>
              <a:t>The worst case time per operation can be larger than </a:t>
            </a:r>
            <a:r>
              <a:rPr lang="en-US" b="1" dirty="0" smtClean="0">
                <a:latin typeface="Courier New" pitchFamily="49" charset="0"/>
                <a:cs typeface="Courier New" pitchFamily="49" charset="0"/>
              </a:rPr>
              <a:t>f(n)</a:t>
            </a:r>
          </a:p>
          <a:p>
            <a:pPr lvl="1"/>
            <a:r>
              <a:rPr lang="en-US" dirty="0" smtClean="0"/>
              <a:t>As long as the worst case is </a:t>
            </a:r>
            <a:r>
              <a:rPr lang="en-US" i="1" dirty="0" smtClean="0"/>
              <a:t>always</a:t>
            </a:r>
            <a:r>
              <a:rPr lang="en-US" dirty="0" smtClean="0"/>
              <a:t> “rare enough” in </a:t>
            </a:r>
            <a:r>
              <a:rPr lang="en-US" i="1" dirty="0" smtClean="0"/>
              <a:t>any</a:t>
            </a:r>
            <a:r>
              <a:rPr lang="en-US" dirty="0" smtClean="0"/>
              <a:t> sequence of operations</a:t>
            </a:r>
            <a:endParaRPr lang="en-US" b="1" dirty="0" smtClean="0">
              <a:latin typeface="Courier New" pitchFamily="49" charset="0"/>
              <a:cs typeface="Courier New" pitchFamily="49" charset="0"/>
            </a:endParaRPr>
          </a:p>
          <a:p>
            <a:pPr lvl="1"/>
            <a:endParaRPr lang="en-US" sz="1000" dirty="0" smtClean="0"/>
          </a:p>
          <a:p>
            <a:endParaRPr lang="en-US" sz="1000" dirty="0" smtClean="0"/>
          </a:p>
          <a:p>
            <a:pPr>
              <a:buNone/>
            </a:pPr>
            <a:r>
              <a:rPr lang="en-US" dirty="0" smtClean="0"/>
              <a:t>Amortized guarantee ensures the average time per operation for any sequence is </a:t>
            </a:r>
            <a:r>
              <a:rPr lang="en-US" i="1" dirty="0" smtClean="0"/>
              <a:t>O</a:t>
            </a:r>
            <a:r>
              <a:rPr lang="en-US" dirty="0" smtClean="0"/>
              <a:t>(</a:t>
            </a:r>
            <a:r>
              <a:rPr lang="en-US" b="1" dirty="0" smtClean="0">
                <a:latin typeface="Courier New" pitchFamily="49" charset="0"/>
                <a:cs typeface="Courier New" pitchFamily="49" charset="0"/>
              </a:rPr>
              <a:t>f(n)</a:t>
            </a:r>
            <a:r>
              <a:rPr lang="en-US" dirty="0" smtClean="0"/>
              <a:t>)</a:t>
            </a:r>
          </a:p>
          <a:p>
            <a:pPr>
              <a:buNone/>
            </a:pPr>
            <a:endParaRPr lang="en-US" sz="100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Up Credit”</a:t>
            </a:r>
            <a:endParaRPr lang="en-US" dirty="0"/>
          </a:p>
        </p:txBody>
      </p:sp>
      <p:sp>
        <p:nvSpPr>
          <p:cNvPr id="3" name="Content Placeholder 2"/>
          <p:cNvSpPr>
            <a:spLocks noGrp="1"/>
          </p:cNvSpPr>
          <p:nvPr>
            <p:ph idx="1"/>
          </p:nvPr>
        </p:nvSpPr>
        <p:spPr/>
        <p:txBody>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a:t>
            </a:r>
            <a:r>
              <a:rPr lang="en-US" dirty="0" smtClean="0"/>
              <a:t>sequence, which is also a sequence, </a:t>
            </a:r>
            <a:r>
              <a:rPr lang="en-US" dirty="0" smtClean="0"/>
              <a:t>would violate the bound</a:t>
            </a:r>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644144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Resizing stack</a:t>
            </a:r>
            <a:endParaRPr lang="en-US" dirty="0"/>
          </a:p>
        </p:txBody>
      </p:sp>
      <p:sp>
        <p:nvSpPr>
          <p:cNvPr id="3" name="Content Placeholder 2"/>
          <p:cNvSpPr>
            <a:spLocks noGrp="1"/>
          </p:cNvSpPr>
          <p:nvPr>
            <p:ph idx="1"/>
          </p:nvPr>
        </p:nvSpPr>
        <p:spPr>
          <a:xfrm>
            <a:off x="685800" y="1600200"/>
            <a:ext cx="8153400" cy="4495800"/>
          </a:xfrm>
        </p:spPr>
        <p:txBody>
          <a:bodyPr/>
          <a:lstStyle/>
          <a:p>
            <a:pPr>
              <a:buNone/>
            </a:pPr>
            <a:r>
              <a:rPr lang="en-US" dirty="0" smtClean="0"/>
              <a:t>A </a:t>
            </a:r>
            <a:r>
              <a:rPr lang="en-US" dirty="0" smtClean="0"/>
              <a:t>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a:t>
            </a:r>
            <a:r>
              <a:rPr lang="en-US" dirty="0" smtClean="0"/>
              <a:t>average number </a:t>
            </a:r>
            <a:r>
              <a:rPr lang="en-US" dirty="0" smtClean="0"/>
              <a:t>of copies per operation is bounded by a constant)</a:t>
            </a:r>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of copying</a:t>
            </a:r>
            <a:endParaRPr lang="en-US" dirty="0"/>
          </a:p>
        </p:txBody>
      </p:sp>
      <p:sp>
        <p:nvSpPr>
          <p:cNvPr id="3" name="Content Placeholder 2"/>
          <p:cNvSpPr>
            <a:spLocks noGrp="1"/>
          </p:cNvSpPr>
          <p:nvPr>
            <p:ph idx="1"/>
          </p:nvPr>
        </p:nvSpPr>
        <p:spPr>
          <a:xfrm>
            <a:off x="685800" y="2209800"/>
            <a:ext cx="7772400" cy="3886200"/>
          </a:xfrm>
        </p:spPr>
        <p:txBody>
          <a:bodyPr/>
          <a:lstStyle/>
          <a:p>
            <a:pPr>
              <a:buNone/>
            </a:pPr>
            <a:r>
              <a:rPr lang="en-US" dirty="0" smtClean="0"/>
              <a:t>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Because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6" name="Left Brace 45"/>
          <p:cNvSpPr/>
          <p:nvPr/>
        </p:nvSpPr>
        <p:spPr bwMode="auto">
          <a:xfrm rot="16200000">
            <a:off x="2476500" y="190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0287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097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approaches</a:t>
            </a:r>
            <a:endParaRPr lang="en-US" dirty="0"/>
          </a:p>
        </p:txBody>
      </p:sp>
      <p:sp>
        <p:nvSpPr>
          <p:cNvPr id="3" name="Content Placeholder 2"/>
          <p:cNvSpPr>
            <a:spLocks noGrp="1"/>
          </p:cNvSpPr>
          <p:nvPr>
            <p:ph idx="1"/>
          </p:nvPr>
        </p:nvSpPr>
        <p:spPr>
          <a:xfrm>
            <a:off x="685800" y="1447800"/>
            <a:ext cx="8077200" cy="4648200"/>
          </a:xfrm>
        </p:spPr>
        <p:txBody>
          <a:bodyPr/>
          <a:lstStyle/>
          <a:p>
            <a:r>
              <a:rPr lang="en-US" dirty="0" smtClean="0"/>
              <a:t>If array grows by a constant amount (say 1000),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Terrible case: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a:t>
            </a:r>
          </a:p>
          <a:p>
            <a:pPr>
              <a:buNone/>
            </a:pPr>
            <a:r>
              <a:rPr lang="en-US" dirty="0" smtClean="0"/>
              <a:t>	it </a:t>
            </a:r>
            <a:r>
              <a:rPr lang="en-US" dirty="0" smtClean="0">
                <a:solidFill>
                  <a:schemeClr val="accent2"/>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Fall 2013</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26391</TotalTime>
  <Words>1347</Words>
  <Application>Microsoft Office PowerPoint</Application>
  <PresentationFormat>On-screen Show (4:3)</PresentationFormat>
  <Paragraphs>299</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dan_design_template</vt:lpstr>
      <vt:lpstr>CSE373: Data Structures &amp; Algorithms Lecture 8: Amortized Analysis</vt:lpstr>
      <vt:lpstr>Amortized </vt:lpstr>
      <vt:lpstr>Amortized Complexity</vt:lpstr>
      <vt:lpstr>“Building Up Credit”</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Correctness and usefulness</vt:lpstr>
      <vt:lpstr>Analysis</vt:lpstr>
      <vt:lpstr>Amortized useful?</vt:lpstr>
      <vt:lpstr>Not always so simple</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cse</cp:lastModifiedBy>
  <cp:revision>1294</cp:revision>
  <dcterms:created xsi:type="dcterms:W3CDTF">2009-03-13T20:43:19Z</dcterms:created>
  <dcterms:modified xsi:type="dcterms:W3CDTF">2013-10-16T18:38:09Z</dcterms:modified>
</cp:coreProperties>
</file>