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362" r:id="rId3"/>
    <p:sldId id="363" r:id="rId4"/>
    <p:sldId id="365" r:id="rId5"/>
    <p:sldId id="364" r:id="rId6"/>
    <p:sldId id="366" r:id="rId7"/>
    <p:sldId id="367" r:id="rId8"/>
    <p:sldId id="368" r:id="rId9"/>
    <p:sldId id="369" r:id="rId10"/>
    <p:sldId id="371" r:id="rId11"/>
    <p:sldId id="372" r:id="rId12"/>
    <p:sldId id="373" r:id="rId13"/>
    <p:sldId id="374" r:id="rId14"/>
    <p:sldId id="375" r:id="rId15"/>
    <p:sldId id="370" r:id="rId16"/>
    <p:sldId id="377" r:id="rId17"/>
    <p:sldId id="389" r:id="rId18"/>
    <p:sldId id="390" r:id="rId19"/>
    <p:sldId id="391" r:id="rId20"/>
    <p:sldId id="392" r:id="rId21"/>
    <p:sldId id="394" r:id="rId22"/>
    <p:sldId id="395" r:id="rId23"/>
    <p:sldId id="396" r:id="rId24"/>
    <p:sldId id="397" r:id="rId25"/>
    <p:sldId id="386" r:id="rId26"/>
    <p:sldId id="387" r:id="rId27"/>
    <p:sldId id="376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417" r:id="rId48"/>
    <p:sldId id="418" r:id="rId49"/>
    <p:sldId id="419" r:id="rId50"/>
    <p:sldId id="420" r:id="rId51"/>
    <p:sldId id="421" r:id="rId52"/>
    <p:sldId id="422" r:id="rId53"/>
    <p:sldId id="424" r:id="rId54"/>
    <p:sldId id="425" r:id="rId55"/>
    <p:sldId id="426" r:id="rId56"/>
    <p:sldId id="427" r:id="rId5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5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1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</a:t>
            </a:r>
            <a:r>
              <a:rPr lang="en-US" sz="3200" i="0" dirty="0" smtClean="0"/>
              <a:t>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/>
              <a:t>f(4)</a:t>
            </a:r>
          </a:p>
          <a:p>
            <a:pPr>
              <a:buNone/>
            </a:pPr>
            <a:r>
              <a:rPr lang="en-US" dirty="0" smtClean="0"/>
              <a:t>f(3)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</a:p>
          <a:p>
            <a:pPr>
              <a:buNone/>
            </a:pPr>
            <a:r>
              <a:rPr lang="en-US" dirty="0" smtClean="0"/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f(4)  </a:t>
            </a:r>
            <a:r>
              <a:rPr lang="en-US" dirty="0" smtClean="0"/>
              <a:t>f(6)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f(3)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f(1)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f(2)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f(7)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f(5)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f(4)  f(6)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f(3)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2"/>
            <a:r>
              <a:rPr lang="en-US" dirty="0" smtClean="0"/>
              <a:t>Else it would have created a cycle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(1,2),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 we know: use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Initially, each item is in its own 1-element set</a:t>
            </a:r>
          </a:p>
          <a:p>
            <a:pPr lvl="1"/>
            <a:r>
              <a:rPr lang="en-US" dirty="0" smtClean="0"/>
              <a:t>Union sets when we add an edge that connects them</a:t>
            </a:r>
          </a:p>
          <a:p>
            <a:pPr lvl="1"/>
            <a:r>
              <a:rPr lang="en-US" dirty="0" smtClean="0"/>
              <a:t>Stop when we have one set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Disjoint-Set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use a disjoint-set implementation in our spanning-tree algorithm to detect cycles: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Invariant: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connected in output-so-far 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same set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Initially, each node is in its own set</a:t>
            </a:r>
          </a:p>
          <a:p>
            <a:r>
              <a:rPr lang="en-US" dirty="0" smtClean="0"/>
              <a:t>When processing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find(u)</a:t>
            </a:r>
            <a:r>
              <a:rPr lang="en-US" dirty="0" smtClean="0">
                <a:latin typeface="+mj-lt"/>
                <a:cs typeface="Courier New" pitchFamily="49" charset="0"/>
              </a:rPr>
              <a:t> equals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, then do not add the edge</a:t>
            </a:r>
          </a:p>
          <a:p>
            <a:pPr lvl="1"/>
            <a:r>
              <a:rPr lang="en-US" dirty="0" smtClean="0"/>
              <a:t>Else add the edge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lvl="1"/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+mj-lt"/>
                <a:cs typeface="Courier New" pitchFamily="49" charset="0"/>
              </a:rPr>
              <a:t>|E|</a:t>
            </a:r>
            <a:r>
              <a:rPr lang="en-US" dirty="0" smtClean="0">
                <a:latin typeface="+mj-lt"/>
                <a:cs typeface="Courier New" pitchFamily="49" charset="0"/>
              </a:rPr>
              <a:t>) operations that are almost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 amortized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spanning-tree problem</a:t>
            </a:r>
          </a:p>
          <a:p>
            <a:pPr lvl="1"/>
            <a:r>
              <a:rPr lang="en-US" dirty="0" smtClean="0"/>
              <a:t>Add nodes to partial tree approach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acyclic edges approach is </a:t>
            </a:r>
            <a:r>
              <a:rPr lang="en-US" i="1" dirty="0" smtClean="0"/>
              <a:t>almost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Using union-find “as a black box”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really want to solve the </a:t>
            </a:r>
            <a:r>
              <a:rPr lang="en-US" dirty="0" smtClean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approaches will work with minor modifications</a:t>
            </a:r>
          </a:p>
          <a:p>
            <a:pPr lvl="1"/>
            <a:r>
              <a:rPr lang="en-US" dirty="0" smtClean="0"/>
              <a:t>Both will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|V|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Algorithm #1</a:t>
            </a:r>
          </a:p>
          <a:p>
            <a:pPr algn="ctr">
              <a:buNone/>
            </a:pPr>
            <a:r>
              <a:rPr lang="en-US" dirty="0" smtClean="0"/>
              <a:t>Shortest-path is to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algn="ctr">
              <a:buNone/>
            </a:pPr>
            <a:r>
              <a:rPr lang="en-US" dirty="0" smtClean="0"/>
              <a:t>as</a:t>
            </a:r>
          </a:p>
          <a:p>
            <a:pPr algn="ctr">
              <a:buNone/>
            </a:pPr>
            <a:r>
              <a:rPr lang="en-US" dirty="0" smtClean="0"/>
              <a:t>Minimum Spanning Tree is to </a:t>
            </a:r>
            <a:r>
              <a:rPr lang="en-US" dirty="0" smtClean="0">
                <a:solidFill>
                  <a:schemeClr val="accent2"/>
                </a:solidFill>
              </a:rPr>
              <a:t>Prim’s Algorithm</a:t>
            </a:r>
          </a:p>
          <a:p>
            <a:pPr algn="ctr">
              <a:buNone/>
            </a:pPr>
            <a:r>
              <a:rPr lang="en-US" dirty="0" smtClean="0"/>
              <a:t>(Both based on expanding cloud of known vertices, basically using a priority queue instead of a DFS stack)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Algorithm #2</a:t>
            </a:r>
          </a:p>
          <a:p>
            <a:pPr algn="ctr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algn="ctr">
              <a:buNone/>
            </a:pPr>
            <a:r>
              <a:rPr lang="en-US" dirty="0" smtClean="0"/>
              <a:t>is</a:t>
            </a:r>
          </a:p>
          <a:p>
            <a:pPr algn="ctr">
              <a:buNone/>
            </a:pPr>
            <a:r>
              <a:rPr lang="en-US" dirty="0" smtClean="0"/>
              <a:t>Exactly our 2</a:t>
            </a:r>
            <a:r>
              <a:rPr lang="en-US" baseline="30000" dirty="0" smtClean="0"/>
              <a:t>nd</a:t>
            </a:r>
            <a:r>
              <a:rPr lang="en-US" dirty="0" smtClean="0"/>
              <a:t> approach to spanning tree </a:t>
            </a:r>
          </a:p>
          <a:p>
            <a:pPr algn="ctr">
              <a:buNone/>
            </a:pPr>
            <a:r>
              <a:rPr lang="en-US" dirty="0" smtClean="0"/>
              <a:t>but process edges in cost 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&gt;= 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cycle, just like for the spanning tree problem. 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course topic)</a:t>
            </a:r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 smtClean="0"/>
              <a:t>Floyd’s algorithm to build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indicates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Recall invariant: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Kruskal’s</a:t>
            </a:r>
            <a:r>
              <a:rPr lang="en-US" dirty="0" smtClean="0"/>
              <a:t> algorithm is clever, simple, and efficient</a:t>
            </a:r>
          </a:p>
          <a:p>
            <a:pPr lvl="1"/>
            <a:r>
              <a:rPr lang="en-US" dirty="0" smtClean="0"/>
              <a:t>But does it generate a minimum spanning tree?</a:t>
            </a:r>
          </a:p>
          <a:p>
            <a:pPr lvl="1"/>
            <a:r>
              <a:rPr lang="en-US" dirty="0" smtClean="0"/>
              <a:t>How can we prove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First: it generates a spanning tree</a:t>
            </a:r>
          </a:p>
          <a:p>
            <a:pPr lvl="1"/>
            <a:r>
              <a:rPr lang="en-US" dirty="0" smtClean="0"/>
              <a:t>Intuition: Graph started connected and we added every edge that did not create a cycle</a:t>
            </a:r>
          </a:p>
          <a:p>
            <a:pPr lvl="1"/>
            <a:r>
              <a:rPr lang="en-US" dirty="0" smtClean="0"/>
              <a:t>Proof by contradiction: Suppose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disconnected in </a:t>
            </a:r>
            <a:r>
              <a:rPr lang="en-US" dirty="0" err="1" smtClean="0"/>
              <a:t>Kruskal’s</a:t>
            </a:r>
            <a:r>
              <a:rPr lang="en-US" dirty="0" smtClean="0"/>
              <a:t> result.  Then there’s a path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in the initial graph with an edge we could add without creating a cycle.  But </a:t>
            </a:r>
            <a:r>
              <a:rPr lang="en-US" dirty="0" err="1" smtClean="0"/>
              <a:t>Kruskal</a:t>
            </a:r>
            <a:r>
              <a:rPr lang="en-US" dirty="0" smtClean="0"/>
              <a:t> would have added that edge.  Contradiction.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Second: There is no spanning tree with lower total cost…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inductive proof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F</a:t>
            </a:r>
            <a:r>
              <a:rPr lang="en-US" dirty="0" smtClean="0"/>
              <a:t> (stands for “forest”) be the set of edges </a:t>
            </a:r>
            <a:r>
              <a:rPr lang="en-US" dirty="0" err="1" smtClean="0"/>
              <a:t>Kruskal</a:t>
            </a:r>
            <a:r>
              <a:rPr lang="en-US" dirty="0" smtClean="0"/>
              <a:t> has added at some point during its execution.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Claim: </a:t>
            </a:r>
            <a:r>
              <a:rPr lang="en-US" b="1" dirty="0" smtClean="0"/>
              <a:t>F</a:t>
            </a:r>
            <a:r>
              <a:rPr lang="en-US" dirty="0" smtClean="0"/>
              <a:t> is a subset of </a:t>
            </a:r>
            <a:r>
              <a:rPr lang="en-US" i="1" dirty="0" smtClean="0"/>
              <a:t>one or more</a:t>
            </a:r>
            <a:r>
              <a:rPr lang="en-US" dirty="0" smtClean="0"/>
              <a:t> MSTs for the graph</a:t>
            </a:r>
          </a:p>
          <a:p>
            <a:pPr lvl="1"/>
            <a:r>
              <a:rPr lang="en-US" dirty="0" smtClean="0"/>
              <a:t>Therefore, once </a:t>
            </a:r>
            <a:r>
              <a:rPr lang="en-US" b="1" dirty="0" smtClean="0"/>
              <a:t>|F|=|V|-1</a:t>
            </a:r>
            <a:r>
              <a:rPr lang="en-US" dirty="0" smtClean="0"/>
              <a:t>, we have an MST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Proof: By induction on </a:t>
            </a:r>
            <a:r>
              <a:rPr lang="en-US" b="1" dirty="0" smtClean="0"/>
              <a:t>|F|</a:t>
            </a:r>
          </a:p>
          <a:p>
            <a:pPr>
              <a:buNone/>
            </a:pPr>
            <a:endParaRPr lang="en-US" sz="1400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Base case: </a:t>
            </a:r>
            <a:r>
              <a:rPr lang="en-US" b="1" dirty="0" smtClean="0">
                <a:sym typeface="Symbol"/>
              </a:rPr>
              <a:t>|F|=0</a:t>
            </a:r>
            <a:r>
              <a:rPr lang="en-US" dirty="0" smtClean="0">
                <a:sym typeface="Symbol"/>
              </a:rPr>
              <a:t>: The empty set is a subset of all MSTs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Inductive case: </a:t>
            </a:r>
            <a:r>
              <a:rPr lang="en-US" b="1" dirty="0" smtClean="0"/>
              <a:t>|F|=k+1</a:t>
            </a:r>
            <a:r>
              <a:rPr lang="en-US" dirty="0" smtClean="0"/>
              <a:t>: By induction, before adding the (k+1)</a:t>
            </a:r>
            <a:r>
              <a:rPr lang="en-US" baseline="30000" dirty="0" err="1" smtClean="0"/>
              <a:t>th</a:t>
            </a:r>
            <a:r>
              <a:rPr lang="en-US" dirty="0" smtClean="0"/>
              <a:t> edge (call it </a:t>
            </a:r>
            <a:r>
              <a:rPr lang="en-US" b="1" dirty="0" smtClean="0"/>
              <a:t>e</a:t>
            </a:r>
            <a:r>
              <a:rPr lang="en-US" dirty="0" smtClean="0"/>
              <a:t>), there was some MST </a:t>
            </a:r>
            <a:r>
              <a:rPr lang="en-US" b="1" dirty="0" smtClean="0"/>
              <a:t>T</a:t>
            </a:r>
            <a:r>
              <a:rPr lang="en-US" dirty="0" smtClean="0"/>
              <a:t> such that </a:t>
            </a:r>
            <a:r>
              <a:rPr lang="en-US" b="1" dirty="0" smtClean="0"/>
              <a:t>F-{e} </a:t>
            </a:r>
            <a:r>
              <a:rPr lang="en-US" b="1" dirty="0" smtClean="0">
                <a:sym typeface="Symbol"/>
              </a:rPr>
              <a:t> T</a:t>
            </a:r>
            <a:r>
              <a:rPr lang="en-US" dirty="0" smtClean="0"/>
              <a:t>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disjoint cases: </a:t>
            </a:r>
          </a:p>
          <a:p>
            <a:r>
              <a:rPr lang="en-US" dirty="0" smtClean="0"/>
              <a:t>If</a:t>
            </a:r>
            <a:r>
              <a:rPr lang="en-US" b="1" dirty="0" smtClean="0"/>
              <a:t> {e}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: Then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 </a:t>
            </a:r>
            <a:r>
              <a:rPr lang="en-US" dirty="0" smtClean="0">
                <a:sym typeface="Symbol"/>
              </a:rPr>
              <a:t>and we’re done</a:t>
            </a:r>
          </a:p>
          <a:p>
            <a:r>
              <a:rPr lang="en-US" dirty="0" smtClean="0">
                <a:sym typeface="Symbol"/>
              </a:rPr>
              <a:t>Else</a:t>
            </a:r>
            <a:r>
              <a:rPr lang="en-US" b="1" dirty="0" smtClean="0">
                <a:sym typeface="Symbol"/>
              </a:rPr>
              <a:t> e</a:t>
            </a:r>
            <a:r>
              <a:rPr lang="en-US" dirty="0" smtClean="0">
                <a:sym typeface="Symbol"/>
              </a:rPr>
              <a:t> forms a cycle with some simple path (call it </a:t>
            </a:r>
            <a:r>
              <a:rPr lang="en-US" b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</a:p>
          <a:p>
            <a:pPr lvl="1"/>
            <a:r>
              <a:rPr lang="en-US" dirty="0" smtClean="0">
                <a:sym typeface="Symbol"/>
              </a:rPr>
              <a:t>Must be since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 is a spanning tree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-{e}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There must be an edge </a:t>
            </a:r>
            <a:r>
              <a:rPr lang="en-US" b="1" dirty="0" smtClean="0"/>
              <a:t>e2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such that </a:t>
            </a:r>
            <a:r>
              <a:rPr lang="en-US" b="1" dirty="0" smtClean="0"/>
              <a:t>e2</a:t>
            </a:r>
            <a:r>
              <a:rPr lang="en-US" dirty="0" smtClean="0"/>
              <a:t> is not in </a:t>
            </a:r>
            <a:r>
              <a:rPr lang="en-US" b="1" dirty="0" smtClean="0"/>
              <a:t>F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Else </a:t>
            </a:r>
            <a:r>
              <a:rPr lang="en-US" dirty="0" err="1" smtClean="0"/>
              <a:t>Kruskal</a:t>
            </a:r>
            <a:r>
              <a:rPr lang="en-US" dirty="0" smtClean="0"/>
              <a:t> would not have added </a:t>
            </a:r>
            <a:r>
              <a:rPr lang="en-US" b="1" dirty="0" smtClean="0"/>
              <a:t>e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and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dirty="0" smtClean="0"/>
              <a:t>Claim: </a:t>
            </a:r>
            <a:r>
              <a:rPr lang="en-US" b="1" dirty="0" smtClean="0"/>
              <a:t>e2.weight</a:t>
            </a:r>
            <a:r>
              <a:rPr lang="en-US" dirty="0" smtClean="0"/>
              <a:t> </a:t>
            </a:r>
            <a:r>
              <a:rPr lang="en-US" b="1" dirty="0" smtClean="0"/>
              <a:t>== </a:t>
            </a:r>
            <a:r>
              <a:rPr lang="en-US" b="1" dirty="0" err="1" smtClean="0"/>
              <a:t>e.weight</a:t>
            </a:r>
            <a:endParaRPr lang="en-US" b="1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&gt;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is not an MST because 		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 spanning tree with lower cost: contradiction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e2.weight &lt; </a:t>
            </a:r>
            <a:r>
              <a:rPr lang="en-US" b="1" dirty="0" err="1" smtClean="0"/>
              <a:t>e.weight</a:t>
            </a:r>
            <a:r>
              <a:rPr lang="en-US" dirty="0" smtClean="0"/>
              <a:t>, then </a:t>
            </a:r>
            <a:r>
              <a:rPr lang="en-US" dirty="0" err="1" smtClean="0"/>
              <a:t>Kruskal</a:t>
            </a:r>
            <a:r>
              <a:rPr lang="en-US" dirty="0" smtClean="0"/>
              <a:t> would have already considered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/>
              <a:t>.  It would have added it since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has no cycles and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b="1" dirty="0" smtClean="0">
                <a:sym typeface="Symbol"/>
              </a:rPr>
              <a:t>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T.  </a:t>
            </a:r>
            <a:r>
              <a:rPr lang="en-US" dirty="0" smtClean="0">
                <a:sym typeface="Symbol"/>
              </a:rPr>
              <a:t>But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e2</a:t>
            </a:r>
            <a:r>
              <a:rPr lang="en-US" dirty="0" smtClean="0">
                <a:sym typeface="Symbol"/>
              </a:rPr>
              <a:t> is not in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F</a:t>
            </a:r>
            <a:r>
              <a:rPr lang="en-US" dirty="0" smtClean="0">
                <a:sym typeface="Symbol"/>
              </a:rPr>
              <a:t>: contradiction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a subset of </a:t>
            </a:r>
            <a:r>
              <a:rPr lang="en-US" b="1" dirty="0" smtClean="0"/>
              <a:t>some</a:t>
            </a:r>
            <a:r>
              <a:rPr lang="en-US" dirty="0" smtClean="0"/>
              <a:t> 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2057400"/>
          </a:xfrm>
        </p:spPr>
        <p:txBody>
          <a:bodyPr/>
          <a:lstStyle/>
          <a:p>
            <a:r>
              <a:rPr lang="en-US" dirty="0" smtClean="0"/>
              <a:t>Claim: 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 is an MST</a:t>
            </a:r>
          </a:p>
          <a:p>
            <a:pPr lvl="1"/>
            <a:r>
              <a:rPr lang="en-US" dirty="0" smtClean="0"/>
              <a:t>It is a spanning tree because </a:t>
            </a:r>
            <a:r>
              <a:rPr lang="en-US" b="1" dirty="0" smtClean="0"/>
              <a:t>p-{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 </a:t>
            </a:r>
            <a:r>
              <a:rPr lang="en-US" dirty="0" smtClean="0"/>
              <a:t>connects the same nodes as </a:t>
            </a:r>
            <a:r>
              <a:rPr lang="en-US" b="1" dirty="0" smtClean="0"/>
              <a:t>p</a:t>
            </a:r>
          </a:p>
          <a:p>
            <a:pPr lvl="1"/>
            <a:r>
              <a:rPr lang="en-US" dirty="0" smtClean="0"/>
              <a:t>It is minimal because its cost equals cost of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, an MST</a:t>
            </a:r>
          </a:p>
          <a:p>
            <a:r>
              <a:rPr lang="en-US" dirty="0" smtClean="0"/>
              <a:t>Since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b="1" dirty="0" smtClean="0">
                <a:sym typeface="Symbol"/>
              </a:rPr>
              <a:t> </a:t>
            </a:r>
            <a:r>
              <a:rPr lang="en-US" b="1" dirty="0" smtClean="0">
                <a:solidFill>
                  <a:srgbClr val="FF0000"/>
                </a:solidFill>
              </a:rPr>
              <a:t> T</a:t>
            </a:r>
            <a:r>
              <a:rPr lang="en-US" b="1" dirty="0" smtClean="0"/>
              <a:t>-{</a:t>
            </a:r>
            <a:r>
              <a:rPr lang="en-US" b="1" dirty="0" smtClean="0">
                <a:solidFill>
                  <a:srgbClr val="FF0000"/>
                </a:solidFill>
              </a:rPr>
              <a:t>e2</a:t>
            </a:r>
            <a:r>
              <a:rPr lang="en-US" b="1" dirty="0" smtClean="0"/>
              <a:t>}+{</a:t>
            </a:r>
            <a:r>
              <a:rPr lang="en-US" b="1" dirty="0" smtClean="0">
                <a:solidFill>
                  <a:srgbClr val="119F33"/>
                </a:solidFill>
              </a:rPr>
              <a:t>e</a:t>
            </a:r>
            <a:r>
              <a:rPr lang="en-US" b="1" dirty="0" smtClean="0"/>
              <a:t>}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dirty="0" smtClean="0"/>
              <a:t>is a subset of one or more MSTs </a:t>
            </a:r>
          </a:p>
          <a:p>
            <a:pPr>
              <a:buNone/>
            </a:pP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86400" y="167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81800" y="3505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153400" y="3048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781800" y="2362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934200" y="1371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82000" y="190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91200" y="15224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934200" y="16764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239000" y="15240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86600" y="2514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82000" y="22098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934200" y="26670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86600" y="32766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86400" y="32004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334000" y="19812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91200" y="1981200"/>
            <a:ext cx="1066800" cy="1524000"/>
          </a:xfrm>
          <a:prstGeom prst="line">
            <a:avLst/>
          </a:prstGeom>
          <a:noFill/>
          <a:ln w="4445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V="1">
            <a:off x="5791200" y="1446213"/>
            <a:ext cx="1143000" cy="306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5486400" y="3124200"/>
            <a:ext cx="1295400" cy="457199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295400" y="152400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Claim: </a:t>
            </a:r>
            <a:r>
              <a:rPr lang="en-US" sz="2000" dirty="0" smtClean="0">
                <a:latin typeface="+mj-lt"/>
              </a:rPr>
              <a:t>F</a:t>
            </a:r>
            <a:r>
              <a:rPr lang="en-US" sz="2000" b="0" dirty="0" smtClean="0">
                <a:latin typeface="+mj-lt"/>
              </a:rPr>
              <a:t> is a subset of </a:t>
            </a:r>
            <a:r>
              <a:rPr lang="en-US" sz="2000" b="0" i="1" dirty="0" smtClean="0">
                <a:latin typeface="+mj-lt"/>
              </a:rPr>
              <a:t>one or more</a:t>
            </a:r>
            <a:r>
              <a:rPr lang="en-US" sz="2000" b="0" dirty="0" smtClean="0">
                <a:latin typeface="+mj-lt"/>
              </a:rPr>
              <a:t> MSTs for the graph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So </a:t>
            </a:r>
            <a:r>
              <a:rPr lang="en-US" sz="2000" b="0" kern="0" dirty="0" smtClean="0">
                <a:latin typeface="+mj-lt"/>
              </a:rPr>
              <a:t>far:</a:t>
            </a:r>
            <a:r>
              <a:rPr lang="en-US" sz="2000" kern="0" dirty="0" smtClean="0">
                <a:solidFill>
                  <a:schemeClr val="accent2"/>
                </a:solidFill>
                <a:latin typeface="+mj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-{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}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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 smtClean="0">
                <a:latin typeface="+mj-lt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forms a cycle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with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lang="en-US" sz="2000" kern="0" dirty="0" smtClean="0">
                <a:sym typeface="Symbol"/>
              </a:rPr>
              <a:t> </a:t>
            </a:r>
            <a:r>
              <a:rPr lang="en-US" sz="2000" kern="0" dirty="0" smtClean="0">
                <a:solidFill>
                  <a:srgbClr val="FF0000"/>
                </a:solidFill>
                <a:latin typeface="+mj-lt"/>
                <a:sym typeface="Symbol"/>
              </a:rPr>
              <a:t>T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e2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on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 is not in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/>
              </a:rPr>
              <a:t>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/>
              <a:t>   </a:t>
            </a:r>
            <a:r>
              <a:rPr lang="en-US" sz="2000" dirty="0" smtClean="0">
                <a:latin typeface="+mj-lt"/>
              </a:rPr>
              <a:t>e2.weight == </a:t>
            </a:r>
            <a:r>
              <a:rPr lang="en-US" sz="2000" dirty="0" err="1" smtClean="0">
                <a:latin typeface="+mj-lt"/>
              </a:rPr>
              <a:t>e.weight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  <a:sym typeface="Symbol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315200" y="1449387"/>
            <a:ext cx="1066800" cy="531814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209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6600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via DFS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219200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for some 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: f(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f(Node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j adjacent to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 smtClean="0">
                <a:latin typeface="Courier New" pitchFamily="49" charset="0"/>
              </a:rPr>
              <a:t>j.marked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 smtClean="0">
                <a:latin typeface="Courier New" pitchFamily="49" charset="0"/>
              </a:rPr>
              <a:t>i,j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f(j)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815338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node.  We add one edge to connect it</a:t>
            </a:r>
          </a:p>
          <a:p>
            <a:r>
              <a:rPr lang="en-US" sz="2000" b="0" dirty="0" smtClean="0">
                <a:latin typeface="+mn-lt"/>
              </a:rPr>
              <a:t> to the already visited nodes.  Order affects result, not correctness.</a:t>
            </a:r>
          </a:p>
          <a:p>
            <a:endParaRPr lang="en-US" sz="1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Time: </a:t>
            </a:r>
            <a:r>
              <a:rPr lang="en-US" sz="2000" b="0" i="1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</a:t>
            </a:r>
            <a:r>
              <a:rPr lang="en-US" sz="2000" dirty="0" smtClean="0">
                <a:latin typeface="+mn-lt"/>
              </a:rPr>
              <a:t>|E|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Stack</a:t>
            </a:r>
          </a:p>
          <a:p>
            <a:pPr>
              <a:buNone/>
            </a:pPr>
            <a:r>
              <a:rPr lang="en-US" dirty="0" smtClean="0"/>
              <a:t>f(1)</a:t>
            </a:r>
          </a:p>
          <a:p>
            <a:pPr>
              <a:buNone/>
            </a:pPr>
            <a:r>
              <a:rPr lang="en-US" dirty="0" smtClean="0"/>
              <a:t>f(2)</a:t>
            </a:r>
          </a:p>
          <a:p>
            <a:pPr>
              <a:buNone/>
            </a:pPr>
            <a:r>
              <a:rPr lang="en-US" dirty="0" smtClean="0"/>
              <a:t>f(7)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55762</TotalTime>
  <Words>4206</Words>
  <Application>Microsoft Office PowerPoint</Application>
  <PresentationFormat>On-screen Show (4:3)</PresentationFormat>
  <Paragraphs>1354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dan_design_template</vt:lpstr>
      <vt:lpstr>CSE373: Data Structures &amp; Algorithms Lecture 17: Minimum Spanning Trees</vt:lpstr>
      <vt:lpstr>Spanning Trees</vt:lpstr>
      <vt:lpstr>Observations</vt:lpstr>
      <vt:lpstr>Motivation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Cycle Detection</vt:lpstr>
      <vt:lpstr>Using Disjoint-Set</vt:lpstr>
      <vt:lpstr>Summary So Far</vt:lpstr>
      <vt:lpstr>Getting to the Point</vt:lpstr>
      <vt:lpstr>Prim’s Algorithm Idea</vt:lpstr>
      <vt:lpstr>The Algorithm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Analysis</vt:lpstr>
      <vt:lpstr>Kruskal’s Algorithm</vt:lpstr>
      <vt:lpstr>Pseudocode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Example </vt:lpstr>
      <vt:lpstr>Correctness</vt:lpstr>
      <vt:lpstr>The inductive proof set-up</vt:lpstr>
      <vt:lpstr>Staying a subset of some MST</vt:lpstr>
      <vt:lpstr>Staying a subset of some MST</vt:lpstr>
      <vt:lpstr>Staying a subset of some MST</vt:lpstr>
      <vt:lpstr>Staying a subset of some MST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2275</cp:revision>
  <dcterms:created xsi:type="dcterms:W3CDTF">2009-03-13T20:43:19Z</dcterms:created>
  <dcterms:modified xsi:type="dcterms:W3CDTF">2013-11-19T17:55:00Z</dcterms:modified>
</cp:coreProperties>
</file>