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4" r:id="rId2"/>
    <p:sldId id="376" r:id="rId3"/>
    <p:sldId id="341" r:id="rId4"/>
    <p:sldId id="345" r:id="rId5"/>
    <p:sldId id="364" r:id="rId6"/>
    <p:sldId id="372" r:id="rId7"/>
    <p:sldId id="373" r:id="rId8"/>
    <p:sldId id="378" r:id="rId9"/>
    <p:sldId id="375" r:id="rId10"/>
    <p:sldId id="377" r:id="rId11"/>
    <p:sldId id="379" r:id="rId12"/>
    <p:sldId id="380" r:id="rId13"/>
    <p:sldId id="381" r:id="rId14"/>
    <p:sldId id="362" r:id="rId15"/>
    <p:sldId id="371" r:id="rId16"/>
  </p:sldIdLst>
  <p:sldSz cx="9144000" cy="6858000" type="overhead"/>
  <p:notesSz cx="6934200" cy="9080500"/>
  <p:defaultTextStyle>
    <a:defPPr>
      <a:defRPr lang="en-US"/>
    </a:defPPr>
    <a:lvl1pPr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1pPr>
    <a:lvl2pPr marL="4572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2pPr>
    <a:lvl3pPr marL="9144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3pPr>
    <a:lvl4pPr marL="13716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4pPr>
    <a:lvl5pPr marL="1828800" algn="ctr" rtl="0" eaLnBrk="0" fontAlgn="base" hangingPunct="0">
      <a:lnSpc>
        <a:spcPts val="1375"/>
      </a:lnSpc>
      <a:spcBef>
        <a:spcPct val="0"/>
      </a:spcBef>
      <a:spcAft>
        <a:spcPct val="0"/>
      </a:spcAft>
      <a:defRPr sz="1600" kern="1200">
        <a:solidFill>
          <a:srgbClr val="000000"/>
        </a:solidFill>
        <a:latin typeface="Tahoma" pitchFamily="34" charset="0"/>
        <a:ea typeface="+mn-ea"/>
        <a:cs typeface="+mn-cs"/>
      </a:defRPr>
    </a:lvl5pPr>
    <a:lvl6pPr marL="2286000" algn="l" defTabSz="914400" rtl="0" eaLnBrk="1" latinLnBrk="0" hangingPunct="1">
      <a:defRPr sz="1600" kern="1200">
        <a:solidFill>
          <a:srgbClr val="000000"/>
        </a:solidFill>
        <a:latin typeface="Tahoma" pitchFamily="34" charset="0"/>
        <a:ea typeface="+mn-ea"/>
        <a:cs typeface="+mn-cs"/>
      </a:defRPr>
    </a:lvl6pPr>
    <a:lvl7pPr marL="2743200" algn="l" defTabSz="914400" rtl="0" eaLnBrk="1" latinLnBrk="0" hangingPunct="1">
      <a:defRPr sz="1600" kern="1200">
        <a:solidFill>
          <a:srgbClr val="000000"/>
        </a:solidFill>
        <a:latin typeface="Tahoma" pitchFamily="34" charset="0"/>
        <a:ea typeface="+mn-ea"/>
        <a:cs typeface="+mn-cs"/>
      </a:defRPr>
    </a:lvl7pPr>
    <a:lvl8pPr marL="3200400" algn="l" defTabSz="914400" rtl="0" eaLnBrk="1" latinLnBrk="0" hangingPunct="1">
      <a:defRPr sz="1600" kern="1200">
        <a:solidFill>
          <a:srgbClr val="000000"/>
        </a:solidFill>
        <a:latin typeface="Tahoma" pitchFamily="34" charset="0"/>
        <a:ea typeface="+mn-ea"/>
        <a:cs typeface="+mn-cs"/>
      </a:defRPr>
    </a:lvl8pPr>
    <a:lvl9pPr marL="3657600" algn="l" defTabSz="914400" rtl="0" eaLnBrk="1" latinLnBrk="0" hangingPunct="1">
      <a:defRPr sz="1600" kern="1200">
        <a:solidFill>
          <a:srgbClr val="000000"/>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FF00FF"/>
    <a:srgbClr val="00FFFF"/>
    <a:srgbClr val="0000FF"/>
    <a:srgbClr val="00FF00"/>
    <a:srgbClr val="FF0000"/>
    <a:srgbClr val="CC3399"/>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8" d="100"/>
          <a:sy n="88"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1314" y="-90"/>
      </p:cViewPr>
      <p:guideLst>
        <p:guide orient="horz" pos="2860"/>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5513" y="4313238"/>
            <a:ext cx="5083175" cy="4086225"/>
          </a:xfrm>
          <a:prstGeom prst="rect">
            <a:avLst/>
          </a:prstGeom>
          <a:noFill/>
          <a:ln w="12700">
            <a:noFill/>
            <a:miter lim="800000"/>
            <a:headEnd/>
            <a:tailEnd/>
          </a:ln>
          <a:effectLst/>
        </p:spPr>
        <p:txBody>
          <a:bodyPr vert="horz" wrap="square" lIns="90546" tIns="44479" rIns="90546" bIns="44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76338" y="687388"/>
            <a:ext cx="4583112" cy="3436937"/>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body" idx="1"/>
          </p:nvPr>
        </p:nvSpPr>
        <p:spPr>
          <a:xfrm>
            <a:off x="923925" y="4313238"/>
            <a:ext cx="5086350" cy="4086225"/>
          </a:xfrm>
          <a:ln/>
        </p:spPr>
        <p:txBody>
          <a:bodyPr lIns="90533" tIns="44472" rIns="90533" bIns="44472"/>
          <a:lstStyle/>
          <a:p>
            <a:endParaRPr lang="en-US"/>
          </a:p>
        </p:txBody>
      </p:sp>
      <p:sp>
        <p:nvSpPr>
          <p:cNvPr id="71680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Rot="1" noChangeAspect="1" noChangeArrowheads="1" noTextEdit="1"/>
          </p:cNvSpPr>
          <p:nvPr>
            <p:ph type="sldImg"/>
          </p:nvPr>
        </p:nvSpPr>
        <p:spPr>
          <a:ln/>
        </p:spPr>
      </p:sp>
      <p:sp>
        <p:nvSpPr>
          <p:cNvPr id="72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body" idx="1"/>
          </p:nvPr>
        </p:nvSpPr>
        <p:spPr>
          <a:xfrm>
            <a:off x="923925" y="4311651"/>
            <a:ext cx="5080000" cy="4089400"/>
          </a:xfrm>
          <a:ln/>
        </p:spPr>
        <p:txBody>
          <a:bodyPr lIns="90442" tIns="44429" rIns="90442" bIns="44429"/>
          <a:lstStyle/>
          <a:p>
            <a:endParaRPr lang="en-US"/>
          </a:p>
        </p:txBody>
      </p:sp>
      <p:sp>
        <p:nvSpPr>
          <p:cNvPr id="759811" name="Rectangle 3"/>
          <p:cNvSpPr>
            <a:spLocks noGrp="1" noRot="1" noChangeAspect="1" noChangeArrowheads="1" noTextEdit="1"/>
          </p:cNvSpPr>
          <p:nvPr>
            <p:ph type="sldImg"/>
          </p:nvPr>
        </p:nvSpPr>
        <p:spPr>
          <a:xfrm>
            <a:off x="1173163" y="687388"/>
            <a:ext cx="4583112" cy="3436937"/>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476250"/>
            <a:ext cx="1982787" cy="5749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4838" y="476250"/>
            <a:ext cx="5800725" cy="5749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4838" y="1390650"/>
            <a:ext cx="3890962"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90650"/>
            <a:ext cx="3890963"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4838" y="476250"/>
            <a:ext cx="7935912" cy="7493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4838" y="1390650"/>
            <a:ext cx="7934325" cy="48355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4"/>
          <p:cNvSpPr>
            <a:spLocks noChangeShapeType="1"/>
          </p:cNvSpPr>
          <p:nvPr/>
        </p:nvSpPr>
        <p:spPr bwMode="auto">
          <a:xfrm>
            <a:off x="685800" y="1277938"/>
            <a:ext cx="7789863" cy="0"/>
          </a:xfrm>
          <a:prstGeom prst="line">
            <a:avLst/>
          </a:prstGeom>
          <a:noFill/>
          <a:ln w="76200">
            <a:solidFill>
              <a:srgbClr val="0000FF"/>
            </a:solidFill>
            <a:round/>
            <a:headEnd/>
            <a:tailEnd/>
          </a:ln>
          <a:effectLst/>
        </p:spPr>
        <p:txBody>
          <a:bodyPr wrap="none" anchor="ctr"/>
          <a:lstStyle/>
          <a:p>
            <a:endParaRPr lang="en-US"/>
          </a:p>
        </p:txBody>
      </p:sp>
      <p:sp>
        <p:nvSpPr>
          <p:cNvPr id="1030" name="Rectangle 6"/>
          <p:cNvSpPr>
            <a:spLocks noChangeArrowheads="1"/>
          </p:cNvSpPr>
          <p:nvPr/>
        </p:nvSpPr>
        <p:spPr bwMode="auto">
          <a:xfrm>
            <a:off x="8132763" y="6308725"/>
            <a:ext cx="352425" cy="325438"/>
          </a:xfrm>
          <a:prstGeom prst="rect">
            <a:avLst/>
          </a:prstGeom>
          <a:noFill/>
          <a:ln w="12700">
            <a:noFill/>
            <a:miter lim="800000"/>
            <a:headEnd/>
            <a:tailEnd/>
          </a:ln>
          <a:effectLst/>
        </p:spPr>
        <p:txBody>
          <a:bodyPr wrap="none" lIns="19050" tIns="26988" rIns="19050" bIns="26988"/>
          <a:lstStyle/>
          <a:p>
            <a:pPr algn="r">
              <a:lnSpc>
                <a:spcPts val="1600"/>
              </a:lnSpc>
            </a:pPr>
            <a:fld id="{DFAB8114-0E3C-47C4-AE09-74DFD229718E}" type="slidenum">
              <a:rPr lang="en-US" sz="1200"/>
              <a:pPr algn="r">
                <a:lnSpc>
                  <a:spcPts val="1600"/>
                </a:lnSpc>
              </a:pPr>
              <a:t>‹#›</a:t>
            </a:fld>
            <a:endParaRPr lang="en-US" sz="1200"/>
          </a:p>
        </p:txBody>
      </p:sp>
      <p:sp>
        <p:nvSpPr>
          <p:cNvPr id="1031" name="Rectangle 7"/>
          <p:cNvSpPr>
            <a:spLocks noChangeArrowheads="1"/>
          </p:cNvSpPr>
          <p:nvPr/>
        </p:nvSpPr>
        <p:spPr bwMode="auto">
          <a:xfrm>
            <a:off x="690563" y="6291263"/>
            <a:ext cx="3387725" cy="342900"/>
          </a:xfrm>
          <a:prstGeom prst="rect">
            <a:avLst/>
          </a:prstGeom>
          <a:noFill/>
          <a:ln w="12700">
            <a:noFill/>
            <a:miter lim="800000"/>
            <a:headEnd/>
            <a:tailEnd/>
          </a:ln>
          <a:effectLst/>
        </p:spPr>
        <p:txBody>
          <a:bodyPr wrap="none" lIns="19050" tIns="26988" rIns="19050" bIns="26988"/>
          <a:lstStyle/>
          <a:p>
            <a:pPr algn="l">
              <a:lnSpc>
                <a:spcPts val="1600"/>
              </a:lnSpc>
            </a:pPr>
            <a:r>
              <a:rPr lang="en-US" sz="1400"/>
              <a:t>CSE370, Lecture 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eaLnBrk="0" fontAlgn="base" hangingPunct="0">
        <a:spcBef>
          <a:spcPct val="0"/>
        </a:spcBef>
        <a:spcAft>
          <a:spcPct val="0"/>
        </a:spcAft>
        <a:defRPr sz="3200">
          <a:solidFill>
            <a:schemeClr val="tx2"/>
          </a:solidFill>
          <a:latin typeface="Tahoma" pitchFamily="34" charset="0"/>
        </a:defRPr>
      </a:lvl6pPr>
      <a:lvl7pPr marL="914400" algn="l" rtl="0" eaLnBrk="0" fontAlgn="base" hangingPunct="0">
        <a:spcBef>
          <a:spcPct val="0"/>
        </a:spcBef>
        <a:spcAft>
          <a:spcPct val="0"/>
        </a:spcAft>
        <a:defRPr sz="3200">
          <a:solidFill>
            <a:schemeClr val="tx2"/>
          </a:solidFill>
          <a:latin typeface="Tahoma" pitchFamily="34" charset="0"/>
        </a:defRPr>
      </a:lvl7pPr>
      <a:lvl8pPr marL="1371600" algn="l" rtl="0" eaLnBrk="0" fontAlgn="base" hangingPunct="0">
        <a:spcBef>
          <a:spcPct val="0"/>
        </a:spcBef>
        <a:spcAft>
          <a:spcPct val="0"/>
        </a:spcAft>
        <a:defRPr sz="3200">
          <a:solidFill>
            <a:schemeClr val="tx2"/>
          </a:solidFill>
          <a:latin typeface="Tahoma" pitchFamily="34" charset="0"/>
        </a:defRPr>
      </a:lvl8pPr>
      <a:lvl9pPr marL="1828800" algn="l" rtl="0" eaLnBrk="0" fontAlgn="base" hangingPunct="0">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50000"/>
        </a:spcBef>
        <a:spcAft>
          <a:spcPct val="0"/>
        </a:spcAft>
        <a:buClr>
          <a:srgbClr val="0000FF"/>
        </a:buClr>
        <a:buSzPct val="85000"/>
        <a:buFont typeface="Monotype Sorts" pitchFamily="2" charset="2"/>
        <a:buChar char="u"/>
        <a:defRPr sz="2400">
          <a:solidFill>
            <a:schemeClr val="tx1"/>
          </a:solidFill>
          <a:latin typeface="+mn-lt"/>
          <a:ea typeface="+mn-ea"/>
          <a:cs typeface="+mn-cs"/>
        </a:defRPr>
      </a:lvl1pPr>
      <a:lvl2pPr marL="742950" indent="-285750" algn="l" rtl="0" eaLnBrk="0" fontAlgn="base" hangingPunct="0">
        <a:lnSpc>
          <a:spcPct val="105000"/>
        </a:lnSpc>
        <a:spcBef>
          <a:spcPct val="0"/>
        </a:spcBef>
        <a:spcAft>
          <a:spcPct val="0"/>
        </a:spcAft>
        <a:buClr>
          <a:srgbClr val="CC3399"/>
        </a:buClr>
        <a:buSzPct val="70000"/>
        <a:buFont typeface="Monotype Sorts" pitchFamily="2" charset="2"/>
        <a:buChar char="n"/>
        <a:defRPr sz="2000">
          <a:solidFill>
            <a:schemeClr val="tx1"/>
          </a:solidFill>
          <a:latin typeface="+mn-lt"/>
        </a:defRPr>
      </a:lvl2pPr>
      <a:lvl3pPr marL="1085850" indent="-228600" algn="l" rtl="0" eaLnBrk="0" fontAlgn="base" hangingPunct="0">
        <a:lnSpc>
          <a:spcPct val="105000"/>
        </a:lnSpc>
        <a:spcBef>
          <a:spcPct val="0"/>
        </a:spcBef>
        <a:spcAft>
          <a:spcPct val="0"/>
        </a:spcAft>
        <a:buFont typeface="Monotype Sorts" pitchFamily="2" charset="2"/>
        <a:buChar char="í"/>
        <a:defRPr>
          <a:solidFill>
            <a:schemeClr val="tx1"/>
          </a:solidFill>
          <a:latin typeface="+mn-lt"/>
        </a:defRPr>
      </a:lvl3pPr>
      <a:lvl4pPr marL="1600200" indent="-228600" algn="l" rtl="0" eaLnBrk="0" fontAlgn="base" hangingPunct="0">
        <a:lnSpc>
          <a:spcPct val="105000"/>
        </a:lnSpc>
        <a:spcBef>
          <a:spcPct val="0"/>
        </a:spcBef>
        <a:spcAft>
          <a:spcPct val="0"/>
        </a:spcAft>
        <a:buFont typeface="Monotype Sorts" pitchFamily="2" charset="2"/>
        <a:buChar char="ç"/>
        <a:defRPr>
          <a:solidFill>
            <a:schemeClr val="tx1"/>
          </a:solidFill>
          <a:latin typeface="+mn-lt"/>
        </a:defRPr>
      </a:lvl4pPr>
      <a:lvl5pPr marL="2057400" indent="-228600" algn="l" rtl="0" eaLnBrk="0" fontAlgn="base" hangingPunct="0">
        <a:spcBef>
          <a:spcPct val="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sym typeface="Symbol" pitchFamily="18" charset="2"/>
              </a:rPr>
              <a:t>Lecture 19</a:t>
            </a:r>
            <a:endParaRPr lang="en-US" dirty="0">
              <a:sym typeface="Symbol" pitchFamily="18" charset="2"/>
            </a:endParaRPr>
          </a:p>
        </p:txBody>
      </p:sp>
      <p:sp>
        <p:nvSpPr>
          <p:cNvPr id="537603" name="Rectangle 3"/>
          <p:cNvSpPr>
            <a:spLocks noGrp="1" noChangeArrowheads="1"/>
          </p:cNvSpPr>
          <p:nvPr>
            <p:ph type="body" idx="1"/>
          </p:nvPr>
        </p:nvSpPr>
        <p:spPr/>
        <p:txBody>
          <a:bodyPr/>
          <a:lstStyle/>
          <a:p>
            <a:r>
              <a:rPr lang="en-US" dirty="0" smtClean="0"/>
              <a:t>Logistics</a:t>
            </a:r>
          </a:p>
          <a:p>
            <a:pPr lvl="1"/>
            <a:r>
              <a:rPr lang="en-US" dirty="0" smtClean="0"/>
              <a:t>HW5 is due today (full credit today, 20% off Monday 10:29am, Solutions up Monday 10:30am)</a:t>
            </a:r>
          </a:p>
          <a:p>
            <a:pPr lvl="1"/>
            <a:r>
              <a:rPr lang="en-US" dirty="0" smtClean="0"/>
              <a:t>HW6 is due Wednesday (no late HW accepted, solutions posted immediately)</a:t>
            </a:r>
          </a:p>
          <a:p>
            <a:pPr lvl="1"/>
            <a:r>
              <a:rPr lang="en-US" dirty="0" smtClean="0"/>
              <a:t>Midterm next Friday --- covers materials up to HW6 and Monday lecture)</a:t>
            </a:r>
          </a:p>
          <a:p>
            <a:r>
              <a:rPr lang="en-US" dirty="0" smtClean="0"/>
              <a:t>Last </a:t>
            </a:r>
            <a:r>
              <a:rPr lang="en-US" dirty="0"/>
              <a:t>lecture</a:t>
            </a:r>
          </a:p>
          <a:p>
            <a:pPr lvl="1"/>
            <a:r>
              <a:rPr lang="en-US" dirty="0" smtClean="0"/>
              <a:t>Finite State Machines (FSM)</a:t>
            </a:r>
            <a:endParaRPr lang="en-US" dirty="0"/>
          </a:p>
          <a:p>
            <a:r>
              <a:rPr lang="en-US" dirty="0" smtClean="0"/>
              <a:t>Today</a:t>
            </a:r>
            <a:endParaRPr lang="en-US" dirty="0"/>
          </a:p>
          <a:p>
            <a:pPr lvl="1"/>
            <a:r>
              <a:rPr lang="en-US" dirty="0" smtClean="0"/>
              <a:t>Timing issues</a:t>
            </a:r>
          </a:p>
          <a:p>
            <a:pPr lvl="2"/>
            <a:r>
              <a:rPr lang="en-US" dirty="0" smtClean="0"/>
              <a:t>Timing terminology and issues and solutions (e.g. clock skew)</a:t>
            </a:r>
          </a:p>
          <a:p>
            <a:pPr lvl="2"/>
            <a:r>
              <a:rPr lang="en-US" dirty="0" smtClean="0"/>
              <a:t>Asynchronous inputs and issues and solutions (e.g. </a:t>
            </a:r>
            <a:r>
              <a:rPr lang="en-US" dirty="0" err="1" smtClean="0"/>
              <a:t>debouncing</a:t>
            </a:r>
            <a:r>
              <a:rPr lang="en-US" dirty="0" smtClean="0"/>
              <a:t>)</a:t>
            </a:r>
            <a:endParaRPr lang="en-US" dirty="0"/>
          </a:p>
        </p:txBody>
      </p:sp>
      <p:sp>
        <p:nvSpPr>
          <p:cNvPr id="4" name="TextBox 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r>
              <a:rPr lang="en-US"/>
              <a:t>Asynchronous inputs</a:t>
            </a:r>
          </a:p>
        </p:txBody>
      </p:sp>
      <p:sp>
        <p:nvSpPr>
          <p:cNvPr id="736259" name="Rectangle 3"/>
          <p:cNvSpPr>
            <a:spLocks noGrp="1" noChangeArrowheads="1"/>
          </p:cNvSpPr>
          <p:nvPr>
            <p:ph type="body" idx="1"/>
          </p:nvPr>
        </p:nvSpPr>
        <p:spPr/>
        <p:txBody>
          <a:bodyPr/>
          <a:lstStyle/>
          <a:p>
            <a:r>
              <a:rPr lang="en-US"/>
              <a:t>Clocked circuits are </a:t>
            </a:r>
            <a:r>
              <a:rPr lang="en-US">
                <a:solidFill>
                  <a:srgbClr val="FF0000"/>
                </a:solidFill>
              </a:rPr>
              <a:t>synchronous</a:t>
            </a:r>
            <a:endParaRPr lang="en-US"/>
          </a:p>
          <a:p>
            <a:pPr lvl="1"/>
            <a:r>
              <a:rPr lang="en-US"/>
              <a:t>Circuit changes state only at clock edges</a:t>
            </a:r>
          </a:p>
          <a:p>
            <a:pPr lvl="1"/>
            <a:r>
              <a:rPr lang="en-US"/>
              <a:t>Signals (voltages) settle in-between clock edges </a:t>
            </a:r>
          </a:p>
          <a:p>
            <a:r>
              <a:rPr lang="en-US"/>
              <a:t>Unclocked circuits or signals are </a:t>
            </a:r>
            <a:r>
              <a:rPr lang="en-US">
                <a:solidFill>
                  <a:srgbClr val="FF0000"/>
                </a:solidFill>
              </a:rPr>
              <a:t>asynchronous</a:t>
            </a:r>
            <a:r>
              <a:rPr lang="en-US"/>
              <a:t> </a:t>
            </a:r>
          </a:p>
          <a:p>
            <a:pPr lvl="1"/>
            <a:r>
              <a:rPr lang="en-US"/>
              <a:t>No master clock</a:t>
            </a:r>
          </a:p>
          <a:p>
            <a:pPr lvl="1"/>
            <a:r>
              <a:rPr lang="en-US"/>
              <a:t>Real-world inputs (e.g. a keypress) are asynchronous</a:t>
            </a:r>
          </a:p>
          <a:p>
            <a:r>
              <a:rPr lang="en-US"/>
              <a:t>Synchronous circuits have asynchronous inputs</a:t>
            </a:r>
          </a:p>
          <a:p>
            <a:pPr lvl="1"/>
            <a:r>
              <a:rPr lang="en-US"/>
              <a:t>Reset signal, memory wait, user input, etc.</a:t>
            </a:r>
          </a:p>
          <a:p>
            <a:pPr lvl="1"/>
            <a:r>
              <a:rPr lang="en-US"/>
              <a:t>Inputs “bounce”</a:t>
            </a:r>
          </a:p>
          <a:p>
            <a:pPr lvl="1"/>
            <a:r>
              <a:rPr lang="en-US"/>
              <a:t>Inputs can change at any time</a:t>
            </a:r>
          </a:p>
          <a:p>
            <a:pPr lvl="2"/>
            <a:r>
              <a:rPr lang="en-US"/>
              <a:t>We must </a:t>
            </a:r>
            <a:r>
              <a:rPr lang="en-US">
                <a:solidFill>
                  <a:srgbClr val="0000FF"/>
                </a:solidFill>
              </a:rPr>
              <a:t>synchronize the input</a:t>
            </a:r>
            <a:r>
              <a:rPr lang="en-US"/>
              <a:t> to our clock</a:t>
            </a:r>
          </a:p>
          <a:p>
            <a:pPr lvl="2"/>
            <a:r>
              <a:rPr lang="en-US"/>
              <a:t>Inputs will violate flip-flop setup/hold times</a:t>
            </a:r>
          </a:p>
        </p:txBody>
      </p:sp>
      <p:sp>
        <p:nvSpPr>
          <p:cNvPr id="4" name="TextBox 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322728" y="476250"/>
            <a:ext cx="8540750" cy="749300"/>
          </a:xfrm>
        </p:spPr>
        <p:txBody>
          <a:bodyPr/>
          <a:lstStyle/>
          <a:p>
            <a:r>
              <a:rPr lang="en-US" dirty="0" err="1" smtClean="0"/>
              <a:t>Debouncing</a:t>
            </a:r>
            <a:endParaRPr lang="en-US" dirty="0"/>
          </a:p>
        </p:txBody>
      </p:sp>
      <p:sp>
        <p:nvSpPr>
          <p:cNvPr id="729091" name="Rectangle 3"/>
          <p:cNvSpPr>
            <a:spLocks noGrp="1" noChangeArrowheads="1"/>
          </p:cNvSpPr>
          <p:nvPr>
            <p:ph type="body" idx="1"/>
          </p:nvPr>
        </p:nvSpPr>
        <p:spPr>
          <a:xfrm>
            <a:off x="471488" y="1412875"/>
            <a:ext cx="7556500" cy="2106613"/>
          </a:xfrm>
        </p:spPr>
        <p:txBody>
          <a:bodyPr/>
          <a:lstStyle/>
          <a:p>
            <a:r>
              <a:rPr lang="en-US" dirty="0"/>
              <a:t>Switch inputs bounce</a:t>
            </a:r>
          </a:p>
          <a:p>
            <a:pPr lvl="1"/>
            <a:r>
              <a:rPr lang="en-US" dirty="0" err="1"/>
              <a:t>i</a:t>
            </a:r>
            <a:r>
              <a:rPr lang="en-US" dirty="0"/>
              <a:t>. e. don’t make clean transitions</a:t>
            </a:r>
          </a:p>
          <a:p>
            <a:r>
              <a:rPr lang="en-US" dirty="0"/>
              <a:t>Can use </a:t>
            </a:r>
            <a:r>
              <a:rPr lang="en-US" dirty="0" smtClean="0"/>
              <a:t>RS </a:t>
            </a:r>
            <a:r>
              <a:rPr lang="en-US" dirty="0"/>
              <a:t>latch for </a:t>
            </a:r>
            <a:r>
              <a:rPr lang="en-US" dirty="0" err="1"/>
              <a:t>debouncing</a:t>
            </a:r>
            <a:endParaRPr lang="en-US" dirty="0"/>
          </a:p>
          <a:p>
            <a:pPr lvl="1"/>
            <a:r>
              <a:rPr lang="en-US" dirty="0"/>
              <a:t>Eliminates dynamic hazards</a:t>
            </a:r>
          </a:p>
          <a:p>
            <a:pPr lvl="1"/>
            <a:r>
              <a:rPr lang="en-US" dirty="0"/>
              <a:t>“Cleans-up” inputs</a:t>
            </a:r>
          </a:p>
        </p:txBody>
      </p:sp>
      <p:pic>
        <p:nvPicPr>
          <p:cNvPr id="729105" name="Picture 17"/>
          <p:cNvPicPr>
            <a:picLocks noChangeAspect="1" noChangeArrowheads="1"/>
          </p:cNvPicPr>
          <p:nvPr/>
        </p:nvPicPr>
        <p:blipFill>
          <a:blip r:embed="rId2"/>
          <a:srcRect/>
          <a:stretch>
            <a:fillRect/>
          </a:stretch>
        </p:blipFill>
        <p:spPr bwMode="auto">
          <a:xfrm>
            <a:off x="4065588" y="3946525"/>
            <a:ext cx="2092325" cy="1620838"/>
          </a:xfrm>
          <a:prstGeom prst="rect">
            <a:avLst/>
          </a:prstGeom>
          <a:noFill/>
          <a:ln w="12700">
            <a:noFill/>
            <a:miter lim="800000"/>
            <a:headEnd/>
            <a:tailEnd/>
          </a:ln>
          <a:effectLst/>
        </p:spPr>
      </p:pic>
      <p:sp>
        <p:nvSpPr>
          <p:cNvPr id="729106" name="Rectangle 18"/>
          <p:cNvSpPr>
            <a:spLocks noChangeArrowheads="1"/>
          </p:cNvSpPr>
          <p:nvPr/>
        </p:nvSpPr>
        <p:spPr bwMode="auto">
          <a:xfrm>
            <a:off x="3965575" y="4038600"/>
            <a:ext cx="212725" cy="388938"/>
          </a:xfrm>
          <a:prstGeom prst="rect">
            <a:avLst/>
          </a:prstGeom>
          <a:noFill/>
          <a:ln w="12700">
            <a:noFill/>
            <a:miter lim="800000"/>
            <a:headEnd/>
            <a:tailEnd/>
          </a:ln>
          <a:effectLst/>
        </p:spPr>
        <p:txBody>
          <a:bodyPr wrap="none" lIns="18050" tIns="25570" rIns="18050" bIns="25570"/>
          <a:lstStyle/>
          <a:p>
            <a:pPr algn="l" defTabSz="901700">
              <a:lnSpc>
                <a:spcPts val="2075"/>
              </a:lnSpc>
            </a:pPr>
            <a:r>
              <a:rPr lang="en-US" sz="1800"/>
              <a:t>R</a:t>
            </a:r>
          </a:p>
        </p:txBody>
      </p:sp>
      <p:sp>
        <p:nvSpPr>
          <p:cNvPr id="729107" name="Rectangle 19"/>
          <p:cNvSpPr>
            <a:spLocks noChangeArrowheads="1"/>
          </p:cNvSpPr>
          <p:nvPr/>
        </p:nvSpPr>
        <p:spPr bwMode="auto">
          <a:xfrm>
            <a:off x="3965575" y="4911725"/>
            <a:ext cx="212725" cy="388938"/>
          </a:xfrm>
          <a:prstGeom prst="rect">
            <a:avLst/>
          </a:prstGeom>
          <a:noFill/>
          <a:ln w="12700">
            <a:noFill/>
            <a:miter lim="800000"/>
            <a:headEnd/>
            <a:tailEnd/>
          </a:ln>
          <a:effectLst/>
        </p:spPr>
        <p:txBody>
          <a:bodyPr wrap="none" lIns="18050" tIns="25570" rIns="18050" bIns="25570"/>
          <a:lstStyle/>
          <a:p>
            <a:pPr algn="l" defTabSz="901700">
              <a:lnSpc>
                <a:spcPts val="2075"/>
              </a:lnSpc>
            </a:pPr>
            <a:r>
              <a:rPr lang="en-US" sz="1800"/>
              <a:t>S</a:t>
            </a:r>
          </a:p>
        </p:txBody>
      </p:sp>
      <p:sp>
        <p:nvSpPr>
          <p:cNvPr id="729108" name="Rectangle 20"/>
          <p:cNvSpPr>
            <a:spLocks noChangeArrowheads="1"/>
          </p:cNvSpPr>
          <p:nvPr/>
        </p:nvSpPr>
        <p:spPr bwMode="auto">
          <a:xfrm>
            <a:off x="6032500" y="4248150"/>
            <a:ext cx="225425" cy="388938"/>
          </a:xfrm>
          <a:prstGeom prst="rect">
            <a:avLst/>
          </a:prstGeom>
          <a:noFill/>
          <a:ln w="12700">
            <a:noFill/>
            <a:miter lim="800000"/>
            <a:headEnd/>
            <a:tailEnd/>
          </a:ln>
          <a:effectLst/>
        </p:spPr>
        <p:txBody>
          <a:bodyPr wrap="none" lIns="18050" tIns="25570" rIns="18050" bIns="25570"/>
          <a:lstStyle/>
          <a:p>
            <a:pPr algn="l" defTabSz="901700">
              <a:lnSpc>
                <a:spcPts val="2075"/>
              </a:lnSpc>
            </a:pPr>
            <a:r>
              <a:rPr lang="en-US" sz="1800"/>
              <a:t>Q</a:t>
            </a:r>
          </a:p>
        </p:txBody>
      </p:sp>
      <p:sp>
        <p:nvSpPr>
          <p:cNvPr id="729109" name="Rectangle 21"/>
          <p:cNvSpPr>
            <a:spLocks noChangeArrowheads="1"/>
          </p:cNvSpPr>
          <p:nvPr/>
        </p:nvSpPr>
        <p:spPr bwMode="auto">
          <a:xfrm>
            <a:off x="6057900" y="5026025"/>
            <a:ext cx="412750" cy="387350"/>
          </a:xfrm>
          <a:prstGeom prst="rect">
            <a:avLst/>
          </a:prstGeom>
          <a:noFill/>
          <a:ln w="12700">
            <a:noFill/>
            <a:miter lim="800000"/>
            <a:headEnd/>
            <a:tailEnd/>
          </a:ln>
          <a:effectLst/>
        </p:spPr>
        <p:txBody>
          <a:bodyPr wrap="none" lIns="18050" tIns="25570" rIns="18050" bIns="25570"/>
          <a:lstStyle/>
          <a:p>
            <a:pPr algn="l" defTabSz="901700">
              <a:lnSpc>
                <a:spcPts val="2075"/>
              </a:lnSpc>
            </a:pPr>
            <a:r>
              <a:rPr lang="en-US" sz="1800"/>
              <a:t>Q'</a:t>
            </a:r>
          </a:p>
        </p:txBody>
      </p:sp>
      <p:grpSp>
        <p:nvGrpSpPr>
          <p:cNvPr id="2" name="Group 29"/>
          <p:cNvGrpSpPr>
            <a:grpSpLocks/>
          </p:cNvGrpSpPr>
          <p:nvPr/>
        </p:nvGrpSpPr>
        <p:grpSpPr bwMode="auto">
          <a:xfrm>
            <a:off x="1196975" y="5440363"/>
            <a:ext cx="1878013" cy="258762"/>
            <a:chOff x="772" y="3502"/>
            <a:chExt cx="1183" cy="163"/>
          </a:xfrm>
        </p:grpSpPr>
        <p:sp>
          <p:nvSpPr>
            <p:cNvPr id="729110" name="Line 22"/>
            <p:cNvSpPr>
              <a:spLocks noChangeShapeType="1"/>
            </p:cNvSpPr>
            <p:nvPr/>
          </p:nvSpPr>
          <p:spPr bwMode="auto">
            <a:xfrm>
              <a:off x="772" y="3659"/>
              <a:ext cx="592"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11" name="Line 23"/>
            <p:cNvSpPr>
              <a:spLocks noChangeShapeType="1"/>
            </p:cNvSpPr>
            <p:nvPr/>
          </p:nvSpPr>
          <p:spPr bwMode="auto">
            <a:xfrm flipV="1">
              <a:off x="1363" y="3504"/>
              <a:ext cx="0" cy="155"/>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12" name="Line 24"/>
            <p:cNvSpPr>
              <a:spLocks noChangeShapeType="1"/>
            </p:cNvSpPr>
            <p:nvPr/>
          </p:nvSpPr>
          <p:spPr bwMode="auto">
            <a:xfrm>
              <a:off x="1363" y="3504"/>
              <a:ext cx="126"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13" name="Line 25"/>
            <p:cNvSpPr>
              <a:spLocks noChangeShapeType="1"/>
            </p:cNvSpPr>
            <p:nvPr/>
          </p:nvSpPr>
          <p:spPr bwMode="auto">
            <a:xfrm>
              <a:off x="1489" y="3508"/>
              <a:ext cx="0" cy="156"/>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14" name="Line 26"/>
            <p:cNvSpPr>
              <a:spLocks noChangeShapeType="1"/>
            </p:cNvSpPr>
            <p:nvPr/>
          </p:nvSpPr>
          <p:spPr bwMode="auto">
            <a:xfrm>
              <a:off x="1489" y="3659"/>
              <a:ext cx="138"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15" name="Line 27"/>
            <p:cNvSpPr>
              <a:spLocks noChangeShapeType="1"/>
            </p:cNvSpPr>
            <p:nvPr/>
          </p:nvSpPr>
          <p:spPr bwMode="auto">
            <a:xfrm flipV="1">
              <a:off x="1622" y="3502"/>
              <a:ext cx="0" cy="163"/>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16" name="Line 28"/>
            <p:cNvSpPr>
              <a:spLocks noChangeShapeType="1"/>
            </p:cNvSpPr>
            <p:nvPr/>
          </p:nvSpPr>
          <p:spPr bwMode="auto">
            <a:xfrm>
              <a:off x="1622" y="3505"/>
              <a:ext cx="333" cy="0"/>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grpSp>
        <p:nvGrpSpPr>
          <p:cNvPr id="3" name="Group 38"/>
          <p:cNvGrpSpPr>
            <a:grpSpLocks/>
          </p:cNvGrpSpPr>
          <p:nvPr/>
        </p:nvGrpSpPr>
        <p:grpSpPr bwMode="auto">
          <a:xfrm>
            <a:off x="6384925" y="5027180"/>
            <a:ext cx="1878013" cy="246062"/>
            <a:chOff x="4126" y="2903"/>
            <a:chExt cx="1183" cy="155"/>
          </a:xfrm>
        </p:grpSpPr>
        <p:sp>
          <p:nvSpPr>
            <p:cNvPr id="729119" name="Line 31"/>
            <p:cNvSpPr>
              <a:spLocks noChangeShapeType="1"/>
            </p:cNvSpPr>
            <p:nvPr/>
          </p:nvSpPr>
          <p:spPr bwMode="auto">
            <a:xfrm>
              <a:off x="4126" y="3058"/>
              <a:ext cx="592"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20" name="Line 32"/>
            <p:cNvSpPr>
              <a:spLocks noChangeShapeType="1"/>
            </p:cNvSpPr>
            <p:nvPr/>
          </p:nvSpPr>
          <p:spPr bwMode="auto">
            <a:xfrm flipV="1">
              <a:off x="4717" y="2903"/>
              <a:ext cx="0" cy="155"/>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25" name="Line 37"/>
            <p:cNvSpPr>
              <a:spLocks noChangeShapeType="1"/>
            </p:cNvSpPr>
            <p:nvPr/>
          </p:nvSpPr>
          <p:spPr bwMode="auto">
            <a:xfrm>
              <a:off x="4717" y="2904"/>
              <a:ext cx="592" cy="0"/>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grpSp>
        <p:nvGrpSpPr>
          <p:cNvPr id="4" name="Group 39"/>
          <p:cNvGrpSpPr>
            <a:grpSpLocks/>
          </p:cNvGrpSpPr>
          <p:nvPr/>
        </p:nvGrpSpPr>
        <p:grpSpPr bwMode="auto">
          <a:xfrm flipV="1">
            <a:off x="6384925" y="4246088"/>
            <a:ext cx="1878013" cy="246062"/>
            <a:chOff x="4126" y="2903"/>
            <a:chExt cx="1183" cy="155"/>
          </a:xfrm>
        </p:grpSpPr>
        <p:sp>
          <p:nvSpPr>
            <p:cNvPr id="729128" name="Line 40"/>
            <p:cNvSpPr>
              <a:spLocks noChangeShapeType="1"/>
            </p:cNvSpPr>
            <p:nvPr/>
          </p:nvSpPr>
          <p:spPr bwMode="auto">
            <a:xfrm>
              <a:off x="4126" y="3058"/>
              <a:ext cx="592"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29" name="Line 41"/>
            <p:cNvSpPr>
              <a:spLocks noChangeShapeType="1"/>
            </p:cNvSpPr>
            <p:nvPr/>
          </p:nvSpPr>
          <p:spPr bwMode="auto">
            <a:xfrm flipV="1">
              <a:off x="4717" y="2903"/>
              <a:ext cx="0" cy="155"/>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30" name="Line 42"/>
            <p:cNvSpPr>
              <a:spLocks noChangeShapeType="1"/>
            </p:cNvSpPr>
            <p:nvPr/>
          </p:nvSpPr>
          <p:spPr bwMode="auto">
            <a:xfrm>
              <a:off x="4717" y="2904"/>
              <a:ext cx="592" cy="0"/>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sp>
        <p:nvSpPr>
          <p:cNvPr id="729133" name="Line 45"/>
          <p:cNvSpPr>
            <a:spLocks noChangeShapeType="1"/>
          </p:cNvSpPr>
          <p:nvPr/>
        </p:nvSpPr>
        <p:spPr bwMode="auto">
          <a:xfrm flipH="1">
            <a:off x="3311525" y="5280025"/>
            <a:ext cx="976313"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34" name="Oval 46"/>
          <p:cNvSpPr>
            <a:spLocks noChangeArrowheads="1"/>
          </p:cNvSpPr>
          <p:nvPr/>
        </p:nvSpPr>
        <p:spPr bwMode="auto">
          <a:xfrm>
            <a:off x="3567113" y="4240213"/>
            <a:ext cx="165100" cy="163512"/>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sp>
        <p:nvSpPr>
          <p:cNvPr id="729142" name="Line 54"/>
          <p:cNvSpPr>
            <a:spLocks noChangeShapeType="1"/>
          </p:cNvSpPr>
          <p:nvPr/>
        </p:nvSpPr>
        <p:spPr bwMode="auto">
          <a:xfrm>
            <a:off x="1392238" y="4799013"/>
            <a:ext cx="693737" cy="0"/>
          </a:xfrm>
          <a:prstGeom prst="line">
            <a:avLst/>
          </a:prstGeom>
          <a:noFill/>
          <a:ln w="28575">
            <a:solidFill>
              <a:schemeClr val="tx1"/>
            </a:solidFill>
            <a:round/>
            <a:headEnd/>
            <a:tailEnd/>
          </a:ln>
          <a:effectLst/>
        </p:spPr>
        <p:txBody>
          <a:bodyPr wrap="none" lIns="18795" tIns="26626" rIns="18795" bIns="26626" anchor="ctr"/>
          <a:lstStyle/>
          <a:p>
            <a:endParaRPr lang="en-US"/>
          </a:p>
        </p:txBody>
      </p:sp>
      <p:sp>
        <p:nvSpPr>
          <p:cNvPr id="729143" name="Line 55"/>
          <p:cNvSpPr>
            <a:spLocks noChangeShapeType="1"/>
          </p:cNvSpPr>
          <p:nvPr/>
        </p:nvSpPr>
        <p:spPr bwMode="auto">
          <a:xfrm flipV="1">
            <a:off x="2085975" y="4584700"/>
            <a:ext cx="606425" cy="227013"/>
          </a:xfrm>
          <a:prstGeom prst="line">
            <a:avLst/>
          </a:prstGeom>
          <a:noFill/>
          <a:ln w="28575">
            <a:solidFill>
              <a:schemeClr val="tx1"/>
            </a:solidFill>
            <a:round/>
            <a:headEnd/>
            <a:tailEnd/>
          </a:ln>
          <a:effectLst/>
        </p:spPr>
        <p:txBody>
          <a:bodyPr wrap="none" lIns="18795" tIns="26626" rIns="18795" bIns="26626" anchor="ctr"/>
          <a:lstStyle/>
          <a:p>
            <a:endParaRPr lang="en-US"/>
          </a:p>
        </p:txBody>
      </p:sp>
      <p:sp>
        <p:nvSpPr>
          <p:cNvPr id="729144" name="Oval 56"/>
          <p:cNvSpPr>
            <a:spLocks noChangeArrowheads="1"/>
          </p:cNvSpPr>
          <p:nvPr/>
        </p:nvSpPr>
        <p:spPr bwMode="auto">
          <a:xfrm>
            <a:off x="2003425" y="4718050"/>
            <a:ext cx="165100" cy="152400"/>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sp>
        <p:nvSpPr>
          <p:cNvPr id="729145" name="Oval 57"/>
          <p:cNvSpPr>
            <a:spLocks noChangeArrowheads="1"/>
          </p:cNvSpPr>
          <p:nvPr/>
        </p:nvSpPr>
        <p:spPr bwMode="auto">
          <a:xfrm>
            <a:off x="2555875" y="4429125"/>
            <a:ext cx="165100" cy="152400"/>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sp>
        <p:nvSpPr>
          <p:cNvPr id="729146" name="Line 58"/>
          <p:cNvSpPr>
            <a:spLocks noChangeShapeType="1"/>
          </p:cNvSpPr>
          <p:nvPr/>
        </p:nvSpPr>
        <p:spPr bwMode="auto">
          <a:xfrm>
            <a:off x="2689225" y="4497388"/>
            <a:ext cx="611188" cy="0"/>
          </a:xfrm>
          <a:prstGeom prst="line">
            <a:avLst/>
          </a:prstGeom>
          <a:noFill/>
          <a:ln w="28575">
            <a:solidFill>
              <a:schemeClr val="tx1"/>
            </a:solidFill>
            <a:round/>
            <a:headEnd/>
            <a:tailEnd/>
          </a:ln>
          <a:effectLst/>
        </p:spPr>
        <p:txBody>
          <a:bodyPr wrap="none" lIns="18795" tIns="26626" rIns="18795" bIns="26626" anchor="ctr"/>
          <a:lstStyle/>
          <a:p>
            <a:endParaRPr lang="en-US"/>
          </a:p>
        </p:txBody>
      </p:sp>
      <p:sp>
        <p:nvSpPr>
          <p:cNvPr id="729147" name="Text Box 59"/>
          <p:cNvSpPr txBox="1">
            <a:spLocks noChangeArrowheads="1"/>
          </p:cNvSpPr>
          <p:nvPr/>
        </p:nvSpPr>
        <p:spPr bwMode="auto">
          <a:xfrm>
            <a:off x="1050925" y="4462463"/>
            <a:ext cx="495300" cy="342900"/>
          </a:xfrm>
          <a:prstGeom prst="rect">
            <a:avLst/>
          </a:prstGeom>
          <a:noFill/>
          <a:ln w="12700">
            <a:noFill/>
            <a:miter lim="800000"/>
            <a:headEnd/>
            <a:tailEnd/>
          </a:ln>
          <a:effectLst/>
        </p:spPr>
        <p:txBody>
          <a:bodyPr wrap="none" lIns="18795" tIns="26626" rIns="18795" bIns="26626">
            <a:spAutoFit/>
          </a:bodyPr>
          <a:lstStyle/>
          <a:p>
            <a:pPr>
              <a:lnSpc>
                <a:spcPct val="105000"/>
              </a:lnSpc>
            </a:pPr>
            <a:r>
              <a:rPr lang="en-US" sz="1800"/>
              <a:t>3.3V</a:t>
            </a:r>
          </a:p>
        </p:txBody>
      </p:sp>
      <p:sp>
        <p:nvSpPr>
          <p:cNvPr id="729150" name="Line 62"/>
          <p:cNvSpPr>
            <a:spLocks noChangeShapeType="1"/>
          </p:cNvSpPr>
          <p:nvPr/>
        </p:nvSpPr>
        <p:spPr bwMode="auto">
          <a:xfrm flipH="1">
            <a:off x="3294063" y="4327525"/>
            <a:ext cx="976312"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51" name="Oval 63"/>
          <p:cNvSpPr>
            <a:spLocks noChangeArrowheads="1"/>
          </p:cNvSpPr>
          <p:nvPr/>
        </p:nvSpPr>
        <p:spPr bwMode="auto">
          <a:xfrm>
            <a:off x="3567113" y="5197475"/>
            <a:ext cx="165100" cy="152400"/>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sp>
        <p:nvSpPr>
          <p:cNvPr id="729152" name="Oval 64"/>
          <p:cNvSpPr>
            <a:spLocks noChangeArrowheads="1"/>
          </p:cNvSpPr>
          <p:nvPr/>
        </p:nvSpPr>
        <p:spPr bwMode="auto">
          <a:xfrm>
            <a:off x="2555875" y="5041900"/>
            <a:ext cx="165100" cy="152400"/>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sp>
        <p:nvSpPr>
          <p:cNvPr id="729153" name="Line 65"/>
          <p:cNvSpPr>
            <a:spLocks noChangeShapeType="1"/>
          </p:cNvSpPr>
          <p:nvPr/>
        </p:nvSpPr>
        <p:spPr bwMode="auto">
          <a:xfrm>
            <a:off x="2640013" y="5110163"/>
            <a:ext cx="693737" cy="0"/>
          </a:xfrm>
          <a:prstGeom prst="line">
            <a:avLst/>
          </a:prstGeom>
          <a:noFill/>
          <a:ln w="28575">
            <a:solidFill>
              <a:schemeClr val="tx1"/>
            </a:solidFill>
            <a:round/>
            <a:headEnd/>
            <a:tailEnd/>
          </a:ln>
          <a:effectLst/>
        </p:spPr>
        <p:txBody>
          <a:bodyPr wrap="none" lIns="18795" tIns="26626" rIns="18795" bIns="26626" anchor="ctr"/>
          <a:lstStyle/>
          <a:p>
            <a:endParaRPr lang="en-US"/>
          </a:p>
        </p:txBody>
      </p:sp>
      <p:sp>
        <p:nvSpPr>
          <p:cNvPr id="729154" name="Line 66"/>
          <p:cNvSpPr>
            <a:spLocks noChangeShapeType="1"/>
          </p:cNvSpPr>
          <p:nvPr/>
        </p:nvSpPr>
        <p:spPr bwMode="auto">
          <a:xfrm>
            <a:off x="3284538" y="4321175"/>
            <a:ext cx="0" cy="163513"/>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55" name="Line 67"/>
          <p:cNvSpPr>
            <a:spLocks noChangeShapeType="1"/>
          </p:cNvSpPr>
          <p:nvPr/>
        </p:nvSpPr>
        <p:spPr bwMode="auto">
          <a:xfrm>
            <a:off x="3317875" y="5113338"/>
            <a:ext cx="0" cy="163512"/>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nvGrpSpPr>
          <p:cNvPr id="5" name="Group 80"/>
          <p:cNvGrpSpPr>
            <a:grpSpLocks/>
          </p:cNvGrpSpPr>
          <p:nvPr/>
        </p:nvGrpSpPr>
        <p:grpSpPr bwMode="auto">
          <a:xfrm>
            <a:off x="3548063" y="4368800"/>
            <a:ext cx="219075" cy="646113"/>
            <a:chOff x="1056" y="3373"/>
            <a:chExt cx="138" cy="407"/>
          </a:xfrm>
        </p:grpSpPr>
        <p:sp>
          <p:nvSpPr>
            <p:cNvPr id="729156" name="Line 68"/>
            <p:cNvSpPr>
              <a:spLocks noChangeShapeType="1"/>
            </p:cNvSpPr>
            <p:nvPr/>
          </p:nvSpPr>
          <p:spPr bwMode="auto">
            <a:xfrm>
              <a:off x="1126" y="3373"/>
              <a:ext cx="0" cy="7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57" name="Line 69"/>
            <p:cNvSpPr>
              <a:spLocks noChangeShapeType="1"/>
            </p:cNvSpPr>
            <p:nvPr/>
          </p:nvSpPr>
          <p:spPr bwMode="auto">
            <a:xfrm>
              <a:off x="1122" y="3438"/>
              <a:ext cx="63" cy="3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58" name="Line 70"/>
            <p:cNvSpPr>
              <a:spLocks noChangeShapeType="1"/>
            </p:cNvSpPr>
            <p:nvPr/>
          </p:nvSpPr>
          <p:spPr bwMode="auto">
            <a:xfrm flipH="1">
              <a:off x="1068" y="3465"/>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59" name="Line 71"/>
            <p:cNvSpPr>
              <a:spLocks noChangeShapeType="1"/>
            </p:cNvSpPr>
            <p:nvPr/>
          </p:nvSpPr>
          <p:spPr bwMode="auto">
            <a:xfrm flipH="1" flipV="1">
              <a:off x="1068" y="3504"/>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nvGrpSpPr>
            <p:cNvPr id="6" name="Group 75"/>
            <p:cNvGrpSpPr>
              <a:grpSpLocks/>
            </p:cNvGrpSpPr>
            <p:nvPr/>
          </p:nvGrpSpPr>
          <p:grpSpPr bwMode="auto">
            <a:xfrm flipV="1">
              <a:off x="1068" y="3543"/>
              <a:ext cx="117" cy="108"/>
              <a:chOff x="1164" y="3534"/>
              <a:chExt cx="117" cy="108"/>
            </a:xfrm>
          </p:grpSpPr>
          <p:sp>
            <p:nvSpPr>
              <p:cNvPr id="729160" name="Line 72"/>
              <p:cNvSpPr>
                <a:spLocks noChangeShapeType="1"/>
              </p:cNvSpPr>
              <p:nvPr/>
            </p:nvSpPr>
            <p:spPr bwMode="auto">
              <a:xfrm>
                <a:off x="1218" y="3534"/>
                <a:ext cx="63" cy="3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61" name="Line 73"/>
              <p:cNvSpPr>
                <a:spLocks noChangeShapeType="1"/>
              </p:cNvSpPr>
              <p:nvPr/>
            </p:nvSpPr>
            <p:spPr bwMode="auto">
              <a:xfrm flipH="1">
                <a:off x="1164" y="3561"/>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62" name="Line 74"/>
              <p:cNvSpPr>
                <a:spLocks noChangeShapeType="1"/>
              </p:cNvSpPr>
              <p:nvPr/>
            </p:nvSpPr>
            <p:spPr bwMode="auto">
              <a:xfrm flipH="1" flipV="1">
                <a:off x="1164" y="3600"/>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sp>
          <p:nvSpPr>
            <p:cNvPr id="729164" name="Line 76"/>
            <p:cNvSpPr>
              <a:spLocks noChangeShapeType="1"/>
            </p:cNvSpPr>
            <p:nvPr/>
          </p:nvSpPr>
          <p:spPr bwMode="auto">
            <a:xfrm>
              <a:off x="1126" y="3652"/>
              <a:ext cx="0" cy="7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65" name="Line 77"/>
            <p:cNvSpPr>
              <a:spLocks noChangeShapeType="1"/>
            </p:cNvSpPr>
            <p:nvPr/>
          </p:nvSpPr>
          <p:spPr bwMode="auto">
            <a:xfrm>
              <a:off x="1056" y="3720"/>
              <a:ext cx="138"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66" name="Line 78"/>
            <p:cNvSpPr>
              <a:spLocks noChangeShapeType="1"/>
            </p:cNvSpPr>
            <p:nvPr/>
          </p:nvSpPr>
          <p:spPr bwMode="auto">
            <a:xfrm>
              <a:off x="1075" y="3750"/>
              <a:ext cx="99"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67" name="Line 79"/>
            <p:cNvSpPr>
              <a:spLocks noChangeShapeType="1"/>
            </p:cNvSpPr>
            <p:nvPr/>
          </p:nvSpPr>
          <p:spPr bwMode="auto">
            <a:xfrm>
              <a:off x="1096" y="3780"/>
              <a:ext cx="57" cy="0"/>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grpSp>
        <p:nvGrpSpPr>
          <p:cNvPr id="7" name="Group 81"/>
          <p:cNvGrpSpPr>
            <a:grpSpLocks/>
          </p:cNvGrpSpPr>
          <p:nvPr/>
        </p:nvGrpSpPr>
        <p:grpSpPr bwMode="auto">
          <a:xfrm>
            <a:off x="3548063" y="5316538"/>
            <a:ext cx="219075" cy="646112"/>
            <a:chOff x="1056" y="3373"/>
            <a:chExt cx="138" cy="407"/>
          </a:xfrm>
        </p:grpSpPr>
        <p:sp>
          <p:nvSpPr>
            <p:cNvPr id="729170" name="Line 82"/>
            <p:cNvSpPr>
              <a:spLocks noChangeShapeType="1"/>
            </p:cNvSpPr>
            <p:nvPr/>
          </p:nvSpPr>
          <p:spPr bwMode="auto">
            <a:xfrm>
              <a:off x="1126" y="3373"/>
              <a:ext cx="0" cy="7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71" name="Line 83"/>
            <p:cNvSpPr>
              <a:spLocks noChangeShapeType="1"/>
            </p:cNvSpPr>
            <p:nvPr/>
          </p:nvSpPr>
          <p:spPr bwMode="auto">
            <a:xfrm>
              <a:off x="1122" y="3438"/>
              <a:ext cx="63" cy="3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72" name="Line 84"/>
            <p:cNvSpPr>
              <a:spLocks noChangeShapeType="1"/>
            </p:cNvSpPr>
            <p:nvPr/>
          </p:nvSpPr>
          <p:spPr bwMode="auto">
            <a:xfrm flipH="1">
              <a:off x="1068" y="3465"/>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73" name="Line 85"/>
            <p:cNvSpPr>
              <a:spLocks noChangeShapeType="1"/>
            </p:cNvSpPr>
            <p:nvPr/>
          </p:nvSpPr>
          <p:spPr bwMode="auto">
            <a:xfrm flipH="1" flipV="1">
              <a:off x="1068" y="3504"/>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nvGrpSpPr>
            <p:cNvPr id="8" name="Group 86"/>
            <p:cNvGrpSpPr>
              <a:grpSpLocks/>
            </p:cNvGrpSpPr>
            <p:nvPr/>
          </p:nvGrpSpPr>
          <p:grpSpPr bwMode="auto">
            <a:xfrm flipV="1">
              <a:off x="1068" y="3543"/>
              <a:ext cx="117" cy="108"/>
              <a:chOff x="1164" y="3534"/>
              <a:chExt cx="117" cy="108"/>
            </a:xfrm>
          </p:grpSpPr>
          <p:sp>
            <p:nvSpPr>
              <p:cNvPr id="729175" name="Line 87"/>
              <p:cNvSpPr>
                <a:spLocks noChangeShapeType="1"/>
              </p:cNvSpPr>
              <p:nvPr/>
            </p:nvSpPr>
            <p:spPr bwMode="auto">
              <a:xfrm>
                <a:off x="1218" y="3534"/>
                <a:ext cx="63" cy="3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76" name="Line 88"/>
              <p:cNvSpPr>
                <a:spLocks noChangeShapeType="1"/>
              </p:cNvSpPr>
              <p:nvPr/>
            </p:nvSpPr>
            <p:spPr bwMode="auto">
              <a:xfrm flipH="1">
                <a:off x="1164" y="3561"/>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77" name="Line 89"/>
              <p:cNvSpPr>
                <a:spLocks noChangeShapeType="1"/>
              </p:cNvSpPr>
              <p:nvPr/>
            </p:nvSpPr>
            <p:spPr bwMode="auto">
              <a:xfrm flipH="1" flipV="1">
                <a:off x="1164" y="3600"/>
                <a:ext cx="117" cy="42"/>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sp>
          <p:nvSpPr>
            <p:cNvPr id="729178" name="Line 90"/>
            <p:cNvSpPr>
              <a:spLocks noChangeShapeType="1"/>
            </p:cNvSpPr>
            <p:nvPr/>
          </p:nvSpPr>
          <p:spPr bwMode="auto">
            <a:xfrm>
              <a:off x="1126" y="3652"/>
              <a:ext cx="0" cy="72"/>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79" name="Line 91"/>
            <p:cNvSpPr>
              <a:spLocks noChangeShapeType="1"/>
            </p:cNvSpPr>
            <p:nvPr/>
          </p:nvSpPr>
          <p:spPr bwMode="auto">
            <a:xfrm>
              <a:off x="1056" y="3720"/>
              <a:ext cx="138"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0" name="Line 92"/>
            <p:cNvSpPr>
              <a:spLocks noChangeShapeType="1"/>
            </p:cNvSpPr>
            <p:nvPr/>
          </p:nvSpPr>
          <p:spPr bwMode="auto">
            <a:xfrm>
              <a:off x="1075" y="3750"/>
              <a:ext cx="99"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1" name="Line 93"/>
            <p:cNvSpPr>
              <a:spLocks noChangeShapeType="1"/>
            </p:cNvSpPr>
            <p:nvPr/>
          </p:nvSpPr>
          <p:spPr bwMode="auto">
            <a:xfrm>
              <a:off x="1096" y="3780"/>
              <a:ext cx="57" cy="0"/>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grpSp>
        <p:nvGrpSpPr>
          <p:cNvPr id="9" name="Group 94"/>
          <p:cNvGrpSpPr>
            <a:grpSpLocks/>
          </p:cNvGrpSpPr>
          <p:nvPr/>
        </p:nvGrpSpPr>
        <p:grpSpPr bwMode="auto">
          <a:xfrm flipH="1">
            <a:off x="1196975" y="3792538"/>
            <a:ext cx="1878013" cy="258762"/>
            <a:chOff x="772" y="3502"/>
            <a:chExt cx="1183" cy="163"/>
          </a:xfrm>
        </p:grpSpPr>
        <p:sp>
          <p:nvSpPr>
            <p:cNvPr id="729183" name="Line 95"/>
            <p:cNvSpPr>
              <a:spLocks noChangeShapeType="1"/>
            </p:cNvSpPr>
            <p:nvPr/>
          </p:nvSpPr>
          <p:spPr bwMode="auto">
            <a:xfrm>
              <a:off x="772" y="3659"/>
              <a:ext cx="592"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4" name="Line 96"/>
            <p:cNvSpPr>
              <a:spLocks noChangeShapeType="1"/>
            </p:cNvSpPr>
            <p:nvPr/>
          </p:nvSpPr>
          <p:spPr bwMode="auto">
            <a:xfrm flipV="1">
              <a:off x="1363" y="3504"/>
              <a:ext cx="0" cy="155"/>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5" name="Line 97"/>
            <p:cNvSpPr>
              <a:spLocks noChangeShapeType="1"/>
            </p:cNvSpPr>
            <p:nvPr/>
          </p:nvSpPr>
          <p:spPr bwMode="auto">
            <a:xfrm>
              <a:off x="1363" y="3504"/>
              <a:ext cx="126"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6" name="Line 98"/>
            <p:cNvSpPr>
              <a:spLocks noChangeShapeType="1"/>
            </p:cNvSpPr>
            <p:nvPr/>
          </p:nvSpPr>
          <p:spPr bwMode="auto">
            <a:xfrm>
              <a:off x="1489" y="3508"/>
              <a:ext cx="0" cy="156"/>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7" name="Line 99"/>
            <p:cNvSpPr>
              <a:spLocks noChangeShapeType="1"/>
            </p:cNvSpPr>
            <p:nvPr/>
          </p:nvSpPr>
          <p:spPr bwMode="auto">
            <a:xfrm>
              <a:off x="1489" y="3659"/>
              <a:ext cx="138" cy="0"/>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8" name="Line 100"/>
            <p:cNvSpPr>
              <a:spLocks noChangeShapeType="1"/>
            </p:cNvSpPr>
            <p:nvPr/>
          </p:nvSpPr>
          <p:spPr bwMode="auto">
            <a:xfrm flipV="1">
              <a:off x="1622" y="3502"/>
              <a:ext cx="0" cy="163"/>
            </a:xfrm>
            <a:prstGeom prst="line">
              <a:avLst/>
            </a:prstGeom>
            <a:noFill/>
            <a:ln w="19050">
              <a:solidFill>
                <a:schemeClr val="tx1"/>
              </a:solidFill>
              <a:round/>
              <a:headEnd/>
              <a:tailEnd/>
            </a:ln>
            <a:effectLst/>
          </p:spPr>
          <p:txBody>
            <a:bodyPr wrap="none" lIns="18795" tIns="26626" rIns="18795" bIns="26626" anchor="ctr"/>
            <a:lstStyle/>
            <a:p>
              <a:endParaRPr lang="en-US"/>
            </a:p>
          </p:txBody>
        </p:sp>
        <p:sp>
          <p:nvSpPr>
            <p:cNvPr id="729189" name="Line 101"/>
            <p:cNvSpPr>
              <a:spLocks noChangeShapeType="1"/>
            </p:cNvSpPr>
            <p:nvPr/>
          </p:nvSpPr>
          <p:spPr bwMode="auto">
            <a:xfrm>
              <a:off x="1622" y="3505"/>
              <a:ext cx="333" cy="0"/>
            </a:xfrm>
            <a:prstGeom prst="line">
              <a:avLst/>
            </a:prstGeom>
            <a:noFill/>
            <a:ln w="19050">
              <a:solidFill>
                <a:schemeClr val="tx1"/>
              </a:solidFill>
              <a:round/>
              <a:headEnd/>
              <a:tailEnd/>
            </a:ln>
            <a:effectLst/>
          </p:spPr>
          <p:txBody>
            <a:bodyPr wrap="none" lIns="18795" tIns="26626" rIns="18795" bIns="26626" anchor="ctr"/>
            <a:lstStyle/>
            <a:p>
              <a:endParaRPr lang="en-US"/>
            </a:p>
          </p:txBody>
        </p:sp>
      </p:grpSp>
      <p:sp>
        <p:nvSpPr>
          <p:cNvPr id="729190" name="Text Box 102"/>
          <p:cNvSpPr txBox="1">
            <a:spLocks noChangeArrowheads="1"/>
          </p:cNvSpPr>
          <p:nvPr/>
        </p:nvSpPr>
        <p:spPr bwMode="auto">
          <a:xfrm>
            <a:off x="681038" y="3592513"/>
            <a:ext cx="495300" cy="631825"/>
          </a:xfrm>
          <a:prstGeom prst="rect">
            <a:avLst/>
          </a:prstGeom>
          <a:noFill/>
          <a:ln w="12700">
            <a:noFill/>
            <a:miter lim="800000"/>
            <a:headEnd/>
            <a:tailEnd/>
          </a:ln>
          <a:effectLst/>
        </p:spPr>
        <p:txBody>
          <a:bodyPr wrap="none" lIns="18795" tIns="26626" rIns="18795" bIns="26626">
            <a:spAutoFit/>
          </a:bodyPr>
          <a:lstStyle/>
          <a:p>
            <a:pPr>
              <a:lnSpc>
                <a:spcPct val="105000"/>
              </a:lnSpc>
            </a:pPr>
            <a:r>
              <a:rPr lang="en-US" sz="1800"/>
              <a:t>3.3V</a:t>
            </a:r>
          </a:p>
          <a:p>
            <a:pPr>
              <a:lnSpc>
                <a:spcPct val="105000"/>
              </a:lnSpc>
            </a:pPr>
            <a:r>
              <a:rPr lang="en-US" sz="1800"/>
              <a:t>0V</a:t>
            </a:r>
          </a:p>
        </p:txBody>
      </p:sp>
      <p:sp>
        <p:nvSpPr>
          <p:cNvPr id="729191" name="Text Box 103"/>
          <p:cNvSpPr txBox="1">
            <a:spLocks noChangeArrowheads="1"/>
          </p:cNvSpPr>
          <p:nvPr/>
        </p:nvSpPr>
        <p:spPr bwMode="auto">
          <a:xfrm>
            <a:off x="681038" y="5229225"/>
            <a:ext cx="495300" cy="631825"/>
          </a:xfrm>
          <a:prstGeom prst="rect">
            <a:avLst/>
          </a:prstGeom>
          <a:noFill/>
          <a:ln w="12700">
            <a:noFill/>
            <a:miter lim="800000"/>
            <a:headEnd/>
            <a:tailEnd/>
          </a:ln>
          <a:effectLst/>
        </p:spPr>
        <p:txBody>
          <a:bodyPr wrap="none" lIns="18795" tIns="26626" rIns="18795" bIns="26626">
            <a:spAutoFit/>
          </a:bodyPr>
          <a:lstStyle/>
          <a:p>
            <a:pPr>
              <a:lnSpc>
                <a:spcPct val="105000"/>
              </a:lnSpc>
            </a:pPr>
            <a:r>
              <a:rPr lang="en-US" sz="1800"/>
              <a:t>3.3V</a:t>
            </a:r>
          </a:p>
          <a:p>
            <a:pPr>
              <a:lnSpc>
                <a:spcPct val="105000"/>
              </a:lnSpc>
            </a:pPr>
            <a:r>
              <a:rPr lang="en-US" sz="1800"/>
              <a:t>0V</a:t>
            </a:r>
          </a:p>
        </p:txBody>
      </p:sp>
      <p:sp>
        <p:nvSpPr>
          <p:cNvPr id="729192" name="Text Box 104"/>
          <p:cNvSpPr txBox="1">
            <a:spLocks noChangeArrowheads="1"/>
          </p:cNvSpPr>
          <p:nvPr/>
        </p:nvSpPr>
        <p:spPr bwMode="auto">
          <a:xfrm>
            <a:off x="8307388" y="4027488"/>
            <a:ext cx="163512" cy="631825"/>
          </a:xfrm>
          <a:prstGeom prst="rect">
            <a:avLst/>
          </a:prstGeom>
          <a:noFill/>
          <a:ln w="12700">
            <a:noFill/>
            <a:miter lim="800000"/>
            <a:headEnd/>
            <a:tailEnd/>
          </a:ln>
          <a:effectLst/>
        </p:spPr>
        <p:txBody>
          <a:bodyPr wrap="none" lIns="18795" tIns="26626" rIns="18795" bIns="26626">
            <a:spAutoFit/>
          </a:bodyPr>
          <a:lstStyle/>
          <a:p>
            <a:pPr>
              <a:lnSpc>
                <a:spcPct val="105000"/>
              </a:lnSpc>
            </a:pPr>
            <a:r>
              <a:rPr lang="en-US" sz="1800"/>
              <a:t>1</a:t>
            </a:r>
          </a:p>
          <a:p>
            <a:pPr>
              <a:lnSpc>
                <a:spcPct val="105000"/>
              </a:lnSpc>
            </a:pPr>
            <a:r>
              <a:rPr lang="en-US" sz="1800"/>
              <a:t>0</a:t>
            </a:r>
          </a:p>
        </p:txBody>
      </p:sp>
      <p:sp>
        <p:nvSpPr>
          <p:cNvPr id="729193" name="Text Box 105"/>
          <p:cNvSpPr txBox="1">
            <a:spLocks noChangeArrowheads="1"/>
          </p:cNvSpPr>
          <p:nvPr/>
        </p:nvSpPr>
        <p:spPr bwMode="auto">
          <a:xfrm>
            <a:off x="8342313" y="4826000"/>
            <a:ext cx="163512" cy="631825"/>
          </a:xfrm>
          <a:prstGeom prst="rect">
            <a:avLst/>
          </a:prstGeom>
          <a:noFill/>
          <a:ln w="12700">
            <a:noFill/>
            <a:miter lim="800000"/>
            <a:headEnd/>
            <a:tailEnd/>
          </a:ln>
          <a:effectLst/>
        </p:spPr>
        <p:txBody>
          <a:bodyPr wrap="none" lIns="18795" tIns="26626" rIns="18795" bIns="26626">
            <a:spAutoFit/>
          </a:bodyPr>
          <a:lstStyle/>
          <a:p>
            <a:pPr>
              <a:lnSpc>
                <a:spcPct val="105000"/>
              </a:lnSpc>
            </a:pPr>
            <a:r>
              <a:rPr lang="en-US" sz="1800"/>
              <a:t>1</a:t>
            </a:r>
          </a:p>
          <a:p>
            <a:pPr>
              <a:lnSpc>
                <a:spcPct val="105000"/>
              </a:lnSpc>
            </a:pPr>
            <a:r>
              <a:rPr lang="en-US" sz="1800"/>
              <a:t>0</a:t>
            </a:r>
          </a:p>
        </p:txBody>
      </p:sp>
      <p:sp>
        <p:nvSpPr>
          <p:cNvPr id="77" name="TextBox 76"/>
          <p:cNvSpPr txBox="1"/>
          <p:nvPr/>
        </p:nvSpPr>
        <p:spPr>
          <a:xfrm>
            <a:off x="1976718" y="6293224"/>
            <a:ext cx="380232" cy="271869"/>
          </a:xfrm>
          <a:prstGeom prst="rect">
            <a:avLst/>
          </a:prstGeom>
          <a:solidFill>
            <a:schemeClr val="bg1"/>
          </a:solidFill>
        </p:spPr>
        <p:txBody>
          <a:bodyPr wrap="none" rtlCol="0">
            <a:spAutoFit/>
          </a:bodyPr>
          <a:lstStyle/>
          <a:p>
            <a:r>
              <a:rPr lang="en-US" sz="1400" dirty="0" smtClean="0"/>
              <a:t>15</a:t>
            </a:r>
            <a:endParaRPr lang="en-US" sz="1400" dirty="0"/>
          </a:p>
        </p:txBody>
      </p:sp>
      <p:sp>
        <p:nvSpPr>
          <p:cNvPr id="78" name="TextBox 77"/>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r>
              <a:rPr lang="en-US"/>
              <a:t>Synchronizer failure</a:t>
            </a:r>
          </a:p>
        </p:txBody>
      </p:sp>
      <p:sp>
        <p:nvSpPr>
          <p:cNvPr id="737283" name="Rectangle 3"/>
          <p:cNvSpPr>
            <a:spLocks noGrp="1" noChangeArrowheads="1"/>
          </p:cNvSpPr>
          <p:nvPr>
            <p:ph type="body" idx="1"/>
          </p:nvPr>
        </p:nvSpPr>
        <p:spPr/>
        <p:txBody>
          <a:bodyPr/>
          <a:lstStyle/>
          <a:p>
            <a:r>
              <a:rPr lang="en-US"/>
              <a:t>Occurs when FF input changes near clock edge</a:t>
            </a:r>
          </a:p>
          <a:p>
            <a:pPr lvl="1"/>
            <a:r>
              <a:rPr lang="en-US"/>
              <a:t>I</a:t>
            </a:r>
            <a:r>
              <a:rPr lang="en-US">
                <a:solidFill>
                  <a:srgbClr val="000000"/>
                </a:solidFill>
              </a:rPr>
              <a:t>nput is neither 1 or 0 when clock goes high</a:t>
            </a:r>
          </a:p>
          <a:p>
            <a:pPr lvl="1">
              <a:lnSpc>
                <a:spcPts val="2100"/>
              </a:lnSpc>
            </a:pPr>
            <a:r>
              <a:rPr lang="en-US"/>
              <a:t>Output may be neither 0 or 1</a:t>
            </a:r>
          </a:p>
          <a:p>
            <a:pPr lvl="2"/>
            <a:r>
              <a:rPr lang="en-US"/>
              <a:t>May stay undefined for a long time</a:t>
            </a:r>
          </a:p>
          <a:p>
            <a:pPr lvl="1"/>
            <a:r>
              <a:rPr lang="en-US"/>
              <a:t>Undefined state is called </a:t>
            </a:r>
            <a:r>
              <a:rPr lang="en-US">
                <a:solidFill>
                  <a:srgbClr val="FF0000"/>
                </a:solidFill>
              </a:rPr>
              <a:t>metastability</a:t>
            </a:r>
            <a:endParaRPr lang="en-US">
              <a:solidFill>
                <a:srgbClr val="0000FF"/>
              </a:solidFill>
            </a:endParaRPr>
          </a:p>
        </p:txBody>
      </p:sp>
      <p:sp>
        <p:nvSpPr>
          <p:cNvPr id="737284" name="Arc 4"/>
          <p:cNvSpPr>
            <a:spLocks/>
          </p:cNvSpPr>
          <p:nvPr/>
        </p:nvSpPr>
        <p:spPr bwMode="auto">
          <a:xfrm>
            <a:off x="5245100" y="4037013"/>
            <a:ext cx="1358900" cy="14541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rgbClr val="000000"/>
            </a:solidFill>
            <a:round/>
            <a:headEnd/>
            <a:tailEnd/>
          </a:ln>
          <a:effectLst/>
        </p:spPr>
        <p:txBody>
          <a:bodyPr wrap="none" anchor="ctr"/>
          <a:lstStyle/>
          <a:p>
            <a:endParaRPr lang="en-US"/>
          </a:p>
        </p:txBody>
      </p:sp>
      <p:sp>
        <p:nvSpPr>
          <p:cNvPr id="737285" name="Arc 5"/>
          <p:cNvSpPr>
            <a:spLocks/>
          </p:cNvSpPr>
          <p:nvPr/>
        </p:nvSpPr>
        <p:spPr bwMode="auto">
          <a:xfrm>
            <a:off x="6605588" y="4037013"/>
            <a:ext cx="1358900" cy="145415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5400" cap="rnd">
            <a:solidFill>
              <a:srgbClr val="000000"/>
            </a:solidFill>
            <a:round/>
            <a:headEnd/>
            <a:tailEnd/>
          </a:ln>
          <a:effectLst/>
        </p:spPr>
        <p:txBody>
          <a:bodyPr wrap="none" anchor="ctr"/>
          <a:lstStyle/>
          <a:p>
            <a:endParaRPr lang="en-US"/>
          </a:p>
        </p:txBody>
      </p:sp>
      <p:sp>
        <p:nvSpPr>
          <p:cNvPr id="737286" name="Oval 6" descr="50%"/>
          <p:cNvSpPr>
            <a:spLocks noChangeArrowheads="1"/>
          </p:cNvSpPr>
          <p:nvPr/>
        </p:nvSpPr>
        <p:spPr bwMode="auto">
          <a:xfrm>
            <a:off x="6400800" y="3573463"/>
            <a:ext cx="419100" cy="444500"/>
          </a:xfrm>
          <a:prstGeom prst="ellipse">
            <a:avLst/>
          </a:prstGeom>
          <a:pattFill prst="pct50">
            <a:fgClr>
              <a:srgbClr val="000000"/>
            </a:fgClr>
            <a:bgClr>
              <a:srgbClr val="FFFFFF"/>
            </a:bgClr>
          </a:pattFill>
          <a:ln w="12700">
            <a:noFill/>
            <a:round/>
            <a:headEnd/>
            <a:tailEnd/>
          </a:ln>
          <a:effectLst/>
        </p:spPr>
        <p:txBody>
          <a:bodyPr wrap="none" anchor="ctr"/>
          <a:lstStyle/>
          <a:p>
            <a:endParaRPr lang="en-US"/>
          </a:p>
        </p:txBody>
      </p:sp>
      <p:sp>
        <p:nvSpPr>
          <p:cNvPr id="737287" name="Oval 7"/>
          <p:cNvSpPr>
            <a:spLocks noChangeArrowheads="1"/>
          </p:cNvSpPr>
          <p:nvPr/>
        </p:nvSpPr>
        <p:spPr bwMode="auto">
          <a:xfrm>
            <a:off x="6388100" y="3560763"/>
            <a:ext cx="444500" cy="469900"/>
          </a:xfrm>
          <a:prstGeom prst="ellipse">
            <a:avLst/>
          </a:prstGeom>
          <a:noFill/>
          <a:ln w="25400">
            <a:solidFill>
              <a:srgbClr val="000000"/>
            </a:solidFill>
            <a:round/>
            <a:headEnd/>
            <a:tailEnd/>
          </a:ln>
          <a:effectLst/>
        </p:spPr>
        <p:txBody>
          <a:bodyPr wrap="none" anchor="ctr"/>
          <a:lstStyle/>
          <a:p>
            <a:endParaRPr lang="en-US"/>
          </a:p>
        </p:txBody>
      </p:sp>
      <p:sp>
        <p:nvSpPr>
          <p:cNvPr id="737288" name="Oval 8" descr="50%"/>
          <p:cNvSpPr>
            <a:spLocks noChangeArrowheads="1"/>
          </p:cNvSpPr>
          <p:nvPr/>
        </p:nvSpPr>
        <p:spPr bwMode="auto">
          <a:xfrm>
            <a:off x="5194300" y="4995863"/>
            <a:ext cx="419100" cy="444500"/>
          </a:xfrm>
          <a:prstGeom prst="ellipse">
            <a:avLst/>
          </a:prstGeom>
          <a:pattFill prst="pct50">
            <a:fgClr>
              <a:srgbClr val="000000"/>
            </a:fgClr>
            <a:bgClr>
              <a:srgbClr val="FFFFFF"/>
            </a:bgClr>
          </a:pattFill>
          <a:ln w="12700">
            <a:noFill/>
            <a:round/>
            <a:headEnd/>
            <a:tailEnd/>
          </a:ln>
          <a:effectLst/>
        </p:spPr>
        <p:txBody>
          <a:bodyPr wrap="none" anchor="ctr"/>
          <a:lstStyle/>
          <a:p>
            <a:endParaRPr lang="en-US"/>
          </a:p>
        </p:txBody>
      </p:sp>
      <p:sp>
        <p:nvSpPr>
          <p:cNvPr id="737289" name="Oval 9"/>
          <p:cNvSpPr>
            <a:spLocks noChangeArrowheads="1"/>
          </p:cNvSpPr>
          <p:nvPr/>
        </p:nvSpPr>
        <p:spPr bwMode="auto">
          <a:xfrm>
            <a:off x="5181600" y="4983163"/>
            <a:ext cx="444500" cy="469900"/>
          </a:xfrm>
          <a:prstGeom prst="ellipse">
            <a:avLst/>
          </a:prstGeom>
          <a:noFill/>
          <a:ln w="25400">
            <a:solidFill>
              <a:srgbClr val="000000"/>
            </a:solidFill>
            <a:round/>
            <a:headEnd/>
            <a:tailEnd/>
          </a:ln>
          <a:effectLst/>
        </p:spPr>
        <p:txBody>
          <a:bodyPr wrap="none" anchor="ctr"/>
          <a:lstStyle/>
          <a:p>
            <a:endParaRPr lang="en-US"/>
          </a:p>
        </p:txBody>
      </p:sp>
      <p:sp>
        <p:nvSpPr>
          <p:cNvPr id="737290" name="Oval 10" descr="50%"/>
          <p:cNvSpPr>
            <a:spLocks noChangeArrowheads="1"/>
          </p:cNvSpPr>
          <p:nvPr/>
        </p:nvSpPr>
        <p:spPr bwMode="auto">
          <a:xfrm>
            <a:off x="7505700" y="4995863"/>
            <a:ext cx="431800" cy="444500"/>
          </a:xfrm>
          <a:prstGeom prst="ellipse">
            <a:avLst/>
          </a:prstGeom>
          <a:pattFill prst="pct50">
            <a:fgClr>
              <a:srgbClr val="000000"/>
            </a:fgClr>
            <a:bgClr>
              <a:srgbClr val="FFFFFF"/>
            </a:bgClr>
          </a:pattFill>
          <a:ln w="12700">
            <a:noFill/>
            <a:round/>
            <a:headEnd/>
            <a:tailEnd/>
          </a:ln>
          <a:effectLst/>
        </p:spPr>
        <p:txBody>
          <a:bodyPr wrap="none" anchor="ctr"/>
          <a:lstStyle/>
          <a:p>
            <a:endParaRPr lang="en-US"/>
          </a:p>
        </p:txBody>
      </p:sp>
      <p:sp>
        <p:nvSpPr>
          <p:cNvPr id="737291" name="Oval 11"/>
          <p:cNvSpPr>
            <a:spLocks noChangeArrowheads="1"/>
          </p:cNvSpPr>
          <p:nvPr/>
        </p:nvSpPr>
        <p:spPr bwMode="auto">
          <a:xfrm>
            <a:off x="7505700" y="4983163"/>
            <a:ext cx="431800" cy="469900"/>
          </a:xfrm>
          <a:prstGeom prst="ellipse">
            <a:avLst/>
          </a:prstGeom>
          <a:noFill/>
          <a:ln w="25400">
            <a:solidFill>
              <a:srgbClr val="000000"/>
            </a:solidFill>
            <a:round/>
            <a:headEnd/>
            <a:tailEnd/>
          </a:ln>
          <a:effectLst/>
        </p:spPr>
        <p:txBody>
          <a:bodyPr wrap="none" anchor="ctr"/>
          <a:lstStyle/>
          <a:p>
            <a:endParaRPr lang="en-US"/>
          </a:p>
        </p:txBody>
      </p:sp>
      <p:sp>
        <p:nvSpPr>
          <p:cNvPr id="737292" name="Line 12"/>
          <p:cNvSpPr>
            <a:spLocks noChangeShapeType="1"/>
          </p:cNvSpPr>
          <p:nvPr/>
        </p:nvSpPr>
        <p:spPr bwMode="auto">
          <a:xfrm>
            <a:off x="6832600" y="4068763"/>
            <a:ext cx="647700" cy="914400"/>
          </a:xfrm>
          <a:prstGeom prst="line">
            <a:avLst/>
          </a:prstGeom>
          <a:noFill/>
          <a:ln w="19050">
            <a:solidFill>
              <a:schemeClr val="hlink"/>
            </a:solidFill>
            <a:round/>
            <a:headEnd/>
            <a:tailEnd type="triangle" w="med" len="med"/>
          </a:ln>
          <a:effectLst/>
        </p:spPr>
        <p:txBody>
          <a:bodyPr wrap="none" anchor="ctr"/>
          <a:lstStyle/>
          <a:p>
            <a:endParaRPr lang="en-US"/>
          </a:p>
        </p:txBody>
      </p:sp>
      <p:sp>
        <p:nvSpPr>
          <p:cNvPr id="737293" name="Line 13"/>
          <p:cNvSpPr>
            <a:spLocks noChangeShapeType="1"/>
          </p:cNvSpPr>
          <p:nvPr/>
        </p:nvSpPr>
        <p:spPr bwMode="auto">
          <a:xfrm flipH="1">
            <a:off x="5664200" y="4068763"/>
            <a:ext cx="723900" cy="876300"/>
          </a:xfrm>
          <a:prstGeom prst="line">
            <a:avLst/>
          </a:prstGeom>
          <a:noFill/>
          <a:ln w="19050">
            <a:solidFill>
              <a:schemeClr val="hlink"/>
            </a:solidFill>
            <a:round/>
            <a:headEnd/>
            <a:tailEnd type="triangle" w="med" len="med"/>
          </a:ln>
          <a:effectLst/>
        </p:spPr>
        <p:txBody>
          <a:bodyPr wrap="none" anchor="ctr"/>
          <a:lstStyle/>
          <a:p>
            <a:endParaRPr lang="en-US"/>
          </a:p>
        </p:txBody>
      </p:sp>
      <p:sp>
        <p:nvSpPr>
          <p:cNvPr id="737294" name="Rectangle 14"/>
          <p:cNvSpPr>
            <a:spLocks noChangeArrowheads="1"/>
          </p:cNvSpPr>
          <p:nvPr/>
        </p:nvSpPr>
        <p:spPr bwMode="auto">
          <a:xfrm>
            <a:off x="5168900" y="5554663"/>
            <a:ext cx="1117600" cy="431800"/>
          </a:xfrm>
          <a:prstGeom prst="rect">
            <a:avLst/>
          </a:prstGeom>
          <a:noFill/>
          <a:ln w="12700">
            <a:noFill/>
            <a:miter lim="800000"/>
            <a:headEnd/>
            <a:tailEnd/>
          </a:ln>
          <a:effectLst/>
        </p:spPr>
        <p:txBody>
          <a:bodyPr wrap="none" lIns="19050" tIns="26988" rIns="19050" bIns="26988"/>
          <a:lstStyle/>
          <a:p>
            <a:pPr algn="l">
              <a:lnSpc>
                <a:spcPts val="2200"/>
              </a:lnSpc>
              <a:tabLst>
                <a:tab pos="457200" algn="l"/>
                <a:tab pos="914400" algn="l"/>
                <a:tab pos="1371600" algn="l"/>
              </a:tabLst>
            </a:pPr>
            <a:r>
              <a:rPr lang="en-US" sz="1800">
                <a:latin typeface="Arial" pitchFamily="34" charset="0"/>
              </a:rPr>
              <a:t>logic 0</a:t>
            </a:r>
          </a:p>
        </p:txBody>
      </p:sp>
      <p:sp>
        <p:nvSpPr>
          <p:cNvPr id="737295" name="Rectangle 15"/>
          <p:cNvSpPr>
            <a:spLocks noChangeArrowheads="1"/>
          </p:cNvSpPr>
          <p:nvPr/>
        </p:nvSpPr>
        <p:spPr bwMode="auto">
          <a:xfrm>
            <a:off x="6832600" y="5580063"/>
            <a:ext cx="1117600" cy="431800"/>
          </a:xfrm>
          <a:prstGeom prst="rect">
            <a:avLst/>
          </a:prstGeom>
          <a:noFill/>
          <a:ln w="12700">
            <a:noFill/>
            <a:miter lim="800000"/>
            <a:headEnd/>
            <a:tailEnd/>
          </a:ln>
          <a:effectLst/>
        </p:spPr>
        <p:txBody>
          <a:bodyPr wrap="none" lIns="19050" tIns="26988" rIns="19050" bIns="26988"/>
          <a:lstStyle/>
          <a:p>
            <a:pPr algn="r">
              <a:lnSpc>
                <a:spcPts val="2200"/>
              </a:lnSpc>
              <a:tabLst>
                <a:tab pos="457200" algn="l"/>
                <a:tab pos="914400" algn="l"/>
                <a:tab pos="1371600" algn="l"/>
              </a:tabLst>
            </a:pPr>
            <a:r>
              <a:rPr lang="en-US" sz="1800">
                <a:latin typeface="Arial" pitchFamily="34" charset="0"/>
              </a:rPr>
              <a:t>logic 1</a:t>
            </a:r>
          </a:p>
        </p:txBody>
      </p:sp>
      <p:sp>
        <p:nvSpPr>
          <p:cNvPr id="737296" name="Line 16"/>
          <p:cNvSpPr>
            <a:spLocks noChangeShapeType="1"/>
          </p:cNvSpPr>
          <p:nvPr/>
        </p:nvSpPr>
        <p:spPr bwMode="auto">
          <a:xfrm>
            <a:off x="1616075" y="4133850"/>
            <a:ext cx="944563" cy="0"/>
          </a:xfrm>
          <a:prstGeom prst="line">
            <a:avLst/>
          </a:prstGeom>
          <a:noFill/>
          <a:ln w="19050">
            <a:solidFill>
              <a:srgbClr val="000000"/>
            </a:solidFill>
            <a:round/>
            <a:headEnd/>
            <a:tailEnd/>
          </a:ln>
          <a:effectLst/>
        </p:spPr>
        <p:txBody>
          <a:bodyPr wrap="none" anchor="ctr"/>
          <a:lstStyle/>
          <a:p>
            <a:endParaRPr lang="en-US"/>
          </a:p>
        </p:txBody>
      </p:sp>
      <p:sp>
        <p:nvSpPr>
          <p:cNvPr id="737297" name="Line 17"/>
          <p:cNvSpPr>
            <a:spLocks noChangeShapeType="1"/>
          </p:cNvSpPr>
          <p:nvPr/>
        </p:nvSpPr>
        <p:spPr bwMode="auto">
          <a:xfrm flipV="1">
            <a:off x="2543175" y="3676650"/>
            <a:ext cx="266700" cy="469900"/>
          </a:xfrm>
          <a:prstGeom prst="line">
            <a:avLst/>
          </a:prstGeom>
          <a:noFill/>
          <a:ln w="19050">
            <a:solidFill>
              <a:srgbClr val="000000"/>
            </a:solidFill>
            <a:round/>
            <a:headEnd/>
            <a:tailEnd/>
          </a:ln>
          <a:effectLst/>
        </p:spPr>
        <p:txBody>
          <a:bodyPr wrap="none" anchor="ctr"/>
          <a:lstStyle/>
          <a:p>
            <a:endParaRPr lang="en-US"/>
          </a:p>
        </p:txBody>
      </p:sp>
      <p:sp>
        <p:nvSpPr>
          <p:cNvPr id="737298" name="Line 18"/>
          <p:cNvSpPr>
            <a:spLocks noChangeShapeType="1"/>
          </p:cNvSpPr>
          <p:nvPr/>
        </p:nvSpPr>
        <p:spPr bwMode="auto">
          <a:xfrm>
            <a:off x="2835275" y="3689350"/>
            <a:ext cx="812800" cy="0"/>
          </a:xfrm>
          <a:prstGeom prst="line">
            <a:avLst/>
          </a:prstGeom>
          <a:noFill/>
          <a:ln w="19050">
            <a:solidFill>
              <a:srgbClr val="000000"/>
            </a:solidFill>
            <a:round/>
            <a:headEnd/>
            <a:tailEnd/>
          </a:ln>
          <a:effectLst/>
        </p:spPr>
        <p:txBody>
          <a:bodyPr wrap="none" anchor="ctr"/>
          <a:lstStyle/>
          <a:p>
            <a:endParaRPr lang="en-US"/>
          </a:p>
        </p:txBody>
      </p:sp>
      <p:sp>
        <p:nvSpPr>
          <p:cNvPr id="737299" name="Line 19"/>
          <p:cNvSpPr>
            <a:spLocks noChangeShapeType="1"/>
          </p:cNvSpPr>
          <p:nvPr/>
        </p:nvSpPr>
        <p:spPr bwMode="auto">
          <a:xfrm>
            <a:off x="1577975" y="4864100"/>
            <a:ext cx="927100" cy="0"/>
          </a:xfrm>
          <a:prstGeom prst="line">
            <a:avLst/>
          </a:prstGeom>
          <a:noFill/>
          <a:ln w="19050">
            <a:solidFill>
              <a:srgbClr val="000000"/>
            </a:solidFill>
            <a:round/>
            <a:headEnd/>
            <a:tailEnd/>
          </a:ln>
          <a:effectLst/>
        </p:spPr>
        <p:txBody>
          <a:bodyPr wrap="none" anchor="ctr"/>
          <a:lstStyle/>
          <a:p>
            <a:endParaRPr lang="en-US"/>
          </a:p>
        </p:txBody>
      </p:sp>
      <p:sp>
        <p:nvSpPr>
          <p:cNvPr id="737300" name="Line 20"/>
          <p:cNvSpPr>
            <a:spLocks noChangeShapeType="1"/>
          </p:cNvSpPr>
          <p:nvPr/>
        </p:nvSpPr>
        <p:spPr bwMode="auto">
          <a:xfrm flipV="1">
            <a:off x="2530475" y="4413250"/>
            <a:ext cx="266700" cy="444500"/>
          </a:xfrm>
          <a:prstGeom prst="line">
            <a:avLst/>
          </a:prstGeom>
          <a:noFill/>
          <a:ln w="19050">
            <a:solidFill>
              <a:srgbClr val="000000"/>
            </a:solidFill>
            <a:round/>
            <a:headEnd/>
            <a:tailEnd/>
          </a:ln>
          <a:effectLst/>
        </p:spPr>
        <p:txBody>
          <a:bodyPr wrap="none" anchor="ctr"/>
          <a:lstStyle/>
          <a:p>
            <a:endParaRPr lang="en-US"/>
          </a:p>
        </p:txBody>
      </p:sp>
      <p:sp>
        <p:nvSpPr>
          <p:cNvPr id="737301" name="Line 21"/>
          <p:cNvSpPr>
            <a:spLocks noChangeShapeType="1"/>
          </p:cNvSpPr>
          <p:nvPr/>
        </p:nvSpPr>
        <p:spPr bwMode="auto">
          <a:xfrm>
            <a:off x="2822575" y="4425950"/>
            <a:ext cx="330200" cy="0"/>
          </a:xfrm>
          <a:prstGeom prst="line">
            <a:avLst/>
          </a:prstGeom>
          <a:noFill/>
          <a:ln w="19050">
            <a:solidFill>
              <a:srgbClr val="000000"/>
            </a:solidFill>
            <a:round/>
            <a:headEnd/>
            <a:tailEnd/>
          </a:ln>
          <a:effectLst/>
        </p:spPr>
        <p:txBody>
          <a:bodyPr wrap="none" anchor="ctr"/>
          <a:lstStyle/>
          <a:p>
            <a:endParaRPr lang="en-US"/>
          </a:p>
        </p:txBody>
      </p:sp>
      <p:sp>
        <p:nvSpPr>
          <p:cNvPr id="737302" name="Line 22"/>
          <p:cNvSpPr>
            <a:spLocks noChangeShapeType="1"/>
          </p:cNvSpPr>
          <p:nvPr/>
        </p:nvSpPr>
        <p:spPr bwMode="auto">
          <a:xfrm>
            <a:off x="3168650" y="4438650"/>
            <a:ext cx="228600" cy="419100"/>
          </a:xfrm>
          <a:prstGeom prst="line">
            <a:avLst/>
          </a:prstGeom>
          <a:noFill/>
          <a:ln w="19050">
            <a:solidFill>
              <a:srgbClr val="000000"/>
            </a:solidFill>
            <a:round/>
            <a:headEnd/>
            <a:tailEnd/>
          </a:ln>
          <a:effectLst/>
        </p:spPr>
        <p:txBody>
          <a:bodyPr wrap="none" anchor="ctr"/>
          <a:lstStyle/>
          <a:p>
            <a:endParaRPr lang="en-US"/>
          </a:p>
        </p:txBody>
      </p:sp>
      <p:sp>
        <p:nvSpPr>
          <p:cNvPr id="737303" name="Line 23"/>
          <p:cNvSpPr>
            <a:spLocks noChangeShapeType="1"/>
          </p:cNvSpPr>
          <p:nvPr/>
        </p:nvSpPr>
        <p:spPr bwMode="auto">
          <a:xfrm>
            <a:off x="3422650" y="4845050"/>
            <a:ext cx="904875" cy="0"/>
          </a:xfrm>
          <a:prstGeom prst="line">
            <a:avLst/>
          </a:prstGeom>
          <a:noFill/>
          <a:ln w="19050">
            <a:solidFill>
              <a:srgbClr val="000000"/>
            </a:solidFill>
            <a:round/>
            <a:headEnd/>
            <a:tailEnd/>
          </a:ln>
          <a:effectLst/>
        </p:spPr>
        <p:txBody>
          <a:bodyPr wrap="none" anchor="ctr"/>
          <a:lstStyle/>
          <a:p>
            <a:endParaRPr lang="en-US"/>
          </a:p>
        </p:txBody>
      </p:sp>
      <p:sp>
        <p:nvSpPr>
          <p:cNvPr id="737304" name="Line 24"/>
          <p:cNvSpPr>
            <a:spLocks noChangeShapeType="1"/>
          </p:cNvSpPr>
          <p:nvPr/>
        </p:nvSpPr>
        <p:spPr bwMode="auto">
          <a:xfrm flipV="1">
            <a:off x="2676525" y="3530600"/>
            <a:ext cx="0" cy="2362200"/>
          </a:xfrm>
          <a:prstGeom prst="line">
            <a:avLst/>
          </a:prstGeom>
          <a:noFill/>
          <a:ln w="19050">
            <a:solidFill>
              <a:srgbClr val="000000"/>
            </a:solidFill>
            <a:round/>
            <a:headEnd/>
            <a:tailEnd/>
          </a:ln>
          <a:effectLst/>
        </p:spPr>
        <p:txBody>
          <a:bodyPr wrap="none" anchor="ctr"/>
          <a:lstStyle/>
          <a:p>
            <a:endParaRPr lang="en-US"/>
          </a:p>
        </p:txBody>
      </p:sp>
      <p:sp>
        <p:nvSpPr>
          <p:cNvPr id="737305" name="Line 25"/>
          <p:cNvSpPr>
            <a:spLocks noChangeShapeType="1"/>
          </p:cNvSpPr>
          <p:nvPr/>
        </p:nvSpPr>
        <p:spPr bwMode="auto">
          <a:xfrm>
            <a:off x="1558925" y="5607050"/>
            <a:ext cx="1120775" cy="0"/>
          </a:xfrm>
          <a:prstGeom prst="line">
            <a:avLst/>
          </a:prstGeom>
          <a:noFill/>
          <a:ln w="19050">
            <a:solidFill>
              <a:srgbClr val="000000"/>
            </a:solidFill>
            <a:round/>
            <a:headEnd/>
            <a:tailEnd/>
          </a:ln>
          <a:effectLst/>
        </p:spPr>
        <p:txBody>
          <a:bodyPr wrap="none" anchor="ctr"/>
          <a:lstStyle/>
          <a:p>
            <a:endParaRPr lang="en-US"/>
          </a:p>
        </p:txBody>
      </p:sp>
      <p:sp>
        <p:nvSpPr>
          <p:cNvPr id="737306" name="Line 26"/>
          <p:cNvSpPr>
            <a:spLocks noChangeShapeType="1"/>
          </p:cNvSpPr>
          <p:nvPr/>
        </p:nvSpPr>
        <p:spPr bwMode="auto">
          <a:xfrm flipV="1">
            <a:off x="3406775" y="5137150"/>
            <a:ext cx="203200" cy="457200"/>
          </a:xfrm>
          <a:prstGeom prst="line">
            <a:avLst/>
          </a:prstGeom>
          <a:noFill/>
          <a:ln w="19050">
            <a:solidFill>
              <a:srgbClr val="000000"/>
            </a:solidFill>
            <a:round/>
            <a:headEnd/>
            <a:tailEnd/>
          </a:ln>
          <a:effectLst/>
        </p:spPr>
        <p:txBody>
          <a:bodyPr wrap="none" anchor="ctr"/>
          <a:lstStyle/>
          <a:p>
            <a:endParaRPr lang="en-US"/>
          </a:p>
        </p:txBody>
      </p:sp>
      <p:sp>
        <p:nvSpPr>
          <p:cNvPr id="737307" name="Line 27"/>
          <p:cNvSpPr>
            <a:spLocks noChangeShapeType="1"/>
          </p:cNvSpPr>
          <p:nvPr/>
        </p:nvSpPr>
        <p:spPr bwMode="auto">
          <a:xfrm>
            <a:off x="3635375" y="5149850"/>
            <a:ext cx="768350" cy="0"/>
          </a:xfrm>
          <a:prstGeom prst="line">
            <a:avLst/>
          </a:prstGeom>
          <a:noFill/>
          <a:ln w="19050">
            <a:solidFill>
              <a:srgbClr val="000000"/>
            </a:solidFill>
            <a:round/>
            <a:headEnd/>
            <a:tailEnd/>
          </a:ln>
          <a:effectLst/>
        </p:spPr>
        <p:txBody>
          <a:bodyPr wrap="none" anchor="ctr"/>
          <a:lstStyle/>
          <a:p>
            <a:endParaRPr lang="en-US"/>
          </a:p>
        </p:txBody>
      </p:sp>
      <p:sp>
        <p:nvSpPr>
          <p:cNvPr id="737308" name="Rectangle 28"/>
          <p:cNvSpPr>
            <a:spLocks noChangeArrowheads="1"/>
          </p:cNvSpPr>
          <p:nvPr/>
        </p:nvSpPr>
        <p:spPr bwMode="auto">
          <a:xfrm>
            <a:off x="1012825" y="3752850"/>
            <a:ext cx="558800" cy="342900"/>
          </a:xfrm>
          <a:prstGeom prst="rect">
            <a:avLst/>
          </a:prstGeom>
          <a:noFill/>
          <a:ln w="12700">
            <a:noFill/>
            <a:miter lim="800000"/>
            <a:headEnd/>
            <a:tailEnd/>
          </a:ln>
          <a:effectLst/>
        </p:spPr>
        <p:txBody>
          <a:bodyPr wrap="none" lIns="19050" tIns="26988" rIns="19050" bIns="26988"/>
          <a:lstStyle/>
          <a:p>
            <a:pPr algn="r">
              <a:lnSpc>
                <a:spcPct val="105000"/>
              </a:lnSpc>
              <a:tabLst>
                <a:tab pos="457200" algn="l"/>
                <a:tab pos="914400" algn="l"/>
                <a:tab pos="1371600" algn="l"/>
              </a:tabLst>
            </a:pPr>
            <a:r>
              <a:rPr lang="en-US" sz="1400" b="1"/>
              <a:t>D</a:t>
            </a:r>
          </a:p>
        </p:txBody>
      </p:sp>
      <p:sp>
        <p:nvSpPr>
          <p:cNvPr id="737309" name="Rectangle 29"/>
          <p:cNvSpPr>
            <a:spLocks noChangeArrowheads="1"/>
          </p:cNvSpPr>
          <p:nvPr/>
        </p:nvSpPr>
        <p:spPr bwMode="auto">
          <a:xfrm>
            <a:off x="796925" y="4489450"/>
            <a:ext cx="787400" cy="342900"/>
          </a:xfrm>
          <a:prstGeom prst="rect">
            <a:avLst/>
          </a:prstGeom>
          <a:noFill/>
          <a:ln w="12700">
            <a:noFill/>
            <a:miter lim="800000"/>
            <a:headEnd/>
            <a:tailEnd/>
          </a:ln>
          <a:effectLst/>
        </p:spPr>
        <p:txBody>
          <a:bodyPr wrap="none" lIns="19050" tIns="26988" rIns="19050" bIns="26988"/>
          <a:lstStyle/>
          <a:p>
            <a:pPr algn="r">
              <a:lnSpc>
                <a:spcPct val="105000"/>
              </a:lnSpc>
              <a:tabLst>
                <a:tab pos="457200" algn="l"/>
                <a:tab pos="914400" algn="l"/>
                <a:tab pos="1371600" algn="l"/>
              </a:tabLst>
            </a:pPr>
            <a:r>
              <a:rPr lang="en-US" sz="1400" b="1"/>
              <a:t>CLK</a:t>
            </a:r>
          </a:p>
        </p:txBody>
      </p:sp>
      <p:sp>
        <p:nvSpPr>
          <p:cNvPr id="737310" name="Rectangle 30"/>
          <p:cNvSpPr>
            <a:spLocks noChangeArrowheads="1"/>
          </p:cNvSpPr>
          <p:nvPr/>
        </p:nvSpPr>
        <p:spPr bwMode="auto">
          <a:xfrm>
            <a:off x="987425" y="5213350"/>
            <a:ext cx="584200" cy="342900"/>
          </a:xfrm>
          <a:prstGeom prst="rect">
            <a:avLst/>
          </a:prstGeom>
          <a:noFill/>
          <a:ln w="12700">
            <a:noFill/>
            <a:miter lim="800000"/>
            <a:headEnd/>
            <a:tailEnd/>
          </a:ln>
          <a:effectLst/>
        </p:spPr>
        <p:txBody>
          <a:bodyPr wrap="none" lIns="19050" tIns="26988" rIns="19050" bIns="26988"/>
          <a:lstStyle/>
          <a:p>
            <a:pPr algn="r">
              <a:lnSpc>
                <a:spcPct val="105000"/>
              </a:lnSpc>
              <a:tabLst>
                <a:tab pos="457200" algn="l"/>
                <a:tab pos="914400" algn="l"/>
                <a:tab pos="1371600" algn="l"/>
              </a:tabLst>
            </a:pPr>
            <a:r>
              <a:rPr lang="en-US" sz="1400" b="1"/>
              <a:t>Q</a:t>
            </a:r>
          </a:p>
        </p:txBody>
      </p:sp>
      <p:sp>
        <p:nvSpPr>
          <p:cNvPr id="737311" name="Line 31"/>
          <p:cNvSpPr>
            <a:spLocks noChangeShapeType="1"/>
          </p:cNvSpPr>
          <p:nvPr/>
        </p:nvSpPr>
        <p:spPr bwMode="auto">
          <a:xfrm flipH="1" flipV="1">
            <a:off x="3406775" y="5137150"/>
            <a:ext cx="203200" cy="457200"/>
          </a:xfrm>
          <a:prstGeom prst="line">
            <a:avLst/>
          </a:prstGeom>
          <a:noFill/>
          <a:ln w="19050">
            <a:solidFill>
              <a:srgbClr val="000000"/>
            </a:solidFill>
            <a:round/>
            <a:headEnd/>
            <a:tailEnd/>
          </a:ln>
          <a:effectLst/>
        </p:spPr>
        <p:txBody>
          <a:bodyPr wrap="none" anchor="ctr"/>
          <a:lstStyle/>
          <a:p>
            <a:endParaRPr lang="en-US"/>
          </a:p>
        </p:txBody>
      </p:sp>
      <p:sp>
        <p:nvSpPr>
          <p:cNvPr id="737312" name="Line 32"/>
          <p:cNvSpPr>
            <a:spLocks noChangeShapeType="1"/>
          </p:cNvSpPr>
          <p:nvPr/>
        </p:nvSpPr>
        <p:spPr bwMode="auto">
          <a:xfrm flipV="1">
            <a:off x="2684463" y="5387975"/>
            <a:ext cx="106362" cy="204788"/>
          </a:xfrm>
          <a:prstGeom prst="line">
            <a:avLst/>
          </a:prstGeom>
          <a:noFill/>
          <a:ln w="19050">
            <a:solidFill>
              <a:srgbClr val="000000"/>
            </a:solidFill>
            <a:round/>
            <a:headEnd/>
            <a:tailEnd/>
          </a:ln>
          <a:effectLst/>
        </p:spPr>
        <p:txBody>
          <a:bodyPr wrap="none" anchor="ctr"/>
          <a:lstStyle/>
          <a:p>
            <a:endParaRPr lang="en-US"/>
          </a:p>
        </p:txBody>
      </p:sp>
      <p:sp>
        <p:nvSpPr>
          <p:cNvPr id="737313" name="Line 33"/>
          <p:cNvSpPr>
            <a:spLocks noChangeShapeType="1"/>
          </p:cNvSpPr>
          <p:nvPr/>
        </p:nvSpPr>
        <p:spPr bwMode="auto">
          <a:xfrm>
            <a:off x="2795588" y="5359400"/>
            <a:ext cx="611187" cy="0"/>
          </a:xfrm>
          <a:prstGeom prst="line">
            <a:avLst/>
          </a:prstGeom>
          <a:noFill/>
          <a:ln w="19050">
            <a:solidFill>
              <a:srgbClr val="FF0000"/>
            </a:solidFill>
            <a:round/>
            <a:headEnd/>
            <a:tailEnd/>
          </a:ln>
          <a:effectLst/>
        </p:spPr>
        <p:txBody>
          <a:bodyPr wrap="none" anchor="ctr"/>
          <a:lstStyle/>
          <a:p>
            <a:endParaRPr lang="en-US"/>
          </a:p>
        </p:txBody>
      </p:sp>
      <p:sp>
        <p:nvSpPr>
          <p:cNvPr id="34" name="TextBox 3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n-US"/>
              <a:t>Minimizing synchronizer failures</a:t>
            </a:r>
          </a:p>
        </p:txBody>
      </p:sp>
      <p:sp>
        <p:nvSpPr>
          <p:cNvPr id="738307" name="Rectangle 3"/>
          <p:cNvSpPr>
            <a:spLocks noGrp="1" noChangeArrowheads="1"/>
          </p:cNvSpPr>
          <p:nvPr>
            <p:ph type="body" idx="1"/>
          </p:nvPr>
        </p:nvSpPr>
        <p:spPr>
          <a:xfrm>
            <a:off x="604838" y="1390650"/>
            <a:ext cx="7934325" cy="1727200"/>
          </a:xfrm>
        </p:spPr>
        <p:txBody>
          <a:bodyPr/>
          <a:lstStyle/>
          <a:p>
            <a:r>
              <a:rPr lang="en-US" dirty="0"/>
              <a:t>Failure probability can never be </a:t>
            </a:r>
            <a:r>
              <a:rPr lang="en-US" dirty="0" smtClean="0"/>
              <a:t>zero</a:t>
            </a:r>
            <a:endParaRPr lang="en-US" dirty="0"/>
          </a:p>
          <a:p>
            <a:pPr lvl="1"/>
            <a:r>
              <a:rPr lang="en-US" dirty="0" smtClean="0"/>
              <a:t>Cascade </a:t>
            </a:r>
            <a:r>
              <a:rPr lang="en-US" dirty="0"/>
              <a:t>two (or more) flip-flops </a:t>
            </a:r>
          </a:p>
          <a:p>
            <a:pPr lvl="2"/>
            <a:r>
              <a:rPr lang="en-US" dirty="0"/>
              <a:t>Effectively synchronizes twice</a:t>
            </a:r>
          </a:p>
          <a:p>
            <a:pPr lvl="2"/>
            <a:r>
              <a:rPr lang="en-US" dirty="0"/>
              <a:t>Both would have to fail for system to fail</a:t>
            </a:r>
          </a:p>
        </p:txBody>
      </p:sp>
      <p:sp>
        <p:nvSpPr>
          <p:cNvPr id="738308" name="Rectangle 4"/>
          <p:cNvSpPr>
            <a:spLocks noChangeArrowheads="1"/>
          </p:cNvSpPr>
          <p:nvPr/>
        </p:nvSpPr>
        <p:spPr bwMode="auto">
          <a:xfrm>
            <a:off x="3201988" y="3838575"/>
            <a:ext cx="787400" cy="838200"/>
          </a:xfrm>
          <a:prstGeom prst="rect">
            <a:avLst/>
          </a:prstGeom>
          <a:noFill/>
          <a:ln w="19050">
            <a:solidFill>
              <a:srgbClr val="000000"/>
            </a:solidFill>
            <a:miter lim="800000"/>
            <a:headEnd/>
            <a:tailEnd/>
          </a:ln>
          <a:effectLst/>
        </p:spPr>
        <p:txBody>
          <a:bodyPr wrap="none" anchor="ctr"/>
          <a:lstStyle/>
          <a:p>
            <a:endParaRPr lang="en-US"/>
          </a:p>
        </p:txBody>
      </p:sp>
      <p:sp>
        <p:nvSpPr>
          <p:cNvPr id="738309" name="Rectangle 5"/>
          <p:cNvSpPr>
            <a:spLocks noChangeArrowheads="1"/>
          </p:cNvSpPr>
          <p:nvPr/>
        </p:nvSpPr>
        <p:spPr bwMode="auto">
          <a:xfrm>
            <a:off x="4954588" y="3825875"/>
            <a:ext cx="787400" cy="838200"/>
          </a:xfrm>
          <a:prstGeom prst="rect">
            <a:avLst/>
          </a:prstGeom>
          <a:noFill/>
          <a:ln w="19050">
            <a:solidFill>
              <a:srgbClr val="000000"/>
            </a:solidFill>
            <a:miter lim="800000"/>
            <a:headEnd/>
            <a:tailEnd/>
          </a:ln>
          <a:effectLst/>
        </p:spPr>
        <p:txBody>
          <a:bodyPr wrap="none" anchor="ctr"/>
          <a:lstStyle/>
          <a:p>
            <a:endParaRPr lang="en-US"/>
          </a:p>
        </p:txBody>
      </p:sp>
      <p:sp>
        <p:nvSpPr>
          <p:cNvPr id="738310" name="Rectangle 6"/>
          <p:cNvSpPr>
            <a:spLocks noChangeArrowheads="1"/>
          </p:cNvSpPr>
          <p:nvPr/>
        </p:nvSpPr>
        <p:spPr bwMode="auto">
          <a:xfrm>
            <a:off x="3195638" y="4016375"/>
            <a:ext cx="317500" cy="393700"/>
          </a:xfrm>
          <a:prstGeom prst="rect">
            <a:avLst/>
          </a:prstGeom>
          <a:noFill/>
          <a:ln w="19050">
            <a:noFill/>
            <a:miter lim="800000"/>
            <a:headEnd/>
            <a:tailEnd/>
          </a:ln>
          <a:effectLst/>
        </p:spPr>
        <p:txBody>
          <a:bodyPr wrap="none" lIns="19050" tIns="26988" rIns="19050" bIns="26988"/>
          <a:lstStyle/>
          <a:p>
            <a:pPr>
              <a:lnSpc>
                <a:spcPts val="2100"/>
              </a:lnSpc>
            </a:pPr>
            <a:r>
              <a:rPr lang="en-US" sz="1800" b="1">
                <a:latin typeface="Arial" pitchFamily="34" charset="0"/>
              </a:rPr>
              <a:t>D</a:t>
            </a:r>
          </a:p>
        </p:txBody>
      </p:sp>
      <p:sp>
        <p:nvSpPr>
          <p:cNvPr id="738311" name="Rectangle 7"/>
          <p:cNvSpPr>
            <a:spLocks noChangeArrowheads="1"/>
          </p:cNvSpPr>
          <p:nvPr/>
        </p:nvSpPr>
        <p:spPr bwMode="auto">
          <a:xfrm>
            <a:off x="4960938" y="4029075"/>
            <a:ext cx="317500" cy="393700"/>
          </a:xfrm>
          <a:prstGeom prst="rect">
            <a:avLst/>
          </a:prstGeom>
          <a:noFill/>
          <a:ln w="19050">
            <a:noFill/>
            <a:miter lim="800000"/>
            <a:headEnd/>
            <a:tailEnd/>
          </a:ln>
          <a:effectLst/>
        </p:spPr>
        <p:txBody>
          <a:bodyPr wrap="none" lIns="19050" tIns="26988" rIns="19050" bIns="26988"/>
          <a:lstStyle/>
          <a:p>
            <a:pPr>
              <a:lnSpc>
                <a:spcPts val="2100"/>
              </a:lnSpc>
            </a:pPr>
            <a:r>
              <a:rPr lang="en-US" sz="1800" b="1">
                <a:latin typeface="Arial" pitchFamily="34" charset="0"/>
              </a:rPr>
              <a:t>D</a:t>
            </a:r>
          </a:p>
        </p:txBody>
      </p:sp>
      <p:sp>
        <p:nvSpPr>
          <p:cNvPr id="738312" name="Rectangle 8"/>
          <p:cNvSpPr>
            <a:spLocks noChangeArrowheads="1"/>
          </p:cNvSpPr>
          <p:nvPr/>
        </p:nvSpPr>
        <p:spPr bwMode="auto">
          <a:xfrm>
            <a:off x="3652838" y="4016375"/>
            <a:ext cx="342900" cy="393700"/>
          </a:xfrm>
          <a:prstGeom prst="rect">
            <a:avLst/>
          </a:prstGeom>
          <a:noFill/>
          <a:ln w="19050">
            <a:noFill/>
            <a:miter lim="800000"/>
            <a:headEnd/>
            <a:tailEnd/>
          </a:ln>
          <a:effectLst/>
        </p:spPr>
        <p:txBody>
          <a:bodyPr wrap="none" lIns="19050" tIns="26988" rIns="19050" bIns="26988"/>
          <a:lstStyle/>
          <a:p>
            <a:pPr>
              <a:lnSpc>
                <a:spcPts val="2100"/>
              </a:lnSpc>
            </a:pPr>
            <a:r>
              <a:rPr lang="en-US" sz="1800" b="1">
                <a:latin typeface="Arial" pitchFamily="34" charset="0"/>
              </a:rPr>
              <a:t>Q</a:t>
            </a:r>
          </a:p>
        </p:txBody>
      </p:sp>
      <p:sp>
        <p:nvSpPr>
          <p:cNvPr id="738313" name="Line 9"/>
          <p:cNvSpPr>
            <a:spLocks noChangeShapeType="1"/>
          </p:cNvSpPr>
          <p:nvPr/>
        </p:nvSpPr>
        <p:spPr bwMode="auto">
          <a:xfrm>
            <a:off x="3989388" y="4187825"/>
            <a:ext cx="952500" cy="0"/>
          </a:xfrm>
          <a:prstGeom prst="line">
            <a:avLst/>
          </a:prstGeom>
          <a:noFill/>
          <a:ln w="19050">
            <a:solidFill>
              <a:srgbClr val="000000"/>
            </a:solidFill>
            <a:round/>
            <a:headEnd/>
            <a:tailEnd/>
          </a:ln>
          <a:effectLst/>
        </p:spPr>
        <p:txBody>
          <a:bodyPr wrap="none" anchor="ctr"/>
          <a:lstStyle/>
          <a:p>
            <a:endParaRPr lang="en-US"/>
          </a:p>
        </p:txBody>
      </p:sp>
      <p:sp>
        <p:nvSpPr>
          <p:cNvPr id="738314" name="Arc 10"/>
          <p:cNvSpPr>
            <a:spLocks/>
          </p:cNvSpPr>
          <p:nvPr/>
        </p:nvSpPr>
        <p:spPr bwMode="auto">
          <a:xfrm>
            <a:off x="4781550" y="4124325"/>
            <a:ext cx="190500" cy="106363"/>
          </a:xfrm>
          <a:custGeom>
            <a:avLst/>
            <a:gdLst>
              <a:gd name="G0" fmla="+- 21600 0 0"/>
              <a:gd name="G1" fmla="+- 6075 0 0"/>
              <a:gd name="G2" fmla="+- 21600 0 0"/>
              <a:gd name="T0" fmla="*/ 824 w 21600"/>
              <a:gd name="T1" fmla="*/ 11985 h 11985"/>
              <a:gd name="T2" fmla="*/ 872 w 21600"/>
              <a:gd name="T3" fmla="*/ 0 h 11985"/>
              <a:gd name="T4" fmla="*/ 21600 w 21600"/>
              <a:gd name="T5" fmla="*/ 6075 h 11985"/>
            </a:gdLst>
            <a:ahLst/>
            <a:cxnLst>
              <a:cxn ang="0">
                <a:pos x="T0" y="T1"/>
              </a:cxn>
              <a:cxn ang="0">
                <a:pos x="T2" y="T3"/>
              </a:cxn>
              <a:cxn ang="0">
                <a:pos x="T4" y="T5"/>
              </a:cxn>
            </a:cxnLst>
            <a:rect l="0" t="0" r="r" b="b"/>
            <a:pathLst>
              <a:path w="21600" h="11985" fill="none" extrusionOk="0">
                <a:moveTo>
                  <a:pt x="824" y="11984"/>
                </a:moveTo>
                <a:cubicBezTo>
                  <a:pt x="277" y="10062"/>
                  <a:pt x="0" y="8073"/>
                  <a:pt x="0" y="6075"/>
                </a:cubicBezTo>
                <a:cubicBezTo>
                  <a:pt x="-1" y="4018"/>
                  <a:pt x="293" y="1973"/>
                  <a:pt x="871" y="-1"/>
                </a:cubicBezTo>
              </a:path>
              <a:path w="21600" h="11985" stroke="0" extrusionOk="0">
                <a:moveTo>
                  <a:pt x="824" y="11984"/>
                </a:moveTo>
                <a:cubicBezTo>
                  <a:pt x="277" y="10062"/>
                  <a:pt x="0" y="8073"/>
                  <a:pt x="0" y="6075"/>
                </a:cubicBezTo>
                <a:cubicBezTo>
                  <a:pt x="-1" y="4018"/>
                  <a:pt x="293" y="1973"/>
                  <a:pt x="871" y="-1"/>
                </a:cubicBezTo>
                <a:lnTo>
                  <a:pt x="21600" y="6075"/>
                </a:lnTo>
                <a:close/>
              </a:path>
            </a:pathLst>
          </a:custGeom>
          <a:solidFill>
            <a:srgbClr val="000000"/>
          </a:solidFill>
          <a:ln w="19050" cap="rnd">
            <a:solidFill>
              <a:schemeClr val="tx1"/>
            </a:solidFill>
            <a:round/>
            <a:headEnd/>
            <a:tailEnd/>
          </a:ln>
          <a:effectLst/>
        </p:spPr>
        <p:txBody>
          <a:bodyPr wrap="none" anchor="ctr"/>
          <a:lstStyle/>
          <a:p>
            <a:endParaRPr lang="en-US"/>
          </a:p>
        </p:txBody>
      </p:sp>
      <p:sp>
        <p:nvSpPr>
          <p:cNvPr id="738315" name="Line 11"/>
          <p:cNvSpPr>
            <a:spLocks noChangeShapeType="1"/>
          </p:cNvSpPr>
          <p:nvPr/>
        </p:nvSpPr>
        <p:spPr bwMode="auto">
          <a:xfrm>
            <a:off x="2339975" y="4191000"/>
            <a:ext cx="838200" cy="0"/>
          </a:xfrm>
          <a:prstGeom prst="line">
            <a:avLst/>
          </a:prstGeom>
          <a:noFill/>
          <a:ln w="19050">
            <a:solidFill>
              <a:srgbClr val="000000"/>
            </a:solidFill>
            <a:round/>
            <a:headEnd/>
            <a:tailEnd/>
          </a:ln>
          <a:effectLst/>
        </p:spPr>
        <p:txBody>
          <a:bodyPr wrap="none" anchor="ctr"/>
          <a:lstStyle/>
          <a:p>
            <a:endParaRPr lang="en-US"/>
          </a:p>
        </p:txBody>
      </p:sp>
      <p:sp>
        <p:nvSpPr>
          <p:cNvPr id="738316" name="Arc 12"/>
          <p:cNvSpPr>
            <a:spLocks/>
          </p:cNvSpPr>
          <p:nvPr/>
        </p:nvSpPr>
        <p:spPr bwMode="auto">
          <a:xfrm>
            <a:off x="3017838" y="4127500"/>
            <a:ext cx="190500" cy="106363"/>
          </a:xfrm>
          <a:custGeom>
            <a:avLst/>
            <a:gdLst>
              <a:gd name="G0" fmla="+- 21600 0 0"/>
              <a:gd name="G1" fmla="+- 6075 0 0"/>
              <a:gd name="G2" fmla="+- 21600 0 0"/>
              <a:gd name="T0" fmla="*/ 824 w 21600"/>
              <a:gd name="T1" fmla="*/ 11985 h 11985"/>
              <a:gd name="T2" fmla="*/ 872 w 21600"/>
              <a:gd name="T3" fmla="*/ 0 h 11985"/>
              <a:gd name="T4" fmla="*/ 21600 w 21600"/>
              <a:gd name="T5" fmla="*/ 6075 h 11985"/>
            </a:gdLst>
            <a:ahLst/>
            <a:cxnLst>
              <a:cxn ang="0">
                <a:pos x="T0" y="T1"/>
              </a:cxn>
              <a:cxn ang="0">
                <a:pos x="T2" y="T3"/>
              </a:cxn>
              <a:cxn ang="0">
                <a:pos x="T4" y="T5"/>
              </a:cxn>
            </a:cxnLst>
            <a:rect l="0" t="0" r="r" b="b"/>
            <a:pathLst>
              <a:path w="21600" h="11985" fill="none" extrusionOk="0">
                <a:moveTo>
                  <a:pt x="824" y="11984"/>
                </a:moveTo>
                <a:cubicBezTo>
                  <a:pt x="277" y="10062"/>
                  <a:pt x="0" y="8073"/>
                  <a:pt x="0" y="6075"/>
                </a:cubicBezTo>
                <a:cubicBezTo>
                  <a:pt x="-1" y="4018"/>
                  <a:pt x="293" y="1973"/>
                  <a:pt x="871" y="-1"/>
                </a:cubicBezTo>
              </a:path>
              <a:path w="21600" h="11985" stroke="0" extrusionOk="0">
                <a:moveTo>
                  <a:pt x="824" y="11984"/>
                </a:moveTo>
                <a:cubicBezTo>
                  <a:pt x="277" y="10062"/>
                  <a:pt x="0" y="8073"/>
                  <a:pt x="0" y="6075"/>
                </a:cubicBezTo>
                <a:cubicBezTo>
                  <a:pt x="-1" y="4018"/>
                  <a:pt x="293" y="1973"/>
                  <a:pt x="871" y="-1"/>
                </a:cubicBezTo>
                <a:lnTo>
                  <a:pt x="21600" y="6075"/>
                </a:lnTo>
                <a:close/>
              </a:path>
            </a:pathLst>
          </a:custGeom>
          <a:solidFill>
            <a:srgbClr val="000000"/>
          </a:solidFill>
          <a:ln w="19050" cap="rnd">
            <a:solidFill>
              <a:schemeClr val="tx1"/>
            </a:solidFill>
            <a:round/>
            <a:headEnd/>
            <a:tailEnd/>
          </a:ln>
          <a:effectLst/>
        </p:spPr>
        <p:txBody>
          <a:bodyPr wrap="none" anchor="ctr"/>
          <a:lstStyle/>
          <a:p>
            <a:endParaRPr lang="en-US"/>
          </a:p>
        </p:txBody>
      </p:sp>
      <p:sp>
        <p:nvSpPr>
          <p:cNvPr id="738317" name="Line 13"/>
          <p:cNvSpPr>
            <a:spLocks noChangeShapeType="1"/>
          </p:cNvSpPr>
          <p:nvPr/>
        </p:nvSpPr>
        <p:spPr bwMode="auto">
          <a:xfrm>
            <a:off x="5741988" y="4191000"/>
            <a:ext cx="774700" cy="0"/>
          </a:xfrm>
          <a:prstGeom prst="line">
            <a:avLst/>
          </a:prstGeom>
          <a:noFill/>
          <a:ln w="19050">
            <a:solidFill>
              <a:srgbClr val="000000"/>
            </a:solidFill>
            <a:round/>
            <a:headEnd/>
            <a:tailEnd/>
          </a:ln>
          <a:effectLst/>
        </p:spPr>
        <p:txBody>
          <a:bodyPr wrap="none" anchor="ctr"/>
          <a:lstStyle/>
          <a:p>
            <a:endParaRPr lang="en-US"/>
          </a:p>
        </p:txBody>
      </p:sp>
      <p:sp>
        <p:nvSpPr>
          <p:cNvPr id="738318" name="Arc 14"/>
          <p:cNvSpPr>
            <a:spLocks/>
          </p:cNvSpPr>
          <p:nvPr/>
        </p:nvSpPr>
        <p:spPr bwMode="auto">
          <a:xfrm>
            <a:off x="6356350" y="4127500"/>
            <a:ext cx="190500" cy="106363"/>
          </a:xfrm>
          <a:custGeom>
            <a:avLst/>
            <a:gdLst>
              <a:gd name="G0" fmla="+- 21600 0 0"/>
              <a:gd name="G1" fmla="+- 6075 0 0"/>
              <a:gd name="G2" fmla="+- 21600 0 0"/>
              <a:gd name="T0" fmla="*/ 824 w 21600"/>
              <a:gd name="T1" fmla="*/ 11985 h 11985"/>
              <a:gd name="T2" fmla="*/ 872 w 21600"/>
              <a:gd name="T3" fmla="*/ 0 h 11985"/>
              <a:gd name="T4" fmla="*/ 21600 w 21600"/>
              <a:gd name="T5" fmla="*/ 6075 h 11985"/>
            </a:gdLst>
            <a:ahLst/>
            <a:cxnLst>
              <a:cxn ang="0">
                <a:pos x="T0" y="T1"/>
              </a:cxn>
              <a:cxn ang="0">
                <a:pos x="T2" y="T3"/>
              </a:cxn>
              <a:cxn ang="0">
                <a:pos x="T4" y="T5"/>
              </a:cxn>
            </a:cxnLst>
            <a:rect l="0" t="0" r="r" b="b"/>
            <a:pathLst>
              <a:path w="21600" h="11985" fill="none" extrusionOk="0">
                <a:moveTo>
                  <a:pt x="824" y="11984"/>
                </a:moveTo>
                <a:cubicBezTo>
                  <a:pt x="277" y="10062"/>
                  <a:pt x="0" y="8073"/>
                  <a:pt x="0" y="6075"/>
                </a:cubicBezTo>
                <a:cubicBezTo>
                  <a:pt x="-1" y="4018"/>
                  <a:pt x="293" y="1973"/>
                  <a:pt x="871" y="-1"/>
                </a:cubicBezTo>
              </a:path>
              <a:path w="21600" h="11985" stroke="0" extrusionOk="0">
                <a:moveTo>
                  <a:pt x="824" y="11984"/>
                </a:moveTo>
                <a:cubicBezTo>
                  <a:pt x="277" y="10062"/>
                  <a:pt x="0" y="8073"/>
                  <a:pt x="0" y="6075"/>
                </a:cubicBezTo>
                <a:cubicBezTo>
                  <a:pt x="-1" y="4018"/>
                  <a:pt x="293" y="1973"/>
                  <a:pt x="871" y="-1"/>
                </a:cubicBezTo>
                <a:lnTo>
                  <a:pt x="21600" y="6075"/>
                </a:lnTo>
                <a:close/>
              </a:path>
            </a:pathLst>
          </a:custGeom>
          <a:solidFill>
            <a:srgbClr val="000000"/>
          </a:solidFill>
          <a:ln w="19050" cap="rnd">
            <a:solidFill>
              <a:schemeClr val="tx1"/>
            </a:solidFill>
            <a:round/>
            <a:headEnd/>
            <a:tailEnd/>
          </a:ln>
          <a:effectLst/>
        </p:spPr>
        <p:txBody>
          <a:bodyPr wrap="none" anchor="ctr"/>
          <a:lstStyle/>
          <a:p>
            <a:endParaRPr lang="en-US"/>
          </a:p>
        </p:txBody>
      </p:sp>
      <p:sp>
        <p:nvSpPr>
          <p:cNvPr id="738323" name="Line 19"/>
          <p:cNvSpPr>
            <a:spLocks noChangeShapeType="1"/>
          </p:cNvSpPr>
          <p:nvPr/>
        </p:nvSpPr>
        <p:spPr bwMode="auto">
          <a:xfrm>
            <a:off x="3602038" y="4689475"/>
            <a:ext cx="0" cy="215900"/>
          </a:xfrm>
          <a:prstGeom prst="line">
            <a:avLst/>
          </a:prstGeom>
          <a:noFill/>
          <a:ln w="19050">
            <a:solidFill>
              <a:srgbClr val="000000"/>
            </a:solidFill>
            <a:round/>
            <a:headEnd/>
            <a:tailEnd/>
          </a:ln>
          <a:effectLst/>
        </p:spPr>
        <p:txBody>
          <a:bodyPr wrap="none" anchor="ctr"/>
          <a:lstStyle/>
          <a:p>
            <a:endParaRPr lang="en-US"/>
          </a:p>
        </p:txBody>
      </p:sp>
      <p:sp>
        <p:nvSpPr>
          <p:cNvPr id="738324" name="Line 20"/>
          <p:cNvSpPr>
            <a:spLocks noChangeShapeType="1"/>
          </p:cNvSpPr>
          <p:nvPr/>
        </p:nvSpPr>
        <p:spPr bwMode="auto">
          <a:xfrm>
            <a:off x="3608388" y="4911725"/>
            <a:ext cx="3060700" cy="0"/>
          </a:xfrm>
          <a:prstGeom prst="line">
            <a:avLst/>
          </a:prstGeom>
          <a:noFill/>
          <a:ln w="19050">
            <a:solidFill>
              <a:srgbClr val="000000"/>
            </a:solidFill>
            <a:round/>
            <a:headEnd/>
            <a:tailEnd/>
          </a:ln>
          <a:effectLst/>
        </p:spPr>
        <p:txBody>
          <a:bodyPr wrap="none" anchor="ctr"/>
          <a:lstStyle/>
          <a:p>
            <a:endParaRPr lang="en-US"/>
          </a:p>
        </p:txBody>
      </p:sp>
      <p:sp>
        <p:nvSpPr>
          <p:cNvPr id="738325" name="Line 21"/>
          <p:cNvSpPr>
            <a:spLocks noChangeShapeType="1"/>
          </p:cNvSpPr>
          <p:nvPr/>
        </p:nvSpPr>
        <p:spPr bwMode="auto">
          <a:xfrm>
            <a:off x="5354638" y="4676775"/>
            <a:ext cx="0" cy="228600"/>
          </a:xfrm>
          <a:prstGeom prst="line">
            <a:avLst/>
          </a:prstGeom>
          <a:noFill/>
          <a:ln w="19050">
            <a:solidFill>
              <a:srgbClr val="000000"/>
            </a:solidFill>
            <a:round/>
            <a:headEnd/>
            <a:tailEnd/>
          </a:ln>
          <a:effectLst/>
        </p:spPr>
        <p:txBody>
          <a:bodyPr wrap="none" anchor="ctr"/>
          <a:lstStyle/>
          <a:p>
            <a:endParaRPr lang="en-US"/>
          </a:p>
        </p:txBody>
      </p:sp>
      <p:sp>
        <p:nvSpPr>
          <p:cNvPr id="738326" name="Rectangle 22"/>
          <p:cNvSpPr>
            <a:spLocks noChangeArrowheads="1"/>
          </p:cNvSpPr>
          <p:nvPr/>
        </p:nvSpPr>
        <p:spPr bwMode="auto">
          <a:xfrm>
            <a:off x="636588" y="3860800"/>
            <a:ext cx="1752600" cy="584200"/>
          </a:xfrm>
          <a:prstGeom prst="rect">
            <a:avLst/>
          </a:prstGeom>
          <a:noFill/>
          <a:ln w="12700">
            <a:noFill/>
            <a:miter lim="800000"/>
            <a:headEnd/>
            <a:tailEnd/>
          </a:ln>
          <a:effectLst/>
        </p:spPr>
        <p:txBody>
          <a:bodyPr wrap="none" lIns="19050" tIns="26988" rIns="19050" bIns="26988"/>
          <a:lstStyle/>
          <a:p>
            <a:pPr>
              <a:lnSpc>
                <a:spcPct val="105000"/>
              </a:lnSpc>
            </a:pPr>
            <a:r>
              <a:rPr lang="en-US" sz="1800"/>
              <a:t>asynchronous</a:t>
            </a:r>
          </a:p>
          <a:p>
            <a:pPr>
              <a:lnSpc>
                <a:spcPct val="105000"/>
              </a:lnSpc>
            </a:pPr>
            <a:r>
              <a:rPr lang="en-US" sz="1800"/>
              <a:t>input</a:t>
            </a:r>
          </a:p>
        </p:txBody>
      </p:sp>
      <p:sp>
        <p:nvSpPr>
          <p:cNvPr id="738327" name="Rectangle 23"/>
          <p:cNvSpPr>
            <a:spLocks noChangeArrowheads="1"/>
          </p:cNvSpPr>
          <p:nvPr/>
        </p:nvSpPr>
        <p:spPr bwMode="auto">
          <a:xfrm>
            <a:off x="6618288" y="3860800"/>
            <a:ext cx="1663700" cy="584200"/>
          </a:xfrm>
          <a:prstGeom prst="rect">
            <a:avLst/>
          </a:prstGeom>
          <a:noFill/>
          <a:ln w="12700">
            <a:noFill/>
            <a:miter lim="800000"/>
            <a:headEnd/>
            <a:tailEnd/>
          </a:ln>
          <a:effectLst/>
        </p:spPr>
        <p:txBody>
          <a:bodyPr wrap="none" lIns="19050" tIns="26988" rIns="19050" bIns="26988"/>
          <a:lstStyle/>
          <a:p>
            <a:pPr>
              <a:lnSpc>
                <a:spcPct val="105000"/>
              </a:lnSpc>
            </a:pPr>
            <a:r>
              <a:rPr lang="en-US" sz="1800"/>
              <a:t>synchronized</a:t>
            </a:r>
          </a:p>
          <a:p>
            <a:pPr>
              <a:lnSpc>
                <a:spcPct val="105000"/>
              </a:lnSpc>
            </a:pPr>
            <a:r>
              <a:rPr lang="en-US" sz="1800"/>
              <a:t>input</a:t>
            </a:r>
          </a:p>
        </p:txBody>
      </p:sp>
      <p:sp>
        <p:nvSpPr>
          <p:cNvPr id="738328" name="Rectangle 24"/>
          <p:cNvSpPr>
            <a:spLocks noChangeArrowheads="1"/>
          </p:cNvSpPr>
          <p:nvPr/>
        </p:nvSpPr>
        <p:spPr bwMode="auto">
          <a:xfrm>
            <a:off x="6078538" y="4467225"/>
            <a:ext cx="812800" cy="609600"/>
          </a:xfrm>
          <a:prstGeom prst="rect">
            <a:avLst/>
          </a:prstGeom>
          <a:noFill/>
          <a:ln w="19050">
            <a:noFill/>
            <a:miter lim="800000"/>
            <a:headEnd/>
            <a:tailEnd/>
          </a:ln>
          <a:effectLst/>
        </p:spPr>
        <p:txBody>
          <a:bodyPr wrap="none" lIns="19050" tIns="26988" rIns="19050" bIns="26988"/>
          <a:lstStyle/>
          <a:p>
            <a:pPr>
              <a:lnSpc>
                <a:spcPts val="3600"/>
              </a:lnSpc>
              <a:tabLst>
                <a:tab pos="457200" algn="l"/>
                <a:tab pos="914400" algn="l"/>
                <a:tab pos="1371600" algn="l"/>
              </a:tabLst>
            </a:pPr>
            <a:r>
              <a:rPr lang="en-US" sz="1800" b="1">
                <a:latin typeface="Arial" pitchFamily="34" charset="0"/>
              </a:rPr>
              <a:t>Clk</a:t>
            </a:r>
          </a:p>
        </p:txBody>
      </p:sp>
      <p:sp>
        <p:nvSpPr>
          <p:cNvPr id="738329" name="Rectangle 25"/>
          <p:cNvSpPr>
            <a:spLocks noChangeArrowheads="1"/>
          </p:cNvSpPr>
          <p:nvPr/>
        </p:nvSpPr>
        <p:spPr bwMode="auto">
          <a:xfrm>
            <a:off x="5394325" y="4016375"/>
            <a:ext cx="342900" cy="393700"/>
          </a:xfrm>
          <a:prstGeom prst="rect">
            <a:avLst/>
          </a:prstGeom>
          <a:noFill/>
          <a:ln w="19050">
            <a:noFill/>
            <a:miter lim="800000"/>
            <a:headEnd/>
            <a:tailEnd/>
          </a:ln>
          <a:effectLst/>
        </p:spPr>
        <p:txBody>
          <a:bodyPr wrap="none" lIns="19050" tIns="26988" rIns="19050" bIns="26988"/>
          <a:lstStyle/>
          <a:p>
            <a:pPr>
              <a:lnSpc>
                <a:spcPts val="2100"/>
              </a:lnSpc>
            </a:pPr>
            <a:r>
              <a:rPr lang="en-US" sz="1800" b="1">
                <a:latin typeface="Arial" pitchFamily="34" charset="0"/>
              </a:rPr>
              <a:t>Q</a:t>
            </a:r>
          </a:p>
        </p:txBody>
      </p:sp>
      <p:sp>
        <p:nvSpPr>
          <p:cNvPr id="738330" name="Oval 26"/>
          <p:cNvSpPr>
            <a:spLocks noChangeArrowheads="1"/>
          </p:cNvSpPr>
          <p:nvPr/>
        </p:nvSpPr>
        <p:spPr bwMode="auto">
          <a:xfrm>
            <a:off x="5291138" y="4856163"/>
            <a:ext cx="117475" cy="119062"/>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grpSp>
        <p:nvGrpSpPr>
          <p:cNvPr id="2" name="Group 27"/>
          <p:cNvGrpSpPr>
            <a:grpSpLocks/>
          </p:cNvGrpSpPr>
          <p:nvPr/>
        </p:nvGrpSpPr>
        <p:grpSpPr bwMode="auto">
          <a:xfrm>
            <a:off x="3487738" y="4457700"/>
            <a:ext cx="227012" cy="161925"/>
            <a:chOff x="1390" y="2792"/>
            <a:chExt cx="143" cy="144"/>
          </a:xfrm>
        </p:grpSpPr>
        <p:sp>
          <p:nvSpPr>
            <p:cNvPr id="738332" name="Line 28"/>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8333" name="Line 29"/>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nvGrpSpPr>
          <p:cNvPr id="3" name="Group 30"/>
          <p:cNvGrpSpPr>
            <a:grpSpLocks/>
          </p:cNvGrpSpPr>
          <p:nvPr/>
        </p:nvGrpSpPr>
        <p:grpSpPr bwMode="auto">
          <a:xfrm>
            <a:off x="5238750" y="4446588"/>
            <a:ext cx="227013" cy="161925"/>
            <a:chOff x="1390" y="2792"/>
            <a:chExt cx="143" cy="144"/>
          </a:xfrm>
        </p:grpSpPr>
        <p:sp>
          <p:nvSpPr>
            <p:cNvPr id="738335" name="Line 31"/>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8336" name="Line 32"/>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sp>
        <p:nvSpPr>
          <p:cNvPr id="29" name="TextBox 28"/>
          <p:cNvSpPr txBox="1"/>
          <p:nvPr/>
        </p:nvSpPr>
        <p:spPr>
          <a:xfrm>
            <a:off x="1976718" y="6293224"/>
            <a:ext cx="380232" cy="271869"/>
          </a:xfrm>
          <a:prstGeom prst="rect">
            <a:avLst/>
          </a:prstGeom>
          <a:solidFill>
            <a:schemeClr val="bg1"/>
          </a:solidFill>
        </p:spPr>
        <p:txBody>
          <a:bodyPr wrap="none" rtlCol="0">
            <a:spAutoFit/>
          </a:bodyPr>
          <a:lstStyle/>
          <a:p>
            <a:r>
              <a:rPr lang="en-US" sz="1400" dirty="0" smtClean="0"/>
              <a:t>15</a:t>
            </a:r>
            <a:endParaRPr lang="en-US" sz="1400" dirty="0"/>
          </a:p>
        </p:txBody>
      </p:sp>
      <p:sp>
        <p:nvSpPr>
          <p:cNvPr id="30" name="TextBox 29"/>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58" name="Oval 30"/>
          <p:cNvSpPr>
            <a:spLocks noChangeArrowheads="1"/>
          </p:cNvSpPr>
          <p:nvPr/>
        </p:nvSpPr>
        <p:spPr bwMode="auto">
          <a:xfrm>
            <a:off x="930275" y="2795588"/>
            <a:ext cx="3371850" cy="3390900"/>
          </a:xfrm>
          <a:prstGeom prst="ellipse">
            <a:avLst/>
          </a:prstGeom>
          <a:noFill/>
          <a:ln w="76200">
            <a:solidFill>
              <a:srgbClr val="FF0000"/>
            </a:solidFill>
            <a:round/>
            <a:headEnd/>
            <a:tailEnd/>
          </a:ln>
        </p:spPr>
        <p:txBody>
          <a:bodyPr/>
          <a:lstStyle/>
          <a:p>
            <a:endParaRPr lang="en-US"/>
          </a:p>
        </p:txBody>
      </p:sp>
      <p:sp>
        <p:nvSpPr>
          <p:cNvPr id="739359" name="Line 31"/>
          <p:cNvSpPr>
            <a:spLocks noChangeShapeType="1"/>
          </p:cNvSpPr>
          <p:nvPr/>
        </p:nvSpPr>
        <p:spPr bwMode="auto">
          <a:xfrm flipV="1">
            <a:off x="1531938" y="3200400"/>
            <a:ext cx="2219325" cy="2606675"/>
          </a:xfrm>
          <a:prstGeom prst="line">
            <a:avLst/>
          </a:prstGeom>
          <a:noFill/>
          <a:ln w="101600">
            <a:solidFill>
              <a:srgbClr val="FF0000"/>
            </a:solidFill>
            <a:round/>
            <a:headEnd/>
            <a:tailEnd/>
          </a:ln>
        </p:spPr>
        <p:txBody>
          <a:bodyPr/>
          <a:lstStyle/>
          <a:p>
            <a:endParaRPr lang="en-US"/>
          </a:p>
        </p:txBody>
      </p:sp>
      <p:sp>
        <p:nvSpPr>
          <p:cNvPr id="739330" name="Rectangle 2"/>
          <p:cNvSpPr>
            <a:spLocks noGrp="1" noChangeArrowheads="1"/>
          </p:cNvSpPr>
          <p:nvPr>
            <p:ph type="title"/>
          </p:nvPr>
        </p:nvSpPr>
        <p:spPr/>
        <p:txBody>
          <a:bodyPr/>
          <a:lstStyle/>
          <a:p>
            <a:r>
              <a:rPr lang="en-US"/>
              <a:t>Handling asynchronous inputs</a:t>
            </a:r>
          </a:p>
        </p:txBody>
      </p:sp>
      <p:sp>
        <p:nvSpPr>
          <p:cNvPr id="739331" name="Rectangle 3"/>
          <p:cNvSpPr>
            <a:spLocks noGrp="1" noChangeArrowheads="1"/>
          </p:cNvSpPr>
          <p:nvPr>
            <p:ph type="body" idx="1"/>
          </p:nvPr>
        </p:nvSpPr>
        <p:spPr>
          <a:xfrm>
            <a:off x="604838" y="1390650"/>
            <a:ext cx="7934325" cy="1257300"/>
          </a:xfrm>
        </p:spPr>
        <p:txBody>
          <a:bodyPr/>
          <a:lstStyle/>
          <a:p>
            <a:r>
              <a:rPr lang="en-US">
                <a:solidFill>
                  <a:srgbClr val="FF0000"/>
                </a:solidFill>
              </a:rPr>
              <a:t>Never fan-out asynchronous inputs</a:t>
            </a:r>
            <a:endParaRPr lang="en-US"/>
          </a:p>
          <a:p>
            <a:pPr lvl="1"/>
            <a:r>
              <a:rPr lang="en-US"/>
              <a:t>Synchronize at circuit boundary</a:t>
            </a:r>
          </a:p>
          <a:p>
            <a:pPr lvl="1"/>
            <a:r>
              <a:rPr lang="en-US"/>
              <a:t>Fan-out synchronized signal</a:t>
            </a:r>
          </a:p>
        </p:txBody>
      </p:sp>
      <p:sp>
        <p:nvSpPr>
          <p:cNvPr id="739332" name="Rectangle 4"/>
          <p:cNvSpPr>
            <a:spLocks noChangeArrowheads="1"/>
          </p:cNvSpPr>
          <p:nvPr/>
        </p:nvSpPr>
        <p:spPr bwMode="auto">
          <a:xfrm>
            <a:off x="2647950" y="3636963"/>
            <a:ext cx="482600" cy="758825"/>
          </a:xfrm>
          <a:prstGeom prst="rect">
            <a:avLst/>
          </a:prstGeom>
          <a:solidFill>
            <a:srgbClr val="FFFFFF"/>
          </a:solidFill>
          <a:ln w="19050">
            <a:solidFill>
              <a:srgbClr val="000000"/>
            </a:solidFill>
            <a:miter lim="800000"/>
            <a:headEnd/>
            <a:tailEnd/>
          </a:ln>
        </p:spPr>
        <p:txBody>
          <a:bodyPr/>
          <a:lstStyle/>
          <a:p>
            <a:endParaRPr lang="en-US"/>
          </a:p>
        </p:txBody>
      </p:sp>
      <p:sp>
        <p:nvSpPr>
          <p:cNvPr id="739333" name="Rectangle 5"/>
          <p:cNvSpPr>
            <a:spLocks noChangeArrowheads="1"/>
          </p:cNvSpPr>
          <p:nvPr/>
        </p:nvSpPr>
        <p:spPr bwMode="auto">
          <a:xfrm>
            <a:off x="2701925" y="3717925"/>
            <a:ext cx="1460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D</a:t>
            </a:r>
            <a:endParaRPr lang="en-US">
              <a:latin typeface="Arial" pitchFamily="34" charset="0"/>
            </a:endParaRPr>
          </a:p>
        </p:txBody>
      </p:sp>
      <p:sp>
        <p:nvSpPr>
          <p:cNvPr id="739336" name="Rectangle 8"/>
          <p:cNvSpPr>
            <a:spLocks noChangeArrowheads="1"/>
          </p:cNvSpPr>
          <p:nvPr/>
        </p:nvSpPr>
        <p:spPr bwMode="auto">
          <a:xfrm>
            <a:off x="2947988" y="3717925"/>
            <a:ext cx="1587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a:t>
            </a:r>
            <a:endParaRPr lang="en-US">
              <a:latin typeface="Arial" pitchFamily="34" charset="0"/>
            </a:endParaRPr>
          </a:p>
        </p:txBody>
      </p:sp>
      <p:sp>
        <p:nvSpPr>
          <p:cNvPr id="739337" name="Rectangle 9"/>
          <p:cNvSpPr>
            <a:spLocks noChangeArrowheads="1"/>
          </p:cNvSpPr>
          <p:nvPr/>
        </p:nvSpPr>
        <p:spPr bwMode="auto">
          <a:xfrm>
            <a:off x="2647950" y="4713288"/>
            <a:ext cx="482600" cy="758825"/>
          </a:xfrm>
          <a:prstGeom prst="rect">
            <a:avLst/>
          </a:prstGeom>
          <a:solidFill>
            <a:srgbClr val="FFFFFF"/>
          </a:solidFill>
          <a:ln w="19050">
            <a:solidFill>
              <a:srgbClr val="000000"/>
            </a:solidFill>
            <a:miter lim="800000"/>
            <a:headEnd/>
            <a:tailEnd/>
          </a:ln>
        </p:spPr>
        <p:txBody>
          <a:bodyPr/>
          <a:lstStyle/>
          <a:p>
            <a:endParaRPr lang="en-US"/>
          </a:p>
        </p:txBody>
      </p:sp>
      <p:sp>
        <p:nvSpPr>
          <p:cNvPr id="739338" name="Rectangle 10"/>
          <p:cNvSpPr>
            <a:spLocks noChangeArrowheads="1"/>
          </p:cNvSpPr>
          <p:nvPr/>
        </p:nvSpPr>
        <p:spPr bwMode="auto">
          <a:xfrm>
            <a:off x="2701925" y="4794250"/>
            <a:ext cx="1460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D</a:t>
            </a:r>
            <a:endParaRPr lang="en-US">
              <a:latin typeface="Arial" pitchFamily="34" charset="0"/>
            </a:endParaRPr>
          </a:p>
        </p:txBody>
      </p:sp>
      <p:sp>
        <p:nvSpPr>
          <p:cNvPr id="739341" name="Rectangle 13"/>
          <p:cNvSpPr>
            <a:spLocks noChangeArrowheads="1"/>
          </p:cNvSpPr>
          <p:nvPr/>
        </p:nvSpPr>
        <p:spPr bwMode="auto">
          <a:xfrm>
            <a:off x="2947988" y="4794250"/>
            <a:ext cx="1587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a:t>
            </a:r>
            <a:endParaRPr lang="en-US">
              <a:latin typeface="Arial" pitchFamily="34" charset="0"/>
            </a:endParaRPr>
          </a:p>
        </p:txBody>
      </p:sp>
      <p:sp>
        <p:nvSpPr>
          <p:cNvPr id="739342" name="Line 14"/>
          <p:cNvSpPr>
            <a:spLocks noChangeShapeType="1"/>
          </p:cNvSpPr>
          <p:nvPr/>
        </p:nvSpPr>
        <p:spPr bwMode="auto">
          <a:xfrm>
            <a:off x="1336675" y="3770313"/>
            <a:ext cx="1331913" cy="1587"/>
          </a:xfrm>
          <a:prstGeom prst="line">
            <a:avLst/>
          </a:prstGeom>
          <a:noFill/>
          <a:ln w="19050">
            <a:solidFill>
              <a:srgbClr val="000000"/>
            </a:solidFill>
            <a:round/>
            <a:headEnd/>
            <a:tailEnd/>
          </a:ln>
        </p:spPr>
        <p:txBody>
          <a:bodyPr/>
          <a:lstStyle/>
          <a:p>
            <a:endParaRPr lang="en-US"/>
          </a:p>
        </p:txBody>
      </p:sp>
      <p:sp>
        <p:nvSpPr>
          <p:cNvPr id="739343" name="Line 15"/>
          <p:cNvSpPr>
            <a:spLocks noChangeShapeType="1"/>
          </p:cNvSpPr>
          <p:nvPr/>
        </p:nvSpPr>
        <p:spPr bwMode="auto">
          <a:xfrm flipH="1">
            <a:off x="2168525" y="3757613"/>
            <a:ext cx="4763" cy="1100137"/>
          </a:xfrm>
          <a:prstGeom prst="line">
            <a:avLst/>
          </a:prstGeom>
          <a:noFill/>
          <a:ln w="19050">
            <a:solidFill>
              <a:srgbClr val="000000"/>
            </a:solidFill>
            <a:round/>
            <a:headEnd/>
            <a:tailEnd/>
          </a:ln>
        </p:spPr>
        <p:txBody>
          <a:bodyPr/>
          <a:lstStyle/>
          <a:p>
            <a:endParaRPr lang="en-US"/>
          </a:p>
        </p:txBody>
      </p:sp>
      <p:sp>
        <p:nvSpPr>
          <p:cNvPr id="739344" name="Line 16"/>
          <p:cNvSpPr>
            <a:spLocks noChangeShapeType="1"/>
          </p:cNvSpPr>
          <p:nvPr/>
        </p:nvSpPr>
        <p:spPr bwMode="auto">
          <a:xfrm>
            <a:off x="2185988" y="4832350"/>
            <a:ext cx="468312" cy="1588"/>
          </a:xfrm>
          <a:prstGeom prst="line">
            <a:avLst/>
          </a:prstGeom>
          <a:noFill/>
          <a:ln w="19050">
            <a:solidFill>
              <a:srgbClr val="000000"/>
            </a:solidFill>
            <a:round/>
            <a:headEnd/>
            <a:tailEnd/>
          </a:ln>
        </p:spPr>
        <p:txBody>
          <a:bodyPr/>
          <a:lstStyle/>
          <a:p>
            <a:endParaRPr lang="en-US"/>
          </a:p>
        </p:txBody>
      </p:sp>
      <p:sp>
        <p:nvSpPr>
          <p:cNvPr id="739345" name="Rectangle 17"/>
          <p:cNvSpPr>
            <a:spLocks noChangeArrowheads="1"/>
          </p:cNvSpPr>
          <p:nvPr/>
        </p:nvSpPr>
        <p:spPr bwMode="auto">
          <a:xfrm>
            <a:off x="1976438" y="3106738"/>
            <a:ext cx="76200" cy="2682875"/>
          </a:xfrm>
          <a:prstGeom prst="rect">
            <a:avLst/>
          </a:prstGeom>
          <a:blipFill dpi="0" rotWithShape="0">
            <a:blip r:embed="rId2"/>
            <a:srcRect/>
            <a:tile tx="0" ty="0" sx="100000" sy="100000" flip="none" algn="tl"/>
          </a:blipFill>
          <a:ln w="9525">
            <a:noFill/>
            <a:miter lim="800000"/>
            <a:headEnd/>
            <a:tailEnd/>
          </a:ln>
        </p:spPr>
        <p:txBody>
          <a:bodyPr/>
          <a:lstStyle/>
          <a:p>
            <a:endParaRPr lang="en-US"/>
          </a:p>
        </p:txBody>
      </p:sp>
      <p:sp>
        <p:nvSpPr>
          <p:cNvPr id="739346" name="Line 18"/>
          <p:cNvSpPr>
            <a:spLocks noChangeShapeType="1"/>
          </p:cNvSpPr>
          <p:nvPr/>
        </p:nvSpPr>
        <p:spPr bwMode="auto">
          <a:xfrm>
            <a:off x="3136900" y="3770313"/>
            <a:ext cx="671513" cy="1587"/>
          </a:xfrm>
          <a:prstGeom prst="line">
            <a:avLst/>
          </a:prstGeom>
          <a:noFill/>
          <a:ln w="19050">
            <a:solidFill>
              <a:srgbClr val="000000"/>
            </a:solidFill>
            <a:round/>
            <a:headEnd/>
            <a:tailEnd/>
          </a:ln>
        </p:spPr>
        <p:txBody>
          <a:bodyPr/>
          <a:lstStyle/>
          <a:p>
            <a:endParaRPr lang="en-US"/>
          </a:p>
        </p:txBody>
      </p:sp>
      <p:sp>
        <p:nvSpPr>
          <p:cNvPr id="739347" name="Line 19"/>
          <p:cNvSpPr>
            <a:spLocks noChangeShapeType="1"/>
          </p:cNvSpPr>
          <p:nvPr/>
        </p:nvSpPr>
        <p:spPr bwMode="auto">
          <a:xfrm>
            <a:off x="3124200" y="4870450"/>
            <a:ext cx="696913" cy="1588"/>
          </a:xfrm>
          <a:prstGeom prst="line">
            <a:avLst/>
          </a:prstGeom>
          <a:noFill/>
          <a:ln w="19050">
            <a:solidFill>
              <a:srgbClr val="000000"/>
            </a:solidFill>
            <a:round/>
            <a:headEnd/>
            <a:tailEnd/>
          </a:ln>
        </p:spPr>
        <p:txBody>
          <a:bodyPr/>
          <a:lstStyle/>
          <a:p>
            <a:endParaRPr lang="en-US"/>
          </a:p>
        </p:txBody>
      </p:sp>
      <p:sp>
        <p:nvSpPr>
          <p:cNvPr id="739348" name="Line 20"/>
          <p:cNvSpPr>
            <a:spLocks noChangeShapeType="1"/>
          </p:cNvSpPr>
          <p:nvPr/>
        </p:nvSpPr>
        <p:spPr bwMode="auto">
          <a:xfrm>
            <a:off x="2908300" y="4398963"/>
            <a:ext cx="1588" cy="114300"/>
          </a:xfrm>
          <a:prstGeom prst="line">
            <a:avLst/>
          </a:prstGeom>
          <a:noFill/>
          <a:ln w="19050">
            <a:solidFill>
              <a:srgbClr val="000000"/>
            </a:solidFill>
            <a:round/>
            <a:headEnd/>
            <a:tailEnd/>
          </a:ln>
        </p:spPr>
        <p:txBody>
          <a:bodyPr/>
          <a:lstStyle/>
          <a:p>
            <a:endParaRPr lang="en-US"/>
          </a:p>
        </p:txBody>
      </p:sp>
      <p:sp>
        <p:nvSpPr>
          <p:cNvPr id="739349" name="Line 21"/>
          <p:cNvSpPr>
            <a:spLocks noChangeShapeType="1"/>
          </p:cNvSpPr>
          <p:nvPr/>
        </p:nvSpPr>
        <p:spPr bwMode="auto">
          <a:xfrm>
            <a:off x="2908300" y="4525963"/>
            <a:ext cx="785813" cy="1587"/>
          </a:xfrm>
          <a:prstGeom prst="line">
            <a:avLst/>
          </a:prstGeom>
          <a:noFill/>
          <a:ln w="19050">
            <a:solidFill>
              <a:srgbClr val="000000"/>
            </a:solidFill>
            <a:round/>
            <a:headEnd/>
            <a:tailEnd/>
          </a:ln>
        </p:spPr>
        <p:txBody>
          <a:bodyPr/>
          <a:lstStyle/>
          <a:p>
            <a:endParaRPr lang="en-US"/>
          </a:p>
        </p:txBody>
      </p:sp>
      <p:sp>
        <p:nvSpPr>
          <p:cNvPr id="739350" name="Line 22"/>
          <p:cNvSpPr>
            <a:spLocks noChangeShapeType="1"/>
          </p:cNvSpPr>
          <p:nvPr/>
        </p:nvSpPr>
        <p:spPr bwMode="auto">
          <a:xfrm>
            <a:off x="2908300" y="5478463"/>
            <a:ext cx="1588" cy="125412"/>
          </a:xfrm>
          <a:prstGeom prst="line">
            <a:avLst/>
          </a:prstGeom>
          <a:noFill/>
          <a:ln w="19050">
            <a:solidFill>
              <a:srgbClr val="000000"/>
            </a:solidFill>
            <a:round/>
            <a:headEnd/>
            <a:tailEnd/>
          </a:ln>
        </p:spPr>
        <p:txBody>
          <a:bodyPr/>
          <a:lstStyle/>
          <a:p>
            <a:endParaRPr lang="en-US"/>
          </a:p>
        </p:txBody>
      </p:sp>
      <p:sp>
        <p:nvSpPr>
          <p:cNvPr id="739351" name="Line 23"/>
          <p:cNvSpPr>
            <a:spLocks noChangeShapeType="1"/>
          </p:cNvSpPr>
          <p:nvPr/>
        </p:nvSpPr>
        <p:spPr bwMode="auto">
          <a:xfrm>
            <a:off x="2908300" y="5603875"/>
            <a:ext cx="862013" cy="1588"/>
          </a:xfrm>
          <a:prstGeom prst="line">
            <a:avLst/>
          </a:prstGeom>
          <a:noFill/>
          <a:ln w="19050">
            <a:solidFill>
              <a:srgbClr val="000000"/>
            </a:solidFill>
            <a:round/>
            <a:headEnd/>
            <a:tailEnd/>
          </a:ln>
        </p:spPr>
        <p:txBody>
          <a:bodyPr/>
          <a:lstStyle/>
          <a:p>
            <a:endParaRPr lang="en-US"/>
          </a:p>
        </p:txBody>
      </p:sp>
      <p:sp>
        <p:nvSpPr>
          <p:cNvPr id="739352" name="Rectangle 24"/>
          <p:cNvSpPr>
            <a:spLocks noChangeArrowheads="1"/>
          </p:cNvSpPr>
          <p:nvPr/>
        </p:nvSpPr>
        <p:spPr bwMode="auto">
          <a:xfrm>
            <a:off x="3576638" y="3554413"/>
            <a:ext cx="271462"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Q0</a:t>
            </a:r>
            <a:endParaRPr lang="en-US">
              <a:latin typeface="Arial" pitchFamily="34" charset="0"/>
            </a:endParaRPr>
          </a:p>
        </p:txBody>
      </p:sp>
      <p:sp>
        <p:nvSpPr>
          <p:cNvPr id="739353" name="Rectangle 25"/>
          <p:cNvSpPr>
            <a:spLocks noChangeArrowheads="1"/>
          </p:cNvSpPr>
          <p:nvPr/>
        </p:nvSpPr>
        <p:spPr bwMode="auto">
          <a:xfrm>
            <a:off x="3260725" y="4298950"/>
            <a:ext cx="5524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Clock</a:t>
            </a:r>
            <a:endParaRPr lang="en-US">
              <a:latin typeface="Arial" pitchFamily="34" charset="0"/>
            </a:endParaRPr>
          </a:p>
        </p:txBody>
      </p:sp>
      <p:sp>
        <p:nvSpPr>
          <p:cNvPr id="739354" name="Rectangle 26"/>
          <p:cNvSpPr>
            <a:spLocks noChangeArrowheads="1"/>
          </p:cNvSpPr>
          <p:nvPr/>
        </p:nvSpPr>
        <p:spPr bwMode="auto">
          <a:xfrm>
            <a:off x="3298825" y="5389563"/>
            <a:ext cx="5524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Clock</a:t>
            </a:r>
            <a:endParaRPr lang="en-US">
              <a:latin typeface="Arial" pitchFamily="34" charset="0"/>
            </a:endParaRPr>
          </a:p>
        </p:txBody>
      </p:sp>
      <p:sp>
        <p:nvSpPr>
          <p:cNvPr id="739355" name="Rectangle 27"/>
          <p:cNvSpPr>
            <a:spLocks noChangeArrowheads="1"/>
          </p:cNvSpPr>
          <p:nvPr/>
        </p:nvSpPr>
        <p:spPr bwMode="auto">
          <a:xfrm>
            <a:off x="3614738" y="4667250"/>
            <a:ext cx="271462"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Q1</a:t>
            </a:r>
            <a:endParaRPr lang="en-US">
              <a:latin typeface="Arial" pitchFamily="34" charset="0"/>
            </a:endParaRPr>
          </a:p>
        </p:txBody>
      </p:sp>
      <p:sp>
        <p:nvSpPr>
          <p:cNvPr id="739356" name="Rectangle 28"/>
          <p:cNvSpPr>
            <a:spLocks noChangeArrowheads="1"/>
          </p:cNvSpPr>
          <p:nvPr/>
        </p:nvSpPr>
        <p:spPr bwMode="auto">
          <a:xfrm>
            <a:off x="1312863" y="3541713"/>
            <a:ext cx="665162"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Async </a:t>
            </a:r>
            <a:endParaRPr lang="en-US">
              <a:latin typeface="Arial" pitchFamily="34" charset="0"/>
            </a:endParaRPr>
          </a:p>
        </p:txBody>
      </p:sp>
      <p:sp>
        <p:nvSpPr>
          <p:cNvPr id="739357" name="Rectangle 29"/>
          <p:cNvSpPr>
            <a:spLocks noChangeArrowheads="1"/>
          </p:cNvSpPr>
          <p:nvPr/>
        </p:nvSpPr>
        <p:spPr bwMode="auto">
          <a:xfrm>
            <a:off x="1339850" y="3844925"/>
            <a:ext cx="496888"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Input</a:t>
            </a:r>
            <a:endParaRPr lang="en-US">
              <a:latin typeface="Arial" pitchFamily="34" charset="0"/>
            </a:endParaRPr>
          </a:p>
        </p:txBody>
      </p:sp>
      <p:sp>
        <p:nvSpPr>
          <p:cNvPr id="739360" name="Rectangle 32"/>
          <p:cNvSpPr>
            <a:spLocks noChangeArrowheads="1"/>
          </p:cNvSpPr>
          <p:nvPr/>
        </p:nvSpPr>
        <p:spPr bwMode="auto">
          <a:xfrm>
            <a:off x="6970713" y="3611563"/>
            <a:ext cx="482600" cy="758825"/>
          </a:xfrm>
          <a:prstGeom prst="rect">
            <a:avLst/>
          </a:prstGeom>
          <a:solidFill>
            <a:srgbClr val="FFFFFF"/>
          </a:solidFill>
          <a:ln w="19050">
            <a:solidFill>
              <a:srgbClr val="000000"/>
            </a:solidFill>
            <a:miter lim="800000"/>
            <a:headEnd/>
            <a:tailEnd/>
          </a:ln>
        </p:spPr>
        <p:txBody>
          <a:bodyPr/>
          <a:lstStyle/>
          <a:p>
            <a:endParaRPr lang="en-US"/>
          </a:p>
        </p:txBody>
      </p:sp>
      <p:sp>
        <p:nvSpPr>
          <p:cNvPr id="739361" name="Rectangle 33"/>
          <p:cNvSpPr>
            <a:spLocks noChangeArrowheads="1"/>
          </p:cNvSpPr>
          <p:nvPr/>
        </p:nvSpPr>
        <p:spPr bwMode="auto">
          <a:xfrm>
            <a:off x="7024688" y="3694113"/>
            <a:ext cx="1460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D</a:t>
            </a:r>
            <a:endParaRPr lang="en-US">
              <a:latin typeface="Arial" pitchFamily="34" charset="0"/>
            </a:endParaRPr>
          </a:p>
        </p:txBody>
      </p:sp>
      <p:sp>
        <p:nvSpPr>
          <p:cNvPr id="739364" name="Rectangle 36"/>
          <p:cNvSpPr>
            <a:spLocks noChangeArrowheads="1"/>
          </p:cNvSpPr>
          <p:nvPr/>
        </p:nvSpPr>
        <p:spPr bwMode="auto">
          <a:xfrm>
            <a:off x="7270750" y="3694113"/>
            <a:ext cx="1587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a:t>
            </a:r>
            <a:endParaRPr lang="en-US">
              <a:latin typeface="Arial" pitchFamily="34" charset="0"/>
            </a:endParaRPr>
          </a:p>
        </p:txBody>
      </p:sp>
      <p:sp>
        <p:nvSpPr>
          <p:cNvPr id="739365" name="Rectangle 37"/>
          <p:cNvSpPr>
            <a:spLocks noChangeArrowheads="1"/>
          </p:cNvSpPr>
          <p:nvPr/>
        </p:nvSpPr>
        <p:spPr bwMode="auto">
          <a:xfrm>
            <a:off x="6970713" y="4700588"/>
            <a:ext cx="482600" cy="758825"/>
          </a:xfrm>
          <a:prstGeom prst="rect">
            <a:avLst/>
          </a:prstGeom>
          <a:solidFill>
            <a:srgbClr val="FFFFFF"/>
          </a:solidFill>
          <a:ln w="19050">
            <a:solidFill>
              <a:srgbClr val="000000"/>
            </a:solidFill>
            <a:miter lim="800000"/>
            <a:headEnd/>
            <a:tailEnd/>
          </a:ln>
        </p:spPr>
        <p:txBody>
          <a:bodyPr/>
          <a:lstStyle/>
          <a:p>
            <a:endParaRPr lang="en-US"/>
          </a:p>
        </p:txBody>
      </p:sp>
      <p:sp>
        <p:nvSpPr>
          <p:cNvPr id="739366" name="Rectangle 38"/>
          <p:cNvSpPr>
            <a:spLocks noChangeArrowheads="1"/>
          </p:cNvSpPr>
          <p:nvPr/>
        </p:nvSpPr>
        <p:spPr bwMode="auto">
          <a:xfrm>
            <a:off x="7024688" y="4781550"/>
            <a:ext cx="1460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D</a:t>
            </a:r>
            <a:endParaRPr lang="en-US">
              <a:latin typeface="Arial" pitchFamily="34" charset="0"/>
            </a:endParaRPr>
          </a:p>
        </p:txBody>
      </p:sp>
      <p:sp>
        <p:nvSpPr>
          <p:cNvPr id="739369" name="Rectangle 41"/>
          <p:cNvSpPr>
            <a:spLocks noChangeArrowheads="1"/>
          </p:cNvSpPr>
          <p:nvPr/>
        </p:nvSpPr>
        <p:spPr bwMode="auto">
          <a:xfrm>
            <a:off x="7270750" y="4781550"/>
            <a:ext cx="1587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a:t>
            </a:r>
            <a:endParaRPr lang="en-US">
              <a:latin typeface="Arial" pitchFamily="34" charset="0"/>
            </a:endParaRPr>
          </a:p>
        </p:txBody>
      </p:sp>
      <p:sp>
        <p:nvSpPr>
          <p:cNvPr id="739370" name="Line 42"/>
          <p:cNvSpPr>
            <a:spLocks noChangeShapeType="1"/>
          </p:cNvSpPr>
          <p:nvPr/>
        </p:nvSpPr>
        <p:spPr bwMode="auto">
          <a:xfrm>
            <a:off x="5202238" y="3757613"/>
            <a:ext cx="1800225" cy="1587"/>
          </a:xfrm>
          <a:prstGeom prst="line">
            <a:avLst/>
          </a:prstGeom>
          <a:noFill/>
          <a:ln w="19050">
            <a:solidFill>
              <a:srgbClr val="000000"/>
            </a:solidFill>
            <a:round/>
            <a:headEnd/>
            <a:tailEnd/>
          </a:ln>
        </p:spPr>
        <p:txBody>
          <a:bodyPr/>
          <a:lstStyle/>
          <a:p>
            <a:endParaRPr lang="en-US"/>
          </a:p>
        </p:txBody>
      </p:sp>
      <p:sp>
        <p:nvSpPr>
          <p:cNvPr id="739371" name="Line 43"/>
          <p:cNvSpPr>
            <a:spLocks noChangeShapeType="1"/>
          </p:cNvSpPr>
          <p:nvPr/>
        </p:nvSpPr>
        <p:spPr bwMode="auto">
          <a:xfrm>
            <a:off x="6508750" y="3757613"/>
            <a:ext cx="1588" cy="1062037"/>
          </a:xfrm>
          <a:prstGeom prst="line">
            <a:avLst/>
          </a:prstGeom>
          <a:noFill/>
          <a:ln w="19050">
            <a:solidFill>
              <a:srgbClr val="000000"/>
            </a:solidFill>
            <a:round/>
            <a:headEnd/>
            <a:tailEnd/>
          </a:ln>
        </p:spPr>
        <p:txBody>
          <a:bodyPr/>
          <a:lstStyle/>
          <a:p>
            <a:endParaRPr lang="en-US"/>
          </a:p>
        </p:txBody>
      </p:sp>
      <p:sp>
        <p:nvSpPr>
          <p:cNvPr id="739372" name="Line 44"/>
          <p:cNvSpPr>
            <a:spLocks noChangeShapeType="1"/>
          </p:cNvSpPr>
          <p:nvPr/>
        </p:nvSpPr>
        <p:spPr bwMode="auto">
          <a:xfrm>
            <a:off x="6508750" y="4819650"/>
            <a:ext cx="468313" cy="1588"/>
          </a:xfrm>
          <a:prstGeom prst="line">
            <a:avLst/>
          </a:prstGeom>
          <a:noFill/>
          <a:ln w="19050">
            <a:solidFill>
              <a:srgbClr val="000000"/>
            </a:solidFill>
            <a:round/>
            <a:headEnd/>
            <a:tailEnd/>
          </a:ln>
        </p:spPr>
        <p:txBody>
          <a:bodyPr/>
          <a:lstStyle/>
          <a:p>
            <a:endParaRPr lang="en-US"/>
          </a:p>
        </p:txBody>
      </p:sp>
      <p:sp>
        <p:nvSpPr>
          <p:cNvPr id="739373" name="Rectangle 45"/>
          <p:cNvSpPr>
            <a:spLocks noChangeArrowheads="1"/>
          </p:cNvSpPr>
          <p:nvPr/>
        </p:nvSpPr>
        <p:spPr bwMode="auto">
          <a:xfrm>
            <a:off x="5640388" y="3086100"/>
            <a:ext cx="74612" cy="2682875"/>
          </a:xfrm>
          <a:prstGeom prst="rect">
            <a:avLst/>
          </a:prstGeom>
          <a:blipFill dpi="0" rotWithShape="0">
            <a:blip r:embed="rId2"/>
            <a:srcRect/>
            <a:tile tx="0" ty="0" sx="100000" sy="100000" flip="none" algn="tl"/>
          </a:blipFill>
          <a:ln w="19050">
            <a:noFill/>
            <a:miter lim="800000"/>
            <a:headEnd/>
            <a:tailEnd/>
          </a:ln>
        </p:spPr>
        <p:txBody>
          <a:bodyPr/>
          <a:lstStyle/>
          <a:p>
            <a:endParaRPr lang="en-US"/>
          </a:p>
        </p:txBody>
      </p:sp>
      <p:sp>
        <p:nvSpPr>
          <p:cNvPr id="739374" name="Line 46"/>
          <p:cNvSpPr>
            <a:spLocks noChangeShapeType="1"/>
          </p:cNvSpPr>
          <p:nvPr/>
        </p:nvSpPr>
        <p:spPr bwMode="auto">
          <a:xfrm>
            <a:off x="7459663" y="3757613"/>
            <a:ext cx="671512" cy="1587"/>
          </a:xfrm>
          <a:prstGeom prst="line">
            <a:avLst/>
          </a:prstGeom>
          <a:noFill/>
          <a:ln w="19050">
            <a:solidFill>
              <a:srgbClr val="000000"/>
            </a:solidFill>
            <a:round/>
            <a:headEnd/>
            <a:tailEnd/>
          </a:ln>
        </p:spPr>
        <p:txBody>
          <a:bodyPr/>
          <a:lstStyle/>
          <a:p>
            <a:endParaRPr lang="en-US"/>
          </a:p>
        </p:txBody>
      </p:sp>
      <p:sp>
        <p:nvSpPr>
          <p:cNvPr id="739375" name="Line 47"/>
          <p:cNvSpPr>
            <a:spLocks noChangeShapeType="1"/>
          </p:cNvSpPr>
          <p:nvPr/>
        </p:nvSpPr>
        <p:spPr bwMode="auto">
          <a:xfrm>
            <a:off x="7446963" y="4845050"/>
            <a:ext cx="696912" cy="1588"/>
          </a:xfrm>
          <a:prstGeom prst="line">
            <a:avLst/>
          </a:prstGeom>
          <a:noFill/>
          <a:ln w="19050">
            <a:solidFill>
              <a:srgbClr val="000000"/>
            </a:solidFill>
            <a:round/>
            <a:headEnd/>
            <a:tailEnd/>
          </a:ln>
        </p:spPr>
        <p:txBody>
          <a:bodyPr/>
          <a:lstStyle/>
          <a:p>
            <a:endParaRPr lang="en-US"/>
          </a:p>
        </p:txBody>
      </p:sp>
      <p:sp>
        <p:nvSpPr>
          <p:cNvPr id="739376" name="Line 48"/>
          <p:cNvSpPr>
            <a:spLocks noChangeShapeType="1"/>
          </p:cNvSpPr>
          <p:nvPr/>
        </p:nvSpPr>
        <p:spPr bwMode="auto">
          <a:xfrm>
            <a:off x="7231063" y="4364038"/>
            <a:ext cx="1587" cy="114300"/>
          </a:xfrm>
          <a:prstGeom prst="line">
            <a:avLst/>
          </a:prstGeom>
          <a:noFill/>
          <a:ln w="19050">
            <a:solidFill>
              <a:srgbClr val="000000"/>
            </a:solidFill>
            <a:round/>
            <a:headEnd/>
            <a:tailEnd/>
          </a:ln>
        </p:spPr>
        <p:txBody>
          <a:bodyPr/>
          <a:lstStyle/>
          <a:p>
            <a:endParaRPr lang="en-US"/>
          </a:p>
        </p:txBody>
      </p:sp>
      <p:sp>
        <p:nvSpPr>
          <p:cNvPr id="739377" name="Line 49"/>
          <p:cNvSpPr>
            <a:spLocks noChangeShapeType="1"/>
          </p:cNvSpPr>
          <p:nvPr/>
        </p:nvSpPr>
        <p:spPr bwMode="auto">
          <a:xfrm>
            <a:off x="6102350" y="4491038"/>
            <a:ext cx="1914525" cy="1587"/>
          </a:xfrm>
          <a:prstGeom prst="line">
            <a:avLst/>
          </a:prstGeom>
          <a:noFill/>
          <a:ln w="19050">
            <a:solidFill>
              <a:srgbClr val="000000"/>
            </a:solidFill>
            <a:round/>
            <a:headEnd/>
            <a:tailEnd/>
          </a:ln>
        </p:spPr>
        <p:txBody>
          <a:bodyPr/>
          <a:lstStyle/>
          <a:p>
            <a:endParaRPr lang="en-US"/>
          </a:p>
        </p:txBody>
      </p:sp>
      <p:sp>
        <p:nvSpPr>
          <p:cNvPr id="739378" name="Line 50"/>
          <p:cNvSpPr>
            <a:spLocks noChangeShapeType="1"/>
          </p:cNvSpPr>
          <p:nvPr/>
        </p:nvSpPr>
        <p:spPr bwMode="auto">
          <a:xfrm>
            <a:off x="7231063" y="5465763"/>
            <a:ext cx="1587" cy="125412"/>
          </a:xfrm>
          <a:prstGeom prst="line">
            <a:avLst/>
          </a:prstGeom>
          <a:noFill/>
          <a:ln w="19050">
            <a:solidFill>
              <a:srgbClr val="000000"/>
            </a:solidFill>
            <a:round/>
            <a:headEnd/>
            <a:tailEnd/>
          </a:ln>
        </p:spPr>
        <p:txBody>
          <a:bodyPr/>
          <a:lstStyle/>
          <a:p>
            <a:endParaRPr lang="en-US"/>
          </a:p>
        </p:txBody>
      </p:sp>
      <p:sp>
        <p:nvSpPr>
          <p:cNvPr id="739379" name="Line 51"/>
          <p:cNvSpPr>
            <a:spLocks noChangeShapeType="1"/>
          </p:cNvSpPr>
          <p:nvPr/>
        </p:nvSpPr>
        <p:spPr bwMode="auto">
          <a:xfrm>
            <a:off x="7231063" y="5591175"/>
            <a:ext cx="862012" cy="1588"/>
          </a:xfrm>
          <a:prstGeom prst="line">
            <a:avLst/>
          </a:prstGeom>
          <a:noFill/>
          <a:ln w="19050">
            <a:solidFill>
              <a:srgbClr val="000000"/>
            </a:solidFill>
            <a:round/>
            <a:headEnd/>
            <a:tailEnd/>
          </a:ln>
        </p:spPr>
        <p:txBody>
          <a:bodyPr/>
          <a:lstStyle/>
          <a:p>
            <a:endParaRPr lang="en-US"/>
          </a:p>
        </p:txBody>
      </p:sp>
      <p:sp>
        <p:nvSpPr>
          <p:cNvPr id="739380" name="Rectangle 52"/>
          <p:cNvSpPr>
            <a:spLocks noChangeArrowheads="1"/>
          </p:cNvSpPr>
          <p:nvPr/>
        </p:nvSpPr>
        <p:spPr bwMode="auto">
          <a:xfrm>
            <a:off x="7899400" y="3529013"/>
            <a:ext cx="271463"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Q0</a:t>
            </a:r>
            <a:endParaRPr lang="en-US">
              <a:latin typeface="Arial" pitchFamily="34" charset="0"/>
            </a:endParaRPr>
          </a:p>
        </p:txBody>
      </p:sp>
      <p:sp>
        <p:nvSpPr>
          <p:cNvPr id="739381" name="Rectangle 53"/>
          <p:cNvSpPr>
            <a:spLocks noChangeArrowheads="1"/>
          </p:cNvSpPr>
          <p:nvPr/>
        </p:nvSpPr>
        <p:spPr bwMode="auto">
          <a:xfrm>
            <a:off x="7585075" y="4275138"/>
            <a:ext cx="5524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Clock</a:t>
            </a:r>
            <a:endParaRPr lang="en-US">
              <a:latin typeface="Arial" pitchFamily="34" charset="0"/>
            </a:endParaRPr>
          </a:p>
        </p:txBody>
      </p:sp>
      <p:sp>
        <p:nvSpPr>
          <p:cNvPr id="739382" name="Rectangle 54"/>
          <p:cNvSpPr>
            <a:spLocks noChangeArrowheads="1"/>
          </p:cNvSpPr>
          <p:nvPr/>
        </p:nvSpPr>
        <p:spPr bwMode="auto">
          <a:xfrm>
            <a:off x="7623175" y="5376863"/>
            <a:ext cx="5524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Clock</a:t>
            </a:r>
            <a:endParaRPr lang="en-US">
              <a:latin typeface="Arial" pitchFamily="34" charset="0"/>
            </a:endParaRPr>
          </a:p>
        </p:txBody>
      </p:sp>
      <p:sp>
        <p:nvSpPr>
          <p:cNvPr id="739383" name="Rectangle 55"/>
          <p:cNvSpPr>
            <a:spLocks noChangeArrowheads="1"/>
          </p:cNvSpPr>
          <p:nvPr/>
        </p:nvSpPr>
        <p:spPr bwMode="auto">
          <a:xfrm>
            <a:off x="7937500" y="4654550"/>
            <a:ext cx="271463"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Q1</a:t>
            </a:r>
            <a:endParaRPr lang="en-US">
              <a:latin typeface="Arial" pitchFamily="34" charset="0"/>
            </a:endParaRPr>
          </a:p>
        </p:txBody>
      </p:sp>
      <p:sp>
        <p:nvSpPr>
          <p:cNvPr id="739384" name="Rectangle 56"/>
          <p:cNvSpPr>
            <a:spLocks noChangeArrowheads="1"/>
          </p:cNvSpPr>
          <p:nvPr/>
        </p:nvSpPr>
        <p:spPr bwMode="auto">
          <a:xfrm>
            <a:off x="4957763" y="3529013"/>
            <a:ext cx="665162" cy="177800"/>
          </a:xfrm>
          <a:prstGeom prst="rect">
            <a:avLst/>
          </a:prstGeom>
          <a:noFill/>
          <a:ln w="9525">
            <a:noFill/>
            <a:miter lim="800000"/>
            <a:headEnd/>
            <a:tailEnd/>
          </a:ln>
        </p:spPr>
        <p:txBody>
          <a:bodyPr wrap="none" lIns="0" tIns="0" rIns="0" bIns="0">
            <a:spAutoFit/>
          </a:bodyPr>
          <a:lstStyle/>
          <a:p>
            <a:pPr>
              <a:lnSpc>
                <a:spcPts val="1400"/>
              </a:lnSpc>
            </a:pPr>
            <a:r>
              <a:rPr lang="en-US" b="1">
                <a:latin typeface="Arial" pitchFamily="34" charset="0"/>
              </a:rPr>
              <a:t>Async </a:t>
            </a:r>
            <a:endParaRPr lang="en-US">
              <a:latin typeface="Arial" pitchFamily="34" charset="0"/>
            </a:endParaRPr>
          </a:p>
        </p:txBody>
      </p:sp>
      <p:sp>
        <p:nvSpPr>
          <p:cNvPr id="739385" name="Rectangle 57"/>
          <p:cNvSpPr>
            <a:spLocks noChangeArrowheads="1"/>
          </p:cNvSpPr>
          <p:nvPr/>
        </p:nvSpPr>
        <p:spPr bwMode="auto">
          <a:xfrm>
            <a:off x="4984750" y="3819525"/>
            <a:ext cx="496888" cy="177800"/>
          </a:xfrm>
          <a:prstGeom prst="rect">
            <a:avLst/>
          </a:prstGeom>
          <a:noFill/>
          <a:ln w="9525">
            <a:noFill/>
            <a:miter lim="800000"/>
            <a:headEnd/>
            <a:tailEnd/>
          </a:ln>
        </p:spPr>
        <p:txBody>
          <a:bodyPr wrap="none" lIns="0" tIns="0" rIns="0" bIns="0">
            <a:spAutoFit/>
          </a:bodyPr>
          <a:lstStyle/>
          <a:p>
            <a:pPr>
              <a:lnSpc>
                <a:spcPts val="1400"/>
              </a:lnSpc>
            </a:pPr>
            <a:r>
              <a:rPr lang="en-US" b="1">
                <a:latin typeface="Arial" pitchFamily="34" charset="0"/>
              </a:rPr>
              <a:t>Input</a:t>
            </a:r>
            <a:endParaRPr lang="en-US">
              <a:latin typeface="Arial" pitchFamily="34" charset="0"/>
            </a:endParaRPr>
          </a:p>
        </p:txBody>
      </p:sp>
      <p:sp>
        <p:nvSpPr>
          <p:cNvPr id="739386" name="Rectangle 58"/>
          <p:cNvSpPr>
            <a:spLocks noChangeArrowheads="1"/>
          </p:cNvSpPr>
          <p:nvPr/>
        </p:nvSpPr>
        <p:spPr bwMode="auto">
          <a:xfrm>
            <a:off x="5843588" y="3611563"/>
            <a:ext cx="481012" cy="758825"/>
          </a:xfrm>
          <a:prstGeom prst="rect">
            <a:avLst/>
          </a:prstGeom>
          <a:solidFill>
            <a:srgbClr val="FFFFFF"/>
          </a:solidFill>
          <a:ln w="19050">
            <a:solidFill>
              <a:srgbClr val="000000"/>
            </a:solidFill>
            <a:miter lim="800000"/>
            <a:headEnd/>
            <a:tailEnd/>
          </a:ln>
        </p:spPr>
        <p:txBody>
          <a:bodyPr/>
          <a:lstStyle/>
          <a:p>
            <a:endParaRPr lang="en-US"/>
          </a:p>
        </p:txBody>
      </p:sp>
      <p:sp>
        <p:nvSpPr>
          <p:cNvPr id="739387" name="Rectangle 59"/>
          <p:cNvSpPr>
            <a:spLocks noChangeArrowheads="1"/>
          </p:cNvSpPr>
          <p:nvPr/>
        </p:nvSpPr>
        <p:spPr bwMode="auto">
          <a:xfrm>
            <a:off x="5884863" y="3694113"/>
            <a:ext cx="1460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D</a:t>
            </a:r>
            <a:endParaRPr lang="en-US">
              <a:latin typeface="Arial" pitchFamily="34" charset="0"/>
            </a:endParaRPr>
          </a:p>
        </p:txBody>
      </p:sp>
      <p:sp>
        <p:nvSpPr>
          <p:cNvPr id="739390" name="Rectangle 62"/>
          <p:cNvSpPr>
            <a:spLocks noChangeArrowheads="1"/>
          </p:cNvSpPr>
          <p:nvPr/>
        </p:nvSpPr>
        <p:spPr bwMode="auto">
          <a:xfrm>
            <a:off x="6142038" y="3694113"/>
            <a:ext cx="158750" cy="177800"/>
          </a:xfrm>
          <a:prstGeom prst="rect">
            <a:avLst/>
          </a:prstGeom>
          <a:noFill/>
          <a:ln w="19050">
            <a:noFill/>
            <a:miter lim="800000"/>
            <a:headEnd/>
            <a:tailEnd/>
          </a:ln>
        </p:spPr>
        <p:txBody>
          <a:bodyPr wrap="none" lIns="0" tIns="0" rIns="0" bIns="0">
            <a:spAutoFit/>
          </a:bodyPr>
          <a:lstStyle/>
          <a:p>
            <a:pPr>
              <a:lnSpc>
                <a:spcPts val="1400"/>
              </a:lnSpc>
            </a:pPr>
            <a:r>
              <a:rPr lang="en-US" b="1">
                <a:latin typeface="Arial" pitchFamily="34" charset="0"/>
              </a:rPr>
              <a:t>Q</a:t>
            </a:r>
            <a:endParaRPr lang="en-US">
              <a:latin typeface="Arial" pitchFamily="34" charset="0"/>
            </a:endParaRPr>
          </a:p>
        </p:txBody>
      </p:sp>
      <p:sp>
        <p:nvSpPr>
          <p:cNvPr id="739391" name="Line 63"/>
          <p:cNvSpPr>
            <a:spLocks noChangeShapeType="1"/>
          </p:cNvSpPr>
          <p:nvPr/>
        </p:nvSpPr>
        <p:spPr bwMode="auto">
          <a:xfrm flipV="1">
            <a:off x="6102350" y="4364038"/>
            <a:ext cx="1588" cy="127000"/>
          </a:xfrm>
          <a:prstGeom prst="line">
            <a:avLst/>
          </a:prstGeom>
          <a:noFill/>
          <a:ln w="19050">
            <a:solidFill>
              <a:srgbClr val="000000"/>
            </a:solidFill>
            <a:round/>
            <a:headEnd/>
            <a:tailEnd/>
          </a:ln>
        </p:spPr>
        <p:txBody>
          <a:bodyPr/>
          <a:lstStyle/>
          <a:p>
            <a:endParaRPr lang="en-US"/>
          </a:p>
        </p:txBody>
      </p:sp>
      <p:sp>
        <p:nvSpPr>
          <p:cNvPr id="739393" name="Oval 65"/>
          <p:cNvSpPr>
            <a:spLocks noChangeArrowheads="1"/>
          </p:cNvSpPr>
          <p:nvPr/>
        </p:nvSpPr>
        <p:spPr bwMode="auto">
          <a:xfrm>
            <a:off x="6502400" y="3738563"/>
            <a:ext cx="38100" cy="50800"/>
          </a:xfrm>
          <a:prstGeom prst="ellipse">
            <a:avLst/>
          </a:prstGeom>
          <a:solidFill>
            <a:srgbClr val="000000"/>
          </a:solidFill>
          <a:ln w="19050">
            <a:solidFill>
              <a:srgbClr val="000000"/>
            </a:solidFill>
            <a:round/>
            <a:headEnd/>
            <a:tailEnd/>
          </a:ln>
        </p:spPr>
        <p:txBody>
          <a:bodyPr/>
          <a:lstStyle/>
          <a:p>
            <a:endParaRPr lang="en-US"/>
          </a:p>
        </p:txBody>
      </p:sp>
      <p:sp>
        <p:nvSpPr>
          <p:cNvPr id="739394" name="Oval 66"/>
          <p:cNvSpPr>
            <a:spLocks noChangeArrowheads="1"/>
          </p:cNvSpPr>
          <p:nvPr/>
        </p:nvSpPr>
        <p:spPr bwMode="auto">
          <a:xfrm>
            <a:off x="7205663" y="4465638"/>
            <a:ext cx="38100" cy="38100"/>
          </a:xfrm>
          <a:prstGeom prst="ellipse">
            <a:avLst/>
          </a:prstGeom>
          <a:solidFill>
            <a:srgbClr val="000000"/>
          </a:solidFill>
          <a:ln w="19050">
            <a:solidFill>
              <a:srgbClr val="000000"/>
            </a:solidFill>
            <a:round/>
            <a:headEnd/>
            <a:tailEnd/>
          </a:ln>
        </p:spPr>
        <p:txBody>
          <a:bodyPr/>
          <a:lstStyle/>
          <a:p>
            <a:endParaRPr lang="en-US"/>
          </a:p>
        </p:txBody>
      </p:sp>
      <p:sp>
        <p:nvSpPr>
          <p:cNvPr id="739398" name="Rectangle 70"/>
          <p:cNvSpPr>
            <a:spLocks noChangeArrowheads="1"/>
          </p:cNvSpPr>
          <p:nvPr/>
        </p:nvSpPr>
        <p:spPr bwMode="auto">
          <a:xfrm>
            <a:off x="6551613" y="2965450"/>
            <a:ext cx="1290637" cy="274638"/>
          </a:xfrm>
          <a:prstGeom prst="rect">
            <a:avLst/>
          </a:prstGeom>
          <a:noFill/>
          <a:ln w="9525">
            <a:noFill/>
            <a:miter lim="800000"/>
            <a:headEnd/>
            <a:tailEnd/>
          </a:ln>
        </p:spPr>
        <p:txBody>
          <a:bodyPr wrap="none" lIns="0" tIns="0" rIns="0" bIns="0">
            <a:spAutoFit/>
          </a:bodyPr>
          <a:lstStyle/>
          <a:p>
            <a:pPr>
              <a:lnSpc>
                <a:spcPct val="100000"/>
              </a:lnSpc>
            </a:pPr>
            <a:r>
              <a:rPr lang="en-US" sz="1800">
                <a:solidFill>
                  <a:srgbClr val="D60093"/>
                </a:solidFill>
              </a:rPr>
              <a:t>Synchronizer</a:t>
            </a:r>
          </a:p>
        </p:txBody>
      </p:sp>
      <p:sp>
        <p:nvSpPr>
          <p:cNvPr id="739399" name="Oval 71"/>
          <p:cNvSpPr>
            <a:spLocks noChangeArrowheads="1"/>
          </p:cNvSpPr>
          <p:nvPr/>
        </p:nvSpPr>
        <p:spPr bwMode="auto">
          <a:xfrm>
            <a:off x="2117725" y="3703638"/>
            <a:ext cx="117475" cy="119062"/>
          </a:xfrm>
          <a:prstGeom prst="ellipse">
            <a:avLst/>
          </a:prstGeom>
          <a:solidFill>
            <a:schemeClr val="tx1"/>
          </a:solidFill>
          <a:ln w="12700">
            <a:solidFill>
              <a:schemeClr val="tx1"/>
            </a:solidFill>
            <a:round/>
            <a:headEnd/>
            <a:tailEnd/>
          </a:ln>
          <a:effectLst/>
        </p:spPr>
        <p:txBody>
          <a:bodyPr wrap="none" lIns="18795" tIns="26626" rIns="18795" bIns="26626" anchor="ctr"/>
          <a:lstStyle/>
          <a:p>
            <a:endParaRPr lang="en-US"/>
          </a:p>
        </p:txBody>
      </p:sp>
      <p:grpSp>
        <p:nvGrpSpPr>
          <p:cNvPr id="739400" name="Group 72"/>
          <p:cNvGrpSpPr>
            <a:grpSpLocks/>
          </p:cNvGrpSpPr>
          <p:nvPr/>
        </p:nvGrpSpPr>
        <p:grpSpPr bwMode="auto">
          <a:xfrm>
            <a:off x="5980113" y="4164013"/>
            <a:ext cx="227012" cy="161925"/>
            <a:chOff x="1390" y="2792"/>
            <a:chExt cx="143" cy="144"/>
          </a:xfrm>
        </p:grpSpPr>
        <p:sp>
          <p:nvSpPr>
            <p:cNvPr id="739401" name="Line 73"/>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9402" name="Line 74"/>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nvGrpSpPr>
          <p:cNvPr id="739403" name="Group 75"/>
          <p:cNvGrpSpPr>
            <a:grpSpLocks/>
          </p:cNvGrpSpPr>
          <p:nvPr/>
        </p:nvGrpSpPr>
        <p:grpSpPr bwMode="auto">
          <a:xfrm>
            <a:off x="7107238" y="4160838"/>
            <a:ext cx="227012" cy="161925"/>
            <a:chOff x="1390" y="2792"/>
            <a:chExt cx="143" cy="144"/>
          </a:xfrm>
        </p:grpSpPr>
        <p:sp>
          <p:nvSpPr>
            <p:cNvPr id="739404" name="Line 76"/>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9405" name="Line 77"/>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nvGrpSpPr>
          <p:cNvPr id="739406" name="Group 78"/>
          <p:cNvGrpSpPr>
            <a:grpSpLocks/>
          </p:cNvGrpSpPr>
          <p:nvPr/>
        </p:nvGrpSpPr>
        <p:grpSpPr bwMode="auto">
          <a:xfrm>
            <a:off x="7107238" y="5241925"/>
            <a:ext cx="227012" cy="161925"/>
            <a:chOff x="1390" y="2792"/>
            <a:chExt cx="143" cy="144"/>
          </a:xfrm>
        </p:grpSpPr>
        <p:sp>
          <p:nvSpPr>
            <p:cNvPr id="739407" name="Line 79"/>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9408" name="Line 80"/>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nvGrpSpPr>
          <p:cNvPr id="739409" name="Group 81"/>
          <p:cNvGrpSpPr>
            <a:grpSpLocks/>
          </p:cNvGrpSpPr>
          <p:nvPr/>
        </p:nvGrpSpPr>
        <p:grpSpPr bwMode="auto">
          <a:xfrm>
            <a:off x="2779713" y="4194175"/>
            <a:ext cx="227012" cy="161925"/>
            <a:chOff x="1390" y="2792"/>
            <a:chExt cx="143" cy="144"/>
          </a:xfrm>
        </p:grpSpPr>
        <p:sp>
          <p:nvSpPr>
            <p:cNvPr id="739410" name="Line 82"/>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9411" name="Line 83"/>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nvGrpSpPr>
          <p:cNvPr id="739412" name="Group 84"/>
          <p:cNvGrpSpPr>
            <a:grpSpLocks/>
          </p:cNvGrpSpPr>
          <p:nvPr/>
        </p:nvGrpSpPr>
        <p:grpSpPr bwMode="auto">
          <a:xfrm>
            <a:off x="2779713" y="5264150"/>
            <a:ext cx="227012" cy="161925"/>
            <a:chOff x="1390" y="2792"/>
            <a:chExt cx="143" cy="144"/>
          </a:xfrm>
        </p:grpSpPr>
        <p:sp>
          <p:nvSpPr>
            <p:cNvPr id="739413" name="Line 85"/>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39414" name="Line 86"/>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sp>
        <p:nvSpPr>
          <p:cNvPr id="739415" name="Line 87"/>
          <p:cNvSpPr>
            <a:spLocks noChangeShapeType="1"/>
          </p:cNvSpPr>
          <p:nvPr/>
        </p:nvSpPr>
        <p:spPr bwMode="auto">
          <a:xfrm flipH="1">
            <a:off x="6291263" y="3209925"/>
            <a:ext cx="234950" cy="365125"/>
          </a:xfrm>
          <a:prstGeom prst="line">
            <a:avLst/>
          </a:prstGeom>
          <a:noFill/>
          <a:ln w="19050">
            <a:solidFill>
              <a:srgbClr val="D60093"/>
            </a:solidFill>
            <a:round/>
            <a:headEnd/>
            <a:tailEnd type="triangle" w="med" len="lg"/>
          </a:ln>
          <a:effectLst/>
        </p:spPr>
        <p:txBody>
          <a:bodyPr wrap="none" lIns="18795" tIns="26626" rIns="18795" bIns="26626" anchor="ctr"/>
          <a:lstStyle/>
          <a:p>
            <a:endParaRPr lang="en-US"/>
          </a:p>
        </p:txBody>
      </p:sp>
      <p:sp>
        <p:nvSpPr>
          <p:cNvPr id="74" name="TextBox 7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2" name="Rectangle 4"/>
          <p:cNvSpPr>
            <a:spLocks noGrp="1" noChangeArrowheads="1"/>
          </p:cNvSpPr>
          <p:nvPr>
            <p:ph type="title"/>
          </p:nvPr>
        </p:nvSpPr>
        <p:spPr>
          <a:xfrm>
            <a:off x="537881" y="341779"/>
            <a:ext cx="8955741" cy="749300"/>
          </a:xfrm>
        </p:spPr>
        <p:txBody>
          <a:bodyPr/>
          <a:lstStyle/>
          <a:p>
            <a:r>
              <a:rPr lang="en-US" dirty="0"/>
              <a:t>Summary: </a:t>
            </a:r>
            <a:r>
              <a:rPr lang="en-US" dirty="0" smtClean="0"/>
              <a:t/>
            </a:r>
            <a:br>
              <a:rPr lang="en-US" dirty="0" smtClean="0"/>
            </a:br>
            <a:r>
              <a:rPr lang="en-US" dirty="0" smtClean="0"/>
              <a:t>Timing issues with asynchronous inputs</a:t>
            </a:r>
            <a:endParaRPr lang="en-US" dirty="0"/>
          </a:p>
        </p:txBody>
      </p:sp>
      <p:sp>
        <p:nvSpPr>
          <p:cNvPr id="749573" name="Rectangle 5"/>
          <p:cNvSpPr>
            <a:spLocks noGrp="1" noChangeArrowheads="1"/>
          </p:cNvSpPr>
          <p:nvPr>
            <p:ph type="body" idx="1"/>
          </p:nvPr>
        </p:nvSpPr>
        <p:spPr>
          <a:xfrm>
            <a:off x="604838" y="1343025"/>
            <a:ext cx="7934325" cy="4883150"/>
          </a:xfrm>
        </p:spPr>
        <p:txBody>
          <a:bodyPr/>
          <a:lstStyle/>
          <a:p>
            <a:r>
              <a:rPr lang="en-US" dirty="0" smtClean="0"/>
              <a:t>For sequential logic circuits, timing issues have to be considered.</a:t>
            </a:r>
            <a:endParaRPr lang="en-US" dirty="0"/>
          </a:p>
          <a:p>
            <a:r>
              <a:rPr lang="en-US" dirty="0" smtClean="0"/>
              <a:t>Inputs are often asynchronous and can cause problems.</a:t>
            </a:r>
            <a:endParaRPr lang="en-US" dirty="0"/>
          </a:p>
          <a:p>
            <a:r>
              <a:rPr lang="en-US" dirty="0" smtClean="0"/>
              <a:t>Different amount of delay at different part of the circuit can cause problems also.</a:t>
            </a:r>
          </a:p>
          <a:p>
            <a:r>
              <a:rPr lang="en-US" dirty="0" smtClean="0"/>
              <a:t>Solutions:</a:t>
            </a:r>
          </a:p>
          <a:p>
            <a:pPr lvl="1"/>
            <a:r>
              <a:rPr lang="en-US" dirty="0" smtClean="0"/>
              <a:t>Cascade flip flops in series</a:t>
            </a:r>
          </a:p>
          <a:p>
            <a:pPr lvl="1"/>
            <a:r>
              <a:rPr lang="en-US" dirty="0" smtClean="0"/>
              <a:t>Incorporate RS latch for </a:t>
            </a:r>
            <a:r>
              <a:rPr lang="en-US" dirty="0" err="1" smtClean="0"/>
              <a:t>debouncing</a:t>
            </a:r>
            <a:endParaRPr lang="en-US" dirty="0" smtClean="0"/>
          </a:p>
          <a:p>
            <a:pPr lvl="1"/>
            <a:r>
              <a:rPr lang="en-US" dirty="0" smtClean="0"/>
              <a:t>Design to keep timing alignment in mind (length of cable, etc)</a:t>
            </a:r>
          </a:p>
          <a:p>
            <a:pPr lvl="1"/>
            <a:endParaRPr lang="en-US" dirty="0" smtClean="0"/>
          </a:p>
          <a:p>
            <a:pPr lvl="1"/>
            <a:endParaRPr lang="en-US" dirty="0" smtClean="0"/>
          </a:p>
          <a:p>
            <a:pPr lvl="1"/>
            <a:endParaRPr lang="en-US" dirty="0"/>
          </a:p>
        </p:txBody>
      </p:sp>
      <p:sp>
        <p:nvSpPr>
          <p:cNvPr id="4" name="TextBox 3"/>
          <p:cNvSpPr txBox="1"/>
          <p:nvPr/>
        </p:nvSpPr>
        <p:spPr>
          <a:xfrm>
            <a:off x="1976718" y="6293224"/>
            <a:ext cx="380232" cy="271869"/>
          </a:xfrm>
          <a:prstGeom prst="rect">
            <a:avLst/>
          </a:prstGeom>
          <a:solidFill>
            <a:schemeClr val="bg1"/>
          </a:solidFill>
        </p:spPr>
        <p:txBody>
          <a:bodyPr wrap="none" rtlCol="0">
            <a:spAutoFit/>
          </a:bodyPr>
          <a:lstStyle/>
          <a:p>
            <a:r>
              <a:rPr lang="en-US" sz="1400" dirty="0" smtClean="0"/>
              <a:t>15</a:t>
            </a:r>
            <a:endParaRPr lang="en-US" sz="1400" dirty="0"/>
          </a:p>
        </p:txBody>
      </p:sp>
      <p:sp>
        <p:nvSpPr>
          <p:cNvPr id="5" name="TextBox 4"/>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dirty="0" smtClean="0">
                <a:sym typeface="Symbol" pitchFamily="18" charset="2"/>
              </a:rPr>
              <a:t>The “WHY” slide</a:t>
            </a:r>
            <a:endParaRPr lang="en-US" dirty="0">
              <a:sym typeface="Symbol" pitchFamily="18" charset="2"/>
            </a:endParaRPr>
          </a:p>
        </p:txBody>
      </p:sp>
      <p:sp>
        <p:nvSpPr>
          <p:cNvPr id="537603" name="Rectangle 3"/>
          <p:cNvSpPr>
            <a:spLocks noGrp="1" noChangeArrowheads="1"/>
          </p:cNvSpPr>
          <p:nvPr>
            <p:ph type="body" idx="1"/>
          </p:nvPr>
        </p:nvSpPr>
        <p:spPr/>
        <p:txBody>
          <a:bodyPr/>
          <a:lstStyle/>
          <a:p>
            <a:r>
              <a:rPr lang="en-US" dirty="0" smtClean="0"/>
              <a:t>Timing issues</a:t>
            </a:r>
          </a:p>
          <a:p>
            <a:pPr lvl="1"/>
            <a:r>
              <a:rPr lang="en-US" dirty="0" smtClean="0"/>
              <a:t>For sequential logic, “timing” is critical because for the same inputs, the output could be different at different times (like T-flip flops).  In order to achieve desired outputs, timing has to be taken into consideration.</a:t>
            </a:r>
          </a:p>
          <a:p>
            <a:pPr lvl="1"/>
            <a:r>
              <a:rPr lang="en-US" dirty="0" smtClean="0"/>
              <a:t>Transistors, chips, and even wires have their own delays.  Because of this, nothing could ever be perfectly synchronized.  It is important to understand how fast a clock can tick based on these delays and what the common issues are in making computers to run fast and accurately.</a:t>
            </a:r>
          </a:p>
          <a:p>
            <a:pPr lvl="1"/>
            <a:r>
              <a:rPr lang="en-US" dirty="0" smtClean="0"/>
              <a:t>There are synchronous and asynchronous inputs.  For example, typing on the keyboard, you are putting in asynchronous inputs to the computer.  Asynchronous inputs can change the outputs immediately regardless of the clock state, and it is important to know how to handle that.</a:t>
            </a:r>
          </a:p>
          <a:p>
            <a:endParaRPr lang="en-US" dirty="0"/>
          </a:p>
        </p:txBody>
      </p:sp>
      <p:sp>
        <p:nvSpPr>
          <p:cNvPr id="4" name="TextBox 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ChangeArrowheads="1"/>
          </p:cNvSpPr>
          <p:nvPr/>
        </p:nvSpPr>
        <p:spPr bwMode="auto">
          <a:xfrm>
            <a:off x="3830638" y="5070475"/>
            <a:ext cx="4281487" cy="576263"/>
          </a:xfrm>
          <a:prstGeom prst="rect">
            <a:avLst/>
          </a:prstGeom>
          <a:noFill/>
          <a:ln w="12700">
            <a:noFill/>
            <a:miter lim="800000"/>
            <a:headEnd/>
            <a:tailEnd/>
          </a:ln>
          <a:effectLst/>
        </p:spPr>
        <p:txBody>
          <a:bodyPr wrap="none" lIns="18795" tIns="26626" rIns="18795" bIns="26626"/>
          <a:lstStyle/>
          <a:p>
            <a:pPr defTabSz="901700">
              <a:lnSpc>
                <a:spcPct val="105000"/>
              </a:lnSpc>
            </a:pPr>
            <a:r>
              <a:rPr lang="en-US" sz="1800" dirty="0"/>
              <a:t>behavior is the same </a:t>
            </a:r>
            <a:r>
              <a:rPr lang="en-US" sz="1800" dirty="0">
                <a:solidFill>
                  <a:srgbClr val="FF0000"/>
                </a:solidFill>
              </a:rPr>
              <a:t>unless</a:t>
            </a:r>
            <a:r>
              <a:rPr lang="en-US" sz="1800" dirty="0"/>
              <a:t> input </a:t>
            </a:r>
          </a:p>
          <a:p>
            <a:pPr defTabSz="901700">
              <a:lnSpc>
                <a:spcPct val="105000"/>
              </a:lnSpc>
            </a:pPr>
            <a:r>
              <a:rPr lang="en-US" sz="1800" dirty="0"/>
              <a:t>changes while the clock is </a:t>
            </a:r>
            <a:r>
              <a:rPr lang="en-US" sz="1800" dirty="0" smtClean="0"/>
              <a:t>high</a:t>
            </a:r>
          </a:p>
          <a:p>
            <a:pPr defTabSz="901700">
              <a:lnSpc>
                <a:spcPct val="105000"/>
              </a:lnSpc>
            </a:pPr>
            <a:endParaRPr lang="en-US" sz="1800" dirty="0" smtClean="0"/>
          </a:p>
          <a:p>
            <a:pPr defTabSz="901700">
              <a:lnSpc>
                <a:spcPct val="105000"/>
              </a:lnSpc>
            </a:pPr>
            <a:r>
              <a:rPr lang="en-US" sz="1800" dirty="0" smtClean="0"/>
              <a:t>For most applications, it is not good to see</a:t>
            </a:r>
          </a:p>
          <a:p>
            <a:pPr defTabSz="901700">
              <a:lnSpc>
                <a:spcPct val="105000"/>
              </a:lnSpc>
            </a:pPr>
            <a:r>
              <a:rPr lang="en-US" sz="1800" dirty="0" smtClean="0"/>
              <a:t>Input changes instantaneously at the output</a:t>
            </a:r>
            <a:endParaRPr lang="en-US" sz="1800" dirty="0"/>
          </a:p>
        </p:txBody>
      </p:sp>
      <p:sp>
        <p:nvSpPr>
          <p:cNvPr id="715797" name="Line 21"/>
          <p:cNvSpPr>
            <a:spLocks noChangeShapeType="1"/>
          </p:cNvSpPr>
          <p:nvPr/>
        </p:nvSpPr>
        <p:spPr bwMode="auto">
          <a:xfrm flipV="1">
            <a:off x="3617913" y="1716088"/>
            <a:ext cx="0" cy="3009900"/>
          </a:xfrm>
          <a:prstGeom prst="line">
            <a:avLst/>
          </a:prstGeom>
          <a:noFill/>
          <a:ln w="38100">
            <a:solidFill>
              <a:srgbClr val="000000"/>
            </a:solidFill>
            <a:round/>
            <a:headEnd/>
            <a:tailEnd/>
          </a:ln>
          <a:effectLst/>
        </p:spPr>
        <p:txBody>
          <a:bodyPr wrap="none" anchor="ctr"/>
          <a:lstStyle/>
          <a:p>
            <a:endParaRPr lang="en-US"/>
          </a:p>
        </p:txBody>
      </p:sp>
      <p:grpSp>
        <p:nvGrpSpPr>
          <p:cNvPr id="715867" name="Group 91"/>
          <p:cNvGrpSpPr>
            <a:grpSpLocks/>
          </p:cNvGrpSpPr>
          <p:nvPr/>
        </p:nvGrpSpPr>
        <p:grpSpPr bwMode="auto">
          <a:xfrm>
            <a:off x="3994150" y="2305050"/>
            <a:ext cx="4508500" cy="1866900"/>
            <a:chOff x="2462" y="1660"/>
            <a:chExt cx="2840" cy="561"/>
          </a:xfrm>
        </p:grpSpPr>
        <p:sp>
          <p:nvSpPr>
            <p:cNvPr id="715798" name="Line 22"/>
            <p:cNvSpPr>
              <a:spLocks noChangeShapeType="1"/>
            </p:cNvSpPr>
            <p:nvPr/>
          </p:nvSpPr>
          <p:spPr bwMode="auto">
            <a:xfrm flipV="1">
              <a:off x="2462" y="1660"/>
              <a:ext cx="0" cy="561"/>
            </a:xfrm>
            <a:prstGeom prst="line">
              <a:avLst/>
            </a:prstGeom>
            <a:noFill/>
            <a:ln w="12700">
              <a:solidFill>
                <a:srgbClr val="000000"/>
              </a:solidFill>
              <a:prstDash val="dash"/>
              <a:round/>
              <a:headEnd/>
              <a:tailEnd/>
            </a:ln>
            <a:effectLst/>
          </p:spPr>
          <p:txBody>
            <a:bodyPr wrap="none" anchor="ctr"/>
            <a:lstStyle/>
            <a:p>
              <a:endParaRPr lang="en-US"/>
            </a:p>
          </p:txBody>
        </p:sp>
        <p:sp>
          <p:nvSpPr>
            <p:cNvPr id="715799" name="Line 23"/>
            <p:cNvSpPr>
              <a:spLocks noChangeShapeType="1"/>
            </p:cNvSpPr>
            <p:nvPr/>
          </p:nvSpPr>
          <p:spPr bwMode="auto">
            <a:xfrm flipV="1">
              <a:off x="2935" y="1660"/>
              <a:ext cx="0" cy="561"/>
            </a:xfrm>
            <a:prstGeom prst="line">
              <a:avLst/>
            </a:prstGeom>
            <a:noFill/>
            <a:ln w="12700">
              <a:solidFill>
                <a:srgbClr val="000000"/>
              </a:solidFill>
              <a:prstDash val="dash"/>
              <a:round/>
              <a:headEnd/>
              <a:tailEnd/>
            </a:ln>
            <a:effectLst/>
          </p:spPr>
          <p:txBody>
            <a:bodyPr wrap="none" anchor="ctr"/>
            <a:lstStyle/>
            <a:p>
              <a:endParaRPr lang="en-US"/>
            </a:p>
          </p:txBody>
        </p:sp>
        <p:sp>
          <p:nvSpPr>
            <p:cNvPr id="715800" name="Line 24"/>
            <p:cNvSpPr>
              <a:spLocks noChangeShapeType="1"/>
            </p:cNvSpPr>
            <p:nvPr/>
          </p:nvSpPr>
          <p:spPr bwMode="auto">
            <a:xfrm flipV="1">
              <a:off x="3409" y="1660"/>
              <a:ext cx="0" cy="561"/>
            </a:xfrm>
            <a:prstGeom prst="line">
              <a:avLst/>
            </a:prstGeom>
            <a:noFill/>
            <a:ln w="12700">
              <a:solidFill>
                <a:srgbClr val="000000"/>
              </a:solidFill>
              <a:prstDash val="dash"/>
              <a:round/>
              <a:headEnd/>
              <a:tailEnd/>
            </a:ln>
            <a:effectLst/>
          </p:spPr>
          <p:txBody>
            <a:bodyPr wrap="none" anchor="ctr"/>
            <a:lstStyle/>
            <a:p>
              <a:endParaRPr lang="en-US"/>
            </a:p>
          </p:txBody>
        </p:sp>
        <p:sp>
          <p:nvSpPr>
            <p:cNvPr id="715801" name="Line 25"/>
            <p:cNvSpPr>
              <a:spLocks noChangeShapeType="1"/>
            </p:cNvSpPr>
            <p:nvPr/>
          </p:nvSpPr>
          <p:spPr bwMode="auto">
            <a:xfrm flipV="1">
              <a:off x="3882" y="1660"/>
              <a:ext cx="0" cy="561"/>
            </a:xfrm>
            <a:prstGeom prst="line">
              <a:avLst/>
            </a:prstGeom>
            <a:noFill/>
            <a:ln w="12700">
              <a:solidFill>
                <a:srgbClr val="000000"/>
              </a:solidFill>
              <a:prstDash val="dash"/>
              <a:round/>
              <a:headEnd/>
              <a:tailEnd/>
            </a:ln>
            <a:effectLst/>
          </p:spPr>
          <p:txBody>
            <a:bodyPr wrap="none" anchor="ctr"/>
            <a:lstStyle/>
            <a:p>
              <a:endParaRPr lang="en-US"/>
            </a:p>
          </p:txBody>
        </p:sp>
        <p:sp>
          <p:nvSpPr>
            <p:cNvPr id="715802" name="Line 26"/>
            <p:cNvSpPr>
              <a:spLocks noChangeShapeType="1"/>
            </p:cNvSpPr>
            <p:nvPr/>
          </p:nvSpPr>
          <p:spPr bwMode="auto">
            <a:xfrm flipV="1">
              <a:off x="4356" y="1660"/>
              <a:ext cx="0" cy="561"/>
            </a:xfrm>
            <a:prstGeom prst="line">
              <a:avLst/>
            </a:prstGeom>
            <a:noFill/>
            <a:ln w="12700">
              <a:solidFill>
                <a:srgbClr val="000000"/>
              </a:solidFill>
              <a:prstDash val="dash"/>
              <a:round/>
              <a:headEnd/>
              <a:tailEnd/>
            </a:ln>
            <a:effectLst/>
          </p:spPr>
          <p:txBody>
            <a:bodyPr wrap="none" anchor="ctr"/>
            <a:lstStyle/>
            <a:p>
              <a:endParaRPr lang="en-US"/>
            </a:p>
          </p:txBody>
        </p:sp>
        <p:sp>
          <p:nvSpPr>
            <p:cNvPr id="715803" name="Line 27"/>
            <p:cNvSpPr>
              <a:spLocks noChangeShapeType="1"/>
            </p:cNvSpPr>
            <p:nvPr/>
          </p:nvSpPr>
          <p:spPr bwMode="auto">
            <a:xfrm flipV="1">
              <a:off x="4829" y="1660"/>
              <a:ext cx="0" cy="561"/>
            </a:xfrm>
            <a:prstGeom prst="line">
              <a:avLst/>
            </a:prstGeom>
            <a:noFill/>
            <a:ln w="12700">
              <a:solidFill>
                <a:srgbClr val="000000"/>
              </a:solidFill>
              <a:prstDash val="dash"/>
              <a:round/>
              <a:headEnd/>
              <a:tailEnd/>
            </a:ln>
            <a:effectLst/>
          </p:spPr>
          <p:txBody>
            <a:bodyPr wrap="none" anchor="ctr"/>
            <a:lstStyle/>
            <a:p>
              <a:endParaRPr lang="en-US"/>
            </a:p>
          </p:txBody>
        </p:sp>
        <p:sp>
          <p:nvSpPr>
            <p:cNvPr id="715804" name="Line 28"/>
            <p:cNvSpPr>
              <a:spLocks noChangeShapeType="1"/>
            </p:cNvSpPr>
            <p:nvPr/>
          </p:nvSpPr>
          <p:spPr bwMode="auto">
            <a:xfrm flipV="1">
              <a:off x="5302" y="1660"/>
              <a:ext cx="0" cy="553"/>
            </a:xfrm>
            <a:prstGeom prst="line">
              <a:avLst/>
            </a:prstGeom>
            <a:noFill/>
            <a:ln w="12700">
              <a:solidFill>
                <a:srgbClr val="000000"/>
              </a:solidFill>
              <a:prstDash val="dash"/>
              <a:round/>
              <a:headEnd/>
              <a:tailEnd/>
            </a:ln>
            <a:effectLst/>
          </p:spPr>
          <p:txBody>
            <a:bodyPr wrap="none" anchor="ctr"/>
            <a:lstStyle/>
            <a:p>
              <a:endParaRPr lang="en-US"/>
            </a:p>
          </p:txBody>
        </p:sp>
      </p:grpSp>
      <p:sp>
        <p:nvSpPr>
          <p:cNvPr id="715805" name="Rectangle 29"/>
          <p:cNvSpPr>
            <a:spLocks noChangeArrowheads="1"/>
          </p:cNvSpPr>
          <p:nvPr/>
        </p:nvSpPr>
        <p:spPr bwMode="auto">
          <a:xfrm>
            <a:off x="2841625" y="1876425"/>
            <a:ext cx="695325" cy="2670175"/>
          </a:xfrm>
          <a:prstGeom prst="rect">
            <a:avLst/>
          </a:prstGeom>
          <a:noFill/>
          <a:ln w="12700">
            <a:noFill/>
            <a:miter lim="800000"/>
            <a:headEnd/>
            <a:tailEnd/>
          </a:ln>
          <a:effectLst/>
        </p:spPr>
        <p:txBody>
          <a:bodyPr wrap="none" lIns="18795" tIns="26626" rIns="18795" bIns="26626"/>
          <a:lstStyle/>
          <a:p>
            <a:pPr algn="r" defTabSz="901700">
              <a:lnSpc>
                <a:spcPts val="2863"/>
              </a:lnSpc>
              <a:tabLst>
                <a:tab pos="450850" algn="l"/>
                <a:tab pos="901700" algn="l"/>
                <a:tab pos="1352550" algn="l"/>
              </a:tabLst>
            </a:pPr>
            <a:r>
              <a:rPr lang="en-US" sz="2000"/>
              <a:t>CLK</a:t>
            </a:r>
          </a:p>
          <a:p>
            <a:pPr algn="r" defTabSz="901700">
              <a:lnSpc>
                <a:spcPts val="2863"/>
              </a:lnSpc>
              <a:tabLst>
                <a:tab pos="450850" algn="l"/>
                <a:tab pos="901700" algn="l"/>
                <a:tab pos="1352550" algn="l"/>
              </a:tabLst>
            </a:pPr>
            <a:endParaRPr lang="en-US" sz="2000"/>
          </a:p>
          <a:p>
            <a:pPr algn="r" defTabSz="901700">
              <a:lnSpc>
                <a:spcPts val="2863"/>
              </a:lnSpc>
              <a:tabLst>
                <a:tab pos="450850" algn="l"/>
                <a:tab pos="901700" algn="l"/>
                <a:tab pos="1352550" algn="l"/>
              </a:tabLst>
            </a:pPr>
            <a:r>
              <a:rPr lang="en-US" sz="2000"/>
              <a:t>D</a:t>
            </a:r>
          </a:p>
          <a:p>
            <a:pPr algn="r" defTabSz="901700">
              <a:lnSpc>
                <a:spcPts val="2863"/>
              </a:lnSpc>
              <a:tabLst>
                <a:tab pos="450850" algn="l"/>
                <a:tab pos="901700" algn="l"/>
                <a:tab pos="1352550" algn="l"/>
              </a:tabLst>
            </a:pPr>
            <a:endParaRPr lang="en-US" sz="2000"/>
          </a:p>
          <a:p>
            <a:pPr algn="r" defTabSz="901700">
              <a:lnSpc>
                <a:spcPts val="2863"/>
              </a:lnSpc>
              <a:tabLst>
                <a:tab pos="450850" algn="l"/>
                <a:tab pos="901700" algn="l"/>
                <a:tab pos="1352550" algn="l"/>
              </a:tabLst>
            </a:pPr>
            <a:r>
              <a:rPr lang="en-US" sz="2000">
                <a:solidFill>
                  <a:schemeClr val="tx1"/>
                </a:solidFill>
              </a:rPr>
              <a:t>Q</a:t>
            </a:r>
            <a:r>
              <a:rPr lang="en-US" sz="2000" baseline="-25000">
                <a:solidFill>
                  <a:schemeClr val="tx1"/>
                </a:solidFill>
              </a:rPr>
              <a:t>ff </a:t>
            </a:r>
            <a:endParaRPr lang="en-US" sz="2000">
              <a:solidFill>
                <a:schemeClr val="tx1"/>
              </a:solidFill>
            </a:endParaRPr>
          </a:p>
          <a:p>
            <a:pPr algn="r" defTabSz="901700">
              <a:lnSpc>
                <a:spcPts val="2863"/>
              </a:lnSpc>
              <a:tabLst>
                <a:tab pos="450850" algn="l"/>
                <a:tab pos="901700" algn="l"/>
                <a:tab pos="1352550" algn="l"/>
              </a:tabLst>
            </a:pPr>
            <a:endParaRPr lang="en-US" sz="2000">
              <a:solidFill>
                <a:schemeClr val="tx1"/>
              </a:solidFill>
            </a:endParaRPr>
          </a:p>
          <a:p>
            <a:pPr algn="r" defTabSz="901700">
              <a:lnSpc>
                <a:spcPts val="2863"/>
              </a:lnSpc>
              <a:tabLst>
                <a:tab pos="450850" algn="l"/>
                <a:tab pos="901700" algn="l"/>
                <a:tab pos="1352550" algn="l"/>
              </a:tabLst>
            </a:pPr>
            <a:r>
              <a:rPr lang="en-US" sz="2000">
                <a:solidFill>
                  <a:schemeClr val="tx1"/>
                </a:solidFill>
              </a:rPr>
              <a:t>Q</a:t>
            </a:r>
            <a:r>
              <a:rPr lang="en-US" sz="2000" baseline="-25000">
                <a:solidFill>
                  <a:schemeClr val="tx1"/>
                </a:solidFill>
              </a:rPr>
              <a:t>latch</a:t>
            </a:r>
            <a:endParaRPr lang="en-US" sz="2000">
              <a:solidFill>
                <a:schemeClr val="tx1"/>
              </a:solidFill>
            </a:endParaRPr>
          </a:p>
        </p:txBody>
      </p:sp>
      <p:sp>
        <p:nvSpPr>
          <p:cNvPr id="715819" name="Line 43"/>
          <p:cNvSpPr>
            <a:spLocks noChangeShapeType="1"/>
          </p:cNvSpPr>
          <p:nvPr/>
        </p:nvSpPr>
        <p:spPr bwMode="auto">
          <a:xfrm>
            <a:off x="3617913" y="2233613"/>
            <a:ext cx="376237" cy="0"/>
          </a:xfrm>
          <a:prstGeom prst="line">
            <a:avLst/>
          </a:prstGeom>
          <a:noFill/>
          <a:ln w="19050">
            <a:solidFill>
              <a:schemeClr val="tx1"/>
            </a:solidFill>
            <a:round/>
            <a:headEnd/>
            <a:tailEnd/>
          </a:ln>
          <a:effectLst/>
        </p:spPr>
        <p:txBody>
          <a:bodyPr wrap="none" anchor="ctr"/>
          <a:lstStyle/>
          <a:p>
            <a:endParaRPr lang="en-US"/>
          </a:p>
        </p:txBody>
      </p:sp>
      <p:sp>
        <p:nvSpPr>
          <p:cNvPr id="715820" name="Line 44"/>
          <p:cNvSpPr>
            <a:spLocks noChangeShapeType="1"/>
          </p:cNvSpPr>
          <p:nvPr/>
        </p:nvSpPr>
        <p:spPr bwMode="auto">
          <a:xfrm flipV="1">
            <a:off x="3994150"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21" name="Line 45"/>
          <p:cNvSpPr>
            <a:spLocks noChangeShapeType="1"/>
          </p:cNvSpPr>
          <p:nvPr/>
        </p:nvSpPr>
        <p:spPr bwMode="auto">
          <a:xfrm>
            <a:off x="3994150" y="2008188"/>
            <a:ext cx="376238" cy="0"/>
          </a:xfrm>
          <a:prstGeom prst="line">
            <a:avLst/>
          </a:prstGeom>
          <a:noFill/>
          <a:ln w="19050">
            <a:solidFill>
              <a:schemeClr val="tx1"/>
            </a:solidFill>
            <a:round/>
            <a:headEnd/>
            <a:tailEnd/>
          </a:ln>
          <a:effectLst/>
        </p:spPr>
        <p:txBody>
          <a:bodyPr wrap="none" anchor="ctr"/>
          <a:lstStyle/>
          <a:p>
            <a:endParaRPr lang="en-US"/>
          </a:p>
        </p:txBody>
      </p:sp>
      <p:sp>
        <p:nvSpPr>
          <p:cNvPr id="715822" name="Line 46"/>
          <p:cNvSpPr>
            <a:spLocks noChangeShapeType="1"/>
          </p:cNvSpPr>
          <p:nvPr/>
        </p:nvSpPr>
        <p:spPr bwMode="auto">
          <a:xfrm>
            <a:off x="4370388"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23" name="Line 47"/>
          <p:cNvSpPr>
            <a:spLocks noChangeShapeType="1"/>
          </p:cNvSpPr>
          <p:nvPr/>
        </p:nvSpPr>
        <p:spPr bwMode="auto">
          <a:xfrm>
            <a:off x="4370388" y="2233613"/>
            <a:ext cx="374650" cy="0"/>
          </a:xfrm>
          <a:prstGeom prst="line">
            <a:avLst/>
          </a:prstGeom>
          <a:noFill/>
          <a:ln w="19050">
            <a:solidFill>
              <a:schemeClr val="tx1"/>
            </a:solidFill>
            <a:round/>
            <a:headEnd/>
            <a:tailEnd/>
          </a:ln>
          <a:effectLst/>
        </p:spPr>
        <p:txBody>
          <a:bodyPr wrap="none" anchor="ctr"/>
          <a:lstStyle/>
          <a:p>
            <a:endParaRPr lang="en-US"/>
          </a:p>
        </p:txBody>
      </p:sp>
      <p:sp>
        <p:nvSpPr>
          <p:cNvPr id="715824" name="Line 48"/>
          <p:cNvSpPr>
            <a:spLocks noChangeShapeType="1"/>
          </p:cNvSpPr>
          <p:nvPr/>
        </p:nvSpPr>
        <p:spPr bwMode="auto">
          <a:xfrm flipV="1">
            <a:off x="4745038"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25" name="Line 49"/>
          <p:cNvSpPr>
            <a:spLocks noChangeShapeType="1"/>
          </p:cNvSpPr>
          <p:nvPr/>
        </p:nvSpPr>
        <p:spPr bwMode="auto">
          <a:xfrm>
            <a:off x="4745038" y="2008188"/>
            <a:ext cx="376237" cy="0"/>
          </a:xfrm>
          <a:prstGeom prst="line">
            <a:avLst/>
          </a:prstGeom>
          <a:noFill/>
          <a:ln w="19050">
            <a:solidFill>
              <a:schemeClr val="tx1"/>
            </a:solidFill>
            <a:round/>
            <a:headEnd/>
            <a:tailEnd/>
          </a:ln>
          <a:effectLst/>
        </p:spPr>
        <p:txBody>
          <a:bodyPr wrap="none" anchor="ctr"/>
          <a:lstStyle/>
          <a:p>
            <a:endParaRPr lang="en-US"/>
          </a:p>
        </p:txBody>
      </p:sp>
      <p:sp>
        <p:nvSpPr>
          <p:cNvPr id="715826" name="Line 50"/>
          <p:cNvSpPr>
            <a:spLocks noChangeShapeType="1"/>
          </p:cNvSpPr>
          <p:nvPr/>
        </p:nvSpPr>
        <p:spPr bwMode="auto">
          <a:xfrm>
            <a:off x="5121275"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27" name="Line 51"/>
          <p:cNvSpPr>
            <a:spLocks noChangeShapeType="1"/>
          </p:cNvSpPr>
          <p:nvPr/>
        </p:nvSpPr>
        <p:spPr bwMode="auto">
          <a:xfrm>
            <a:off x="5121275" y="2233613"/>
            <a:ext cx="376238" cy="0"/>
          </a:xfrm>
          <a:prstGeom prst="line">
            <a:avLst/>
          </a:prstGeom>
          <a:noFill/>
          <a:ln w="19050">
            <a:solidFill>
              <a:schemeClr val="tx1"/>
            </a:solidFill>
            <a:round/>
            <a:headEnd/>
            <a:tailEnd/>
          </a:ln>
          <a:effectLst/>
        </p:spPr>
        <p:txBody>
          <a:bodyPr wrap="none" anchor="ctr"/>
          <a:lstStyle/>
          <a:p>
            <a:endParaRPr lang="en-US"/>
          </a:p>
        </p:txBody>
      </p:sp>
      <p:sp>
        <p:nvSpPr>
          <p:cNvPr id="715828" name="Line 52"/>
          <p:cNvSpPr>
            <a:spLocks noChangeShapeType="1"/>
          </p:cNvSpPr>
          <p:nvPr/>
        </p:nvSpPr>
        <p:spPr bwMode="auto">
          <a:xfrm flipV="1">
            <a:off x="5497513"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29" name="Line 53"/>
          <p:cNvSpPr>
            <a:spLocks noChangeShapeType="1"/>
          </p:cNvSpPr>
          <p:nvPr/>
        </p:nvSpPr>
        <p:spPr bwMode="auto">
          <a:xfrm>
            <a:off x="5497513" y="2008188"/>
            <a:ext cx="374650" cy="0"/>
          </a:xfrm>
          <a:prstGeom prst="line">
            <a:avLst/>
          </a:prstGeom>
          <a:noFill/>
          <a:ln w="19050">
            <a:solidFill>
              <a:schemeClr val="tx1"/>
            </a:solidFill>
            <a:round/>
            <a:headEnd/>
            <a:tailEnd/>
          </a:ln>
          <a:effectLst/>
        </p:spPr>
        <p:txBody>
          <a:bodyPr wrap="none" anchor="ctr"/>
          <a:lstStyle/>
          <a:p>
            <a:endParaRPr lang="en-US"/>
          </a:p>
        </p:txBody>
      </p:sp>
      <p:sp>
        <p:nvSpPr>
          <p:cNvPr id="715830" name="Line 54"/>
          <p:cNvSpPr>
            <a:spLocks noChangeShapeType="1"/>
          </p:cNvSpPr>
          <p:nvPr/>
        </p:nvSpPr>
        <p:spPr bwMode="auto">
          <a:xfrm>
            <a:off x="5872163"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31" name="Line 55"/>
          <p:cNvSpPr>
            <a:spLocks noChangeShapeType="1"/>
          </p:cNvSpPr>
          <p:nvPr/>
        </p:nvSpPr>
        <p:spPr bwMode="auto">
          <a:xfrm>
            <a:off x="5872163" y="2233613"/>
            <a:ext cx="376237" cy="0"/>
          </a:xfrm>
          <a:prstGeom prst="line">
            <a:avLst/>
          </a:prstGeom>
          <a:noFill/>
          <a:ln w="19050">
            <a:solidFill>
              <a:schemeClr val="tx1"/>
            </a:solidFill>
            <a:round/>
            <a:headEnd/>
            <a:tailEnd/>
          </a:ln>
          <a:effectLst/>
        </p:spPr>
        <p:txBody>
          <a:bodyPr wrap="none" anchor="ctr"/>
          <a:lstStyle/>
          <a:p>
            <a:endParaRPr lang="en-US"/>
          </a:p>
        </p:txBody>
      </p:sp>
      <p:sp>
        <p:nvSpPr>
          <p:cNvPr id="715832" name="Line 56"/>
          <p:cNvSpPr>
            <a:spLocks noChangeShapeType="1"/>
          </p:cNvSpPr>
          <p:nvPr/>
        </p:nvSpPr>
        <p:spPr bwMode="auto">
          <a:xfrm flipV="1">
            <a:off x="6248400"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33" name="Line 57"/>
          <p:cNvSpPr>
            <a:spLocks noChangeShapeType="1"/>
          </p:cNvSpPr>
          <p:nvPr/>
        </p:nvSpPr>
        <p:spPr bwMode="auto">
          <a:xfrm>
            <a:off x="6248400" y="2008188"/>
            <a:ext cx="376238" cy="0"/>
          </a:xfrm>
          <a:prstGeom prst="line">
            <a:avLst/>
          </a:prstGeom>
          <a:noFill/>
          <a:ln w="19050">
            <a:solidFill>
              <a:schemeClr val="tx1"/>
            </a:solidFill>
            <a:round/>
            <a:headEnd/>
            <a:tailEnd/>
          </a:ln>
          <a:effectLst/>
        </p:spPr>
        <p:txBody>
          <a:bodyPr wrap="none" anchor="ctr"/>
          <a:lstStyle/>
          <a:p>
            <a:endParaRPr lang="en-US"/>
          </a:p>
        </p:txBody>
      </p:sp>
      <p:sp>
        <p:nvSpPr>
          <p:cNvPr id="715834" name="Line 58"/>
          <p:cNvSpPr>
            <a:spLocks noChangeShapeType="1"/>
          </p:cNvSpPr>
          <p:nvPr/>
        </p:nvSpPr>
        <p:spPr bwMode="auto">
          <a:xfrm>
            <a:off x="6624638"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35" name="Line 59"/>
          <p:cNvSpPr>
            <a:spLocks noChangeShapeType="1"/>
          </p:cNvSpPr>
          <p:nvPr/>
        </p:nvSpPr>
        <p:spPr bwMode="auto">
          <a:xfrm>
            <a:off x="6624638" y="2233613"/>
            <a:ext cx="376237" cy="0"/>
          </a:xfrm>
          <a:prstGeom prst="line">
            <a:avLst/>
          </a:prstGeom>
          <a:noFill/>
          <a:ln w="19050">
            <a:solidFill>
              <a:schemeClr val="tx1"/>
            </a:solidFill>
            <a:round/>
            <a:headEnd/>
            <a:tailEnd/>
          </a:ln>
          <a:effectLst/>
        </p:spPr>
        <p:txBody>
          <a:bodyPr wrap="none" anchor="ctr"/>
          <a:lstStyle/>
          <a:p>
            <a:endParaRPr lang="en-US"/>
          </a:p>
        </p:txBody>
      </p:sp>
      <p:sp>
        <p:nvSpPr>
          <p:cNvPr id="715836" name="Line 60"/>
          <p:cNvSpPr>
            <a:spLocks noChangeShapeType="1"/>
          </p:cNvSpPr>
          <p:nvPr/>
        </p:nvSpPr>
        <p:spPr bwMode="auto">
          <a:xfrm flipV="1">
            <a:off x="7000875"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37" name="Line 61"/>
          <p:cNvSpPr>
            <a:spLocks noChangeShapeType="1"/>
          </p:cNvSpPr>
          <p:nvPr/>
        </p:nvSpPr>
        <p:spPr bwMode="auto">
          <a:xfrm>
            <a:off x="7000875" y="2008188"/>
            <a:ext cx="374650" cy="0"/>
          </a:xfrm>
          <a:prstGeom prst="line">
            <a:avLst/>
          </a:prstGeom>
          <a:noFill/>
          <a:ln w="19050">
            <a:solidFill>
              <a:schemeClr val="tx1"/>
            </a:solidFill>
            <a:round/>
            <a:headEnd/>
            <a:tailEnd/>
          </a:ln>
          <a:effectLst/>
        </p:spPr>
        <p:txBody>
          <a:bodyPr wrap="none" anchor="ctr"/>
          <a:lstStyle/>
          <a:p>
            <a:endParaRPr lang="en-US"/>
          </a:p>
        </p:txBody>
      </p:sp>
      <p:sp>
        <p:nvSpPr>
          <p:cNvPr id="715838" name="Line 62"/>
          <p:cNvSpPr>
            <a:spLocks noChangeShapeType="1"/>
          </p:cNvSpPr>
          <p:nvPr/>
        </p:nvSpPr>
        <p:spPr bwMode="auto">
          <a:xfrm>
            <a:off x="7375525"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39" name="Line 63"/>
          <p:cNvSpPr>
            <a:spLocks noChangeShapeType="1"/>
          </p:cNvSpPr>
          <p:nvPr/>
        </p:nvSpPr>
        <p:spPr bwMode="auto">
          <a:xfrm>
            <a:off x="7375525" y="2233613"/>
            <a:ext cx="376238" cy="0"/>
          </a:xfrm>
          <a:prstGeom prst="line">
            <a:avLst/>
          </a:prstGeom>
          <a:noFill/>
          <a:ln w="19050">
            <a:solidFill>
              <a:schemeClr val="tx1"/>
            </a:solidFill>
            <a:round/>
            <a:headEnd/>
            <a:tailEnd/>
          </a:ln>
          <a:effectLst/>
        </p:spPr>
        <p:txBody>
          <a:bodyPr wrap="none" anchor="ctr"/>
          <a:lstStyle/>
          <a:p>
            <a:endParaRPr lang="en-US"/>
          </a:p>
        </p:txBody>
      </p:sp>
      <p:sp>
        <p:nvSpPr>
          <p:cNvPr id="715840" name="Line 64"/>
          <p:cNvSpPr>
            <a:spLocks noChangeShapeType="1"/>
          </p:cNvSpPr>
          <p:nvPr/>
        </p:nvSpPr>
        <p:spPr bwMode="auto">
          <a:xfrm flipV="1">
            <a:off x="7751763"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41" name="Line 65"/>
          <p:cNvSpPr>
            <a:spLocks noChangeShapeType="1"/>
          </p:cNvSpPr>
          <p:nvPr/>
        </p:nvSpPr>
        <p:spPr bwMode="auto">
          <a:xfrm>
            <a:off x="7751763" y="2008188"/>
            <a:ext cx="376237" cy="0"/>
          </a:xfrm>
          <a:prstGeom prst="line">
            <a:avLst/>
          </a:prstGeom>
          <a:noFill/>
          <a:ln w="19050">
            <a:solidFill>
              <a:schemeClr val="tx1"/>
            </a:solidFill>
            <a:round/>
            <a:headEnd/>
            <a:tailEnd/>
          </a:ln>
          <a:effectLst/>
        </p:spPr>
        <p:txBody>
          <a:bodyPr wrap="none" anchor="ctr"/>
          <a:lstStyle/>
          <a:p>
            <a:endParaRPr lang="en-US"/>
          </a:p>
        </p:txBody>
      </p:sp>
      <p:sp>
        <p:nvSpPr>
          <p:cNvPr id="715842" name="Line 66"/>
          <p:cNvSpPr>
            <a:spLocks noChangeShapeType="1"/>
          </p:cNvSpPr>
          <p:nvPr/>
        </p:nvSpPr>
        <p:spPr bwMode="auto">
          <a:xfrm>
            <a:off x="8128000" y="2008188"/>
            <a:ext cx="0" cy="225425"/>
          </a:xfrm>
          <a:prstGeom prst="line">
            <a:avLst/>
          </a:prstGeom>
          <a:noFill/>
          <a:ln w="19050">
            <a:solidFill>
              <a:schemeClr val="tx1"/>
            </a:solidFill>
            <a:round/>
            <a:headEnd/>
            <a:tailEnd/>
          </a:ln>
          <a:effectLst/>
        </p:spPr>
        <p:txBody>
          <a:bodyPr wrap="none" anchor="ctr"/>
          <a:lstStyle/>
          <a:p>
            <a:endParaRPr lang="en-US"/>
          </a:p>
        </p:txBody>
      </p:sp>
      <p:sp>
        <p:nvSpPr>
          <p:cNvPr id="715843" name="Line 67"/>
          <p:cNvSpPr>
            <a:spLocks noChangeShapeType="1"/>
          </p:cNvSpPr>
          <p:nvPr/>
        </p:nvSpPr>
        <p:spPr bwMode="auto">
          <a:xfrm>
            <a:off x="8128000" y="2233613"/>
            <a:ext cx="374650" cy="0"/>
          </a:xfrm>
          <a:prstGeom prst="line">
            <a:avLst/>
          </a:prstGeom>
          <a:noFill/>
          <a:ln w="19050">
            <a:solidFill>
              <a:schemeClr val="tx1"/>
            </a:solidFill>
            <a:round/>
            <a:headEnd/>
            <a:tailEnd/>
          </a:ln>
          <a:effectLst/>
        </p:spPr>
        <p:txBody>
          <a:bodyPr wrap="none" anchor="ctr"/>
          <a:lstStyle/>
          <a:p>
            <a:endParaRPr lang="en-US"/>
          </a:p>
        </p:txBody>
      </p:sp>
      <p:sp>
        <p:nvSpPr>
          <p:cNvPr id="715844" name="Line 68"/>
          <p:cNvSpPr>
            <a:spLocks noChangeShapeType="1"/>
          </p:cNvSpPr>
          <p:nvPr/>
        </p:nvSpPr>
        <p:spPr bwMode="auto">
          <a:xfrm>
            <a:off x="3602038" y="3671888"/>
            <a:ext cx="403225" cy="0"/>
          </a:xfrm>
          <a:prstGeom prst="line">
            <a:avLst/>
          </a:prstGeom>
          <a:noFill/>
          <a:ln w="19050">
            <a:solidFill>
              <a:schemeClr val="tx1"/>
            </a:solidFill>
            <a:round/>
            <a:headEnd/>
            <a:tailEnd/>
          </a:ln>
          <a:effectLst/>
        </p:spPr>
        <p:txBody>
          <a:bodyPr wrap="none" anchor="ctr"/>
          <a:lstStyle/>
          <a:p>
            <a:endParaRPr lang="en-US"/>
          </a:p>
        </p:txBody>
      </p:sp>
      <p:sp>
        <p:nvSpPr>
          <p:cNvPr id="715845" name="Line 69"/>
          <p:cNvSpPr>
            <a:spLocks noChangeShapeType="1"/>
          </p:cNvSpPr>
          <p:nvPr/>
        </p:nvSpPr>
        <p:spPr bwMode="auto">
          <a:xfrm flipV="1">
            <a:off x="4005263" y="3446463"/>
            <a:ext cx="0" cy="225425"/>
          </a:xfrm>
          <a:prstGeom prst="line">
            <a:avLst/>
          </a:prstGeom>
          <a:noFill/>
          <a:ln w="19050">
            <a:solidFill>
              <a:schemeClr val="tx1"/>
            </a:solidFill>
            <a:round/>
            <a:headEnd/>
            <a:tailEnd/>
          </a:ln>
          <a:effectLst/>
        </p:spPr>
        <p:txBody>
          <a:bodyPr wrap="none" anchor="ctr"/>
          <a:lstStyle/>
          <a:p>
            <a:endParaRPr lang="en-US"/>
          </a:p>
        </p:txBody>
      </p:sp>
      <p:sp>
        <p:nvSpPr>
          <p:cNvPr id="715846" name="Line 70"/>
          <p:cNvSpPr>
            <a:spLocks noChangeShapeType="1"/>
          </p:cNvSpPr>
          <p:nvPr/>
        </p:nvSpPr>
        <p:spPr bwMode="auto">
          <a:xfrm>
            <a:off x="4005263" y="3446463"/>
            <a:ext cx="1503362" cy="0"/>
          </a:xfrm>
          <a:prstGeom prst="line">
            <a:avLst/>
          </a:prstGeom>
          <a:noFill/>
          <a:ln w="19050">
            <a:solidFill>
              <a:schemeClr val="tx1"/>
            </a:solidFill>
            <a:round/>
            <a:headEnd/>
            <a:tailEnd/>
          </a:ln>
          <a:effectLst/>
        </p:spPr>
        <p:txBody>
          <a:bodyPr wrap="none" anchor="ctr"/>
          <a:lstStyle/>
          <a:p>
            <a:endParaRPr lang="en-US"/>
          </a:p>
        </p:txBody>
      </p:sp>
      <p:sp>
        <p:nvSpPr>
          <p:cNvPr id="715847" name="Line 71"/>
          <p:cNvSpPr>
            <a:spLocks noChangeShapeType="1"/>
          </p:cNvSpPr>
          <p:nvPr/>
        </p:nvSpPr>
        <p:spPr bwMode="auto">
          <a:xfrm>
            <a:off x="5508625" y="3446463"/>
            <a:ext cx="0" cy="225425"/>
          </a:xfrm>
          <a:prstGeom prst="line">
            <a:avLst/>
          </a:prstGeom>
          <a:noFill/>
          <a:ln w="19050">
            <a:solidFill>
              <a:schemeClr val="tx1"/>
            </a:solidFill>
            <a:round/>
            <a:headEnd/>
            <a:tailEnd/>
          </a:ln>
          <a:effectLst/>
        </p:spPr>
        <p:txBody>
          <a:bodyPr wrap="none" anchor="ctr"/>
          <a:lstStyle/>
          <a:p>
            <a:endParaRPr lang="en-US"/>
          </a:p>
        </p:txBody>
      </p:sp>
      <p:sp>
        <p:nvSpPr>
          <p:cNvPr id="715848" name="Line 72"/>
          <p:cNvSpPr>
            <a:spLocks noChangeShapeType="1"/>
          </p:cNvSpPr>
          <p:nvPr/>
        </p:nvSpPr>
        <p:spPr bwMode="auto">
          <a:xfrm>
            <a:off x="5508625" y="3671888"/>
            <a:ext cx="1503363" cy="0"/>
          </a:xfrm>
          <a:prstGeom prst="line">
            <a:avLst/>
          </a:prstGeom>
          <a:noFill/>
          <a:ln w="19050">
            <a:solidFill>
              <a:schemeClr val="tx1"/>
            </a:solidFill>
            <a:round/>
            <a:headEnd/>
            <a:tailEnd/>
          </a:ln>
          <a:effectLst/>
        </p:spPr>
        <p:txBody>
          <a:bodyPr wrap="none" anchor="ctr"/>
          <a:lstStyle/>
          <a:p>
            <a:endParaRPr lang="en-US"/>
          </a:p>
        </p:txBody>
      </p:sp>
      <p:sp>
        <p:nvSpPr>
          <p:cNvPr id="715849" name="Line 73"/>
          <p:cNvSpPr>
            <a:spLocks noChangeShapeType="1"/>
          </p:cNvSpPr>
          <p:nvPr/>
        </p:nvSpPr>
        <p:spPr bwMode="auto">
          <a:xfrm flipV="1">
            <a:off x="7011988" y="3446463"/>
            <a:ext cx="0" cy="225425"/>
          </a:xfrm>
          <a:prstGeom prst="line">
            <a:avLst/>
          </a:prstGeom>
          <a:noFill/>
          <a:ln w="19050">
            <a:solidFill>
              <a:schemeClr val="tx1"/>
            </a:solidFill>
            <a:round/>
            <a:headEnd/>
            <a:tailEnd/>
          </a:ln>
          <a:effectLst/>
        </p:spPr>
        <p:txBody>
          <a:bodyPr wrap="none" anchor="ctr"/>
          <a:lstStyle/>
          <a:p>
            <a:endParaRPr lang="en-US"/>
          </a:p>
        </p:txBody>
      </p:sp>
      <p:sp>
        <p:nvSpPr>
          <p:cNvPr id="715850" name="Line 74"/>
          <p:cNvSpPr>
            <a:spLocks noChangeShapeType="1"/>
          </p:cNvSpPr>
          <p:nvPr/>
        </p:nvSpPr>
        <p:spPr bwMode="auto">
          <a:xfrm>
            <a:off x="7011988" y="3446463"/>
            <a:ext cx="750887" cy="0"/>
          </a:xfrm>
          <a:prstGeom prst="line">
            <a:avLst/>
          </a:prstGeom>
          <a:noFill/>
          <a:ln w="19050">
            <a:solidFill>
              <a:schemeClr val="tx1"/>
            </a:solidFill>
            <a:round/>
            <a:headEnd/>
            <a:tailEnd/>
          </a:ln>
          <a:effectLst/>
        </p:spPr>
        <p:txBody>
          <a:bodyPr wrap="none" anchor="ctr"/>
          <a:lstStyle/>
          <a:p>
            <a:endParaRPr lang="en-US"/>
          </a:p>
        </p:txBody>
      </p:sp>
      <p:sp>
        <p:nvSpPr>
          <p:cNvPr id="715851" name="Line 75"/>
          <p:cNvSpPr>
            <a:spLocks noChangeShapeType="1"/>
          </p:cNvSpPr>
          <p:nvPr/>
        </p:nvSpPr>
        <p:spPr bwMode="auto">
          <a:xfrm>
            <a:off x="7762875" y="3446463"/>
            <a:ext cx="0" cy="225425"/>
          </a:xfrm>
          <a:prstGeom prst="line">
            <a:avLst/>
          </a:prstGeom>
          <a:noFill/>
          <a:ln w="19050">
            <a:solidFill>
              <a:schemeClr val="tx1"/>
            </a:solidFill>
            <a:round/>
            <a:headEnd/>
            <a:tailEnd/>
          </a:ln>
          <a:effectLst/>
        </p:spPr>
        <p:txBody>
          <a:bodyPr wrap="none" anchor="ctr"/>
          <a:lstStyle/>
          <a:p>
            <a:endParaRPr lang="en-US"/>
          </a:p>
        </p:txBody>
      </p:sp>
      <p:sp>
        <p:nvSpPr>
          <p:cNvPr id="715852" name="Line 76"/>
          <p:cNvSpPr>
            <a:spLocks noChangeShapeType="1"/>
          </p:cNvSpPr>
          <p:nvPr/>
        </p:nvSpPr>
        <p:spPr bwMode="auto">
          <a:xfrm>
            <a:off x="7762875" y="3671888"/>
            <a:ext cx="676275" cy="0"/>
          </a:xfrm>
          <a:prstGeom prst="line">
            <a:avLst/>
          </a:prstGeom>
          <a:noFill/>
          <a:ln w="19050">
            <a:solidFill>
              <a:schemeClr val="tx1"/>
            </a:solidFill>
            <a:round/>
            <a:headEnd/>
            <a:tailEnd/>
          </a:ln>
          <a:effectLst/>
        </p:spPr>
        <p:txBody>
          <a:bodyPr wrap="none" anchor="ctr"/>
          <a:lstStyle/>
          <a:p>
            <a:endParaRPr lang="en-US"/>
          </a:p>
        </p:txBody>
      </p:sp>
      <p:sp>
        <p:nvSpPr>
          <p:cNvPr id="715853" name="Line 77"/>
          <p:cNvSpPr>
            <a:spLocks noChangeShapeType="1"/>
          </p:cNvSpPr>
          <p:nvPr/>
        </p:nvSpPr>
        <p:spPr bwMode="auto">
          <a:xfrm>
            <a:off x="3603625" y="4424363"/>
            <a:ext cx="414338" cy="0"/>
          </a:xfrm>
          <a:prstGeom prst="line">
            <a:avLst/>
          </a:prstGeom>
          <a:noFill/>
          <a:ln w="19050">
            <a:solidFill>
              <a:schemeClr val="tx1"/>
            </a:solidFill>
            <a:round/>
            <a:headEnd/>
            <a:tailEnd/>
          </a:ln>
          <a:effectLst/>
        </p:spPr>
        <p:txBody>
          <a:bodyPr wrap="none" anchor="ctr"/>
          <a:lstStyle/>
          <a:p>
            <a:endParaRPr lang="en-US"/>
          </a:p>
        </p:txBody>
      </p:sp>
      <p:sp>
        <p:nvSpPr>
          <p:cNvPr id="715854" name="Line 78"/>
          <p:cNvSpPr>
            <a:spLocks noChangeShapeType="1"/>
          </p:cNvSpPr>
          <p:nvPr/>
        </p:nvSpPr>
        <p:spPr bwMode="auto">
          <a:xfrm flipV="1">
            <a:off x="4005263" y="4198938"/>
            <a:ext cx="0" cy="225425"/>
          </a:xfrm>
          <a:prstGeom prst="line">
            <a:avLst/>
          </a:prstGeom>
          <a:noFill/>
          <a:ln w="19050">
            <a:solidFill>
              <a:schemeClr val="tx1"/>
            </a:solidFill>
            <a:round/>
            <a:headEnd/>
            <a:tailEnd/>
          </a:ln>
          <a:effectLst/>
        </p:spPr>
        <p:txBody>
          <a:bodyPr wrap="none" anchor="ctr"/>
          <a:lstStyle/>
          <a:p>
            <a:endParaRPr lang="en-US"/>
          </a:p>
        </p:txBody>
      </p:sp>
      <p:sp>
        <p:nvSpPr>
          <p:cNvPr id="715855" name="Line 79"/>
          <p:cNvSpPr>
            <a:spLocks noChangeShapeType="1"/>
          </p:cNvSpPr>
          <p:nvPr/>
        </p:nvSpPr>
        <p:spPr bwMode="auto">
          <a:xfrm>
            <a:off x="4005263" y="4198938"/>
            <a:ext cx="1503362" cy="0"/>
          </a:xfrm>
          <a:prstGeom prst="line">
            <a:avLst/>
          </a:prstGeom>
          <a:noFill/>
          <a:ln w="19050">
            <a:solidFill>
              <a:schemeClr val="tx1"/>
            </a:solidFill>
            <a:round/>
            <a:headEnd/>
            <a:tailEnd/>
          </a:ln>
          <a:effectLst/>
        </p:spPr>
        <p:txBody>
          <a:bodyPr wrap="none" anchor="ctr"/>
          <a:lstStyle/>
          <a:p>
            <a:endParaRPr lang="en-US"/>
          </a:p>
        </p:txBody>
      </p:sp>
      <p:sp>
        <p:nvSpPr>
          <p:cNvPr id="715856" name="Line 80"/>
          <p:cNvSpPr>
            <a:spLocks noChangeShapeType="1"/>
          </p:cNvSpPr>
          <p:nvPr/>
        </p:nvSpPr>
        <p:spPr bwMode="auto">
          <a:xfrm>
            <a:off x="5508625" y="4198938"/>
            <a:ext cx="0" cy="225425"/>
          </a:xfrm>
          <a:prstGeom prst="line">
            <a:avLst/>
          </a:prstGeom>
          <a:noFill/>
          <a:ln w="19050">
            <a:solidFill>
              <a:schemeClr val="tx1"/>
            </a:solidFill>
            <a:round/>
            <a:headEnd/>
            <a:tailEnd/>
          </a:ln>
          <a:effectLst/>
        </p:spPr>
        <p:txBody>
          <a:bodyPr wrap="none" anchor="ctr"/>
          <a:lstStyle/>
          <a:p>
            <a:endParaRPr lang="en-US"/>
          </a:p>
        </p:txBody>
      </p:sp>
      <p:sp>
        <p:nvSpPr>
          <p:cNvPr id="715857" name="Line 81"/>
          <p:cNvSpPr>
            <a:spLocks noChangeShapeType="1"/>
          </p:cNvSpPr>
          <p:nvPr/>
        </p:nvSpPr>
        <p:spPr bwMode="auto">
          <a:xfrm>
            <a:off x="5508625" y="4424363"/>
            <a:ext cx="1503363" cy="0"/>
          </a:xfrm>
          <a:prstGeom prst="line">
            <a:avLst/>
          </a:prstGeom>
          <a:noFill/>
          <a:ln w="19050">
            <a:solidFill>
              <a:schemeClr val="tx1"/>
            </a:solidFill>
            <a:round/>
            <a:headEnd/>
            <a:tailEnd/>
          </a:ln>
          <a:effectLst/>
        </p:spPr>
        <p:txBody>
          <a:bodyPr wrap="none" anchor="ctr"/>
          <a:lstStyle/>
          <a:p>
            <a:endParaRPr lang="en-US"/>
          </a:p>
        </p:txBody>
      </p:sp>
      <p:sp>
        <p:nvSpPr>
          <p:cNvPr id="715858" name="Line 82"/>
          <p:cNvSpPr>
            <a:spLocks noChangeShapeType="1"/>
          </p:cNvSpPr>
          <p:nvPr/>
        </p:nvSpPr>
        <p:spPr bwMode="auto">
          <a:xfrm flipV="1">
            <a:off x="7011988" y="4198938"/>
            <a:ext cx="0" cy="225425"/>
          </a:xfrm>
          <a:prstGeom prst="line">
            <a:avLst/>
          </a:prstGeom>
          <a:noFill/>
          <a:ln w="19050">
            <a:solidFill>
              <a:schemeClr val="tx1"/>
            </a:solidFill>
            <a:round/>
            <a:headEnd/>
            <a:tailEnd/>
          </a:ln>
          <a:effectLst/>
        </p:spPr>
        <p:txBody>
          <a:bodyPr wrap="none" anchor="ctr"/>
          <a:lstStyle/>
          <a:p>
            <a:endParaRPr lang="en-US"/>
          </a:p>
        </p:txBody>
      </p:sp>
      <p:sp>
        <p:nvSpPr>
          <p:cNvPr id="715859" name="Line 83"/>
          <p:cNvSpPr>
            <a:spLocks noChangeShapeType="1"/>
          </p:cNvSpPr>
          <p:nvPr/>
        </p:nvSpPr>
        <p:spPr bwMode="auto">
          <a:xfrm>
            <a:off x="7011988" y="4198938"/>
            <a:ext cx="150812" cy="0"/>
          </a:xfrm>
          <a:prstGeom prst="line">
            <a:avLst/>
          </a:prstGeom>
          <a:noFill/>
          <a:ln w="19050">
            <a:solidFill>
              <a:schemeClr val="tx1"/>
            </a:solidFill>
            <a:round/>
            <a:headEnd/>
            <a:tailEnd/>
          </a:ln>
          <a:effectLst/>
        </p:spPr>
        <p:txBody>
          <a:bodyPr wrap="none" anchor="ctr"/>
          <a:lstStyle/>
          <a:p>
            <a:endParaRPr lang="en-US"/>
          </a:p>
        </p:txBody>
      </p:sp>
      <p:sp>
        <p:nvSpPr>
          <p:cNvPr id="715860" name="Line 84"/>
          <p:cNvSpPr>
            <a:spLocks noChangeShapeType="1"/>
          </p:cNvSpPr>
          <p:nvPr/>
        </p:nvSpPr>
        <p:spPr bwMode="auto">
          <a:xfrm>
            <a:off x="7162800" y="4198938"/>
            <a:ext cx="0" cy="225425"/>
          </a:xfrm>
          <a:prstGeom prst="line">
            <a:avLst/>
          </a:prstGeom>
          <a:noFill/>
          <a:ln w="19050">
            <a:solidFill>
              <a:schemeClr val="tx1"/>
            </a:solidFill>
            <a:round/>
            <a:headEnd/>
            <a:tailEnd/>
          </a:ln>
          <a:effectLst/>
        </p:spPr>
        <p:txBody>
          <a:bodyPr wrap="none" anchor="ctr"/>
          <a:lstStyle/>
          <a:p>
            <a:endParaRPr lang="en-US"/>
          </a:p>
        </p:txBody>
      </p:sp>
      <p:sp>
        <p:nvSpPr>
          <p:cNvPr id="715861" name="Line 85"/>
          <p:cNvSpPr>
            <a:spLocks noChangeShapeType="1"/>
          </p:cNvSpPr>
          <p:nvPr/>
        </p:nvSpPr>
        <p:spPr bwMode="auto">
          <a:xfrm>
            <a:off x="7162800" y="4424363"/>
            <a:ext cx="676275" cy="0"/>
          </a:xfrm>
          <a:prstGeom prst="line">
            <a:avLst/>
          </a:prstGeom>
          <a:noFill/>
          <a:ln w="19050">
            <a:solidFill>
              <a:schemeClr val="tx1"/>
            </a:solidFill>
            <a:round/>
            <a:headEnd/>
            <a:tailEnd/>
          </a:ln>
          <a:effectLst/>
        </p:spPr>
        <p:txBody>
          <a:bodyPr wrap="none" anchor="ctr"/>
          <a:lstStyle/>
          <a:p>
            <a:endParaRPr lang="en-US"/>
          </a:p>
        </p:txBody>
      </p:sp>
      <p:sp>
        <p:nvSpPr>
          <p:cNvPr id="715862" name="Line 86"/>
          <p:cNvSpPr>
            <a:spLocks noChangeShapeType="1"/>
          </p:cNvSpPr>
          <p:nvPr/>
        </p:nvSpPr>
        <p:spPr bwMode="auto">
          <a:xfrm flipV="1">
            <a:off x="7839075" y="4198938"/>
            <a:ext cx="0" cy="225425"/>
          </a:xfrm>
          <a:prstGeom prst="line">
            <a:avLst/>
          </a:prstGeom>
          <a:noFill/>
          <a:ln w="19050">
            <a:solidFill>
              <a:schemeClr val="tx1"/>
            </a:solidFill>
            <a:round/>
            <a:headEnd/>
            <a:tailEnd/>
          </a:ln>
          <a:effectLst/>
        </p:spPr>
        <p:txBody>
          <a:bodyPr wrap="none" anchor="ctr"/>
          <a:lstStyle/>
          <a:p>
            <a:endParaRPr lang="en-US"/>
          </a:p>
        </p:txBody>
      </p:sp>
      <p:sp>
        <p:nvSpPr>
          <p:cNvPr id="715863" name="Line 87"/>
          <p:cNvSpPr>
            <a:spLocks noChangeShapeType="1"/>
          </p:cNvSpPr>
          <p:nvPr/>
        </p:nvSpPr>
        <p:spPr bwMode="auto">
          <a:xfrm>
            <a:off x="7839075" y="4198938"/>
            <a:ext cx="149225" cy="0"/>
          </a:xfrm>
          <a:prstGeom prst="line">
            <a:avLst/>
          </a:prstGeom>
          <a:noFill/>
          <a:ln w="19050">
            <a:solidFill>
              <a:schemeClr val="tx1"/>
            </a:solidFill>
            <a:round/>
            <a:headEnd/>
            <a:tailEnd/>
          </a:ln>
          <a:effectLst/>
        </p:spPr>
        <p:txBody>
          <a:bodyPr wrap="none" anchor="ctr"/>
          <a:lstStyle/>
          <a:p>
            <a:endParaRPr lang="en-US"/>
          </a:p>
        </p:txBody>
      </p:sp>
      <p:sp>
        <p:nvSpPr>
          <p:cNvPr id="715864" name="Line 88"/>
          <p:cNvSpPr>
            <a:spLocks noChangeShapeType="1"/>
          </p:cNvSpPr>
          <p:nvPr/>
        </p:nvSpPr>
        <p:spPr bwMode="auto">
          <a:xfrm>
            <a:off x="7988300" y="4198938"/>
            <a:ext cx="0" cy="225425"/>
          </a:xfrm>
          <a:prstGeom prst="line">
            <a:avLst/>
          </a:prstGeom>
          <a:noFill/>
          <a:ln w="19050">
            <a:solidFill>
              <a:schemeClr val="tx1"/>
            </a:solidFill>
            <a:round/>
            <a:headEnd/>
            <a:tailEnd/>
          </a:ln>
          <a:effectLst/>
        </p:spPr>
        <p:txBody>
          <a:bodyPr wrap="none" anchor="ctr"/>
          <a:lstStyle/>
          <a:p>
            <a:endParaRPr lang="en-US"/>
          </a:p>
        </p:txBody>
      </p:sp>
      <p:sp>
        <p:nvSpPr>
          <p:cNvPr id="715865" name="Line 89"/>
          <p:cNvSpPr>
            <a:spLocks noChangeShapeType="1"/>
          </p:cNvSpPr>
          <p:nvPr/>
        </p:nvSpPr>
        <p:spPr bwMode="auto">
          <a:xfrm>
            <a:off x="7988300" y="4424363"/>
            <a:ext cx="527050" cy="0"/>
          </a:xfrm>
          <a:prstGeom prst="line">
            <a:avLst/>
          </a:prstGeom>
          <a:noFill/>
          <a:ln w="19050">
            <a:solidFill>
              <a:schemeClr val="tx1"/>
            </a:solidFill>
            <a:round/>
            <a:headEnd/>
            <a:tailEnd/>
          </a:ln>
          <a:effectLst/>
        </p:spPr>
        <p:txBody>
          <a:bodyPr wrap="none" anchor="ctr"/>
          <a:lstStyle/>
          <a:p>
            <a:endParaRPr lang="en-US"/>
          </a:p>
        </p:txBody>
      </p:sp>
      <p:sp>
        <p:nvSpPr>
          <p:cNvPr id="715866" name="Rectangle 90"/>
          <p:cNvSpPr>
            <a:spLocks noGrp="1" noChangeArrowheads="1"/>
          </p:cNvSpPr>
          <p:nvPr>
            <p:ph type="title"/>
          </p:nvPr>
        </p:nvSpPr>
        <p:spPr/>
        <p:txBody>
          <a:bodyPr/>
          <a:lstStyle/>
          <a:p>
            <a:r>
              <a:rPr lang="en-US"/>
              <a:t>Latches versus flip-flops</a:t>
            </a:r>
          </a:p>
        </p:txBody>
      </p:sp>
      <p:grpSp>
        <p:nvGrpSpPr>
          <p:cNvPr id="715885" name="Group 109"/>
          <p:cNvGrpSpPr>
            <a:grpSpLocks/>
          </p:cNvGrpSpPr>
          <p:nvPr/>
        </p:nvGrpSpPr>
        <p:grpSpPr bwMode="auto">
          <a:xfrm>
            <a:off x="3616325" y="2711450"/>
            <a:ext cx="4884738" cy="231775"/>
            <a:chOff x="1716" y="2963"/>
            <a:chExt cx="3077" cy="146"/>
          </a:xfrm>
        </p:grpSpPr>
        <p:sp>
          <p:nvSpPr>
            <p:cNvPr id="715868" name="Line 92"/>
            <p:cNvSpPr>
              <a:spLocks noChangeShapeType="1"/>
            </p:cNvSpPr>
            <p:nvPr/>
          </p:nvSpPr>
          <p:spPr bwMode="auto">
            <a:xfrm>
              <a:off x="1716" y="3109"/>
              <a:ext cx="189" cy="0"/>
            </a:xfrm>
            <a:prstGeom prst="line">
              <a:avLst/>
            </a:prstGeom>
            <a:noFill/>
            <a:ln w="19050">
              <a:solidFill>
                <a:schemeClr val="tx1"/>
              </a:solidFill>
              <a:round/>
              <a:headEnd/>
              <a:tailEnd/>
            </a:ln>
            <a:effectLst/>
          </p:spPr>
          <p:txBody>
            <a:bodyPr wrap="none" anchor="ctr"/>
            <a:lstStyle/>
            <a:p>
              <a:endParaRPr lang="en-US"/>
            </a:p>
          </p:txBody>
        </p:sp>
        <p:sp>
          <p:nvSpPr>
            <p:cNvPr id="715869" name="Line 93"/>
            <p:cNvSpPr>
              <a:spLocks noChangeShapeType="1"/>
            </p:cNvSpPr>
            <p:nvPr/>
          </p:nvSpPr>
          <p:spPr bwMode="auto">
            <a:xfrm flipV="1">
              <a:off x="1905" y="2966"/>
              <a:ext cx="0" cy="143"/>
            </a:xfrm>
            <a:prstGeom prst="line">
              <a:avLst/>
            </a:prstGeom>
            <a:noFill/>
            <a:ln w="19050">
              <a:solidFill>
                <a:schemeClr val="tx1"/>
              </a:solidFill>
              <a:round/>
              <a:headEnd/>
              <a:tailEnd/>
            </a:ln>
            <a:effectLst/>
          </p:spPr>
          <p:txBody>
            <a:bodyPr wrap="none" anchor="ctr"/>
            <a:lstStyle/>
            <a:p>
              <a:endParaRPr lang="en-US"/>
            </a:p>
          </p:txBody>
        </p:sp>
        <p:sp>
          <p:nvSpPr>
            <p:cNvPr id="715870" name="Line 94"/>
            <p:cNvSpPr>
              <a:spLocks noChangeShapeType="1"/>
            </p:cNvSpPr>
            <p:nvPr/>
          </p:nvSpPr>
          <p:spPr bwMode="auto">
            <a:xfrm>
              <a:off x="1905" y="2966"/>
              <a:ext cx="900" cy="0"/>
            </a:xfrm>
            <a:prstGeom prst="line">
              <a:avLst/>
            </a:prstGeom>
            <a:noFill/>
            <a:ln w="19050">
              <a:solidFill>
                <a:schemeClr val="tx1"/>
              </a:solidFill>
              <a:round/>
              <a:headEnd/>
              <a:tailEnd/>
            </a:ln>
            <a:effectLst/>
          </p:spPr>
          <p:txBody>
            <a:bodyPr wrap="none" anchor="ctr"/>
            <a:lstStyle/>
            <a:p>
              <a:endParaRPr lang="en-US"/>
            </a:p>
          </p:txBody>
        </p:sp>
        <p:sp>
          <p:nvSpPr>
            <p:cNvPr id="715871" name="Line 95"/>
            <p:cNvSpPr>
              <a:spLocks noChangeShapeType="1"/>
            </p:cNvSpPr>
            <p:nvPr/>
          </p:nvSpPr>
          <p:spPr bwMode="auto">
            <a:xfrm>
              <a:off x="2805" y="2966"/>
              <a:ext cx="0" cy="143"/>
            </a:xfrm>
            <a:prstGeom prst="line">
              <a:avLst/>
            </a:prstGeom>
            <a:noFill/>
            <a:ln w="19050">
              <a:solidFill>
                <a:schemeClr val="tx1"/>
              </a:solidFill>
              <a:round/>
              <a:headEnd/>
              <a:tailEnd/>
            </a:ln>
            <a:effectLst/>
          </p:spPr>
          <p:txBody>
            <a:bodyPr wrap="none" anchor="ctr"/>
            <a:lstStyle/>
            <a:p>
              <a:endParaRPr lang="en-US"/>
            </a:p>
          </p:txBody>
        </p:sp>
        <p:sp>
          <p:nvSpPr>
            <p:cNvPr id="715872" name="Line 96"/>
            <p:cNvSpPr>
              <a:spLocks noChangeShapeType="1"/>
            </p:cNvSpPr>
            <p:nvPr/>
          </p:nvSpPr>
          <p:spPr bwMode="auto">
            <a:xfrm>
              <a:off x="2805" y="3109"/>
              <a:ext cx="416" cy="0"/>
            </a:xfrm>
            <a:prstGeom prst="line">
              <a:avLst/>
            </a:prstGeom>
            <a:noFill/>
            <a:ln w="19050">
              <a:solidFill>
                <a:schemeClr val="tx1"/>
              </a:solidFill>
              <a:round/>
              <a:headEnd/>
              <a:tailEnd/>
            </a:ln>
            <a:effectLst/>
          </p:spPr>
          <p:txBody>
            <a:bodyPr wrap="none" anchor="ctr"/>
            <a:lstStyle/>
            <a:p>
              <a:endParaRPr lang="en-US"/>
            </a:p>
          </p:txBody>
        </p:sp>
        <p:sp>
          <p:nvSpPr>
            <p:cNvPr id="715873" name="Line 97"/>
            <p:cNvSpPr>
              <a:spLocks noChangeShapeType="1"/>
            </p:cNvSpPr>
            <p:nvPr/>
          </p:nvSpPr>
          <p:spPr bwMode="auto">
            <a:xfrm flipV="1">
              <a:off x="3752" y="2966"/>
              <a:ext cx="0" cy="143"/>
            </a:xfrm>
            <a:prstGeom prst="line">
              <a:avLst/>
            </a:prstGeom>
            <a:noFill/>
            <a:ln w="19050">
              <a:solidFill>
                <a:schemeClr val="tx1"/>
              </a:solidFill>
              <a:round/>
              <a:headEnd/>
              <a:tailEnd/>
            </a:ln>
            <a:effectLst/>
          </p:spPr>
          <p:txBody>
            <a:bodyPr wrap="none" anchor="ctr"/>
            <a:lstStyle/>
            <a:p>
              <a:endParaRPr lang="en-US"/>
            </a:p>
          </p:txBody>
        </p:sp>
        <p:sp>
          <p:nvSpPr>
            <p:cNvPr id="715874" name="Line 98"/>
            <p:cNvSpPr>
              <a:spLocks noChangeShapeType="1"/>
            </p:cNvSpPr>
            <p:nvPr/>
          </p:nvSpPr>
          <p:spPr bwMode="auto">
            <a:xfrm>
              <a:off x="3752" y="2966"/>
              <a:ext cx="189" cy="0"/>
            </a:xfrm>
            <a:prstGeom prst="line">
              <a:avLst/>
            </a:prstGeom>
            <a:noFill/>
            <a:ln w="19050">
              <a:solidFill>
                <a:schemeClr val="tx1"/>
              </a:solidFill>
              <a:round/>
              <a:headEnd/>
              <a:tailEnd/>
            </a:ln>
            <a:effectLst/>
          </p:spPr>
          <p:txBody>
            <a:bodyPr wrap="none" anchor="ctr"/>
            <a:lstStyle/>
            <a:p>
              <a:endParaRPr lang="en-US"/>
            </a:p>
          </p:txBody>
        </p:sp>
        <p:sp>
          <p:nvSpPr>
            <p:cNvPr id="715875" name="Line 99"/>
            <p:cNvSpPr>
              <a:spLocks noChangeShapeType="1"/>
            </p:cNvSpPr>
            <p:nvPr/>
          </p:nvSpPr>
          <p:spPr bwMode="auto">
            <a:xfrm>
              <a:off x="3941" y="2966"/>
              <a:ext cx="0" cy="143"/>
            </a:xfrm>
            <a:prstGeom prst="line">
              <a:avLst/>
            </a:prstGeom>
            <a:noFill/>
            <a:ln w="19050">
              <a:solidFill>
                <a:schemeClr val="tx1"/>
              </a:solidFill>
              <a:round/>
              <a:headEnd/>
              <a:tailEnd/>
            </a:ln>
            <a:effectLst/>
          </p:spPr>
          <p:txBody>
            <a:bodyPr wrap="none" anchor="ctr"/>
            <a:lstStyle/>
            <a:p>
              <a:endParaRPr lang="en-US"/>
            </a:p>
          </p:txBody>
        </p:sp>
        <p:sp>
          <p:nvSpPr>
            <p:cNvPr id="715876" name="Line 100"/>
            <p:cNvSpPr>
              <a:spLocks noChangeShapeType="1"/>
            </p:cNvSpPr>
            <p:nvPr/>
          </p:nvSpPr>
          <p:spPr bwMode="auto">
            <a:xfrm>
              <a:off x="3941" y="3109"/>
              <a:ext cx="426" cy="0"/>
            </a:xfrm>
            <a:prstGeom prst="line">
              <a:avLst/>
            </a:prstGeom>
            <a:noFill/>
            <a:ln w="19050">
              <a:solidFill>
                <a:schemeClr val="tx1"/>
              </a:solidFill>
              <a:round/>
              <a:headEnd/>
              <a:tailEnd/>
            </a:ln>
            <a:effectLst/>
          </p:spPr>
          <p:txBody>
            <a:bodyPr wrap="none" anchor="ctr"/>
            <a:lstStyle/>
            <a:p>
              <a:endParaRPr lang="en-US"/>
            </a:p>
          </p:txBody>
        </p:sp>
        <p:sp>
          <p:nvSpPr>
            <p:cNvPr id="715877" name="Line 101"/>
            <p:cNvSpPr>
              <a:spLocks noChangeShapeType="1"/>
            </p:cNvSpPr>
            <p:nvPr/>
          </p:nvSpPr>
          <p:spPr bwMode="auto">
            <a:xfrm flipV="1">
              <a:off x="4367" y="2966"/>
              <a:ext cx="0" cy="143"/>
            </a:xfrm>
            <a:prstGeom prst="line">
              <a:avLst/>
            </a:prstGeom>
            <a:noFill/>
            <a:ln w="19050">
              <a:solidFill>
                <a:schemeClr val="tx1"/>
              </a:solidFill>
              <a:round/>
              <a:headEnd/>
              <a:tailEnd/>
            </a:ln>
            <a:effectLst/>
          </p:spPr>
          <p:txBody>
            <a:bodyPr wrap="none" anchor="ctr"/>
            <a:lstStyle/>
            <a:p>
              <a:endParaRPr lang="en-US"/>
            </a:p>
          </p:txBody>
        </p:sp>
        <p:sp>
          <p:nvSpPr>
            <p:cNvPr id="715878" name="Line 102"/>
            <p:cNvSpPr>
              <a:spLocks noChangeShapeType="1"/>
            </p:cNvSpPr>
            <p:nvPr/>
          </p:nvSpPr>
          <p:spPr bwMode="auto">
            <a:xfrm>
              <a:off x="4367" y="2966"/>
              <a:ext cx="95" cy="0"/>
            </a:xfrm>
            <a:prstGeom prst="line">
              <a:avLst/>
            </a:prstGeom>
            <a:noFill/>
            <a:ln w="19050">
              <a:solidFill>
                <a:schemeClr val="tx1"/>
              </a:solidFill>
              <a:round/>
              <a:headEnd/>
              <a:tailEnd/>
            </a:ln>
            <a:effectLst/>
          </p:spPr>
          <p:txBody>
            <a:bodyPr wrap="none" anchor="ctr"/>
            <a:lstStyle/>
            <a:p>
              <a:endParaRPr lang="en-US"/>
            </a:p>
          </p:txBody>
        </p:sp>
        <p:sp>
          <p:nvSpPr>
            <p:cNvPr id="715879" name="Line 103"/>
            <p:cNvSpPr>
              <a:spLocks noChangeShapeType="1"/>
            </p:cNvSpPr>
            <p:nvPr/>
          </p:nvSpPr>
          <p:spPr bwMode="auto">
            <a:xfrm>
              <a:off x="4462" y="2966"/>
              <a:ext cx="0" cy="143"/>
            </a:xfrm>
            <a:prstGeom prst="line">
              <a:avLst/>
            </a:prstGeom>
            <a:noFill/>
            <a:ln w="19050">
              <a:solidFill>
                <a:schemeClr val="tx1"/>
              </a:solidFill>
              <a:round/>
              <a:headEnd/>
              <a:tailEnd/>
            </a:ln>
            <a:effectLst/>
          </p:spPr>
          <p:txBody>
            <a:bodyPr wrap="none" anchor="ctr"/>
            <a:lstStyle/>
            <a:p>
              <a:endParaRPr lang="en-US"/>
            </a:p>
          </p:txBody>
        </p:sp>
        <p:sp>
          <p:nvSpPr>
            <p:cNvPr id="715880" name="Line 104"/>
            <p:cNvSpPr>
              <a:spLocks noChangeShapeType="1"/>
            </p:cNvSpPr>
            <p:nvPr/>
          </p:nvSpPr>
          <p:spPr bwMode="auto">
            <a:xfrm>
              <a:off x="4462" y="3109"/>
              <a:ext cx="331" cy="0"/>
            </a:xfrm>
            <a:prstGeom prst="line">
              <a:avLst/>
            </a:prstGeom>
            <a:noFill/>
            <a:ln w="19050">
              <a:solidFill>
                <a:schemeClr val="tx1"/>
              </a:solidFill>
              <a:round/>
              <a:headEnd/>
              <a:tailEnd/>
            </a:ln>
            <a:effectLst/>
          </p:spPr>
          <p:txBody>
            <a:bodyPr wrap="none" anchor="ctr"/>
            <a:lstStyle/>
            <a:p>
              <a:endParaRPr lang="en-US"/>
            </a:p>
          </p:txBody>
        </p:sp>
        <p:sp>
          <p:nvSpPr>
            <p:cNvPr id="715881" name="Line 105"/>
            <p:cNvSpPr>
              <a:spLocks noChangeShapeType="1"/>
            </p:cNvSpPr>
            <p:nvPr/>
          </p:nvSpPr>
          <p:spPr bwMode="auto">
            <a:xfrm flipV="1">
              <a:off x="3217" y="2963"/>
              <a:ext cx="0" cy="143"/>
            </a:xfrm>
            <a:prstGeom prst="line">
              <a:avLst/>
            </a:prstGeom>
            <a:noFill/>
            <a:ln w="19050">
              <a:solidFill>
                <a:schemeClr val="tx1"/>
              </a:solidFill>
              <a:round/>
              <a:headEnd/>
              <a:tailEnd/>
            </a:ln>
            <a:effectLst/>
          </p:spPr>
          <p:txBody>
            <a:bodyPr wrap="none" anchor="ctr"/>
            <a:lstStyle/>
            <a:p>
              <a:endParaRPr lang="en-US"/>
            </a:p>
          </p:txBody>
        </p:sp>
        <p:sp>
          <p:nvSpPr>
            <p:cNvPr id="715882" name="Line 106"/>
            <p:cNvSpPr>
              <a:spLocks noChangeShapeType="1"/>
            </p:cNvSpPr>
            <p:nvPr/>
          </p:nvSpPr>
          <p:spPr bwMode="auto">
            <a:xfrm>
              <a:off x="3217" y="2963"/>
              <a:ext cx="95" cy="0"/>
            </a:xfrm>
            <a:prstGeom prst="line">
              <a:avLst/>
            </a:prstGeom>
            <a:noFill/>
            <a:ln w="19050">
              <a:solidFill>
                <a:schemeClr val="tx1"/>
              </a:solidFill>
              <a:round/>
              <a:headEnd/>
              <a:tailEnd/>
            </a:ln>
            <a:effectLst/>
          </p:spPr>
          <p:txBody>
            <a:bodyPr wrap="none" anchor="ctr"/>
            <a:lstStyle/>
            <a:p>
              <a:endParaRPr lang="en-US"/>
            </a:p>
          </p:txBody>
        </p:sp>
        <p:sp>
          <p:nvSpPr>
            <p:cNvPr id="715883" name="Line 107"/>
            <p:cNvSpPr>
              <a:spLocks noChangeShapeType="1"/>
            </p:cNvSpPr>
            <p:nvPr/>
          </p:nvSpPr>
          <p:spPr bwMode="auto">
            <a:xfrm>
              <a:off x="3312" y="2963"/>
              <a:ext cx="0" cy="143"/>
            </a:xfrm>
            <a:prstGeom prst="line">
              <a:avLst/>
            </a:prstGeom>
            <a:noFill/>
            <a:ln w="19050">
              <a:solidFill>
                <a:schemeClr val="tx1"/>
              </a:solidFill>
              <a:round/>
              <a:headEnd/>
              <a:tailEnd/>
            </a:ln>
            <a:effectLst/>
          </p:spPr>
          <p:txBody>
            <a:bodyPr wrap="none" anchor="ctr"/>
            <a:lstStyle/>
            <a:p>
              <a:endParaRPr lang="en-US"/>
            </a:p>
          </p:txBody>
        </p:sp>
        <p:sp>
          <p:nvSpPr>
            <p:cNvPr id="715884" name="Line 108"/>
            <p:cNvSpPr>
              <a:spLocks noChangeShapeType="1"/>
            </p:cNvSpPr>
            <p:nvPr/>
          </p:nvSpPr>
          <p:spPr bwMode="auto">
            <a:xfrm>
              <a:off x="3311" y="3109"/>
              <a:ext cx="447" cy="0"/>
            </a:xfrm>
            <a:prstGeom prst="line">
              <a:avLst/>
            </a:prstGeom>
            <a:noFill/>
            <a:ln w="19050">
              <a:solidFill>
                <a:schemeClr val="tx1"/>
              </a:solidFill>
              <a:round/>
              <a:headEnd/>
              <a:tailEnd/>
            </a:ln>
            <a:effectLst/>
          </p:spPr>
          <p:txBody>
            <a:bodyPr wrap="none" anchor="ctr"/>
            <a:lstStyle/>
            <a:p>
              <a:endParaRPr lang="en-US"/>
            </a:p>
          </p:txBody>
        </p:sp>
      </p:grpSp>
      <p:grpSp>
        <p:nvGrpSpPr>
          <p:cNvPr id="715900" name="Group 124"/>
          <p:cNvGrpSpPr>
            <a:grpSpLocks/>
          </p:cNvGrpSpPr>
          <p:nvPr/>
        </p:nvGrpSpPr>
        <p:grpSpPr bwMode="auto">
          <a:xfrm>
            <a:off x="889000" y="1892300"/>
            <a:ext cx="1362075" cy="1246188"/>
            <a:chOff x="560" y="1192"/>
            <a:chExt cx="858" cy="785"/>
          </a:xfrm>
        </p:grpSpPr>
        <p:sp>
          <p:nvSpPr>
            <p:cNvPr id="715886" name="Rectangle 110"/>
            <p:cNvSpPr>
              <a:spLocks noChangeArrowheads="1"/>
            </p:cNvSpPr>
            <p:nvPr/>
          </p:nvSpPr>
          <p:spPr bwMode="auto">
            <a:xfrm>
              <a:off x="696" y="1192"/>
              <a:ext cx="572" cy="578"/>
            </a:xfrm>
            <a:prstGeom prst="rect">
              <a:avLst/>
            </a:prstGeom>
            <a:solidFill>
              <a:srgbClr val="FFFFFF"/>
            </a:solidFill>
            <a:ln w="22225">
              <a:solidFill>
                <a:srgbClr val="000000"/>
              </a:solidFill>
              <a:miter lim="800000"/>
              <a:headEnd/>
              <a:tailEnd/>
            </a:ln>
          </p:spPr>
          <p:txBody>
            <a:bodyPr/>
            <a:lstStyle/>
            <a:p>
              <a:endParaRPr lang="en-US"/>
            </a:p>
          </p:txBody>
        </p:sp>
        <p:sp>
          <p:nvSpPr>
            <p:cNvPr id="715887" name="Rectangle 111"/>
            <p:cNvSpPr>
              <a:spLocks noChangeArrowheads="1"/>
            </p:cNvSpPr>
            <p:nvPr/>
          </p:nvSpPr>
          <p:spPr bwMode="auto">
            <a:xfrm>
              <a:off x="736" y="1317"/>
              <a:ext cx="98" cy="112"/>
            </a:xfrm>
            <a:prstGeom prst="rect">
              <a:avLst/>
            </a:prstGeom>
            <a:noFill/>
            <a:ln w="9525">
              <a:noFill/>
              <a:miter lim="800000"/>
              <a:headEnd/>
              <a:tailEnd/>
            </a:ln>
          </p:spPr>
          <p:txBody>
            <a:bodyPr wrap="none" lIns="0" tIns="0" rIns="0" bIns="0">
              <a:spAutoFit/>
            </a:bodyPr>
            <a:lstStyle/>
            <a:p>
              <a:pPr>
                <a:lnSpc>
                  <a:spcPts val="1400"/>
                </a:lnSpc>
              </a:pPr>
              <a:r>
                <a:rPr lang="en-US" sz="1800"/>
                <a:t>D</a:t>
              </a:r>
            </a:p>
          </p:txBody>
        </p:sp>
        <p:sp>
          <p:nvSpPr>
            <p:cNvPr id="715888" name="Rectangle 112"/>
            <p:cNvSpPr>
              <a:spLocks noChangeArrowheads="1"/>
            </p:cNvSpPr>
            <p:nvPr/>
          </p:nvSpPr>
          <p:spPr bwMode="auto">
            <a:xfrm>
              <a:off x="1115" y="1317"/>
              <a:ext cx="102" cy="112"/>
            </a:xfrm>
            <a:prstGeom prst="rect">
              <a:avLst/>
            </a:prstGeom>
            <a:noFill/>
            <a:ln w="9525">
              <a:noFill/>
              <a:miter lim="800000"/>
              <a:headEnd/>
              <a:tailEnd/>
            </a:ln>
          </p:spPr>
          <p:txBody>
            <a:bodyPr wrap="none" lIns="0" tIns="0" rIns="0" bIns="0">
              <a:spAutoFit/>
            </a:bodyPr>
            <a:lstStyle/>
            <a:p>
              <a:pPr>
                <a:lnSpc>
                  <a:spcPts val="1400"/>
                </a:lnSpc>
              </a:pPr>
              <a:r>
                <a:rPr lang="en-US" sz="1800"/>
                <a:t>Q</a:t>
              </a:r>
            </a:p>
          </p:txBody>
        </p:sp>
        <p:sp>
          <p:nvSpPr>
            <p:cNvPr id="715889" name="Line 113"/>
            <p:cNvSpPr>
              <a:spLocks noChangeShapeType="1"/>
            </p:cNvSpPr>
            <p:nvPr/>
          </p:nvSpPr>
          <p:spPr bwMode="auto">
            <a:xfrm>
              <a:off x="560" y="1372"/>
              <a:ext cx="143" cy="1"/>
            </a:xfrm>
            <a:prstGeom prst="line">
              <a:avLst/>
            </a:prstGeom>
            <a:noFill/>
            <a:ln w="22225">
              <a:solidFill>
                <a:srgbClr val="000000"/>
              </a:solidFill>
              <a:round/>
              <a:headEnd/>
              <a:tailEnd/>
            </a:ln>
          </p:spPr>
          <p:txBody>
            <a:bodyPr/>
            <a:lstStyle/>
            <a:p>
              <a:endParaRPr lang="en-US"/>
            </a:p>
          </p:txBody>
        </p:sp>
        <p:sp>
          <p:nvSpPr>
            <p:cNvPr id="715890" name="Line 114"/>
            <p:cNvSpPr>
              <a:spLocks noChangeShapeType="1"/>
            </p:cNvSpPr>
            <p:nvPr/>
          </p:nvSpPr>
          <p:spPr bwMode="auto">
            <a:xfrm>
              <a:off x="1275" y="1372"/>
              <a:ext cx="143" cy="1"/>
            </a:xfrm>
            <a:prstGeom prst="line">
              <a:avLst/>
            </a:prstGeom>
            <a:noFill/>
            <a:ln w="22225">
              <a:solidFill>
                <a:srgbClr val="000000"/>
              </a:solidFill>
              <a:round/>
              <a:headEnd/>
              <a:tailEnd/>
            </a:ln>
          </p:spPr>
          <p:txBody>
            <a:bodyPr/>
            <a:lstStyle/>
            <a:p>
              <a:endParaRPr lang="en-US"/>
            </a:p>
          </p:txBody>
        </p:sp>
        <p:sp>
          <p:nvSpPr>
            <p:cNvPr id="715891" name="Line 115"/>
            <p:cNvSpPr>
              <a:spLocks noChangeShapeType="1"/>
            </p:cNvSpPr>
            <p:nvPr/>
          </p:nvSpPr>
          <p:spPr bwMode="auto">
            <a:xfrm>
              <a:off x="983" y="1778"/>
              <a:ext cx="1" cy="199"/>
            </a:xfrm>
            <a:prstGeom prst="line">
              <a:avLst/>
            </a:prstGeom>
            <a:noFill/>
            <a:ln w="22225">
              <a:solidFill>
                <a:srgbClr val="000000"/>
              </a:solidFill>
              <a:round/>
              <a:headEnd/>
              <a:tailEnd/>
            </a:ln>
          </p:spPr>
          <p:txBody>
            <a:bodyPr/>
            <a:lstStyle/>
            <a:p>
              <a:endParaRPr lang="en-US"/>
            </a:p>
          </p:txBody>
        </p:sp>
        <p:sp>
          <p:nvSpPr>
            <p:cNvPr id="715892" name="Rectangle 116"/>
            <p:cNvSpPr>
              <a:spLocks noChangeArrowheads="1"/>
            </p:cNvSpPr>
            <p:nvPr/>
          </p:nvSpPr>
          <p:spPr bwMode="auto">
            <a:xfrm>
              <a:off x="1115" y="1560"/>
              <a:ext cx="102" cy="112"/>
            </a:xfrm>
            <a:prstGeom prst="rect">
              <a:avLst/>
            </a:prstGeom>
            <a:noFill/>
            <a:ln w="9525">
              <a:noFill/>
              <a:miter lim="800000"/>
              <a:headEnd/>
              <a:tailEnd/>
            </a:ln>
          </p:spPr>
          <p:txBody>
            <a:bodyPr wrap="none" lIns="0" tIns="0" rIns="0" bIns="0">
              <a:spAutoFit/>
            </a:bodyPr>
            <a:lstStyle/>
            <a:p>
              <a:pPr>
                <a:lnSpc>
                  <a:spcPts val="1400"/>
                </a:lnSpc>
              </a:pPr>
              <a:r>
                <a:rPr lang="en-US" sz="1800"/>
                <a:t>Q</a:t>
              </a:r>
            </a:p>
          </p:txBody>
        </p:sp>
        <p:sp>
          <p:nvSpPr>
            <p:cNvPr id="715893" name="Line 117"/>
            <p:cNvSpPr>
              <a:spLocks noChangeShapeType="1"/>
            </p:cNvSpPr>
            <p:nvPr/>
          </p:nvSpPr>
          <p:spPr bwMode="auto">
            <a:xfrm>
              <a:off x="1275" y="1600"/>
              <a:ext cx="143" cy="1"/>
            </a:xfrm>
            <a:prstGeom prst="line">
              <a:avLst/>
            </a:prstGeom>
            <a:noFill/>
            <a:ln w="22225">
              <a:solidFill>
                <a:srgbClr val="000000"/>
              </a:solidFill>
              <a:round/>
              <a:headEnd/>
              <a:tailEnd/>
            </a:ln>
          </p:spPr>
          <p:txBody>
            <a:bodyPr/>
            <a:lstStyle/>
            <a:p>
              <a:endParaRPr lang="en-US"/>
            </a:p>
          </p:txBody>
        </p:sp>
        <p:sp>
          <p:nvSpPr>
            <p:cNvPr id="715894" name="Oval 118"/>
            <p:cNvSpPr>
              <a:spLocks noChangeArrowheads="1"/>
            </p:cNvSpPr>
            <p:nvPr/>
          </p:nvSpPr>
          <p:spPr bwMode="auto">
            <a:xfrm>
              <a:off x="1271" y="1568"/>
              <a:ext cx="78" cy="70"/>
            </a:xfrm>
            <a:prstGeom prst="ellipse">
              <a:avLst/>
            </a:prstGeom>
            <a:solidFill>
              <a:srgbClr val="FFFFFF"/>
            </a:solidFill>
            <a:ln w="22225">
              <a:solidFill>
                <a:srgbClr val="000000"/>
              </a:solidFill>
              <a:round/>
              <a:headEnd/>
              <a:tailEnd/>
            </a:ln>
          </p:spPr>
          <p:txBody>
            <a:bodyPr/>
            <a:lstStyle/>
            <a:p>
              <a:endParaRPr lang="en-US"/>
            </a:p>
          </p:txBody>
        </p:sp>
      </p:grpSp>
      <p:sp>
        <p:nvSpPr>
          <p:cNvPr id="715895" name="Rectangle 119"/>
          <p:cNvSpPr>
            <a:spLocks noChangeArrowheads="1"/>
          </p:cNvSpPr>
          <p:nvPr/>
        </p:nvSpPr>
        <p:spPr bwMode="auto">
          <a:xfrm>
            <a:off x="1328738" y="3189288"/>
            <a:ext cx="711200" cy="377825"/>
          </a:xfrm>
          <a:prstGeom prst="rect">
            <a:avLst/>
          </a:prstGeom>
          <a:noFill/>
          <a:ln w="12700">
            <a:noFill/>
            <a:miter lim="800000"/>
            <a:headEnd/>
            <a:tailEnd/>
          </a:ln>
          <a:effectLst/>
        </p:spPr>
        <p:txBody>
          <a:bodyPr wrap="none" lIns="19050" tIns="26988" rIns="19050" bIns="26988"/>
          <a:lstStyle/>
          <a:p>
            <a:pPr algn="l">
              <a:lnSpc>
                <a:spcPts val="1600"/>
              </a:lnSpc>
            </a:pPr>
            <a:r>
              <a:rPr lang="en-US" sz="1800"/>
              <a:t>CLK</a:t>
            </a:r>
          </a:p>
        </p:txBody>
      </p:sp>
      <p:grpSp>
        <p:nvGrpSpPr>
          <p:cNvPr id="715922" name="Group 146"/>
          <p:cNvGrpSpPr>
            <a:grpSpLocks/>
          </p:cNvGrpSpPr>
          <p:nvPr/>
        </p:nvGrpSpPr>
        <p:grpSpPr bwMode="auto">
          <a:xfrm>
            <a:off x="889000" y="4016375"/>
            <a:ext cx="1362075" cy="1674813"/>
            <a:chOff x="560" y="2530"/>
            <a:chExt cx="858" cy="1055"/>
          </a:xfrm>
        </p:grpSpPr>
        <p:grpSp>
          <p:nvGrpSpPr>
            <p:cNvPr id="715902" name="Group 126"/>
            <p:cNvGrpSpPr>
              <a:grpSpLocks/>
            </p:cNvGrpSpPr>
            <p:nvPr/>
          </p:nvGrpSpPr>
          <p:grpSpPr bwMode="auto">
            <a:xfrm>
              <a:off x="560" y="2530"/>
              <a:ext cx="858" cy="1055"/>
              <a:chOff x="1148" y="2529"/>
              <a:chExt cx="858" cy="1055"/>
            </a:xfrm>
          </p:grpSpPr>
          <p:sp>
            <p:nvSpPr>
              <p:cNvPr id="715903" name="Rectangle 127"/>
              <p:cNvSpPr>
                <a:spLocks noChangeArrowheads="1"/>
              </p:cNvSpPr>
              <p:nvPr/>
            </p:nvSpPr>
            <p:spPr bwMode="auto">
              <a:xfrm>
                <a:off x="1284" y="2529"/>
                <a:ext cx="572" cy="578"/>
              </a:xfrm>
              <a:prstGeom prst="rect">
                <a:avLst/>
              </a:prstGeom>
              <a:solidFill>
                <a:srgbClr val="FFFFFF"/>
              </a:solidFill>
              <a:ln w="22225">
                <a:solidFill>
                  <a:srgbClr val="000000"/>
                </a:solidFill>
                <a:miter lim="800000"/>
                <a:headEnd/>
                <a:tailEnd/>
              </a:ln>
            </p:spPr>
            <p:txBody>
              <a:bodyPr/>
              <a:lstStyle/>
              <a:p>
                <a:endParaRPr lang="en-US"/>
              </a:p>
            </p:txBody>
          </p:sp>
          <p:sp>
            <p:nvSpPr>
              <p:cNvPr id="715904" name="Rectangle 128"/>
              <p:cNvSpPr>
                <a:spLocks noChangeArrowheads="1"/>
              </p:cNvSpPr>
              <p:nvPr/>
            </p:nvSpPr>
            <p:spPr bwMode="auto">
              <a:xfrm>
                <a:off x="1324" y="2654"/>
                <a:ext cx="98" cy="112"/>
              </a:xfrm>
              <a:prstGeom prst="rect">
                <a:avLst/>
              </a:prstGeom>
              <a:noFill/>
              <a:ln w="9525">
                <a:noFill/>
                <a:miter lim="800000"/>
                <a:headEnd/>
                <a:tailEnd/>
              </a:ln>
            </p:spPr>
            <p:txBody>
              <a:bodyPr wrap="none" lIns="0" tIns="0" rIns="0" bIns="0">
                <a:spAutoFit/>
              </a:bodyPr>
              <a:lstStyle/>
              <a:p>
                <a:pPr>
                  <a:lnSpc>
                    <a:spcPts val="1400"/>
                  </a:lnSpc>
                </a:pPr>
                <a:r>
                  <a:rPr lang="en-US" sz="1800"/>
                  <a:t>D</a:t>
                </a:r>
              </a:p>
            </p:txBody>
          </p:sp>
          <p:sp>
            <p:nvSpPr>
              <p:cNvPr id="715905" name="Rectangle 129"/>
              <p:cNvSpPr>
                <a:spLocks noChangeArrowheads="1"/>
              </p:cNvSpPr>
              <p:nvPr/>
            </p:nvSpPr>
            <p:spPr bwMode="auto">
              <a:xfrm>
                <a:off x="1703" y="2654"/>
                <a:ext cx="102" cy="112"/>
              </a:xfrm>
              <a:prstGeom prst="rect">
                <a:avLst/>
              </a:prstGeom>
              <a:noFill/>
              <a:ln w="9525">
                <a:noFill/>
                <a:miter lim="800000"/>
                <a:headEnd/>
                <a:tailEnd/>
              </a:ln>
            </p:spPr>
            <p:txBody>
              <a:bodyPr wrap="none" lIns="0" tIns="0" rIns="0" bIns="0">
                <a:spAutoFit/>
              </a:bodyPr>
              <a:lstStyle/>
              <a:p>
                <a:pPr>
                  <a:lnSpc>
                    <a:spcPts val="1400"/>
                  </a:lnSpc>
                </a:pPr>
                <a:r>
                  <a:rPr lang="en-US" sz="1800"/>
                  <a:t>Q</a:t>
                </a:r>
              </a:p>
            </p:txBody>
          </p:sp>
          <p:sp>
            <p:nvSpPr>
              <p:cNvPr id="715906" name="Line 130"/>
              <p:cNvSpPr>
                <a:spLocks noChangeShapeType="1"/>
              </p:cNvSpPr>
              <p:nvPr/>
            </p:nvSpPr>
            <p:spPr bwMode="auto">
              <a:xfrm>
                <a:off x="1148" y="2709"/>
                <a:ext cx="143" cy="1"/>
              </a:xfrm>
              <a:prstGeom prst="line">
                <a:avLst/>
              </a:prstGeom>
              <a:noFill/>
              <a:ln w="22225">
                <a:solidFill>
                  <a:srgbClr val="000000"/>
                </a:solidFill>
                <a:round/>
                <a:headEnd/>
                <a:tailEnd/>
              </a:ln>
            </p:spPr>
            <p:txBody>
              <a:bodyPr/>
              <a:lstStyle/>
              <a:p>
                <a:endParaRPr lang="en-US"/>
              </a:p>
            </p:txBody>
          </p:sp>
          <p:sp>
            <p:nvSpPr>
              <p:cNvPr id="715907" name="Line 131"/>
              <p:cNvSpPr>
                <a:spLocks noChangeShapeType="1"/>
              </p:cNvSpPr>
              <p:nvPr/>
            </p:nvSpPr>
            <p:spPr bwMode="auto">
              <a:xfrm>
                <a:off x="1863" y="2709"/>
                <a:ext cx="143" cy="1"/>
              </a:xfrm>
              <a:prstGeom prst="line">
                <a:avLst/>
              </a:prstGeom>
              <a:noFill/>
              <a:ln w="22225">
                <a:solidFill>
                  <a:srgbClr val="000000"/>
                </a:solidFill>
                <a:round/>
                <a:headEnd/>
                <a:tailEnd/>
              </a:ln>
            </p:spPr>
            <p:txBody>
              <a:bodyPr/>
              <a:lstStyle/>
              <a:p>
                <a:endParaRPr lang="en-US"/>
              </a:p>
            </p:txBody>
          </p:sp>
          <p:sp>
            <p:nvSpPr>
              <p:cNvPr id="715908" name="Line 132"/>
              <p:cNvSpPr>
                <a:spLocks noChangeShapeType="1"/>
              </p:cNvSpPr>
              <p:nvPr/>
            </p:nvSpPr>
            <p:spPr bwMode="auto">
              <a:xfrm>
                <a:off x="1571" y="3115"/>
                <a:ext cx="1" cy="199"/>
              </a:xfrm>
              <a:prstGeom prst="line">
                <a:avLst/>
              </a:prstGeom>
              <a:noFill/>
              <a:ln w="22225">
                <a:solidFill>
                  <a:srgbClr val="000000"/>
                </a:solidFill>
                <a:round/>
                <a:headEnd/>
                <a:tailEnd/>
              </a:ln>
            </p:spPr>
            <p:txBody>
              <a:bodyPr/>
              <a:lstStyle/>
              <a:p>
                <a:endParaRPr lang="en-US"/>
              </a:p>
            </p:txBody>
          </p:sp>
          <p:sp>
            <p:nvSpPr>
              <p:cNvPr id="715909" name="Rectangle 133"/>
              <p:cNvSpPr>
                <a:spLocks noChangeArrowheads="1"/>
              </p:cNvSpPr>
              <p:nvPr/>
            </p:nvSpPr>
            <p:spPr bwMode="auto">
              <a:xfrm>
                <a:off x="1703" y="2897"/>
                <a:ext cx="102" cy="112"/>
              </a:xfrm>
              <a:prstGeom prst="rect">
                <a:avLst/>
              </a:prstGeom>
              <a:noFill/>
              <a:ln w="9525">
                <a:noFill/>
                <a:miter lim="800000"/>
                <a:headEnd/>
                <a:tailEnd/>
              </a:ln>
            </p:spPr>
            <p:txBody>
              <a:bodyPr wrap="none" lIns="0" tIns="0" rIns="0" bIns="0">
                <a:spAutoFit/>
              </a:bodyPr>
              <a:lstStyle/>
              <a:p>
                <a:pPr>
                  <a:lnSpc>
                    <a:spcPts val="1400"/>
                  </a:lnSpc>
                </a:pPr>
                <a:r>
                  <a:rPr lang="en-US" sz="1800"/>
                  <a:t>Q</a:t>
                </a:r>
              </a:p>
            </p:txBody>
          </p:sp>
          <p:sp>
            <p:nvSpPr>
              <p:cNvPr id="715910" name="Line 134"/>
              <p:cNvSpPr>
                <a:spLocks noChangeShapeType="1"/>
              </p:cNvSpPr>
              <p:nvPr/>
            </p:nvSpPr>
            <p:spPr bwMode="auto">
              <a:xfrm>
                <a:off x="1863" y="2937"/>
                <a:ext cx="143" cy="1"/>
              </a:xfrm>
              <a:prstGeom prst="line">
                <a:avLst/>
              </a:prstGeom>
              <a:noFill/>
              <a:ln w="22225">
                <a:solidFill>
                  <a:srgbClr val="000000"/>
                </a:solidFill>
                <a:round/>
                <a:headEnd/>
                <a:tailEnd/>
              </a:ln>
            </p:spPr>
            <p:txBody>
              <a:bodyPr/>
              <a:lstStyle/>
              <a:p>
                <a:endParaRPr lang="en-US"/>
              </a:p>
            </p:txBody>
          </p:sp>
          <p:sp>
            <p:nvSpPr>
              <p:cNvPr id="715911" name="Oval 135"/>
              <p:cNvSpPr>
                <a:spLocks noChangeArrowheads="1"/>
              </p:cNvSpPr>
              <p:nvPr/>
            </p:nvSpPr>
            <p:spPr bwMode="auto">
              <a:xfrm>
                <a:off x="1859" y="2905"/>
                <a:ext cx="78" cy="70"/>
              </a:xfrm>
              <a:prstGeom prst="ellipse">
                <a:avLst/>
              </a:prstGeom>
              <a:solidFill>
                <a:srgbClr val="FFFFFF"/>
              </a:solidFill>
              <a:ln w="22225">
                <a:solidFill>
                  <a:srgbClr val="000000"/>
                </a:solidFill>
                <a:round/>
                <a:headEnd/>
                <a:tailEnd/>
              </a:ln>
            </p:spPr>
            <p:txBody>
              <a:bodyPr/>
              <a:lstStyle/>
              <a:p>
                <a:endParaRPr lang="en-US"/>
              </a:p>
            </p:txBody>
          </p:sp>
          <p:sp>
            <p:nvSpPr>
              <p:cNvPr id="715912" name="Rectangle 136"/>
              <p:cNvSpPr>
                <a:spLocks noChangeArrowheads="1"/>
              </p:cNvSpPr>
              <p:nvPr/>
            </p:nvSpPr>
            <p:spPr bwMode="auto">
              <a:xfrm>
                <a:off x="1425" y="3346"/>
                <a:ext cx="448" cy="238"/>
              </a:xfrm>
              <a:prstGeom prst="rect">
                <a:avLst/>
              </a:prstGeom>
              <a:noFill/>
              <a:ln w="12700">
                <a:noFill/>
                <a:miter lim="800000"/>
                <a:headEnd/>
                <a:tailEnd/>
              </a:ln>
              <a:effectLst/>
            </p:spPr>
            <p:txBody>
              <a:bodyPr wrap="none" lIns="19050" tIns="26988" rIns="19050" bIns="26988"/>
              <a:lstStyle/>
              <a:p>
                <a:pPr algn="l">
                  <a:lnSpc>
                    <a:spcPts val="1600"/>
                  </a:lnSpc>
                </a:pPr>
                <a:r>
                  <a:rPr lang="en-US" sz="1800"/>
                  <a:t>CLK</a:t>
                </a:r>
              </a:p>
            </p:txBody>
          </p:sp>
        </p:grpSp>
        <p:grpSp>
          <p:nvGrpSpPr>
            <p:cNvPr id="715917" name="Group 141"/>
            <p:cNvGrpSpPr>
              <a:grpSpLocks/>
            </p:cNvGrpSpPr>
            <p:nvPr/>
          </p:nvGrpSpPr>
          <p:grpSpPr bwMode="auto">
            <a:xfrm>
              <a:off x="901" y="2965"/>
              <a:ext cx="143" cy="102"/>
              <a:chOff x="1390" y="2792"/>
              <a:chExt cx="143" cy="144"/>
            </a:xfrm>
          </p:grpSpPr>
          <p:sp>
            <p:nvSpPr>
              <p:cNvPr id="715918" name="Line 142"/>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715919" name="Line 143"/>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sp>
        <p:nvSpPr>
          <p:cNvPr id="105" name="TextBox 104"/>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r>
              <a:rPr lang="en-US"/>
              <a:t>The master-slave D</a:t>
            </a:r>
          </a:p>
        </p:txBody>
      </p:sp>
      <p:sp>
        <p:nvSpPr>
          <p:cNvPr id="720915" name="Rectangle 19"/>
          <p:cNvSpPr>
            <a:spLocks noChangeArrowheads="1"/>
          </p:cNvSpPr>
          <p:nvPr/>
        </p:nvSpPr>
        <p:spPr bwMode="auto">
          <a:xfrm>
            <a:off x="2679700" y="2306638"/>
            <a:ext cx="908050" cy="917575"/>
          </a:xfrm>
          <a:prstGeom prst="rect">
            <a:avLst/>
          </a:prstGeom>
          <a:solidFill>
            <a:srgbClr val="FFFFFF"/>
          </a:solidFill>
          <a:ln w="22225">
            <a:solidFill>
              <a:srgbClr val="000000"/>
            </a:solidFill>
            <a:miter lim="800000"/>
            <a:headEnd/>
            <a:tailEnd/>
          </a:ln>
        </p:spPr>
        <p:txBody>
          <a:bodyPr/>
          <a:lstStyle/>
          <a:p>
            <a:endParaRPr lang="en-US"/>
          </a:p>
        </p:txBody>
      </p:sp>
      <p:sp>
        <p:nvSpPr>
          <p:cNvPr id="720916" name="Rectangle 20"/>
          <p:cNvSpPr>
            <a:spLocks noChangeArrowheads="1"/>
          </p:cNvSpPr>
          <p:nvPr/>
        </p:nvSpPr>
        <p:spPr bwMode="auto">
          <a:xfrm>
            <a:off x="2743200" y="2505075"/>
            <a:ext cx="155575" cy="177800"/>
          </a:xfrm>
          <a:prstGeom prst="rect">
            <a:avLst/>
          </a:prstGeom>
          <a:noFill/>
          <a:ln w="9525">
            <a:noFill/>
            <a:miter lim="800000"/>
            <a:headEnd/>
            <a:tailEnd/>
          </a:ln>
        </p:spPr>
        <p:txBody>
          <a:bodyPr wrap="none" lIns="0" tIns="0" rIns="0" bIns="0">
            <a:spAutoFit/>
          </a:bodyPr>
          <a:lstStyle/>
          <a:p>
            <a:pPr>
              <a:lnSpc>
                <a:spcPts val="1400"/>
              </a:lnSpc>
            </a:pPr>
            <a:r>
              <a:rPr lang="en-US" sz="1800"/>
              <a:t>D</a:t>
            </a:r>
          </a:p>
        </p:txBody>
      </p:sp>
      <p:sp>
        <p:nvSpPr>
          <p:cNvPr id="720917" name="Rectangle 21"/>
          <p:cNvSpPr>
            <a:spLocks noChangeArrowheads="1"/>
          </p:cNvSpPr>
          <p:nvPr/>
        </p:nvSpPr>
        <p:spPr bwMode="auto">
          <a:xfrm>
            <a:off x="3344863" y="2505075"/>
            <a:ext cx="161925" cy="177800"/>
          </a:xfrm>
          <a:prstGeom prst="rect">
            <a:avLst/>
          </a:prstGeom>
          <a:noFill/>
          <a:ln w="9525">
            <a:noFill/>
            <a:miter lim="800000"/>
            <a:headEnd/>
            <a:tailEnd/>
          </a:ln>
        </p:spPr>
        <p:txBody>
          <a:bodyPr wrap="none" lIns="0" tIns="0" rIns="0" bIns="0">
            <a:spAutoFit/>
          </a:bodyPr>
          <a:lstStyle/>
          <a:p>
            <a:pPr>
              <a:lnSpc>
                <a:spcPts val="1400"/>
              </a:lnSpc>
            </a:pPr>
            <a:r>
              <a:rPr lang="en-US" sz="1800"/>
              <a:t>Q</a:t>
            </a:r>
          </a:p>
        </p:txBody>
      </p:sp>
      <p:sp>
        <p:nvSpPr>
          <p:cNvPr id="720918" name="Line 22"/>
          <p:cNvSpPr>
            <a:spLocks noChangeShapeType="1"/>
          </p:cNvSpPr>
          <p:nvPr/>
        </p:nvSpPr>
        <p:spPr bwMode="auto">
          <a:xfrm>
            <a:off x="1878013" y="2587625"/>
            <a:ext cx="812800" cy="6350"/>
          </a:xfrm>
          <a:prstGeom prst="line">
            <a:avLst/>
          </a:prstGeom>
          <a:noFill/>
          <a:ln w="22225">
            <a:solidFill>
              <a:srgbClr val="000000"/>
            </a:solidFill>
            <a:round/>
            <a:headEnd/>
            <a:tailEnd/>
          </a:ln>
        </p:spPr>
        <p:txBody>
          <a:bodyPr/>
          <a:lstStyle/>
          <a:p>
            <a:endParaRPr lang="en-US"/>
          </a:p>
        </p:txBody>
      </p:sp>
      <p:sp>
        <p:nvSpPr>
          <p:cNvPr id="720920" name="Line 24"/>
          <p:cNvSpPr>
            <a:spLocks noChangeShapeType="1"/>
          </p:cNvSpPr>
          <p:nvPr/>
        </p:nvSpPr>
        <p:spPr bwMode="auto">
          <a:xfrm>
            <a:off x="3135313" y="3236913"/>
            <a:ext cx="1587" cy="315912"/>
          </a:xfrm>
          <a:prstGeom prst="line">
            <a:avLst/>
          </a:prstGeom>
          <a:noFill/>
          <a:ln w="22225">
            <a:solidFill>
              <a:srgbClr val="000000"/>
            </a:solidFill>
            <a:round/>
            <a:headEnd/>
            <a:tailEnd/>
          </a:ln>
        </p:spPr>
        <p:txBody>
          <a:bodyPr/>
          <a:lstStyle/>
          <a:p>
            <a:endParaRPr lang="en-US"/>
          </a:p>
        </p:txBody>
      </p:sp>
      <p:sp>
        <p:nvSpPr>
          <p:cNvPr id="720924" name="Rectangle 28"/>
          <p:cNvSpPr>
            <a:spLocks noChangeArrowheads="1"/>
          </p:cNvSpPr>
          <p:nvPr/>
        </p:nvSpPr>
        <p:spPr bwMode="auto">
          <a:xfrm>
            <a:off x="1328738" y="3419475"/>
            <a:ext cx="711200" cy="377825"/>
          </a:xfrm>
          <a:prstGeom prst="rect">
            <a:avLst/>
          </a:prstGeom>
          <a:noFill/>
          <a:ln w="12700">
            <a:noFill/>
            <a:miter lim="800000"/>
            <a:headEnd/>
            <a:tailEnd/>
          </a:ln>
          <a:effectLst/>
        </p:spPr>
        <p:txBody>
          <a:bodyPr wrap="none" lIns="19050" tIns="26988" rIns="19050" bIns="26988"/>
          <a:lstStyle/>
          <a:p>
            <a:pPr algn="l">
              <a:lnSpc>
                <a:spcPts val="1600"/>
              </a:lnSpc>
            </a:pPr>
            <a:r>
              <a:rPr lang="en-US" sz="1800"/>
              <a:t>CLK</a:t>
            </a:r>
          </a:p>
        </p:txBody>
      </p:sp>
      <p:sp>
        <p:nvSpPr>
          <p:cNvPr id="720925" name="Text Box 29"/>
          <p:cNvSpPr txBox="1">
            <a:spLocks noChangeArrowheads="1"/>
          </p:cNvSpPr>
          <p:nvPr/>
        </p:nvSpPr>
        <p:spPr bwMode="auto">
          <a:xfrm>
            <a:off x="1192213" y="2459038"/>
            <a:ext cx="581025" cy="266700"/>
          </a:xfrm>
          <a:prstGeom prst="rect">
            <a:avLst/>
          </a:prstGeom>
          <a:noFill/>
          <a:ln w="12700">
            <a:noFill/>
            <a:miter lim="800000"/>
            <a:headEnd/>
            <a:tailEnd/>
          </a:ln>
          <a:effectLst/>
        </p:spPr>
        <p:txBody>
          <a:bodyPr wrap="none" lIns="19050" tIns="26988" rIns="19050" bIns="26988">
            <a:spAutoFit/>
          </a:bodyPr>
          <a:lstStyle/>
          <a:p>
            <a:pPr algn="r">
              <a:lnSpc>
                <a:spcPts val="1675"/>
              </a:lnSpc>
            </a:pPr>
            <a:r>
              <a:rPr lang="en-US" sz="1800"/>
              <a:t>Input</a:t>
            </a:r>
          </a:p>
        </p:txBody>
      </p:sp>
      <p:sp>
        <p:nvSpPr>
          <p:cNvPr id="720929" name="Text Box 33"/>
          <p:cNvSpPr txBox="1">
            <a:spLocks noChangeArrowheads="1"/>
          </p:cNvSpPr>
          <p:nvPr/>
        </p:nvSpPr>
        <p:spPr bwMode="auto">
          <a:xfrm>
            <a:off x="1884363" y="1901825"/>
            <a:ext cx="2546350" cy="374650"/>
          </a:xfrm>
          <a:prstGeom prst="rect">
            <a:avLst/>
          </a:prstGeom>
          <a:noFill/>
          <a:ln w="12700">
            <a:noFill/>
            <a:miter lim="800000"/>
            <a:headEnd/>
            <a:tailEnd/>
          </a:ln>
          <a:effectLst/>
        </p:spPr>
        <p:txBody>
          <a:bodyPr lIns="19050" tIns="26988" rIns="19050" bIns="26988">
            <a:spAutoFit/>
          </a:bodyPr>
          <a:lstStyle/>
          <a:p>
            <a:pPr>
              <a:lnSpc>
                <a:spcPct val="105000"/>
              </a:lnSpc>
            </a:pPr>
            <a:r>
              <a:rPr lang="en-US" sz="2000">
                <a:solidFill>
                  <a:srgbClr val="CC3399"/>
                </a:solidFill>
              </a:rPr>
              <a:t>Master D latch</a:t>
            </a:r>
          </a:p>
        </p:txBody>
      </p:sp>
      <p:sp>
        <p:nvSpPr>
          <p:cNvPr id="720900" name="Rectangle 4"/>
          <p:cNvSpPr>
            <a:spLocks noChangeArrowheads="1"/>
          </p:cNvSpPr>
          <p:nvPr/>
        </p:nvSpPr>
        <p:spPr bwMode="auto">
          <a:xfrm>
            <a:off x="5121275" y="2306638"/>
            <a:ext cx="908050" cy="917575"/>
          </a:xfrm>
          <a:prstGeom prst="rect">
            <a:avLst/>
          </a:prstGeom>
          <a:solidFill>
            <a:srgbClr val="FFFFFF"/>
          </a:solidFill>
          <a:ln w="22225">
            <a:solidFill>
              <a:srgbClr val="000000"/>
            </a:solidFill>
            <a:miter lim="800000"/>
            <a:headEnd/>
            <a:tailEnd/>
          </a:ln>
        </p:spPr>
        <p:txBody>
          <a:bodyPr/>
          <a:lstStyle/>
          <a:p>
            <a:endParaRPr lang="en-US"/>
          </a:p>
        </p:txBody>
      </p:sp>
      <p:sp>
        <p:nvSpPr>
          <p:cNvPr id="720901" name="Rectangle 5"/>
          <p:cNvSpPr>
            <a:spLocks noChangeArrowheads="1"/>
          </p:cNvSpPr>
          <p:nvPr/>
        </p:nvSpPr>
        <p:spPr bwMode="auto">
          <a:xfrm>
            <a:off x="5184775" y="2505075"/>
            <a:ext cx="155575" cy="177800"/>
          </a:xfrm>
          <a:prstGeom prst="rect">
            <a:avLst/>
          </a:prstGeom>
          <a:noFill/>
          <a:ln w="9525">
            <a:noFill/>
            <a:miter lim="800000"/>
            <a:headEnd/>
            <a:tailEnd/>
          </a:ln>
        </p:spPr>
        <p:txBody>
          <a:bodyPr wrap="none" lIns="0" tIns="0" rIns="0" bIns="0">
            <a:spAutoFit/>
          </a:bodyPr>
          <a:lstStyle/>
          <a:p>
            <a:pPr>
              <a:lnSpc>
                <a:spcPts val="1400"/>
              </a:lnSpc>
            </a:pPr>
            <a:r>
              <a:rPr lang="en-US" sz="1800"/>
              <a:t>D</a:t>
            </a:r>
          </a:p>
        </p:txBody>
      </p:sp>
      <p:sp>
        <p:nvSpPr>
          <p:cNvPr id="720902" name="Rectangle 6"/>
          <p:cNvSpPr>
            <a:spLocks noChangeArrowheads="1"/>
          </p:cNvSpPr>
          <p:nvPr/>
        </p:nvSpPr>
        <p:spPr bwMode="auto">
          <a:xfrm>
            <a:off x="5786438" y="2505075"/>
            <a:ext cx="161925" cy="177800"/>
          </a:xfrm>
          <a:prstGeom prst="rect">
            <a:avLst/>
          </a:prstGeom>
          <a:noFill/>
          <a:ln w="9525">
            <a:noFill/>
            <a:miter lim="800000"/>
            <a:headEnd/>
            <a:tailEnd/>
          </a:ln>
        </p:spPr>
        <p:txBody>
          <a:bodyPr wrap="none" lIns="0" tIns="0" rIns="0" bIns="0">
            <a:spAutoFit/>
          </a:bodyPr>
          <a:lstStyle/>
          <a:p>
            <a:pPr>
              <a:lnSpc>
                <a:spcPts val="1400"/>
              </a:lnSpc>
            </a:pPr>
            <a:r>
              <a:rPr lang="en-US" sz="1800"/>
              <a:t>Q</a:t>
            </a:r>
          </a:p>
        </p:txBody>
      </p:sp>
      <p:sp>
        <p:nvSpPr>
          <p:cNvPr id="720904" name="Line 8"/>
          <p:cNvSpPr>
            <a:spLocks noChangeShapeType="1"/>
          </p:cNvSpPr>
          <p:nvPr/>
        </p:nvSpPr>
        <p:spPr bwMode="auto">
          <a:xfrm>
            <a:off x="6040438" y="2592388"/>
            <a:ext cx="911225" cy="6350"/>
          </a:xfrm>
          <a:prstGeom prst="line">
            <a:avLst/>
          </a:prstGeom>
          <a:noFill/>
          <a:ln w="22225">
            <a:solidFill>
              <a:srgbClr val="000000"/>
            </a:solidFill>
            <a:round/>
            <a:headEnd/>
            <a:tailEnd/>
          </a:ln>
        </p:spPr>
        <p:txBody>
          <a:bodyPr/>
          <a:lstStyle/>
          <a:p>
            <a:endParaRPr lang="en-US"/>
          </a:p>
        </p:txBody>
      </p:sp>
      <p:sp>
        <p:nvSpPr>
          <p:cNvPr id="720905" name="Line 9"/>
          <p:cNvSpPr>
            <a:spLocks noChangeShapeType="1"/>
          </p:cNvSpPr>
          <p:nvPr/>
        </p:nvSpPr>
        <p:spPr bwMode="auto">
          <a:xfrm>
            <a:off x="5576888" y="3236913"/>
            <a:ext cx="1587" cy="315912"/>
          </a:xfrm>
          <a:prstGeom prst="line">
            <a:avLst/>
          </a:prstGeom>
          <a:noFill/>
          <a:ln w="22225">
            <a:solidFill>
              <a:srgbClr val="000000"/>
            </a:solidFill>
            <a:round/>
            <a:headEnd/>
            <a:tailEnd/>
          </a:ln>
        </p:spPr>
        <p:txBody>
          <a:bodyPr/>
          <a:lstStyle/>
          <a:p>
            <a:endParaRPr lang="en-US"/>
          </a:p>
        </p:txBody>
      </p:sp>
      <p:sp>
        <p:nvSpPr>
          <p:cNvPr id="720911" name="Text Box 15"/>
          <p:cNvSpPr txBox="1">
            <a:spLocks noChangeArrowheads="1"/>
          </p:cNvSpPr>
          <p:nvPr/>
        </p:nvSpPr>
        <p:spPr bwMode="auto">
          <a:xfrm>
            <a:off x="7062788" y="2457450"/>
            <a:ext cx="733425" cy="266700"/>
          </a:xfrm>
          <a:prstGeom prst="rect">
            <a:avLst/>
          </a:prstGeom>
          <a:noFill/>
          <a:ln w="12700">
            <a:noFill/>
            <a:miter lim="800000"/>
            <a:headEnd/>
            <a:tailEnd/>
          </a:ln>
          <a:effectLst/>
        </p:spPr>
        <p:txBody>
          <a:bodyPr wrap="none" lIns="19050" tIns="26988" rIns="19050" bIns="26988">
            <a:spAutoFit/>
          </a:bodyPr>
          <a:lstStyle/>
          <a:p>
            <a:pPr algn="r">
              <a:lnSpc>
                <a:spcPts val="1675"/>
              </a:lnSpc>
            </a:pPr>
            <a:r>
              <a:rPr lang="en-US" sz="1800"/>
              <a:t>Output</a:t>
            </a:r>
          </a:p>
        </p:txBody>
      </p:sp>
      <p:sp>
        <p:nvSpPr>
          <p:cNvPr id="720914" name="Text Box 18"/>
          <p:cNvSpPr txBox="1">
            <a:spLocks noChangeArrowheads="1"/>
          </p:cNvSpPr>
          <p:nvPr/>
        </p:nvSpPr>
        <p:spPr bwMode="auto">
          <a:xfrm>
            <a:off x="4325938" y="1901825"/>
            <a:ext cx="2546350" cy="374650"/>
          </a:xfrm>
          <a:prstGeom prst="rect">
            <a:avLst/>
          </a:prstGeom>
          <a:noFill/>
          <a:ln w="12700">
            <a:noFill/>
            <a:miter lim="800000"/>
            <a:headEnd/>
            <a:tailEnd/>
          </a:ln>
          <a:effectLst/>
        </p:spPr>
        <p:txBody>
          <a:bodyPr lIns="19050" tIns="26988" rIns="19050" bIns="26988">
            <a:spAutoFit/>
          </a:bodyPr>
          <a:lstStyle/>
          <a:p>
            <a:pPr>
              <a:lnSpc>
                <a:spcPct val="105000"/>
              </a:lnSpc>
            </a:pPr>
            <a:r>
              <a:rPr lang="en-US" sz="2000">
                <a:solidFill>
                  <a:srgbClr val="CC3399"/>
                </a:solidFill>
              </a:rPr>
              <a:t>Slave D latch</a:t>
            </a:r>
          </a:p>
        </p:txBody>
      </p:sp>
      <p:sp>
        <p:nvSpPr>
          <p:cNvPr id="720930" name="Oval 34"/>
          <p:cNvSpPr>
            <a:spLocks noChangeArrowheads="1"/>
          </p:cNvSpPr>
          <p:nvPr/>
        </p:nvSpPr>
        <p:spPr bwMode="auto">
          <a:xfrm>
            <a:off x="5500688" y="3228975"/>
            <a:ext cx="136525" cy="123825"/>
          </a:xfrm>
          <a:prstGeom prst="ellipse">
            <a:avLst/>
          </a:prstGeom>
          <a:solidFill>
            <a:schemeClr val="bg1"/>
          </a:solidFill>
          <a:ln w="19050">
            <a:solidFill>
              <a:schemeClr val="tx1"/>
            </a:solidFill>
            <a:round/>
            <a:headEnd/>
            <a:tailEnd/>
          </a:ln>
          <a:effectLst/>
        </p:spPr>
        <p:txBody>
          <a:bodyPr wrap="none" lIns="19050" tIns="26988" rIns="19050" bIns="26988" anchor="ctr"/>
          <a:lstStyle/>
          <a:p>
            <a:endParaRPr lang="en-US"/>
          </a:p>
        </p:txBody>
      </p:sp>
      <p:sp>
        <p:nvSpPr>
          <p:cNvPr id="720933" name="Line 37"/>
          <p:cNvSpPr>
            <a:spLocks noChangeShapeType="1"/>
          </p:cNvSpPr>
          <p:nvPr/>
        </p:nvSpPr>
        <p:spPr bwMode="auto">
          <a:xfrm>
            <a:off x="3576638" y="2566988"/>
            <a:ext cx="1547812" cy="0"/>
          </a:xfrm>
          <a:prstGeom prst="line">
            <a:avLst/>
          </a:prstGeom>
          <a:noFill/>
          <a:ln w="28575">
            <a:solidFill>
              <a:schemeClr val="tx1"/>
            </a:solidFill>
            <a:round/>
            <a:headEnd/>
            <a:tailEnd/>
          </a:ln>
          <a:effectLst/>
        </p:spPr>
        <p:txBody>
          <a:bodyPr wrap="none" lIns="19050" tIns="26988" rIns="19050" bIns="26988" anchor="ctr"/>
          <a:lstStyle/>
          <a:p>
            <a:endParaRPr lang="en-US"/>
          </a:p>
        </p:txBody>
      </p:sp>
      <p:sp>
        <p:nvSpPr>
          <p:cNvPr id="720942" name="Line 46"/>
          <p:cNvSpPr>
            <a:spLocks noChangeShapeType="1"/>
          </p:cNvSpPr>
          <p:nvPr/>
        </p:nvSpPr>
        <p:spPr bwMode="auto">
          <a:xfrm>
            <a:off x="1905000" y="3543300"/>
            <a:ext cx="3684588" cy="0"/>
          </a:xfrm>
          <a:prstGeom prst="line">
            <a:avLst/>
          </a:prstGeom>
          <a:noFill/>
          <a:ln w="28575">
            <a:solidFill>
              <a:schemeClr val="tx1"/>
            </a:solidFill>
            <a:round/>
            <a:headEnd/>
            <a:tailEnd/>
          </a:ln>
          <a:effectLst/>
        </p:spPr>
        <p:txBody>
          <a:bodyPr wrap="none" lIns="19050" tIns="26988" rIns="19050" bIns="26988" anchor="ctr"/>
          <a:lstStyle/>
          <a:p>
            <a:endParaRPr lang="en-US"/>
          </a:p>
        </p:txBody>
      </p:sp>
      <p:sp>
        <p:nvSpPr>
          <p:cNvPr id="720943" name="Oval 47"/>
          <p:cNvSpPr>
            <a:spLocks noChangeArrowheads="1"/>
          </p:cNvSpPr>
          <p:nvPr/>
        </p:nvSpPr>
        <p:spPr bwMode="auto">
          <a:xfrm>
            <a:off x="3070225" y="3473450"/>
            <a:ext cx="136525" cy="123825"/>
          </a:xfrm>
          <a:prstGeom prst="ellipse">
            <a:avLst/>
          </a:prstGeom>
          <a:solidFill>
            <a:schemeClr val="tx1"/>
          </a:solidFill>
          <a:ln w="19050">
            <a:solidFill>
              <a:schemeClr val="tx1"/>
            </a:solidFill>
            <a:round/>
            <a:headEnd/>
            <a:tailEnd/>
          </a:ln>
          <a:effectLst/>
        </p:spPr>
        <p:txBody>
          <a:bodyPr wrap="none" lIns="19050" tIns="26988" rIns="19050" bIns="26988" anchor="ctr"/>
          <a:lstStyle/>
          <a:p>
            <a:endParaRPr lang="en-US"/>
          </a:p>
        </p:txBody>
      </p:sp>
      <p:sp>
        <p:nvSpPr>
          <p:cNvPr id="720944" name="Rectangle 48"/>
          <p:cNvSpPr>
            <a:spLocks noChangeArrowheads="1"/>
          </p:cNvSpPr>
          <p:nvPr/>
        </p:nvSpPr>
        <p:spPr bwMode="auto">
          <a:xfrm>
            <a:off x="2235200" y="1806575"/>
            <a:ext cx="4224338" cy="2308225"/>
          </a:xfrm>
          <a:prstGeom prst="rect">
            <a:avLst/>
          </a:prstGeom>
          <a:noFill/>
          <a:ln w="19050">
            <a:solidFill>
              <a:srgbClr val="CC3399"/>
            </a:solidFill>
            <a:prstDash val="dash"/>
            <a:miter lim="800000"/>
            <a:headEnd/>
            <a:tailEnd/>
          </a:ln>
          <a:effectLst/>
        </p:spPr>
        <p:txBody>
          <a:bodyPr wrap="none" lIns="19050" tIns="26988" rIns="19050" bIns="26988" anchor="ctr"/>
          <a:lstStyle/>
          <a:p>
            <a:endParaRPr lang="en-US"/>
          </a:p>
        </p:txBody>
      </p:sp>
      <p:sp>
        <p:nvSpPr>
          <p:cNvPr id="720945" name="Text Box 49"/>
          <p:cNvSpPr txBox="1">
            <a:spLocks noChangeArrowheads="1"/>
          </p:cNvSpPr>
          <p:nvPr/>
        </p:nvSpPr>
        <p:spPr bwMode="auto">
          <a:xfrm>
            <a:off x="2874963" y="3733800"/>
            <a:ext cx="2925762" cy="374650"/>
          </a:xfrm>
          <a:prstGeom prst="rect">
            <a:avLst/>
          </a:prstGeom>
          <a:noFill/>
          <a:ln w="12700">
            <a:noFill/>
            <a:miter lim="800000"/>
            <a:headEnd/>
            <a:tailEnd/>
          </a:ln>
          <a:effectLst/>
        </p:spPr>
        <p:txBody>
          <a:bodyPr lIns="19050" tIns="26988" rIns="19050" bIns="26988">
            <a:spAutoFit/>
          </a:bodyPr>
          <a:lstStyle/>
          <a:p>
            <a:pPr>
              <a:lnSpc>
                <a:spcPct val="105000"/>
              </a:lnSpc>
            </a:pPr>
            <a:r>
              <a:rPr lang="en-US" sz="2000">
                <a:solidFill>
                  <a:srgbClr val="CC3399"/>
                </a:solidFill>
              </a:rPr>
              <a:t>master-slave D flip-flop</a:t>
            </a:r>
          </a:p>
        </p:txBody>
      </p:sp>
      <p:sp>
        <p:nvSpPr>
          <p:cNvPr id="720946" name="Text Box 50"/>
          <p:cNvSpPr txBox="1">
            <a:spLocks noChangeArrowheads="1"/>
          </p:cNvSpPr>
          <p:nvPr/>
        </p:nvSpPr>
        <p:spPr bwMode="auto">
          <a:xfrm>
            <a:off x="1420813" y="4786313"/>
            <a:ext cx="5661025" cy="1217899"/>
          </a:xfrm>
          <a:prstGeom prst="rect">
            <a:avLst/>
          </a:prstGeom>
          <a:noFill/>
          <a:ln w="12700">
            <a:noFill/>
            <a:miter lim="800000"/>
            <a:headEnd/>
            <a:tailEnd/>
          </a:ln>
          <a:effectLst/>
        </p:spPr>
        <p:txBody>
          <a:bodyPr lIns="19050" tIns="26988" rIns="19050" bIns="26988">
            <a:spAutoFit/>
          </a:bodyPr>
          <a:lstStyle/>
          <a:p>
            <a:pPr>
              <a:lnSpc>
                <a:spcPct val="105000"/>
              </a:lnSpc>
            </a:pPr>
            <a:r>
              <a:rPr lang="en-US" sz="2400" dirty="0" smtClean="0">
                <a:solidFill>
                  <a:schemeClr val="tx1"/>
                </a:solidFill>
              </a:rPr>
              <a:t>Because of the timing issue, it was good to use two latches as master-slave configuration or use one flip-flop.</a:t>
            </a:r>
          </a:p>
        </p:txBody>
      </p:sp>
      <p:sp>
        <p:nvSpPr>
          <p:cNvPr id="25" name="TextBox 24"/>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n-US" dirty="0" smtClean="0"/>
              <a:t>Timing terminology and constraints</a:t>
            </a:r>
            <a:endParaRPr lang="en-US" dirty="0"/>
          </a:p>
        </p:txBody>
      </p:sp>
      <p:sp>
        <p:nvSpPr>
          <p:cNvPr id="710659" name="Rectangle 3"/>
          <p:cNvSpPr>
            <a:spLocks noGrp="1" noChangeArrowheads="1"/>
          </p:cNvSpPr>
          <p:nvPr>
            <p:ph type="body" idx="1"/>
          </p:nvPr>
        </p:nvSpPr>
        <p:spPr>
          <a:xfrm>
            <a:off x="311150" y="1390650"/>
            <a:ext cx="8228013" cy="1616075"/>
          </a:xfrm>
        </p:spPr>
        <p:txBody>
          <a:bodyPr/>
          <a:lstStyle/>
          <a:p>
            <a:pPr lvl="1"/>
            <a:r>
              <a:rPr lang="en-US" dirty="0">
                <a:solidFill>
                  <a:srgbClr val="0000FF"/>
                </a:solidFill>
              </a:rPr>
              <a:t>Setup time </a:t>
            </a:r>
            <a:r>
              <a:rPr lang="en-US" dirty="0" err="1">
                <a:solidFill>
                  <a:srgbClr val="0000FF"/>
                </a:solidFill>
              </a:rPr>
              <a:t>t</a:t>
            </a:r>
            <a:r>
              <a:rPr lang="en-US" baseline="-25000" dirty="0" err="1">
                <a:solidFill>
                  <a:srgbClr val="0000FF"/>
                </a:solidFill>
              </a:rPr>
              <a:t>su</a:t>
            </a:r>
            <a:r>
              <a:rPr lang="en-US" dirty="0"/>
              <a:t>: Amount of time the input must be stable before the clock transitions high (or low for negative-edge triggered FF)</a:t>
            </a:r>
          </a:p>
          <a:p>
            <a:pPr lvl="1"/>
            <a:r>
              <a:rPr lang="en-US" dirty="0">
                <a:solidFill>
                  <a:srgbClr val="0000FF"/>
                </a:solidFill>
              </a:rPr>
              <a:t>Hold time </a:t>
            </a:r>
            <a:r>
              <a:rPr lang="en-US" dirty="0" err="1">
                <a:solidFill>
                  <a:srgbClr val="0000FF"/>
                </a:solidFill>
              </a:rPr>
              <a:t>t</a:t>
            </a:r>
            <a:r>
              <a:rPr lang="en-US" baseline="-25000" dirty="0" err="1">
                <a:solidFill>
                  <a:srgbClr val="0000FF"/>
                </a:solidFill>
              </a:rPr>
              <a:t>h</a:t>
            </a:r>
            <a:r>
              <a:rPr lang="en-US" dirty="0"/>
              <a:t>: Amount of time the input must be stable after the clock transitions high (or low for negative-edge triggered FF</a:t>
            </a:r>
            <a:r>
              <a:rPr lang="en-US" dirty="0" smtClean="0"/>
              <a:t>)</a:t>
            </a:r>
          </a:p>
          <a:p>
            <a:pPr lvl="1"/>
            <a:r>
              <a:rPr lang="en-US" dirty="0" smtClean="0">
                <a:solidFill>
                  <a:srgbClr val="0000FF"/>
                </a:solidFill>
              </a:rPr>
              <a:t>Clock width </a:t>
            </a:r>
            <a:r>
              <a:rPr lang="en-US" dirty="0" err="1" smtClean="0">
                <a:solidFill>
                  <a:srgbClr val="0000FF"/>
                </a:solidFill>
              </a:rPr>
              <a:t>t</a:t>
            </a:r>
            <a:r>
              <a:rPr lang="en-US" baseline="-25000" dirty="0" err="1" smtClean="0">
                <a:solidFill>
                  <a:srgbClr val="0000FF"/>
                </a:solidFill>
              </a:rPr>
              <a:t>w</a:t>
            </a:r>
            <a:r>
              <a:rPr lang="en-US" dirty="0" smtClean="0"/>
              <a:t> : Clock width that must be met</a:t>
            </a:r>
          </a:p>
          <a:p>
            <a:pPr lvl="1"/>
            <a:r>
              <a:rPr lang="en-US" dirty="0" smtClean="0"/>
              <a:t>Propagation delays </a:t>
            </a:r>
            <a:r>
              <a:rPr lang="en-US" dirty="0" err="1" smtClean="0">
                <a:solidFill>
                  <a:srgbClr val="0000FF"/>
                </a:solidFill>
              </a:rPr>
              <a:t>t</a:t>
            </a:r>
            <a:r>
              <a:rPr lang="en-US" baseline="-25000" dirty="0" err="1" smtClean="0">
                <a:solidFill>
                  <a:srgbClr val="0000FF"/>
                </a:solidFill>
              </a:rPr>
              <a:t>plh</a:t>
            </a:r>
            <a:r>
              <a:rPr lang="en-US" dirty="0" smtClean="0"/>
              <a:t> and </a:t>
            </a:r>
            <a:r>
              <a:rPr lang="en-US" dirty="0" err="1" smtClean="0">
                <a:solidFill>
                  <a:srgbClr val="0000FF"/>
                </a:solidFill>
              </a:rPr>
              <a:t>t</a:t>
            </a:r>
            <a:r>
              <a:rPr lang="en-US" baseline="-25000" dirty="0" err="1" smtClean="0">
                <a:solidFill>
                  <a:srgbClr val="0000FF"/>
                </a:solidFill>
              </a:rPr>
              <a:t>phl</a:t>
            </a:r>
            <a:r>
              <a:rPr lang="en-US" dirty="0" smtClean="0"/>
              <a:t>: Propagation delay (high to low, low to high) (longer than hold time)</a:t>
            </a:r>
            <a:endParaRPr lang="en-US" baseline="-25000" dirty="0" smtClean="0">
              <a:solidFill>
                <a:srgbClr val="0000FF"/>
              </a:solidFill>
            </a:endParaRPr>
          </a:p>
          <a:p>
            <a:pPr lvl="1"/>
            <a:endParaRPr lang="en-US" dirty="0"/>
          </a:p>
        </p:txBody>
      </p:sp>
      <p:sp>
        <p:nvSpPr>
          <p:cNvPr id="79" name="Line 2"/>
          <p:cNvSpPr>
            <a:spLocks noChangeShapeType="1"/>
          </p:cNvSpPr>
          <p:nvPr/>
        </p:nvSpPr>
        <p:spPr bwMode="auto">
          <a:xfrm>
            <a:off x="3711575" y="4589461"/>
            <a:ext cx="342900" cy="0"/>
          </a:xfrm>
          <a:prstGeom prst="line">
            <a:avLst/>
          </a:prstGeom>
          <a:noFill/>
          <a:ln w="28575">
            <a:solidFill>
              <a:srgbClr val="000000"/>
            </a:solidFill>
            <a:round/>
            <a:headEnd/>
            <a:tailEnd/>
          </a:ln>
          <a:effectLst/>
        </p:spPr>
        <p:txBody>
          <a:bodyPr wrap="none" anchor="ctr"/>
          <a:lstStyle/>
          <a:p>
            <a:endParaRPr lang="en-US"/>
          </a:p>
        </p:txBody>
      </p:sp>
      <p:sp>
        <p:nvSpPr>
          <p:cNvPr id="80" name="Line 3"/>
          <p:cNvSpPr>
            <a:spLocks noChangeShapeType="1"/>
          </p:cNvSpPr>
          <p:nvPr/>
        </p:nvSpPr>
        <p:spPr bwMode="auto">
          <a:xfrm flipV="1">
            <a:off x="4048125" y="4132261"/>
            <a:ext cx="266700" cy="469900"/>
          </a:xfrm>
          <a:prstGeom prst="line">
            <a:avLst/>
          </a:prstGeom>
          <a:noFill/>
          <a:ln w="28575">
            <a:solidFill>
              <a:srgbClr val="000000"/>
            </a:solidFill>
            <a:round/>
            <a:headEnd/>
            <a:tailEnd/>
          </a:ln>
          <a:effectLst/>
        </p:spPr>
        <p:txBody>
          <a:bodyPr wrap="none" anchor="ctr"/>
          <a:lstStyle/>
          <a:p>
            <a:endParaRPr lang="en-US"/>
          </a:p>
        </p:txBody>
      </p:sp>
      <p:sp>
        <p:nvSpPr>
          <p:cNvPr id="81" name="Line 4"/>
          <p:cNvSpPr>
            <a:spLocks noChangeShapeType="1"/>
          </p:cNvSpPr>
          <p:nvPr/>
        </p:nvSpPr>
        <p:spPr bwMode="auto">
          <a:xfrm>
            <a:off x="4311650" y="4144961"/>
            <a:ext cx="946150" cy="0"/>
          </a:xfrm>
          <a:prstGeom prst="line">
            <a:avLst/>
          </a:prstGeom>
          <a:noFill/>
          <a:ln w="28575">
            <a:solidFill>
              <a:srgbClr val="000000"/>
            </a:solidFill>
            <a:round/>
            <a:headEnd/>
            <a:tailEnd/>
          </a:ln>
          <a:effectLst/>
        </p:spPr>
        <p:txBody>
          <a:bodyPr wrap="none" anchor="ctr"/>
          <a:lstStyle/>
          <a:p>
            <a:endParaRPr lang="en-US"/>
          </a:p>
        </p:txBody>
      </p:sp>
      <p:sp>
        <p:nvSpPr>
          <p:cNvPr id="82" name="Line 5"/>
          <p:cNvSpPr>
            <a:spLocks noChangeShapeType="1"/>
          </p:cNvSpPr>
          <p:nvPr/>
        </p:nvSpPr>
        <p:spPr bwMode="auto">
          <a:xfrm>
            <a:off x="5295900" y="4157661"/>
            <a:ext cx="228600" cy="419100"/>
          </a:xfrm>
          <a:prstGeom prst="line">
            <a:avLst/>
          </a:prstGeom>
          <a:noFill/>
          <a:ln w="28575">
            <a:solidFill>
              <a:srgbClr val="000000"/>
            </a:solidFill>
            <a:round/>
            <a:headEnd/>
            <a:tailEnd/>
          </a:ln>
          <a:effectLst/>
        </p:spPr>
        <p:txBody>
          <a:bodyPr wrap="none" anchor="ctr"/>
          <a:lstStyle/>
          <a:p>
            <a:endParaRPr lang="en-US"/>
          </a:p>
        </p:txBody>
      </p:sp>
      <p:sp>
        <p:nvSpPr>
          <p:cNvPr id="83" name="Line 6"/>
          <p:cNvSpPr>
            <a:spLocks noChangeShapeType="1"/>
          </p:cNvSpPr>
          <p:nvPr/>
        </p:nvSpPr>
        <p:spPr bwMode="auto">
          <a:xfrm>
            <a:off x="5526088" y="4589461"/>
            <a:ext cx="2092325" cy="0"/>
          </a:xfrm>
          <a:prstGeom prst="line">
            <a:avLst/>
          </a:prstGeom>
          <a:noFill/>
          <a:ln w="28575">
            <a:solidFill>
              <a:srgbClr val="000000"/>
            </a:solidFill>
            <a:round/>
            <a:headEnd/>
            <a:tailEnd/>
          </a:ln>
          <a:effectLst/>
        </p:spPr>
        <p:txBody>
          <a:bodyPr wrap="none" anchor="ctr"/>
          <a:lstStyle/>
          <a:p>
            <a:endParaRPr lang="en-US"/>
          </a:p>
        </p:txBody>
      </p:sp>
      <p:sp>
        <p:nvSpPr>
          <p:cNvPr id="84" name="Line 7"/>
          <p:cNvSpPr>
            <a:spLocks noChangeShapeType="1"/>
          </p:cNvSpPr>
          <p:nvPr/>
        </p:nvSpPr>
        <p:spPr bwMode="auto">
          <a:xfrm flipV="1">
            <a:off x="7607300" y="4170361"/>
            <a:ext cx="215900" cy="431800"/>
          </a:xfrm>
          <a:prstGeom prst="line">
            <a:avLst/>
          </a:prstGeom>
          <a:noFill/>
          <a:ln w="28575">
            <a:solidFill>
              <a:srgbClr val="000000"/>
            </a:solidFill>
            <a:round/>
            <a:headEnd/>
            <a:tailEnd/>
          </a:ln>
          <a:effectLst/>
        </p:spPr>
        <p:txBody>
          <a:bodyPr wrap="none" anchor="ctr"/>
          <a:lstStyle/>
          <a:p>
            <a:endParaRPr lang="en-US"/>
          </a:p>
        </p:txBody>
      </p:sp>
      <p:sp>
        <p:nvSpPr>
          <p:cNvPr id="85" name="Line 8"/>
          <p:cNvSpPr>
            <a:spLocks noChangeShapeType="1"/>
          </p:cNvSpPr>
          <p:nvPr/>
        </p:nvSpPr>
        <p:spPr bwMode="auto">
          <a:xfrm>
            <a:off x="7812088" y="4183061"/>
            <a:ext cx="620712" cy="0"/>
          </a:xfrm>
          <a:prstGeom prst="line">
            <a:avLst/>
          </a:prstGeom>
          <a:noFill/>
          <a:ln w="28575">
            <a:solidFill>
              <a:srgbClr val="000000"/>
            </a:solidFill>
            <a:round/>
            <a:headEnd/>
            <a:tailEnd/>
          </a:ln>
          <a:effectLst/>
        </p:spPr>
        <p:txBody>
          <a:bodyPr wrap="none" anchor="ctr"/>
          <a:lstStyle/>
          <a:p>
            <a:endParaRPr lang="en-US"/>
          </a:p>
        </p:txBody>
      </p:sp>
      <p:sp>
        <p:nvSpPr>
          <p:cNvPr id="86" name="Line 9"/>
          <p:cNvSpPr>
            <a:spLocks noChangeShapeType="1"/>
          </p:cNvSpPr>
          <p:nvPr/>
        </p:nvSpPr>
        <p:spPr bwMode="auto">
          <a:xfrm>
            <a:off x="3721100" y="5300661"/>
            <a:ext cx="963613" cy="0"/>
          </a:xfrm>
          <a:prstGeom prst="line">
            <a:avLst/>
          </a:prstGeom>
          <a:noFill/>
          <a:ln w="28575">
            <a:solidFill>
              <a:srgbClr val="000000"/>
            </a:solidFill>
            <a:round/>
            <a:headEnd/>
            <a:tailEnd/>
          </a:ln>
          <a:effectLst/>
        </p:spPr>
        <p:txBody>
          <a:bodyPr wrap="none" anchor="ctr"/>
          <a:lstStyle/>
          <a:p>
            <a:endParaRPr lang="en-US"/>
          </a:p>
        </p:txBody>
      </p:sp>
      <p:sp>
        <p:nvSpPr>
          <p:cNvPr id="87" name="Line 10"/>
          <p:cNvSpPr>
            <a:spLocks noChangeShapeType="1"/>
          </p:cNvSpPr>
          <p:nvPr/>
        </p:nvSpPr>
        <p:spPr bwMode="auto">
          <a:xfrm flipV="1">
            <a:off x="4673600" y="4868861"/>
            <a:ext cx="266700" cy="444500"/>
          </a:xfrm>
          <a:prstGeom prst="line">
            <a:avLst/>
          </a:prstGeom>
          <a:noFill/>
          <a:ln w="28575">
            <a:solidFill>
              <a:srgbClr val="000000"/>
            </a:solidFill>
            <a:round/>
            <a:headEnd/>
            <a:tailEnd/>
          </a:ln>
          <a:effectLst/>
        </p:spPr>
        <p:txBody>
          <a:bodyPr wrap="none" anchor="ctr"/>
          <a:lstStyle/>
          <a:p>
            <a:endParaRPr lang="en-US"/>
          </a:p>
        </p:txBody>
      </p:sp>
      <p:sp>
        <p:nvSpPr>
          <p:cNvPr id="88" name="Line 11"/>
          <p:cNvSpPr>
            <a:spLocks noChangeShapeType="1"/>
          </p:cNvSpPr>
          <p:nvPr/>
        </p:nvSpPr>
        <p:spPr bwMode="auto">
          <a:xfrm>
            <a:off x="4929188" y="4881561"/>
            <a:ext cx="415925" cy="0"/>
          </a:xfrm>
          <a:prstGeom prst="line">
            <a:avLst/>
          </a:prstGeom>
          <a:noFill/>
          <a:ln w="28575">
            <a:solidFill>
              <a:srgbClr val="000000"/>
            </a:solidFill>
            <a:round/>
            <a:headEnd/>
            <a:tailEnd/>
          </a:ln>
          <a:effectLst/>
        </p:spPr>
        <p:txBody>
          <a:bodyPr wrap="none" anchor="ctr"/>
          <a:lstStyle/>
          <a:p>
            <a:endParaRPr lang="en-US"/>
          </a:p>
        </p:txBody>
      </p:sp>
      <p:sp>
        <p:nvSpPr>
          <p:cNvPr id="89" name="Line 12"/>
          <p:cNvSpPr>
            <a:spLocks noChangeShapeType="1"/>
          </p:cNvSpPr>
          <p:nvPr/>
        </p:nvSpPr>
        <p:spPr bwMode="auto">
          <a:xfrm>
            <a:off x="5334000" y="4894261"/>
            <a:ext cx="228600" cy="419100"/>
          </a:xfrm>
          <a:prstGeom prst="line">
            <a:avLst/>
          </a:prstGeom>
          <a:noFill/>
          <a:ln w="28575">
            <a:solidFill>
              <a:srgbClr val="000000"/>
            </a:solidFill>
            <a:round/>
            <a:headEnd/>
            <a:tailEnd/>
          </a:ln>
          <a:effectLst/>
        </p:spPr>
        <p:txBody>
          <a:bodyPr wrap="none" anchor="ctr"/>
          <a:lstStyle/>
          <a:p>
            <a:endParaRPr lang="en-US"/>
          </a:p>
        </p:txBody>
      </p:sp>
      <p:sp>
        <p:nvSpPr>
          <p:cNvPr id="90" name="Line 13"/>
          <p:cNvSpPr>
            <a:spLocks noChangeShapeType="1"/>
          </p:cNvSpPr>
          <p:nvPr/>
        </p:nvSpPr>
        <p:spPr bwMode="auto">
          <a:xfrm>
            <a:off x="5588000" y="5300661"/>
            <a:ext cx="1457325" cy="0"/>
          </a:xfrm>
          <a:prstGeom prst="line">
            <a:avLst/>
          </a:prstGeom>
          <a:noFill/>
          <a:ln w="28575">
            <a:solidFill>
              <a:srgbClr val="000000"/>
            </a:solidFill>
            <a:round/>
            <a:headEnd/>
            <a:tailEnd/>
          </a:ln>
          <a:effectLst/>
        </p:spPr>
        <p:txBody>
          <a:bodyPr wrap="none" anchor="ctr"/>
          <a:lstStyle/>
          <a:p>
            <a:endParaRPr lang="en-US"/>
          </a:p>
        </p:txBody>
      </p:sp>
      <p:sp>
        <p:nvSpPr>
          <p:cNvPr id="91" name="Line 14"/>
          <p:cNvSpPr>
            <a:spLocks noChangeShapeType="1"/>
          </p:cNvSpPr>
          <p:nvPr/>
        </p:nvSpPr>
        <p:spPr bwMode="auto">
          <a:xfrm flipV="1">
            <a:off x="7023100" y="4906961"/>
            <a:ext cx="190500" cy="406400"/>
          </a:xfrm>
          <a:prstGeom prst="line">
            <a:avLst/>
          </a:prstGeom>
          <a:noFill/>
          <a:ln w="28575">
            <a:solidFill>
              <a:srgbClr val="000000"/>
            </a:solidFill>
            <a:round/>
            <a:headEnd/>
            <a:tailEnd/>
          </a:ln>
          <a:effectLst/>
        </p:spPr>
        <p:txBody>
          <a:bodyPr wrap="none" anchor="ctr"/>
          <a:lstStyle/>
          <a:p>
            <a:endParaRPr lang="en-US"/>
          </a:p>
        </p:txBody>
      </p:sp>
      <p:sp>
        <p:nvSpPr>
          <p:cNvPr id="92" name="Line 15"/>
          <p:cNvSpPr>
            <a:spLocks noChangeShapeType="1"/>
          </p:cNvSpPr>
          <p:nvPr/>
        </p:nvSpPr>
        <p:spPr bwMode="auto">
          <a:xfrm>
            <a:off x="7215188" y="4919661"/>
            <a:ext cx="442912" cy="0"/>
          </a:xfrm>
          <a:prstGeom prst="line">
            <a:avLst/>
          </a:prstGeom>
          <a:noFill/>
          <a:ln w="28575">
            <a:solidFill>
              <a:srgbClr val="000000"/>
            </a:solidFill>
            <a:round/>
            <a:headEnd/>
            <a:tailEnd/>
          </a:ln>
          <a:effectLst/>
        </p:spPr>
        <p:txBody>
          <a:bodyPr wrap="none" anchor="ctr"/>
          <a:lstStyle/>
          <a:p>
            <a:endParaRPr lang="en-US"/>
          </a:p>
        </p:txBody>
      </p:sp>
      <p:sp>
        <p:nvSpPr>
          <p:cNvPr id="93" name="Line 16"/>
          <p:cNvSpPr>
            <a:spLocks noChangeShapeType="1"/>
          </p:cNvSpPr>
          <p:nvPr/>
        </p:nvSpPr>
        <p:spPr bwMode="auto">
          <a:xfrm flipV="1">
            <a:off x="4838700" y="3986211"/>
            <a:ext cx="0" cy="2362200"/>
          </a:xfrm>
          <a:prstGeom prst="line">
            <a:avLst/>
          </a:prstGeom>
          <a:noFill/>
          <a:ln w="12700">
            <a:solidFill>
              <a:srgbClr val="CC3399"/>
            </a:solidFill>
            <a:round/>
            <a:headEnd/>
            <a:tailEnd/>
          </a:ln>
          <a:effectLst/>
        </p:spPr>
        <p:txBody>
          <a:bodyPr wrap="none" anchor="ctr"/>
          <a:lstStyle/>
          <a:p>
            <a:endParaRPr lang="en-US"/>
          </a:p>
        </p:txBody>
      </p:sp>
      <p:sp>
        <p:nvSpPr>
          <p:cNvPr id="94" name="Line 17"/>
          <p:cNvSpPr>
            <a:spLocks noChangeShapeType="1"/>
          </p:cNvSpPr>
          <p:nvPr/>
        </p:nvSpPr>
        <p:spPr bwMode="auto">
          <a:xfrm>
            <a:off x="4191000" y="3998911"/>
            <a:ext cx="0" cy="723900"/>
          </a:xfrm>
          <a:prstGeom prst="line">
            <a:avLst/>
          </a:prstGeom>
          <a:noFill/>
          <a:ln w="12700">
            <a:solidFill>
              <a:srgbClr val="CC3399"/>
            </a:solidFill>
            <a:round/>
            <a:headEnd/>
            <a:tailEnd/>
          </a:ln>
          <a:effectLst/>
        </p:spPr>
        <p:txBody>
          <a:bodyPr wrap="none" anchor="ctr"/>
          <a:lstStyle/>
          <a:p>
            <a:endParaRPr lang="en-US"/>
          </a:p>
        </p:txBody>
      </p:sp>
      <p:sp>
        <p:nvSpPr>
          <p:cNvPr id="95" name="Line 18"/>
          <p:cNvSpPr>
            <a:spLocks noChangeShapeType="1"/>
          </p:cNvSpPr>
          <p:nvPr/>
        </p:nvSpPr>
        <p:spPr bwMode="auto">
          <a:xfrm>
            <a:off x="5384800" y="3973511"/>
            <a:ext cx="0" cy="723900"/>
          </a:xfrm>
          <a:prstGeom prst="line">
            <a:avLst/>
          </a:prstGeom>
          <a:noFill/>
          <a:ln w="12700">
            <a:solidFill>
              <a:srgbClr val="CC3399"/>
            </a:solidFill>
            <a:round/>
            <a:headEnd/>
            <a:tailEnd/>
          </a:ln>
          <a:effectLst/>
        </p:spPr>
        <p:txBody>
          <a:bodyPr wrap="none" anchor="ctr"/>
          <a:lstStyle/>
          <a:p>
            <a:endParaRPr lang="en-US"/>
          </a:p>
        </p:txBody>
      </p:sp>
      <p:sp>
        <p:nvSpPr>
          <p:cNvPr id="96" name="Line 19"/>
          <p:cNvSpPr>
            <a:spLocks noChangeShapeType="1"/>
          </p:cNvSpPr>
          <p:nvPr/>
        </p:nvSpPr>
        <p:spPr bwMode="auto">
          <a:xfrm>
            <a:off x="3721100" y="6024561"/>
            <a:ext cx="1879600" cy="0"/>
          </a:xfrm>
          <a:prstGeom prst="line">
            <a:avLst/>
          </a:prstGeom>
          <a:noFill/>
          <a:ln w="28575">
            <a:solidFill>
              <a:srgbClr val="000000"/>
            </a:solidFill>
            <a:round/>
            <a:headEnd/>
            <a:tailEnd/>
          </a:ln>
          <a:effectLst/>
        </p:spPr>
        <p:txBody>
          <a:bodyPr wrap="none" anchor="ctr"/>
          <a:lstStyle/>
          <a:p>
            <a:endParaRPr lang="en-US"/>
          </a:p>
        </p:txBody>
      </p:sp>
      <p:sp>
        <p:nvSpPr>
          <p:cNvPr id="97" name="Line 20"/>
          <p:cNvSpPr>
            <a:spLocks noChangeShapeType="1"/>
          </p:cNvSpPr>
          <p:nvPr/>
        </p:nvSpPr>
        <p:spPr bwMode="auto">
          <a:xfrm flipV="1">
            <a:off x="5613400" y="5567361"/>
            <a:ext cx="203200" cy="457200"/>
          </a:xfrm>
          <a:prstGeom prst="line">
            <a:avLst/>
          </a:prstGeom>
          <a:noFill/>
          <a:ln w="28575">
            <a:solidFill>
              <a:srgbClr val="000000"/>
            </a:solidFill>
            <a:round/>
            <a:headEnd/>
            <a:tailEnd/>
          </a:ln>
          <a:effectLst/>
        </p:spPr>
        <p:txBody>
          <a:bodyPr wrap="none" anchor="ctr"/>
          <a:lstStyle/>
          <a:p>
            <a:endParaRPr lang="en-US"/>
          </a:p>
        </p:txBody>
      </p:sp>
      <p:sp>
        <p:nvSpPr>
          <p:cNvPr id="98" name="Line 21"/>
          <p:cNvSpPr>
            <a:spLocks noChangeShapeType="1"/>
          </p:cNvSpPr>
          <p:nvPr/>
        </p:nvSpPr>
        <p:spPr bwMode="auto">
          <a:xfrm>
            <a:off x="5805488" y="5605461"/>
            <a:ext cx="2141537" cy="0"/>
          </a:xfrm>
          <a:prstGeom prst="line">
            <a:avLst/>
          </a:prstGeom>
          <a:noFill/>
          <a:ln w="28575">
            <a:solidFill>
              <a:srgbClr val="000000"/>
            </a:solidFill>
            <a:round/>
            <a:headEnd/>
            <a:tailEnd/>
          </a:ln>
          <a:effectLst/>
        </p:spPr>
        <p:txBody>
          <a:bodyPr wrap="none" anchor="ctr"/>
          <a:lstStyle/>
          <a:p>
            <a:endParaRPr lang="en-US"/>
          </a:p>
        </p:txBody>
      </p:sp>
      <p:sp>
        <p:nvSpPr>
          <p:cNvPr id="99" name="Line 22"/>
          <p:cNvSpPr>
            <a:spLocks noChangeShapeType="1"/>
          </p:cNvSpPr>
          <p:nvPr/>
        </p:nvSpPr>
        <p:spPr bwMode="auto">
          <a:xfrm>
            <a:off x="7924800" y="5618161"/>
            <a:ext cx="150813" cy="415925"/>
          </a:xfrm>
          <a:prstGeom prst="line">
            <a:avLst/>
          </a:prstGeom>
          <a:noFill/>
          <a:ln w="28575">
            <a:solidFill>
              <a:srgbClr val="000000"/>
            </a:solidFill>
            <a:round/>
            <a:headEnd/>
            <a:tailEnd/>
          </a:ln>
          <a:effectLst/>
        </p:spPr>
        <p:txBody>
          <a:bodyPr wrap="none" anchor="ctr"/>
          <a:lstStyle/>
          <a:p>
            <a:endParaRPr lang="en-US"/>
          </a:p>
        </p:txBody>
      </p:sp>
      <p:sp>
        <p:nvSpPr>
          <p:cNvPr id="100" name="Line 23"/>
          <p:cNvSpPr>
            <a:spLocks noChangeShapeType="1"/>
          </p:cNvSpPr>
          <p:nvPr/>
        </p:nvSpPr>
        <p:spPr bwMode="auto">
          <a:xfrm>
            <a:off x="5435600" y="4735511"/>
            <a:ext cx="0" cy="723900"/>
          </a:xfrm>
          <a:prstGeom prst="line">
            <a:avLst/>
          </a:prstGeom>
          <a:noFill/>
          <a:ln w="12700">
            <a:solidFill>
              <a:srgbClr val="CC3399"/>
            </a:solidFill>
            <a:round/>
            <a:headEnd/>
            <a:tailEnd/>
          </a:ln>
          <a:effectLst/>
        </p:spPr>
        <p:txBody>
          <a:bodyPr wrap="none" anchor="ctr"/>
          <a:lstStyle/>
          <a:p>
            <a:endParaRPr lang="en-US"/>
          </a:p>
        </p:txBody>
      </p:sp>
      <p:sp>
        <p:nvSpPr>
          <p:cNvPr id="101" name="Line 24"/>
          <p:cNvSpPr>
            <a:spLocks noChangeShapeType="1"/>
          </p:cNvSpPr>
          <p:nvPr/>
        </p:nvSpPr>
        <p:spPr bwMode="auto">
          <a:xfrm>
            <a:off x="5702300" y="5548311"/>
            <a:ext cx="0" cy="800100"/>
          </a:xfrm>
          <a:prstGeom prst="line">
            <a:avLst/>
          </a:prstGeom>
          <a:noFill/>
          <a:ln w="12700">
            <a:solidFill>
              <a:srgbClr val="CC3399"/>
            </a:solidFill>
            <a:round/>
            <a:headEnd/>
            <a:tailEnd/>
          </a:ln>
          <a:effectLst/>
        </p:spPr>
        <p:txBody>
          <a:bodyPr wrap="none" anchor="ctr"/>
          <a:lstStyle/>
          <a:p>
            <a:endParaRPr lang="en-US"/>
          </a:p>
        </p:txBody>
      </p:sp>
      <p:sp>
        <p:nvSpPr>
          <p:cNvPr id="102" name="Line 25"/>
          <p:cNvSpPr>
            <a:spLocks noChangeShapeType="1"/>
          </p:cNvSpPr>
          <p:nvPr/>
        </p:nvSpPr>
        <p:spPr bwMode="auto">
          <a:xfrm flipV="1">
            <a:off x="7124700" y="3970336"/>
            <a:ext cx="0" cy="2362200"/>
          </a:xfrm>
          <a:prstGeom prst="line">
            <a:avLst/>
          </a:prstGeom>
          <a:noFill/>
          <a:ln w="12700">
            <a:solidFill>
              <a:srgbClr val="CC3399"/>
            </a:solidFill>
            <a:round/>
            <a:headEnd/>
            <a:tailEnd/>
          </a:ln>
          <a:effectLst/>
        </p:spPr>
        <p:txBody>
          <a:bodyPr wrap="none" anchor="ctr"/>
          <a:lstStyle/>
          <a:p>
            <a:endParaRPr lang="en-US"/>
          </a:p>
        </p:txBody>
      </p:sp>
      <p:sp>
        <p:nvSpPr>
          <p:cNvPr id="103" name="Line 26"/>
          <p:cNvSpPr>
            <a:spLocks noChangeShapeType="1"/>
          </p:cNvSpPr>
          <p:nvPr/>
        </p:nvSpPr>
        <p:spPr bwMode="auto">
          <a:xfrm>
            <a:off x="7720013" y="3973511"/>
            <a:ext cx="0" cy="723900"/>
          </a:xfrm>
          <a:prstGeom prst="line">
            <a:avLst/>
          </a:prstGeom>
          <a:noFill/>
          <a:ln w="12700">
            <a:solidFill>
              <a:srgbClr val="CC3399"/>
            </a:solidFill>
            <a:round/>
            <a:headEnd/>
            <a:tailEnd/>
          </a:ln>
          <a:effectLst/>
        </p:spPr>
        <p:txBody>
          <a:bodyPr wrap="none" anchor="ctr"/>
          <a:lstStyle/>
          <a:p>
            <a:endParaRPr lang="en-US"/>
          </a:p>
        </p:txBody>
      </p:sp>
      <p:sp>
        <p:nvSpPr>
          <p:cNvPr id="104" name="Line 27"/>
          <p:cNvSpPr>
            <a:spLocks noChangeShapeType="1"/>
          </p:cNvSpPr>
          <p:nvPr/>
        </p:nvSpPr>
        <p:spPr bwMode="auto">
          <a:xfrm>
            <a:off x="6502400" y="4011611"/>
            <a:ext cx="0" cy="723900"/>
          </a:xfrm>
          <a:prstGeom prst="line">
            <a:avLst/>
          </a:prstGeom>
          <a:noFill/>
          <a:ln w="12700">
            <a:solidFill>
              <a:srgbClr val="CC3399"/>
            </a:solidFill>
            <a:round/>
            <a:headEnd/>
            <a:tailEnd/>
          </a:ln>
          <a:effectLst/>
        </p:spPr>
        <p:txBody>
          <a:bodyPr wrap="none" anchor="ctr"/>
          <a:lstStyle/>
          <a:p>
            <a:endParaRPr lang="en-US"/>
          </a:p>
        </p:txBody>
      </p:sp>
      <p:sp>
        <p:nvSpPr>
          <p:cNvPr id="105" name="Line 28"/>
          <p:cNvSpPr>
            <a:spLocks noChangeShapeType="1"/>
          </p:cNvSpPr>
          <p:nvPr/>
        </p:nvSpPr>
        <p:spPr bwMode="auto">
          <a:xfrm>
            <a:off x="7683500" y="4932361"/>
            <a:ext cx="152400" cy="355600"/>
          </a:xfrm>
          <a:prstGeom prst="line">
            <a:avLst/>
          </a:prstGeom>
          <a:noFill/>
          <a:ln w="28575">
            <a:solidFill>
              <a:srgbClr val="000000"/>
            </a:solidFill>
            <a:round/>
            <a:headEnd/>
            <a:tailEnd/>
          </a:ln>
          <a:effectLst/>
        </p:spPr>
        <p:txBody>
          <a:bodyPr wrap="none" anchor="ctr"/>
          <a:lstStyle/>
          <a:p>
            <a:endParaRPr lang="en-US"/>
          </a:p>
        </p:txBody>
      </p:sp>
      <p:sp>
        <p:nvSpPr>
          <p:cNvPr id="106" name="Line 29"/>
          <p:cNvSpPr>
            <a:spLocks noChangeShapeType="1"/>
          </p:cNvSpPr>
          <p:nvPr/>
        </p:nvSpPr>
        <p:spPr bwMode="auto">
          <a:xfrm>
            <a:off x="7861300" y="5300661"/>
            <a:ext cx="584200" cy="0"/>
          </a:xfrm>
          <a:prstGeom prst="line">
            <a:avLst/>
          </a:prstGeom>
          <a:noFill/>
          <a:ln w="28575">
            <a:solidFill>
              <a:srgbClr val="000000"/>
            </a:solidFill>
            <a:round/>
            <a:headEnd/>
            <a:tailEnd/>
          </a:ln>
          <a:effectLst/>
        </p:spPr>
        <p:txBody>
          <a:bodyPr wrap="none" anchor="ctr"/>
          <a:lstStyle/>
          <a:p>
            <a:endParaRPr lang="en-US"/>
          </a:p>
        </p:txBody>
      </p:sp>
      <p:sp>
        <p:nvSpPr>
          <p:cNvPr id="107" name="Line 30"/>
          <p:cNvSpPr>
            <a:spLocks noChangeShapeType="1"/>
          </p:cNvSpPr>
          <p:nvPr/>
        </p:nvSpPr>
        <p:spPr bwMode="auto">
          <a:xfrm>
            <a:off x="8077200" y="6024561"/>
            <a:ext cx="444500" cy="0"/>
          </a:xfrm>
          <a:prstGeom prst="line">
            <a:avLst/>
          </a:prstGeom>
          <a:noFill/>
          <a:ln w="28575">
            <a:solidFill>
              <a:srgbClr val="000000"/>
            </a:solidFill>
            <a:round/>
            <a:headEnd/>
            <a:tailEnd/>
          </a:ln>
          <a:effectLst/>
        </p:spPr>
        <p:txBody>
          <a:bodyPr wrap="none" anchor="ctr"/>
          <a:lstStyle/>
          <a:p>
            <a:endParaRPr lang="en-US"/>
          </a:p>
        </p:txBody>
      </p:sp>
      <p:sp>
        <p:nvSpPr>
          <p:cNvPr id="108" name="Line 31"/>
          <p:cNvSpPr>
            <a:spLocks noChangeShapeType="1"/>
          </p:cNvSpPr>
          <p:nvPr/>
        </p:nvSpPr>
        <p:spPr bwMode="auto">
          <a:xfrm>
            <a:off x="7988300" y="5557836"/>
            <a:ext cx="0" cy="800100"/>
          </a:xfrm>
          <a:prstGeom prst="line">
            <a:avLst/>
          </a:prstGeom>
          <a:noFill/>
          <a:ln w="12700">
            <a:solidFill>
              <a:srgbClr val="CC3399"/>
            </a:solidFill>
            <a:round/>
            <a:headEnd/>
            <a:tailEnd/>
          </a:ln>
          <a:effectLst/>
        </p:spPr>
        <p:txBody>
          <a:bodyPr wrap="none" anchor="ctr"/>
          <a:lstStyle/>
          <a:p>
            <a:endParaRPr lang="en-US"/>
          </a:p>
        </p:txBody>
      </p:sp>
      <p:sp>
        <p:nvSpPr>
          <p:cNvPr id="109" name="Rectangle 32"/>
          <p:cNvSpPr>
            <a:spLocks noChangeArrowheads="1"/>
          </p:cNvSpPr>
          <p:nvPr/>
        </p:nvSpPr>
        <p:spPr bwMode="auto">
          <a:xfrm>
            <a:off x="4756150" y="4125911"/>
            <a:ext cx="584200" cy="571500"/>
          </a:xfrm>
          <a:prstGeom prst="rect">
            <a:avLst/>
          </a:prstGeom>
          <a:noFill/>
          <a:ln w="12700">
            <a:noFill/>
            <a:miter lim="800000"/>
            <a:headEnd/>
            <a:tailEnd/>
          </a:ln>
          <a:effectLst/>
        </p:spPr>
        <p:txBody>
          <a:bodyPr wrap="none" lIns="19050" tIns="26988" rIns="19050" bIns="26988"/>
          <a:lstStyle/>
          <a:p>
            <a:pPr algn="ctr">
              <a:lnSpc>
                <a:spcPts val="18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h</a:t>
            </a:r>
            <a:r>
              <a:rPr lang="en-US" sz="1600" dirty="0">
                <a:latin typeface="Tahoma" pitchFamily="34" charset="0"/>
              </a:rPr>
              <a:t/>
            </a:r>
            <a:br>
              <a:rPr lang="en-US" sz="1600" dirty="0">
                <a:latin typeface="Tahoma" pitchFamily="34" charset="0"/>
              </a:rPr>
            </a:br>
            <a:endParaRPr lang="en-US" sz="1600" dirty="0">
              <a:latin typeface="Tahoma" pitchFamily="34" charset="0"/>
            </a:endParaRPr>
          </a:p>
        </p:txBody>
      </p:sp>
      <p:sp>
        <p:nvSpPr>
          <p:cNvPr id="110" name="Rectangle 33"/>
          <p:cNvSpPr>
            <a:spLocks noChangeArrowheads="1"/>
          </p:cNvSpPr>
          <p:nvPr/>
        </p:nvSpPr>
        <p:spPr bwMode="auto">
          <a:xfrm>
            <a:off x="4803775" y="4868861"/>
            <a:ext cx="660400" cy="584200"/>
          </a:xfrm>
          <a:prstGeom prst="rect">
            <a:avLst/>
          </a:prstGeom>
          <a:noFill/>
          <a:ln w="12700">
            <a:noFill/>
            <a:miter lim="800000"/>
            <a:headEnd/>
            <a:tailEnd/>
          </a:ln>
          <a:effectLst/>
        </p:spPr>
        <p:txBody>
          <a:bodyPr wrap="none" lIns="19050" tIns="26988" rIns="19050" bIns="26988"/>
          <a:lstStyle/>
          <a:p>
            <a:pPr algn="ctr">
              <a:lnSpc>
                <a:spcPts val="18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w</a:t>
            </a:r>
            <a:r>
              <a:rPr lang="en-US" sz="1600" dirty="0">
                <a:latin typeface="Tahoma" pitchFamily="34" charset="0"/>
              </a:rPr>
              <a:t/>
            </a:r>
            <a:br>
              <a:rPr lang="en-US" sz="1600" dirty="0">
                <a:latin typeface="Tahoma" pitchFamily="34" charset="0"/>
              </a:rPr>
            </a:br>
            <a:endParaRPr lang="en-US" sz="1600" dirty="0">
              <a:latin typeface="Tahoma" pitchFamily="34" charset="0"/>
            </a:endParaRPr>
          </a:p>
        </p:txBody>
      </p:sp>
      <p:sp>
        <p:nvSpPr>
          <p:cNvPr id="111" name="Rectangle 34"/>
          <p:cNvSpPr>
            <a:spLocks noChangeArrowheads="1"/>
          </p:cNvSpPr>
          <p:nvPr/>
        </p:nvSpPr>
        <p:spPr bwMode="auto">
          <a:xfrm>
            <a:off x="4592638" y="6173039"/>
            <a:ext cx="1485900" cy="679450"/>
          </a:xfrm>
          <a:prstGeom prst="rect">
            <a:avLst/>
          </a:prstGeom>
          <a:noFill/>
          <a:ln w="12700">
            <a:noFill/>
            <a:miter lim="800000"/>
            <a:headEnd/>
            <a:tailEnd/>
          </a:ln>
          <a:effectLst/>
        </p:spPr>
        <p:txBody>
          <a:bodyPr wrap="none" lIns="19050" tIns="26988" rIns="19050" bIns="26988"/>
          <a:lstStyle/>
          <a:p>
            <a:pPr algn="ctr">
              <a:lnSpc>
                <a:spcPct val="1050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plh</a:t>
            </a:r>
            <a:r>
              <a:rPr lang="en-US" sz="1600" dirty="0">
                <a:latin typeface="Tahoma" pitchFamily="34" charset="0"/>
              </a:rPr>
              <a:t/>
            </a:r>
            <a:br>
              <a:rPr lang="en-US" sz="1600" dirty="0">
                <a:latin typeface="Tahoma" pitchFamily="34" charset="0"/>
              </a:rPr>
            </a:br>
            <a:endParaRPr lang="en-US" sz="1600" dirty="0">
              <a:latin typeface="Tahoma" pitchFamily="34" charset="0"/>
            </a:endParaRPr>
          </a:p>
        </p:txBody>
      </p:sp>
      <p:sp>
        <p:nvSpPr>
          <p:cNvPr id="112" name="Rectangle 35"/>
          <p:cNvSpPr>
            <a:spLocks noChangeArrowheads="1"/>
          </p:cNvSpPr>
          <p:nvPr/>
        </p:nvSpPr>
        <p:spPr bwMode="auto">
          <a:xfrm>
            <a:off x="6797675" y="5783076"/>
            <a:ext cx="1565275" cy="641350"/>
          </a:xfrm>
          <a:prstGeom prst="rect">
            <a:avLst/>
          </a:prstGeom>
          <a:noFill/>
          <a:ln w="12700">
            <a:noFill/>
            <a:miter lim="800000"/>
            <a:headEnd/>
            <a:tailEnd/>
          </a:ln>
          <a:effectLst/>
        </p:spPr>
        <p:txBody>
          <a:bodyPr wrap="none" lIns="19050" tIns="26988" rIns="19050" bIns="26988"/>
          <a:lstStyle/>
          <a:p>
            <a:pPr algn="ctr">
              <a:lnSpc>
                <a:spcPct val="1050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phl</a:t>
            </a:r>
            <a:r>
              <a:rPr lang="en-US" sz="1600" dirty="0">
                <a:latin typeface="Tahoma" pitchFamily="34" charset="0"/>
              </a:rPr>
              <a:t/>
            </a:r>
            <a:br>
              <a:rPr lang="en-US" sz="1600" dirty="0">
                <a:latin typeface="Tahoma" pitchFamily="34" charset="0"/>
              </a:rPr>
            </a:br>
            <a:endParaRPr lang="en-US" sz="1600" dirty="0">
              <a:latin typeface="Tahoma" pitchFamily="34" charset="0"/>
            </a:endParaRPr>
          </a:p>
        </p:txBody>
      </p:sp>
      <p:sp>
        <p:nvSpPr>
          <p:cNvPr id="113" name="Rectangle 36"/>
          <p:cNvSpPr>
            <a:spLocks noChangeArrowheads="1"/>
          </p:cNvSpPr>
          <p:nvPr/>
        </p:nvSpPr>
        <p:spPr bwMode="auto">
          <a:xfrm>
            <a:off x="4219575" y="4132261"/>
            <a:ext cx="723900" cy="584200"/>
          </a:xfrm>
          <a:prstGeom prst="rect">
            <a:avLst/>
          </a:prstGeom>
          <a:noFill/>
          <a:ln w="12700">
            <a:noFill/>
            <a:miter lim="800000"/>
            <a:headEnd/>
            <a:tailEnd/>
          </a:ln>
          <a:effectLst/>
        </p:spPr>
        <p:txBody>
          <a:bodyPr wrap="none" lIns="19050" tIns="26988" rIns="19050" bIns="26988"/>
          <a:lstStyle/>
          <a:p>
            <a:pPr algn="ctr">
              <a:lnSpc>
                <a:spcPts val="18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su</a:t>
            </a:r>
            <a:r>
              <a:rPr lang="en-US" sz="1600" dirty="0">
                <a:latin typeface="Tahoma" pitchFamily="34" charset="0"/>
              </a:rPr>
              <a:t/>
            </a:r>
            <a:br>
              <a:rPr lang="en-US" sz="1600" dirty="0">
                <a:latin typeface="Tahoma" pitchFamily="34" charset="0"/>
              </a:rPr>
            </a:br>
            <a:endParaRPr lang="en-US" sz="1600" dirty="0">
              <a:latin typeface="Tahoma" pitchFamily="34" charset="0"/>
            </a:endParaRPr>
          </a:p>
        </p:txBody>
      </p:sp>
      <p:sp>
        <p:nvSpPr>
          <p:cNvPr id="114" name="Line 37"/>
          <p:cNvSpPr>
            <a:spLocks noChangeShapeType="1"/>
          </p:cNvSpPr>
          <p:nvPr/>
        </p:nvSpPr>
        <p:spPr bwMode="auto">
          <a:xfrm>
            <a:off x="6508750" y="4424361"/>
            <a:ext cx="609600"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sp>
        <p:nvSpPr>
          <p:cNvPr id="115" name="Line 38"/>
          <p:cNvSpPr>
            <a:spLocks noChangeShapeType="1"/>
          </p:cNvSpPr>
          <p:nvPr/>
        </p:nvSpPr>
        <p:spPr bwMode="auto">
          <a:xfrm>
            <a:off x="4832350" y="5392736"/>
            <a:ext cx="609600"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sp>
        <p:nvSpPr>
          <p:cNvPr id="116" name="Line 39"/>
          <p:cNvSpPr>
            <a:spLocks noChangeShapeType="1"/>
          </p:cNvSpPr>
          <p:nvPr/>
        </p:nvSpPr>
        <p:spPr bwMode="auto">
          <a:xfrm>
            <a:off x="4845050" y="6205536"/>
            <a:ext cx="825500"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sp>
        <p:nvSpPr>
          <p:cNvPr id="117" name="Line 40"/>
          <p:cNvSpPr>
            <a:spLocks noChangeShapeType="1"/>
          </p:cNvSpPr>
          <p:nvPr/>
        </p:nvSpPr>
        <p:spPr bwMode="auto">
          <a:xfrm>
            <a:off x="7153275" y="6202361"/>
            <a:ext cx="838200"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sp>
        <p:nvSpPr>
          <p:cNvPr id="118" name="Line 41"/>
          <p:cNvSpPr>
            <a:spLocks noChangeShapeType="1"/>
          </p:cNvSpPr>
          <p:nvPr/>
        </p:nvSpPr>
        <p:spPr bwMode="auto">
          <a:xfrm>
            <a:off x="4170363" y="4652961"/>
            <a:ext cx="668337"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sp>
        <p:nvSpPr>
          <p:cNvPr id="119" name="Rectangle 42"/>
          <p:cNvSpPr>
            <a:spLocks noChangeArrowheads="1"/>
          </p:cNvSpPr>
          <p:nvPr/>
        </p:nvSpPr>
        <p:spPr bwMode="auto">
          <a:xfrm>
            <a:off x="3175000" y="4259261"/>
            <a:ext cx="558800" cy="34290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600" b="1">
                <a:latin typeface="Tahoma" pitchFamily="34" charset="0"/>
              </a:rPr>
              <a:t>D</a:t>
            </a:r>
          </a:p>
        </p:txBody>
      </p:sp>
      <p:sp>
        <p:nvSpPr>
          <p:cNvPr id="120" name="Rectangle 43"/>
          <p:cNvSpPr>
            <a:spLocks noChangeArrowheads="1"/>
          </p:cNvSpPr>
          <p:nvPr/>
        </p:nvSpPr>
        <p:spPr bwMode="auto">
          <a:xfrm>
            <a:off x="3038475" y="5027611"/>
            <a:ext cx="787400" cy="34290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600" b="1">
                <a:latin typeface="Tahoma" pitchFamily="34" charset="0"/>
              </a:rPr>
              <a:t>CLK</a:t>
            </a:r>
          </a:p>
        </p:txBody>
      </p:sp>
      <p:sp>
        <p:nvSpPr>
          <p:cNvPr id="121" name="Rectangle 44"/>
          <p:cNvSpPr>
            <a:spLocks noChangeArrowheads="1"/>
          </p:cNvSpPr>
          <p:nvPr/>
        </p:nvSpPr>
        <p:spPr bwMode="auto">
          <a:xfrm>
            <a:off x="3149600" y="5694361"/>
            <a:ext cx="584200" cy="34290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600" b="1">
                <a:latin typeface="Tahoma" pitchFamily="34" charset="0"/>
              </a:rPr>
              <a:t>Q</a:t>
            </a:r>
          </a:p>
        </p:txBody>
      </p:sp>
      <p:sp>
        <p:nvSpPr>
          <p:cNvPr id="122" name="Rectangle 45"/>
          <p:cNvSpPr>
            <a:spLocks noChangeArrowheads="1"/>
          </p:cNvSpPr>
          <p:nvPr/>
        </p:nvSpPr>
        <p:spPr bwMode="auto">
          <a:xfrm>
            <a:off x="7058025" y="3887786"/>
            <a:ext cx="584200" cy="571500"/>
          </a:xfrm>
          <a:prstGeom prst="rect">
            <a:avLst/>
          </a:prstGeom>
          <a:noFill/>
          <a:ln w="12700">
            <a:noFill/>
            <a:miter lim="800000"/>
            <a:headEnd/>
            <a:tailEnd/>
          </a:ln>
          <a:effectLst/>
        </p:spPr>
        <p:txBody>
          <a:bodyPr wrap="none" lIns="19050" tIns="26988" rIns="19050" bIns="26988"/>
          <a:lstStyle/>
          <a:p>
            <a:pPr algn="ctr">
              <a:lnSpc>
                <a:spcPts val="18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h</a:t>
            </a:r>
            <a:r>
              <a:rPr lang="en-US" sz="1600" dirty="0">
                <a:latin typeface="Tahoma" pitchFamily="34" charset="0"/>
              </a:rPr>
              <a:t/>
            </a:r>
            <a:br>
              <a:rPr lang="en-US" sz="1600" dirty="0">
                <a:latin typeface="Tahoma" pitchFamily="34" charset="0"/>
              </a:rPr>
            </a:br>
            <a:r>
              <a:rPr lang="en-US" sz="1600" dirty="0">
                <a:latin typeface="Tahoma" pitchFamily="34" charset="0"/>
              </a:rPr>
              <a:t> </a:t>
            </a:r>
          </a:p>
        </p:txBody>
      </p:sp>
      <p:sp>
        <p:nvSpPr>
          <p:cNvPr id="123" name="Rectangle 46"/>
          <p:cNvSpPr>
            <a:spLocks noChangeArrowheads="1"/>
          </p:cNvSpPr>
          <p:nvPr/>
        </p:nvSpPr>
        <p:spPr bwMode="auto">
          <a:xfrm>
            <a:off x="6470650" y="3887786"/>
            <a:ext cx="723900" cy="584200"/>
          </a:xfrm>
          <a:prstGeom prst="rect">
            <a:avLst/>
          </a:prstGeom>
          <a:noFill/>
          <a:ln w="12700">
            <a:noFill/>
            <a:miter lim="800000"/>
            <a:headEnd/>
            <a:tailEnd/>
          </a:ln>
          <a:effectLst/>
        </p:spPr>
        <p:txBody>
          <a:bodyPr wrap="none" lIns="19050" tIns="26988" rIns="19050" bIns="26988"/>
          <a:lstStyle/>
          <a:p>
            <a:pPr algn="ctr">
              <a:lnSpc>
                <a:spcPts val="1800"/>
              </a:lnSpc>
              <a:tabLst>
                <a:tab pos="457200" algn="l"/>
                <a:tab pos="914400" algn="l"/>
                <a:tab pos="1371600" algn="l"/>
              </a:tabLst>
            </a:pPr>
            <a:r>
              <a:rPr lang="en-US" sz="1600" dirty="0" err="1">
                <a:latin typeface="Tahoma" pitchFamily="34" charset="0"/>
              </a:rPr>
              <a:t>t</a:t>
            </a:r>
            <a:r>
              <a:rPr lang="en-US" sz="1600" baseline="-25000" dirty="0" err="1">
                <a:latin typeface="Tahoma" pitchFamily="34" charset="0"/>
              </a:rPr>
              <a:t>su</a:t>
            </a:r>
            <a:r>
              <a:rPr lang="en-US" sz="1600" dirty="0">
                <a:latin typeface="Tahoma" pitchFamily="34" charset="0"/>
              </a:rPr>
              <a:t/>
            </a:r>
            <a:br>
              <a:rPr lang="en-US" sz="1600" dirty="0">
                <a:latin typeface="Tahoma" pitchFamily="34" charset="0"/>
              </a:rPr>
            </a:br>
            <a:endParaRPr lang="en-US" sz="1600" dirty="0">
              <a:latin typeface="Tahoma" pitchFamily="34" charset="0"/>
            </a:endParaRPr>
          </a:p>
        </p:txBody>
      </p:sp>
      <p:sp>
        <p:nvSpPr>
          <p:cNvPr id="124" name="Line 63"/>
          <p:cNvSpPr>
            <a:spLocks noChangeShapeType="1"/>
          </p:cNvSpPr>
          <p:nvPr/>
        </p:nvSpPr>
        <p:spPr bwMode="auto">
          <a:xfrm>
            <a:off x="4854575" y="4652961"/>
            <a:ext cx="509588"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sp>
        <p:nvSpPr>
          <p:cNvPr id="125" name="Line 64"/>
          <p:cNvSpPr>
            <a:spLocks noChangeShapeType="1"/>
          </p:cNvSpPr>
          <p:nvPr/>
        </p:nvSpPr>
        <p:spPr bwMode="auto">
          <a:xfrm>
            <a:off x="7124700" y="4421186"/>
            <a:ext cx="595313" cy="0"/>
          </a:xfrm>
          <a:prstGeom prst="line">
            <a:avLst/>
          </a:prstGeom>
          <a:noFill/>
          <a:ln w="12700">
            <a:solidFill>
              <a:srgbClr val="000000"/>
            </a:solidFill>
            <a:round/>
            <a:headEnd type="triangle" w="med" len="med"/>
            <a:tailEnd type="triangle" w="med" len="med"/>
          </a:ln>
          <a:effectLst/>
        </p:spPr>
        <p:txBody>
          <a:bodyPr wrap="none" anchor="ctr"/>
          <a:lstStyle/>
          <a:p>
            <a:endParaRPr lang="en-US"/>
          </a:p>
        </p:txBody>
      </p:sp>
      <p:grpSp>
        <p:nvGrpSpPr>
          <p:cNvPr id="2" name="Group 65"/>
          <p:cNvGrpSpPr>
            <a:grpSpLocks/>
          </p:cNvGrpSpPr>
          <p:nvPr/>
        </p:nvGrpSpPr>
        <p:grpSpPr bwMode="auto">
          <a:xfrm>
            <a:off x="1127125" y="4198936"/>
            <a:ext cx="1362075" cy="1674812"/>
            <a:chOff x="641" y="2530"/>
            <a:chExt cx="858" cy="1055"/>
          </a:xfrm>
        </p:grpSpPr>
        <p:grpSp>
          <p:nvGrpSpPr>
            <p:cNvPr id="3" name="Group 66"/>
            <p:cNvGrpSpPr>
              <a:grpSpLocks/>
            </p:cNvGrpSpPr>
            <p:nvPr/>
          </p:nvGrpSpPr>
          <p:grpSpPr bwMode="auto">
            <a:xfrm>
              <a:off x="641" y="2530"/>
              <a:ext cx="858" cy="1055"/>
              <a:chOff x="1148" y="2529"/>
              <a:chExt cx="858" cy="1055"/>
            </a:xfrm>
          </p:grpSpPr>
          <p:sp>
            <p:nvSpPr>
              <p:cNvPr id="131" name="Rectangle 67"/>
              <p:cNvSpPr>
                <a:spLocks noChangeArrowheads="1"/>
              </p:cNvSpPr>
              <p:nvPr/>
            </p:nvSpPr>
            <p:spPr bwMode="auto">
              <a:xfrm>
                <a:off x="1284" y="2529"/>
                <a:ext cx="572" cy="578"/>
              </a:xfrm>
              <a:prstGeom prst="rect">
                <a:avLst/>
              </a:prstGeom>
              <a:solidFill>
                <a:srgbClr val="FFFFFF"/>
              </a:solidFill>
              <a:ln w="22225">
                <a:solidFill>
                  <a:srgbClr val="000000"/>
                </a:solidFill>
                <a:miter lim="800000"/>
                <a:headEnd/>
                <a:tailEnd/>
              </a:ln>
            </p:spPr>
            <p:txBody>
              <a:bodyPr/>
              <a:lstStyle/>
              <a:p>
                <a:endParaRPr lang="en-US"/>
              </a:p>
            </p:txBody>
          </p:sp>
          <p:sp>
            <p:nvSpPr>
              <p:cNvPr id="132" name="Rectangle 68"/>
              <p:cNvSpPr>
                <a:spLocks noChangeArrowheads="1"/>
              </p:cNvSpPr>
              <p:nvPr/>
            </p:nvSpPr>
            <p:spPr bwMode="auto">
              <a:xfrm>
                <a:off x="1324" y="2654"/>
                <a:ext cx="98" cy="112"/>
              </a:xfrm>
              <a:prstGeom prst="rect">
                <a:avLst/>
              </a:prstGeom>
              <a:noFill/>
              <a:ln w="9525">
                <a:noFill/>
                <a:miter lim="800000"/>
                <a:headEnd/>
                <a:tailEnd/>
              </a:ln>
            </p:spPr>
            <p:txBody>
              <a:bodyPr wrap="none" lIns="0" tIns="0" rIns="0" bIns="0">
                <a:spAutoFit/>
              </a:bodyPr>
              <a:lstStyle/>
              <a:p>
                <a:pPr algn="ctr">
                  <a:lnSpc>
                    <a:spcPts val="1400"/>
                  </a:lnSpc>
                </a:pPr>
                <a:r>
                  <a:rPr lang="en-US">
                    <a:latin typeface="Tahoma" pitchFamily="34" charset="0"/>
                  </a:rPr>
                  <a:t>D</a:t>
                </a:r>
              </a:p>
            </p:txBody>
          </p:sp>
          <p:sp>
            <p:nvSpPr>
              <p:cNvPr id="133" name="Rectangle 69"/>
              <p:cNvSpPr>
                <a:spLocks noChangeArrowheads="1"/>
              </p:cNvSpPr>
              <p:nvPr/>
            </p:nvSpPr>
            <p:spPr bwMode="auto">
              <a:xfrm>
                <a:off x="1703" y="2654"/>
                <a:ext cx="102" cy="112"/>
              </a:xfrm>
              <a:prstGeom prst="rect">
                <a:avLst/>
              </a:prstGeom>
              <a:noFill/>
              <a:ln w="9525">
                <a:noFill/>
                <a:miter lim="800000"/>
                <a:headEnd/>
                <a:tailEnd/>
              </a:ln>
            </p:spPr>
            <p:txBody>
              <a:bodyPr wrap="none" lIns="0" tIns="0" rIns="0" bIns="0">
                <a:spAutoFit/>
              </a:bodyPr>
              <a:lstStyle/>
              <a:p>
                <a:pPr algn="ctr">
                  <a:lnSpc>
                    <a:spcPts val="1400"/>
                  </a:lnSpc>
                </a:pPr>
                <a:r>
                  <a:rPr lang="en-US">
                    <a:latin typeface="Tahoma" pitchFamily="34" charset="0"/>
                  </a:rPr>
                  <a:t>Q</a:t>
                </a:r>
              </a:p>
            </p:txBody>
          </p:sp>
          <p:sp>
            <p:nvSpPr>
              <p:cNvPr id="134" name="Line 70"/>
              <p:cNvSpPr>
                <a:spLocks noChangeShapeType="1"/>
              </p:cNvSpPr>
              <p:nvPr/>
            </p:nvSpPr>
            <p:spPr bwMode="auto">
              <a:xfrm>
                <a:off x="1148" y="2709"/>
                <a:ext cx="143" cy="1"/>
              </a:xfrm>
              <a:prstGeom prst="line">
                <a:avLst/>
              </a:prstGeom>
              <a:noFill/>
              <a:ln w="22225">
                <a:solidFill>
                  <a:srgbClr val="000000"/>
                </a:solidFill>
                <a:round/>
                <a:headEnd/>
                <a:tailEnd/>
              </a:ln>
            </p:spPr>
            <p:txBody>
              <a:bodyPr/>
              <a:lstStyle/>
              <a:p>
                <a:endParaRPr lang="en-US"/>
              </a:p>
            </p:txBody>
          </p:sp>
          <p:sp>
            <p:nvSpPr>
              <p:cNvPr id="135" name="Line 71"/>
              <p:cNvSpPr>
                <a:spLocks noChangeShapeType="1"/>
              </p:cNvSpPr>
              <p:nvPr/>
            </p:nvSpPr>
            <p:spPr bwMode="auto">
              <a:xfrm>
                <a:off x="1863" y="2709"/>
                <a:ext cx="143" cy="1"/>
              </a:xfrm>
              <a:prstGeom prst="line">
                <a:avLst/>
              </a:prstGeom>
              <a:noFill/>
              <a:ln w="22225">
                <a:solidFill>
                  <a:srgbClr val="000000"/>
                </a:solidFill>
                <a:round/>
                <a:headEnd/>
                <a:tailEnd/>
              </a:ln>
            </p:spPr>
            <p:txBody>
              <a:bodyPr/>
              <a:lstStyle/>
              <a:p>
                <a:endParaRPr lang="en-US"/>
              </a:p>
            </p:txBody>
          </p:sp>
          <p:sp>
            <p:nvSpPr>
              <p:cNvPr id="136" name="Line 72"/>
              <p:cNvSpPr>
                <a:spLocks noChangeShapeType="1"/>
              </p:cNvSpPr>
              <p:nvPr/>
            </p:nvSpPr>
            <p:spPr bwMode="auto">
              <a:xfrm>
                <a:off x="1571" y="3115"/>
                <a:ext cx="1" cy="199"/>
              </a:xfrm>
              <a:prstGeom prst="line">
                <a:avLst/>
              </a:prstGeom>
              <a:noFill/>
              <a:ln w="22225">
                <a:solidFill>
                  <a:srgbClr val="000000"/>
                </a:solidFill>
                <a:round/>
                <a:headEnd/>
                <a:tailEnd/>
              </a:ln>
            </p:spPr>
            <p:txBody>
              <a:bodyPr/>
              <a:lstStyle/>
              <a:p>
                <a:endParaRPr lang="en-US"/>
              </a:p>
            </p:txBody>
          </p:sp>
          <p:sp>
            <p:nvSpPr>
              <p:cNvPr id="137" name="Rectangle 73"/>
              <p:cNvSpPr>
                <a:spLocks noChangeArrowheads="1"/>
              </p:cNvSpPr>
              <p:nvPr/>
            </p:nvSpPr>
            <p:spPr bwMode="auto">
              <a:xfrm>
                <a:off x="1703" y="2897"/>
                <a:ext cx="102" cy="112"/>
              </a:xfrm>
              <a:prstGeom prst="rect">
                <a:avLst/>
              </a:prstGeom>
              <a:noFill/>
              <a:ln w="9525">
                <a:noFill/>
                <a:miter lim="800000"/>
                <a:headEnd/>
                <a:tailEnd/>
              </a:ln>
            </p:spPr>
            <p:txBody>
              <a:bodyPr wrap="none" lIns="0" tIns="0" rIns="0" bIns="0">
                <a:spAutoFit/>
              </a:bodyPr>
              <a:lstStyle/>
              <a:p>
                <a:pPr algn="ctr">
                  <a:lnSpc>
                    <a:spcPts val="1400"/>
                  </a:lnSpc>
                </a:pPr>
                <a:r>
                  <a:rPr lang="en-US">
                    <a:latin typeface="Tahoma" pitchFamily="34" charset="0"/>
                  </a:rPr>
                  <a:t>Q</a:t>
                </a:r>
              </a:p>
            </p:txBody>
          </p:sp>
          <p:sp>
            <p:nvSpPr>
              <p:cNvPr id="138" name="Line 74"/>
              <p:cNvSpPr>
                <a:spLocks noChangeShapeType="1"/>
              </p:cNvSpPr>
              <p:nvPr/>
            </p:nvSpPr>
            <p:spPr bwMode="auto">
              <a:xfrm>
                <a:off x="1863" y="2937"/>
                <a:ext cx="143" cy="1"/>
              </a:xfrm>
              <a:prstGeom prst="line">
                <a:avLst/>
              </a:prstGeom>
              <a:noFill/>
              <a:ln w="22225">
                <a:solidFill>
                  <a:srgbClr val="000000"/>
                </a:solidFill>
                <a:round/>
                <a:headEnd/>
                <a:tailEnd/>
              </a:ln>
            </p:spPr>
            <p:txBody>
              <a:bodyPr/>
              <a:lstStyle/>
              <a:p>
                <a:endParaRPr lang="en-US"/>
              </a:p>
            </p:txBody>
          </p:sp>
          <p:sp>
            <p:nvSpPr>
              <p:cNvPr id="139" name="Oval 75"/>
              <p:cNvSpPr>
                <a:spLocks noChangeArrowheads="1"/>
              </p:cNvSpPr>
              <p:nvPr/>
            </p:nvSpPr>
            <p:spPr bwMode="auto">
              <a:xfrm>
                <a:off x="1859" y="2905"/>
                <a:ext cx="78" cy="70"/>
              </a:xfrm>
              <a:prstGeom prst="ellipse">
                <a:avLst/>
              </a:prstGeom>
              <a:solidFill>
                <a:srgbClr val="FFFFFF"/>
              </a:solidFill>
              <a:ln w="22225">
                <a:solidFill>
                  <a:srgbClr val="000000"/>
                </a:solidFill>
                <a:round/>
                <a:headEnd/>
                <a:tailEnd/>
              </a:ln>
            </p:spPr>
            <p:txBody>
              <a:bodyPr/>
              <a:lstStyle/>
              <a:p>
                <a:endParaRPr lang="en-US"/>
              </a:p>
            </p:txBody>
          </p:sp>
          <p:sp>
            <p:nvSpPr>
              <p:cNvPr id="140" name="Rectangle 76"/>
              <p:cNvSpPr>
                <a:spLocks noChangeArrowheads="1"/>
              </p:cNvSpPr>
              <p:nvPr/>
            </p:nvSpPr>
            <p:spPr bwMode="auto">
              <a:xfrm>
                <a:off x="1425" y="3346"/>
                <a:ext cx="448" cy="238"/>
              </a:xfrm>
              <a:prstGeom prst="rect">
                <a:avLst/>
              </a:prstGeom>
              <a:noFill/>
              <a:ln w="12700">
                <a:noFill/>
                <a:miter lim="800000"/>
                <a:headEnd/>
                <a:tailEnd/>
              </a:ln>
              <a:effectLst/>
            </p:spPr>
            <p:txBody>
              <a:bodyPr wrap="none" lIns="19050" tIns="26988" rIns="19050" bIns="26988"/>
              <a:lstStyle/>
              <a:p>
                <a:pPr algn="l">
                  <a:lnSpc>
                    <a:spcPts val="1600"/>
                  </a:lnSpc>
                </a:pPr>
                <a:r>
                  <a:rPr lang="en-US">
                    <a:latin typeface="Tahoma" pitchFamily="34" charset="0"/>
                  </a:rPr>
                  <a:t>CLK</a:t>
                </a:r>
              </a:p>
            </p:txBody>
          </p:sp>
        </p:grpSp>
        <p:grpSp>
          <p:nvGrpSpPr>
            <p:cNvPr id="4" name="Group 77"/>
            <p:cNvGrpSpPr>
              <a:grpSpLocks/>
            </p:cNvGrpSpPr>
            <p:nvPr/>
          </p:nvGrpSpPr>
          <p:grpSpPr bwMode="auto">
            <a:xfrm>
              <a:off x="982" y="2965"/>
              <a:ext cx="143" cy="102"/>
              <a:chOff x="1390" y="2792"/>
              <a:chExt cx="143" cy="144"/>
            </a:xfrm>
          </p:grpSpPr>
          <p:sp>
            <p:nvSpPr>
              <p:cNvPr id="129" name="Line 78"/>
              <p:cNvSpPr>
                <a:spLocks noChangeShapeType="1"/>
              </p:cNvSpPr>
              <p:nvPr/>
            </p:nvSpPr>
            <p:spPr bwMode="auto">
              <a:xfrm flipV="1">
                <a:off x="1390" y="2792"/>
                <a:ext cx="71" cy="144"/>
              </a:xfrm>
              <a:prstGeom prst="line">
                <a:avLst/>
              </a:prstGeom>
              <a:noFill/>
              <a:ln w="38100">
                <a:solidFill>
                  <a:schemeClr val="tx1"/>
                </a:solidFill>
                <a:round/>
                <a:headEnd/>
                <a:tailEnd/>
              </a:ln>
            </p:spPr>
            <p:txBody>
              <a:bodyPr/>
              <a:lstStyle/>
              <a:p>
                <a:endParaRPr lang="en-US"/>
              </a:p>
            </p:txBody>
          </p:sp>
          <p:sp>
            <p:nvSpPr>
              <p:cNvPr id="130" name="Line 79"/>
              <p:cNvSpPr>
                <a:spLocks noChangeShapeType="1"/>
              </p:cNvSpPr>
              <p:nvPr/>
            </p:nvSpPr>
            <p:spPr bwMode="auto">
              <a:xfrm>
                <a:off x="1462" y="2792"/>
                <a:ext cx="71" cy="142"/>
              </a:xfrm>
              <a:prstGeom prst="line">
                <a:avLst/>
              </a:prstGeom>
              <a:noFill/>
              <a:ln w="38100">
                <a:solidFill>
                  <a:schemeClr val="tx1"/>
                </a:solidFill>
                <a:round/>
                <a:headEnd/>
                <a:tailEnd/>
              </a:ln>
            </p:spPr>
            <p:txBody>
              <a:bodyPr/>
              <a:lstStyle/>
              <a:p>
                <a:endParaRPr lang="en-US"/>
              </a:p>
            </p:txBody>
          </p:sp>
        </p:grpSp>
      </p:grpSp>
      <p:sp>
        <p:nvSpPr>
          <p:cNvPr id="142" name="Rectangle 141"/>
          <p:cNvSpPr/>
          <p:nvPr/>
        </p:nvSpPr>
        <p:spPr bwMode="auto">
          <a:xfrm>
            <a:off x="2541494" y="3361765"/>
            <a:ext cx="2958353" cy="524435"/>
          </a:xfrm>
          <a:prstGeom prst="rect">
            <a:avLst/>
          </a:prstGeom>
          <a:solidFill>
            <a:schemeClr val="bg1"/>
          </a:solidFill>
          <a:ln w="12700" cap="flat" cmpd="sng" algn="ctr">
            <a:noFill/>
            <a:prstDash val="solid"/>
            <a:round/>
            <a:headEnd type="none" w="med" len="med"/>
            <a:tailEnd type="none" w="med" len="med"/>
          </a:ln>
          <a:effectLst/>
        </p:spPr>
        <p:txBody>
          <a:bodyPr vert="horz" wrap="none" lIns="18795" tIns="26626" rIns="18795" bIns="26626" numCol="1" rtlCol="0" anchor="t" anchorCtr="0" compatLnSpc="1">
            <a:prstTxWarp prst="textNoShape">
              <a:avLst/>
            </a:prstTxWarp>
          </a:bodyPr>
          <a:lstStyle/>
          <a:p>
            <a:pPr marL="0" marR="0" indent="0" algn="ctr" defTabSz="914400" rtl="0" eaLnBrk="0" fontAlgn="base" latinLnBrk="0" hangingPunct="0">
              <a:lnSpc>
                <a:spcPts val="1375"/>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Tahoma" pitchFamily="34" charset="0"/>
            </a:endParaRPr>
          </a:p>
        </p:txBody>
      </p:sp>
      <p:sp>
        <p:nvSpPr>
          <p:cNvPr id="143" name="TextBox 142"/>
          <p:cNvSpPr txBox="1"/>
          <p:nvPr/>
        </p:nvSpPr>
        <p:spPr>
          <a:xfrm>
            <a:off x="1976718" y="6293224"/>
            <a:ext cx="380232" cy="271869"/>
          </a:xfrm>
          <a:prstGeom prst="rect">
            <a:avLst/>
          </a:prstGeom>
          <a:solidFill>
            <a:schemeClr val="bg1"/>
          </a:solidFill>
        </p:spPr>
        <p:txBody>
          <a:bodyPr wrap="none" rtlCol="0">
            <a:spAutoFit/>
          </a:bodyPr>
          <a:lstStyle/>
          <a:p>
            <a:r>
              <a:rPr lang="en-US" sz="1400" dirty="0" smtClean="0"/>
              <a:t>15</a:t>
            </a:r>
            <a:endParaRPr lang="en-US" sz="1400" dirty="0"/>
          </a:p>
        </p:txBody>
      </p:sp>
      <p:sp>
        <p:nvSpPr>
          <p:cNvPr id="68" name="TextBox 67"/>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42"/>
                                        </p:tgtEl>
                                      </p:cBhvr>
                                    </p:animEffect>
                                    <p:set>
                                      <p:cBhvr>
                                        <p:cTn id="7" dur="1" fill="hold">
                                          <p:stCondLst>
                                            <p:cond delay="499"/>
                                          </p:stCondLst>
                                        </p:cTn>
                                        <p:tgtEl>
                                          <p:spTgt spid="1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p:txBody>
          <a:bodyPr/>
          <a:lstStyle/>
          <a:p>
            <a:r>
              <a:rPr lang="en-US" dirty="0"/>
              <a:t>Cascading flip-flops </a:t>
            </a:r>
          </a:p>
        </p:txBody>
      </p:sp>
      <p:sp>
        <p:nvSpPr>
          <p:cNvPr id="741379" name="Rectangle 3"/>
          <p:cNvSpPr>
            <a:spLocks noGrp="1" noChangeArrowheads="1"/>
          </p:cNvSpPr>
          <p:nvPr>
            <p:ph type="body" idx="1"/>
          </p:nvPr>
        </p:nvSpPr>
        <p:spPr>
          <a:xfrm>
            <a:off x="647700" y="1374775"/>
            <a:ext cx="7813675" cy="1204913"/>
          </a:xfrm>
        </p:spPr>
        <p:txBody>
          <a:bodyPr/>
          <a:lstStyle/>
          <a:p>
            <a:r>
              <a:rPr lang="en-US" dirty="0"/>
              <a:t>Flip-flop propagation delays exceed hold times</a:t>
            </a:r>
          </a:p>
          <a:p>
            <a:pPr lvl="1"/>
            <a:r>
              <a:rPr lang="en-US" dirty="0"/>
              <a:t>Second stage </a:t>
            </a:r>
            <a:r>
              <a:rPr lang="en-US" dirty="0" smtClean="0"/>
              <a:t>commits </a:t>
            </a:r>
            <a:r>
              <a:rPr lang="en-US" dirty="0"/>
              <a:t>its input before </a:t>
            </a:r>
            <a:r>
              <a:rPr lang="en-US" dirty="0" smtClean="0"/>
              <a:t>Q0 </a:t>
            </a:r>
            <a:r>
              <a:rPr lang="en-US" dirty="0"/>
              <a:t>changes</a:t>
            </a:r>
          </a:p>
        </p:txBody>
      </p:sp>
      <p:grpSp>
        <p:nvGrpSpPr>
          <p:cNvPr id="2" name="Group 54"/>
          <p:cNvGrpSpPr>
            <a:grpSpLocks/>
          </p:cNvGrpSpPr>
          <p:nvPr/>
        </p:nvGrpSpPr>
        <p:grpSpPr bwMode="auto">
          <a:xfrm>
            <a:off x="3248772" y="2524499"/>
            <a:ext cx="5575300" cy="3187700"/>
            <a:chOff x="1174" y="1658"/>
            <a:chExt cx="3512" cy="2008"/>
          </a:xfrm>
        </p:grpSpPr>
        <p:sp>
          <p:nvSpPr>
            <p:cNvPr id="741381" name="Rectangle 5"/>
            <p:cNvSpPr>
              <a:spLocks noChangeArrowheads="1"/>
            </p:cNvSpPr>
            <p:nvPr/>
          </p:nvSpPr>
          <p:spPr bwMode="auto">
            <a:xfrm>
              <a:off x="1174" y="1922"/>
              <a:ext cx="328" cy="1592"/>
            </a:xfrm>
            <a:prstGeom prst="rect">
              <a:avLst/>
            </a:prstGeom>
            <a:noFill/>
            <a:ln w="12700">
              <a:noFill/>
              <a:miter lim="800000"/>
              <a:headEnd/>
              <a:tailEnd/>
            </a:ln>
            <a:effectLst/>
          </p:spPr>
          <p:txBody>
            <a:bodyPr wrap="none" lIns="19050" tIns="26988" rIns="19050" bIns="26988"/>
            <a:lstStyle/>
            <a:p>
              <a:pPr algn="r">
                <a:lnSpc>
                  <a:spcPts val="2700"/>
                </a:lnSpc>
                <a:tabLst>
                  <a:tab pos="457200" algn="l"/>
                  <a:tab pos="914400" algn="l"/>
                  <a:tab pos="1371600" algn="l"/>
                </a:tabLst>
              </a:pPr>
              <a:r>
                <a:rPr lang="en-US" sz="1800">
                  <a:latin typeface="Arial" charset="0"/>
                </a:rPr>
                <a:t>In</a:t>
              </a:r>
            </a:p>
            <a:p>
              <a:pPr algn="r">
                <a:lnSpc>
                  <a:spcPts val="2700"/>
                </a:lnSpc>
                <a:tabLst>
                  <a:tab pos="457200" algn="l"/>
                  <a:tab pos="914400" algn="l"/>
                  <a:tab pos="1371600" algn="l"/>
                </a:tabLst>
              </a:pPr>
              <a:endParaRPr lang="en-US" sz="1800">
                <a:latin typeface="Arial" charset="0"/>
              </a:endParaRPr>
            </a:p>
            <a:p>
              <a:pPr algn="r">
                <a:lnSpc>
                  <a:spcPts val="2700"/>
                </a:lnSpc>
                <a:tabLst>
                  <a:tab pos="457200" algn="l"/>
                  <a:tab pos="914400" algn="l"/>
                  <a:tab pos="1371600" algn="l"/>
                </a:tabLst>
              </a:pPr>
              <a:r>
                <a:rPr lang="en-US" sz="1800">
                  <a:latin typeface="Arial" charset="0"/>
                </a:rPr>
                <a:t>Q0</a:t>
              </a:r>
            </a:p>
            <a:p>
              <a:pPr algn="r">
                <a:lnSpc>
                  <a:spcPts val="2700"/>
                </a:lnSpc>
                <a:tabLst>
                  <a:tab pos="457200" algn="l"/>
                  <a:tab pos="914400" algn="l"/>
                  <a:tab pos="1371600" algn="l"/>
                </a:tabLst>
              </a:pPr>
              <a:endParaRPr lang="en-US" sz="1800">
                <a:latin typeface="Arial" charset="0"/>
              </a:endParaRPr>
            </a:p>
            <a:p>
              <a:pPr algn="r">
                <a:lnSpc>
                  <a:spcPts val="2700"/>
                </a:lnSpc>
                <a:tabLst>
                  <a:tab pos="457200" algn="l"/>
                  <a:tab pos="914400" algn="l"/>
                  <a:tab pos="1371600" algn="l"/>
                </a:tabLst>
              </a:pPr>
              <a:r>
                <a:rPr lang="en-US" sz="1800">
                  <a:latin typeface="Arial" charset="0"/>
                </a:rPr>
                <a:t>Q1</a:t>
              </a:r>
            </a:p>
            <a:p>
              <a:pPr algn="r">
                <a:lnSpc>
                  <a:spcPts val="2700"/>
                </a:lnSpc>
                <a:tabLst>
                  <a:tab pos="457200" algn="l"/>
                  <a:tab pos="914400" algn="l"/>
                  <a:tab pos="1371600" algn="l"/>
                </a:tabLst>
              </a:pPr>
              <a:endParaRPr lang="en-US" sz="1800">
                <a:latin typeface="Arial" charset="0"/>
              </a:endParaRPr>
            </a:p>
            <a:p>
              <a:pPr algn="r">
                <a:lnSpc>
                  <a:spcPts val="2700"/>
                </a:lnSpc>
                <a:tabLst>
                  <a:tab pos="457200" algn="l"/>
                  <a:tab pos="914400" algn="l"/>
                  <a:tab pos="1371600" algn="l"/>
                </a:tabLst>
              </a:pPr>
              <a:r>
                <a:rPr lang="en-US" sz="1800">
                  <a:latin typeface="Arial" charset="0"/>
                </a:rPr>
                <a:t>Clk</a:t>
              </a:r>
            </a:p>
          </p:txBody>
        </p:sp>
        <p:sp>
          <p:nvSpPr>
            <p:cNvPr id="741382" name="Line 6"/>
            <p:cNvSpPr>
              <a:spLocks noChangeShapeType="1"/>
            </p:cNvSpPr>
            <p:nvPr/>
          </p:nvSpPr>
          <p:spPr bwMode="auto">
            <a:xfrm>
              <a:off x="1582" y="2106"/>
              <a:ext cx="96" cy="0"/>
            </a:xfrm>
            <a:prstGeom prst="line">
              <a:avLst/>
            </a:prstGeom>
            <a:noFill/>
            <a:ln w="25400">
              <a:solidFill>
                <a:srgbClr val="000000"/>
              </a:solidFill>
              <a:round/>
              <a:headEnd/>
              <a:tailEnd/>
            </a:ln>
            <a:effectLst/>
          </p:spPr>
          <p:txBody>
            <a:bodyPr wrap="none" anchor="ctr"/>
            <a:lstStyle/>
            <a:p>
              <a:endParaRPr lang="en-US"/>
            </a:p>
          </p:txBody>
        </p:sp>
        <p:sp>
          <p:nvSpPr>
            <p:cNvPr id="741383" name="Line 7"/>
            <p:cNvSpPr>
              <a:spLocks noChangeShapeType="1"/>
            </p:cNvSpPr>
            <p:nvPr/>
          </p:nvSpPr>
          <p:spPr bwMode="auto">
            <a:xfrm flipV="1">
              <a:off x="1702" y="1978"/>
              <a:ext cx="0" cy="136"/>
            </a:xfrm>
            <a:prstGeom prst="line">
              <a:avLst/>
            </a:prstGeom>
            <a:noFill/>
            <a:ln w="25400">
              <a:solidFill>
                <a:srgbClr val="000000"/>
              </a:solidFill>
              <a:round/>
              <a:headEnd/>
              <a:tailEnd/>
            </a:ln>
            <a:effectLst/>
          </p:spPr>
          <p:txBody>
            <a:bodyPr wrap="none" anchor="ctr"/>
            <a:lstStyle/>
            <a:p>
              <a:endParaRPr lang="en-US"/>
            </a:p>
          </p:txBody>
        </p:sp>
        <p:sp>
          <p:nvSpPr>
            <p:cNvPr id="741384" name="Line 8"/>
            <p:cNvSpPr>
              <a:spLocks noChangeShapeType="1"/>
            </p:cNvSpPr>
            <p:nvPr/>
          </p:nvSpPr>
          <p:spPr bwMode="auto">
            <a:xfrm>
              <a:off x="1710" y="1986"/>
              <a:ext cx="1024" cy="0"/>
            </a:xfrm>
            <a:prstGeom prst="line">
              <a:avLst/>
            </a:prstGeom>
            <a:noFill/>
            <a:ln w="25400">
              <a:solidFill>
                <a:srgbClr val="000000"/>
              </a:solidFill>
              <a:round/>
              <a:headEnd/>
              <a:tailEnd/>
            </a:ln>
            <a:effectLst/>
          </p:spPr>
          <p:txBody>
            <a:bodyPr wrap="none" anchor="ctr"/>
            <a:lstStyle/>
            <a:p>
              <a:endParaRPr lang="en-US"/>
            </a:p>
          </p:txBody>
        </p:sp>
        <p:sp>
          <p:nvSpPr>
            <p:cNvPr id="741385" name="Line 9"/>
            <p:cNvSpPr>
              <a:spLocks noChangeShapeType="1"/>
            </p:cNvSpPr>
            <p:nvPr/>
          </p:nvSpPr>
          <p:spPr bwMode="auto">
            <a:xfrm>
              <a:off x="1582" y="2602"/>
              <a:ext cx="184" cy="0"/>
            </a:xfrm>
            <a:prstGeom prst="line">
              <a:avLst/>
            </a:prstGeom>
            <a:noFill/>
            <a:ln w="25400">
              <a:solidFill>
                <a:srgbClr val="000000"/>
              </a:solidFill>
              <a:round/>
              <a:headEnd/>
              <a:tailEnd/>
            </a:ln>
            <a:effectLst/>
          </p:spPr>
          <p:txBody>
            <a:bodyPr wrap="none" anchor="ctr"/>
            <a:lstStyle/>
            <a:p>
              <a:endParaRPr lang="en-US"/>
            </a:p>
          </p:txBody>
        </p:sp>
        <p:sp>
          <p:nvSpPr>
            <p:cNvPr id="741386" name="Line 10"/>
            <p:cNvSpPr>
              <a:spLocks noChangeShapeType="1"/>
            </p:cNvSpPr>
            <p:nvPr/>
          </p:nvSpPr>
          <p:spPr bwMode="auto">
            <a:xfrm>
              <a:off x="1582" y="2602"/>
              <a:ext cx="776" cy="0"/>
            </a:xfrm>
            <a:prstGeom prst="line">
              <a:avLst/>
            </a:prstGeom>
            <a:noFill/>
            <a:ln w="25400">
              <a:solidFill>
                <a:srgbClr val="000000"/>
              </a:solidFill>
              <a:round/>
              <a:headEnd/>
              <a:tailEnd/>
            </a:ln>
            <a:effectLst/>
          </p:spPr>
          <p:txBody>
            <a:bodyPr wrap="none" anchor="ctr"/>
            <a:lstStyle/>
            <a:p>
              <a:endParaRPr lang="en-US"/>
            </a:p>
          </p:txBody>
        </p:sp>
        <p:sp>
          <p:nvSpPr>
            <p:cNvPr id="741387" name="Line 11"/>
            <p:cNvSpPr>
              <a:spLocks noChangeShapeType="1"/>
            </p:cNvSpPr>
            <p:nvPr/>
          </p:nvSpPr>
          <p:spPr bwMode="auto">
            <a:xfrm flipV="1">
              <a:off x="2366" y="2474"/>
              <a:ext cx="0" cy="120"/>
            </a:xfrm>
            <a:prstGeom prst="line">
              <a:avLst/>
            </a:prstGeom>
            <a:noFill/>
            <a:ln w="25400">
              <a:solidFill>
                <a:srgbClr val="000000"/>
              </a:solidFill>
              <a:round/>
              <a:headEnd/>
              <a:tailEnd/>
            </a:ln>
            <a:effectLst/>
          </p:spPr>
          <p:txBody>
            <a:bodyPr wrap="none" anchor="ctr"/>
            <a:lstStyle/>
            <a:p>
              <a:endParaRPr lang="en-US"/>
            </a:p>
          </p:txBody>
        </p:sp>
        <p:sp>
          <p:nvSpPr>
            <p:cNvPr id="741388" name="Line 12"/>
            <p:cNvSpPr>
              <a:spLocks noChangeShapeType="1"/>
            </p:cNvSpPr>
            <p:nvPr/>
          </p:nvSpPr>
          <p:spPr bwMode="auto">
            <a:xfrm>
              <a:off x="2360" y="2482"/>
              <a:ext cx="1350" cy="0"/>
            </a:xfrm>
            <a:prstGeom prst="line">
              <a:avLst/>
            </a:prstGeom>
            <a:noFill/>
            <a:ln w="25400">
              <a:solidFill>
                <a:srgbClr val="000000"/>
              </a:solidFill>
              <a:round/>
              <a:headEnd/>
              <a:tailEnd/>
            </a:ln>
            <a:effectLst/>
          </p:spPr>
          <p:txBody>
            <a:bodyPr wrap="none" anchor="ctr"/>
            <a:lstStyle/>
            <a:p>
              <a:endParaRPr lang="en-US"/>
            </a:p>
          </p:txBody>
        </p:sp>
        <p:sp>
          <p:nvSpPr>
            <p:cNvPr id="741389" name="Line 13"/>
            <p:cNvSpPr>
              <a:spLocks noChangeShapeType="1"/>
            </p:cNvSpPr>
            <p:nvPr/>
          </p:nvSpPr>
          <p:spPr bwMode="auto">
            <a:xfrm>
              <a:off x="1582" y="3050"/>
              <a:ext cx="2112" cy="0"/>
            </a:xfrm>
            <a:prstGeom prst="line">
              <a:avLst/>
            </a:prstGeom>
            <a:noFill/>
            <a:ln w="25400">
              <a:solidFill>
                <a:srgbClr val="000000"/>
              </a:solidFill>
              <a:round/>
              <a:headEnd/>
              <a:tailEnd/>
            </a:ln>
            <a:effectLst/>
          </p:spPr>
          <p:txBody>
            <a:bodyPr wrap="none" anchor="ctr"/>
            <a:lstStyle/>
            <a:p>
              <a:endParaRPr lang="en-US"/>
            </a:p>
          </p:txBody>
        </p:sp>
        <p:sp>
          <p:nvSpPr>
            <p:cNvPr id="741390" name="Line 14"/>
            <p:cNvSpPr>
              <a:spLocks noChangeShapeType="1"/>
            </p:cNvSpPr>
            <p:nvPr/>
          </p:nvSpPr>
          <p:spPr bwMode="auto">
            <a:xfrm>
              <a:off x="1598" y="3450"/>
              <a:ext cx="440" cy="0"/>
            </a:xfrm>
            <a:prstGeom prst="line">
              <a:avLst/>
            </a:prstGeom>
            <a:noFill/>
            <a:ln w="25400">
              <a:solidFill>
                <a:srgbClr val="000000"/>
              </a:solidFill>
              <a:round/>
              <a:headEnd/>
              <a:tailEnd/>
            </a:ln>
            <a:effectLst/>
          </p:spPr>
          <p:txBody>
            <a:bodyPr wrap="none" anchor="ctr"/>
            <a:lstStyle/>
            <a:p>
              <a:endParaRPr lang="en-US"/>
            </a:p>
          </p:txBody>
        </p:sp>
        <p:sp>
          <p:nvSpPr>
            <p:cNvPr id="741391" name="Line 15"/>
            <p:cNvSpPr>
              <a:spLocks noChangeShapeType="1"/>
            </p:cNvSpPr>
            <p:nvPr/>
          </p:nvSpPr>
          <p:spPr bwMode="auto">
            <a:xfrm flipV="1">
              <a:off x="2062" y="3330"/>
              <a:ext cx="0" cy="128"/>
            </a:xfrm>
            <a:prstGeom prst="line">
              <a:avLst/>
            </a:prstGeom>
            <a:noFill/>
            <a:ln w="25400">
              <a:solidFill>
                <a:srgbClr val="000000"/>
              </a:solidFill>
              <a:round/>
              <a:headEnd/>
              <a:tailEnd/>
            </a:ln>
            <a:effectLst/>
          </p:spPr>
          <p:txBody>
            <a:bodyPr wrap="none" anchor="ctr"/>
            <a:lstStyle/>
            <a:p>
              <a:endParaRPr lang="en-US"/>
            </a:p>
          </p:txBody>
        </p:sp>
        <p:sp>
          <p:nvSpPr>
            <p:cNvPr id="741392" name="Line 16"/>
            <p:cNvSpPr>
              <a:spLocks noChangeShapeType="1"/>
            </p:cNvSpPr>
            <p:nvPr/>
          </p:nvSpPr>
          <p:spPr bwMode="auto">
            <a:xfrm>
              <a:off x="2070" y="3322"/>
              <a:ext cx="680" cy="0"/>
            </a:xfrm>
            <a:prstGeom prst="line">
              <a:avLst/>
            </a:prstGeom>
            <a:noFill/>
            <a:ln w="25400">
              <a:solidFill>
                <a:srgbClr val="000000"/>
              </a:solidFill>
              <a:round/>
              <a:headEnd/>
              <a:tailEnd/>
            </a:ln>
            <a:effectLst/>
          </p:spPr>
          <p:txBody>
            <a:bodyPr wrap="none" anchor="ctr"/>
            <a:lstStyle/>
            <a:p>
              <a:endParaRPr lang="en-US"/>
            </a:p>
          </p:txBody>
        </p:sp>
        <p:sp>
          <p:nvSpPr>
            <p:cNvPr id="741393" name="Line 17"/>
            <p:cNvSpPr>
              <a:spLocks noChangeShapeType="1"/>
            </p:cNvSpPr>
            <p:nvPr/>
          </p:nvSpPr>
          <p:spPr bwMode="auto">
            <a:xfrm>
              <a:off x="2758" y="3330"/>
              <a:ext cx="0" cy="112"/>
            </a:xfrm>
            <a:prstGeom prst="line">
              <a:avLst/>
            </a:prstGeom>
            <a:noFill/>
            <a:ln w="25400">
              <a:solidFill>
                <a:srgbClr val="000000"/>
              </a:solidFill>
              <a:round/>
              <a:headEnd/>
              <a:tailEnd/>
            </a:ln>
            <a:effectLst/>
          </p:spPr>
          <p:txBody>
            <a:bodyPr wrap="none" anchor="ctr"/>
            <a:lstStyle/>
            <a:p>
              <a:endParaRPr lang="en-US"/>
            </a:p>
          </p:txBody>
        </p:sp>
        <p:sp>
          <p:nvSpPr>
            <p:cNvPr id="741394" name="Line 18"/>
            <p:cNvSpPr>
              <a:spLocks noChangeShapeType="1"/>
            </p:cNvSpPr>
            <p:nvPr/>
          </p:nvSpPr>
          <p:spPr bwMode="auto">
            <a:xfrm>
              <a:off x="2766" y="3450"/>
              <a:ext cx="616" cy="0"/>
            </a:xfrm>
            <a:prstGeom prst="line">
              <a:avLst/>
            </a:prstGeom>
            <a:noFill/>
            <a:ln w="25400">
              <a:solidFill>
                <a:srgbClr val="000000"/>
              </a:solidFill>
              <a:round/>
              <a:headEnd/>
              <a:tailEnd/>
            </a:ln>
            <a:effectLst/>
          </p:spPr>
          <p:txBody>
            <a:bodyPr wrap="none" anchor="ctr"/>
            <a:lstStyle/>
            <a:p>
              <a:endParaRPr lang="en-US"/>
            </a:p>
          </p:txBody>
        </p:sp>
        <p:sp>
          <p:nvSpPr>
            <p:cNvPr id="741395" name="Line 19"/>
            <p:cNvSpPr>
              <a:spLocks noChangeShapeType="1"/>
            </p:cNvSpPr>
            <p:nvPr/>
          </p:nvSpPr>
          <p:spPr bwMode="auto">
            <a:xfrm flipV="1">
              <a:off x="3390" y="3330"/>
              <a:ext cx="0" cy="128"/>
            </a:xfrm>
            <a:prstGeom prst="line">
              <a:avLst/>
            </a:prstGeom>
            <a:noFill/>
            <a:ln w="25400">
              <a:solidFill>
                <a:srgbClr val="000000"/>
              </a:solidFill>
              <a:round/>
              <a:headEnd/>
              <a:tailEnd/>
            </a:ln>
            <a:effectLst/>
          </p:spPr>
          <p:txBody>
            <a:bodyPr wrap="none" anchor="ctr"/>
            <a:lstStyle/>
            <a:p>
              <a:endParaRPr lang="en-US"/>
            </a:p>
          </p:txBody>
        </p:sp>
        <p:sp>
          <p:nvSpPr>
            <p:cNvPr id="741396" name="Line 20"/>
            <p:cNvSpPr>
              <a:spLocks noChangeShapeType="1"/>
            </p:cNvSpPr>
            <p:nvPr/>
          </p:nvSpPr>
          <p:spPr bwMode="auto">
            <a:xfrm>
              <a:off x="3398" y="3322"/>
              <a:ext cx="664" cy="0"/>
            </a:xfrm>
            <a:prstGeom prst="line">
              <a:avLst/>
            </a:prstGeom>
            <a:noFill/>
            <a:ln w="25400">
              <a:solidFill>
                <a:srgbClr val="000000"/>
              </a:solidFill>
              <a:round/>
              <a:headEnd/>
              <a:tailEnd/>
            </a:ln>
            <a:effectLst/>
          </p:spPr>
          <p:txBody>
            <a:bodyPr wrap="none" anchor="ctr"/>
            <a:lstStyle/>
            <a:p>
              <a:endParaRPr lang="en-US"/>
            </a:p>
          </p:txBody>
        </p:sp>
        <p:sp>
          <p:nvSpPr>
            <p:cNvPr id="741397" name="Line 21"/>
            <p:cNvSpPr>
              <a:spLocks noChangeShapeType="1"/>
            </p:cNvSpPr>
            <p:nvPr/>
          </p:nvSpPr>
          <p:spPr bwMode="auto">
            <a:xfrm>
              <a:off x="4070" y="3330"/>
              <a:ext cx="0" cy="112"/>
            </a:xfrm>
            <a:prstGeom prst="line">
              <a:avLst/>
            </a:prstGeom>
            <a:noFill/>
            <a:ln w="25400">
              <a:solidFill>
                <a:srgbClr val="000000"/>
              </a:solidFill>
              <a:round/>
              <a:headEnd/>
              <a:tailEnd/>
            </a:ln>
            <a:effectLst/>
          </p:spPr>
          <p:txBody>
            <a:bodyPr wrap="none" anchor="ctr"/>
            <a:lstStyle/>
            <a:p>
              <a:endParaRPr lang="en-US"/>
            </a:p>
          </p:txBody>
        </p:sp>
        <p:sp>
          <p:nvSpPr>
            <p:cNvPr id="741398" name="Line 22"/>
            <p:cNvSpPr>
              <a:spLocks noChangeShapeType="1"/>
            </p:cNvSpPr>
            <p:nvPr/>
          </p:nvSpPr>
          <p:spPr bwMode="auto">
            <a:xfrm>
              <a:off x="4078" y="3450"/>
              <a:ext cx="608" cy="0"/>
            </a:xfrm>
            <a:prstGeom prst="line">
              <a:avLst/>
            </a:prstGeom>
            <a:noFill/>
            <a:ln w="25400">
              <a:solidFill>
                <a:srgbClr val="000000"/>
              </a:solidFill>
              <a:round/>
              <a:headEnd/>
              <a:tailEnd/>
            </a:ln>
            <a:effectLst/>
          </p:spPr>
          <p:txBody>
            <a:bodyPr wrap="none" anchor="ctr"/>
            <a:lstStyle/>
            <a:p>
              <a:endParaRPr lang="en-US"/>
            </a:p>
          </p:txBody>
        </p:sp>
        <p:sp>
          <p:nvSpPr>
            <p:cNvPr id="741399" name="Line 23"/>
            <p:cNvSpPr>
              <a:spLocks noChangeShapeType="1"/>
            </p:cNvSpPr>
            <p:nvPr/>
          </p:nvSpPr>
          <p:spPr bwMode="auto">
            <a:xfrm flipV="1">
              <a:off x="2366" y="2474"/>
              <a:ext cx="0" cy="120"/>
            </a:xfrm>
            <a:prstGeom prst="line">
              <a:avLst/>
            </a:prstGeom>
            <a:noFill/>
            <a:ln w="25400">
              <a:solidFill>
                <a:srgbClr val="000000"/>
              </a:solidFill>
              <a:round/>
              <a:headEnd/>
              <a:tailEnd/>
            </a:ln>
            <a:effectLst/>
          </p:spPr>
          <p:txBody>
            <a:bodyPr wrap="none" anchor="ctr"/>
            <a:lstStyle/>
            <a:p>
              <a:endParaRPr lang="en-US"/>
            </a:p>
          </p:txBody>
        </p:sp>
        <p:sp>
          <p:nvSpPr>
            <p:cNvPr id="741400" name="Line 24"/>
            <p:cNvSpPr>
              <a:spLocks noChangeShapeType="1"/>
            </p:cNvSpPr>
            <p:nvPr/>
          </p:nvSpPr>
          <p:spPr bwMode="auto">
            <a:xfrm>
              <a:off x="3726" y="2914"/>
              <a:ext cx="912" cy="0"/>
            </a:xfrm>
            <a:prstGeom prst="line">
              <a:avLst/>
            </a:prstGeom>
            <a:noFill/>
            <a:ln w="25400">
              <a:solidFill>
                <a:srgbClr val="000000"/>
              </a:solidFill>
              <a:round/>
              <a:headEnd/>
              <a:tailEnd/>
            </a:ln>
            <a:effectLst/>
          </p:spPr>
          <p:txBody>
            <a:bodyPr wrap="none" anchor="ctr"/>
            <a:lstStyle/>
            <a:p>
              <a:endParaRPr lang="en-US"/>
            </a:p>
          </p:txBody>
        </p:sp>
        <p:sp>
          <p:nvSpPr>
            <p:cNvPr id="741401" name="Line 25"/>
            <p:cNvSpPr>
              <a:spLocks noChangeShapeType="1"/>
            </p:cNvSpPr>
            <p:nvPr/>
          </p:nvSpPr>
          <p:spPr bwMode="auto">
            <a:xfrm flipV="1">
              <a:off x="3718" y="2914"/>
              <a:ext cx="0" cy="144"/>
            </a:xfrm>
            <a:prstGeom prst="line">
              <a:avLst/>
            </a:prstGeom>
            <a:noFill/>
            <a:ln w="25400">
              <a:solidFill>
                <a:srgbClr val="000000"/>
              </a:solidFill>
              <a:round/>
              <a:headEnd/>
              <a:tailEnd/>
            </a:ln>
            <a:effectLst/>
          </p:spPr>
          <p:txBody>
            <a:bodyPr wrap="none" anchor="ctr"/>
            <a:lstStyle/>
            <a:p>
              <a:endParaRPr lang="en-US"/>
            </a:p>
          </p:txBody>
        </p:sp>
        <p:sp>
          <p:nvSpPr>
            <p:cNvPr id="741402" name="Line 26"/>
            <p:cNvSpPr>
              <a:spLocks noChangeShapeType="1"/>
            </p:cNvSpPr>
            <p:nvPr/>
          </p:nvSpPr>
          <p:spPr bwMode="auto">
            <a:xfrm>
              <a:off x="1702" y="1858"/>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03" name="Rectangle 27"/>
            <p:cNvSpPr>
              <a:spLocks noChangeArrowheads="1"/>
            </p:cNvSpPr>
            <p:nvPr/>
          </p:nvSpPr>
          <p:spPr bwMode="auto">
            <a:xfrm>
              <a:off x="3046" y="2218"/>
              <a:ext cx="432" cy="32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800">
                  <a:latin typeface="Arial" charset="0"/>
                </a:rPr>
                <a:t>t</a:t>
              </a:r>
              <a:r>
                <a:rPr lang="en-US" sz="1800" baseline="-25000">
                  <a:latin typeface="Arial" charset="0"/>
                </a:rPr>
                <a:t>su</a:t>
              </a:r>
              <a:endParaRPr lang="en-US" sz="1800">
                <a:latin typeface="Arial" charset="0"/>
              </a:endParaRPr>
            </a:p>
          </p:txBody>
        </p:sp>
        <p:sp>
          <p:nvSpPr>
            <p:cNvPr id="741404" name="Rectangle 28"/>
            <p:cNvSpPr>
              <a:spLocks noChangeArrowheads="1"/>
            </p:cNvSpPr>
            <p:nvPr/>
          </p:nvSpPr>
          <p:spPr bwMode="auto">
            <a:xfrm>
              <a:off x="3758" y="2626"/>
              <a:ext cx="432" cy="320"/>
            </a:xfrm>
            <a:prstGeom prst="rect">
              <a:avLst/>
            </a:prstGeom>
            <a:noFill/>
            <a:ln w="12700">
              <a:noFill/>
              <a:miter lim="800000"/>
              <a:headEnd/>
              <a:tailEnd/>
            </a:ln>
            <a:effectLst/>
          </p:spPr>
          <p:txBody>
            <a:bodyPr wrap="none" lIns="19050" tIns="26988" rIns="19050" bIns="26988"/>
            <a:lstStyle/>
            <a:p>
              <a:pPr algn="l">
                <a:lnSpc>
                  <a:spcPts val="1700"/>
                </a:lnSpc>
                <a:tabLst>
                  <a:tab pos="457200" algn="l"/>
                  <a:tab pos="914400" algn="l"/>
                  <a:tab pos="1371600" algn="l"/>
                </a:tabLst>
              </a:pPr>
              <a:r>
                <a:rPr lang="en-US" sz="1800">
                  <a:latin typeface="Arial" charset="0"/>
                </a:rPr>
                <a:t>t</a:t>
              </a:r>
              <a:r>
                <a:rPr lang="en-US" sz="1800" baseline="-25000">
                  <a:latin typeface="Arial" charset="0"/>
                </a:rPr>
                <a:t>phl</a:t>
              </a:r>
              <a:endParaRPr lang="en-US" sz="1800">
                <a:latin typeface="Arial" charset="0"/>
              </a:endParaRPr>
            </a:p>
          </p:txBody>
        </p:sp>
        <p:sp>
          <p:nvSpPr>
            <p:cNvPr id="741405" name="Rectangle 29"/>
            <p:cNvSpPr>
              <a:spLocks noChangeArrowheads="1"/>
            </p:cNvSpPr>
            <p:nvPr/>
          </p:nvSpPr>
          <p:spPr bwMode="auto">
            <a:xfrm>
              <a:off x="3294" y="3346"/>
              <a:ext cx="352" cy="32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800">
                  <a:latin typeface="Arial" charset="0"/>
                </a:rPr>
                <a:t>t</a:t>
              </a:r>
              <a:r>
                <a:rPr lang="en-US" sz="1800" baseline="-25000">
                  <a:latin typeface="Arial" charset="0"/>
                </a:rPr>
                <a:t>h</a:t>
              </a:r>
              <a:endParaRPr lang="en-US" sz="1800">
                <a:latin typeface="Arial" charset="0"/>
              </a:endParaRPr>
            </a:p>
          </p:txBody>
        </p:sp>
        <p:sp>
          <p:nvSpPr>
            <p:cNvPr id="741406" name="Line 30"/>
            <p:cNvSpPr>
              <a:spLocks noChangeShapeType="1"/>
            </p:cNvSpPr>
            <p:nvPr/>
          </p:nvSpPr>
          <p:spPr bwMode="auto">
            <a:xfrm>
              <a:off x="3550" y="3402"/>
              <a:ext cx="272"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07" name="Line 31"/>
            <p:cNvSpPr>
              <a:spLocks noChangeShapeType="1"/>
            </p:cNvSpPr>
            <p:nvPr/>
          </p:nvSpPr>
          <p:spPr bwMode="auto">
            <a:xfrm flipH="1">
              <a:off x="3118" y="3410"/>
              <a:ext cx="280"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08" name="Line 32"/>
            <p:cNvSpPr>
              <a:spLocks noChangeShapeType="1"/>
            </p:cNvSpPr>
            <p:nvPr/>
          </p:nvSpPr>
          <p:spPr bwMode="auto">
            <a:xfrm flipH="1">
              <a:off x="3382" y="2714"/>
              <a:ext cx="344"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09" name="Line 33"/>
            <p:cNvSpPr>
              <a:spLocks noChangeShapeType="1"/>
            </p:cNvSpPr>
            <p:nvPr/>
          </p:nvSpPr>
          <p:spPr bwMode="auto">
            <a:xfrm>
              <a:off x="3062" y="2178"/>
              <a:ext cx="320"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10" name="Line 34"/>
            <p:cNvSpPr>
              <a:spLocks noChangeShapeType="1"/>
            </p:cNvSpPr>
            <p:nvPr/>
          </p:nvSpPr>
          <p:spPr bwMode="auto">
            <a:xfrm flipV="1">
              <a:off x="3718" y="2906"/>
              <a:ext cx="0" cy="144"/>
            </a:xfrm>
            <a:prstGeom prst="line">
              <a:avLst/>
            </a:prstGeom>
            <a:noFill/>
            <a:ln w="25400">
              <a:solidFill>
                <a:srgbClr val="000000"/>
              </a:solidFill>
              <a:round/>
              <a:headEnd/>
              <a:tailEnd/>
            </a:ln>
            <a:effectLst/>
          </p:spPr>
          <p:txBody>
            <a:bodyPr wrap="none" anchor="ctr"/>
            <a:lstStyle/>
            <a:p>
              <a:endParaRPr lang="en-US"/>
            </a:p>
          </p:txBody>
        </p:sp>
        <p:sp>
          <p:nvSpPr>
            <p:cNvPr id="741411" name="Rectangle 35"/>
            <p:cNvSpPr>
              <a:spLocks noChangeArrowheads="1"/>
            </p:cNvSpPr>
            <p:nvPr/>
          </p:nvSpPr>
          <p:spPr bwMode="auto">
            <a:xfrm>
              <a:off x="1702" y="2210"/>
              <a:ext cx="432" cy="32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800">
                  <a:latin typeface="Arial" charset="0"/>
                </a:rPr>
                <a:t>t</a:t>
              </a:r>
              <a:r>
                <a:rPr lang="en-US" sz="1800" baseline="-25000">
                  <a:latin typeface="Arial" charset="0"/>
                </a:rPr>
                <a:t>su</a:t>
              </a:r>
              <a:endParaRPr lang="en-US" sz="1800">
                <a:latin typeface="Arial" charset="0"/>
              </a:endParaRPr>
            </a:p>
          </p:txBody>
        </p:sp>
        <p:sp>
          <p:nvSpPr>
            <p:cNvPr id="741412" name="Rectangle 36"/>
            <p:cNvSpPr>
              <a:spLocks noChangeArrowheads="1"/>
            </p:cNvSpPr>
            <p:nvPr/>
          </p:nvSpPr>
          <p:spPr bwMode="auto">
            <a:xfrm>
              <a:off x="1958" y="3338"/>
              <a:ext cx="352" cy="320"/>
            </a:xfrm>
            <a:prstGeom prst="rect">
              <a:avLst/>
            </a:prstGeom>
            <a:noFill/>
            <a:ln w="12700">
              <a:noFill/>
              <a:miter lim="800000"/>
              <a:headEnd/>
              <a:tailEnd/>
            </a:ln>
            <a:effectLst/>
          </p:spPr>
          <p:txBody>
            <a:bodyPr wrap="none" lIns="19050" tIns="26988" rIns="19050" bIns="26988"/>
            <a:lstStyle/>
            <a:p>
              <a:pPr>
                <a:lnSpc>
                  <a:spcPts val="1700"/>
                </a:lnSpc>
                <a:tabLst>
                  <a:tab pos="457200" algn="l"/>
                  <a:tab pos="914400" algn="l"/>
                  <a:tab pos="1371600" algn="l"/>
                </a:tabLst>
              </a:pPr>
              <a:r>
                <a:rPr lang="en-US" sz="1800">
                  <a:latin typeface="Arial" charset="0"/>
                </a:rPr>
                <a:t>t</a:t>
              </a:r>
              <a:r>
                <a:rPr lang="en-US" sz="1800" baseline="-25000">
                  <a:latin typeface="Arial" charset="0"/>
                </a:rPr>
                <a:t>h</a:t>
              </a:r>
              <a:endParaRPr lang="en-US" sz="1800">
                <a:latin typeface="Arial" charset="0"/>
              </a:endParaRPr>
            </a:p>
          </p:txBody>
        </p:sp>
        <p:sp>
          <p:nvSpPr>
            <p:cNvPr id="741413" name="Line 37"/>
            <p:cNvSpPr>
              <a:spLocks noChangeShapeType="1"/>
            </p:cNvSpPr>
            <p:nvPr/>
          </p:nvSpPr>
          <p:spPr bwMode="auto">
            <a:xfrm>
              <a:off x="2206" y="3394"/>
              <a:ext cx="288"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14" name="Line 38"/>
            <p:cNvSpPr>
              <a:spLocks noChangeShapeType="1"/>
            </p:cNvSpPr>
            <p:nvPr/>
          </p:nvSpPr>
          <p:spPr bwMode="auto">
            <a:xfrm flipH="1">
              <a:off x="1790" y="3402"/>
              <a:ext cx="280"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15" name="Line 39"/>
            <p:cNvSpPr>
              <a:spLocks noChangeShapeType="1"/>
            </p:cNvSpPr>
            <p:nvPr/>
          </p:nvSpPr>
          <p:spPr bwMode="auto">
            <a:xfrm flipH="1">
              <a:off x="2054" y="2706"/>
              <a:ext cx="312"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16" name="Line 40"/>
            <p:cNvSpPr>
              <a:spLocks noChangeShapeType="1"/>
            </p:cNvSpPr>
            <p:nvPr/>
          </p:nvSpPr>
          <p:spPr bwMode="auto">
            <a:xfrm>
              <a:off x="1718" y="2170"/>
              <a:ext cx="336" cy="0"/>
            </a:xfrm>
            <a:prstGeom prst="line">
              <a:avLst/>
            </a:prstGeom>
            <a:noFill/>
            <a:ln w="25400">
              <a:solidFill>
                <a:srgbClr val="000000"/>
              </a:solidFill>
              <a:round/>
              <a:headEnd type="triangle" w="med" len="med"/>
              <a:tailEnd/>
            </a:ln>
            <a:effectLst/>
          </p:spPr>
          <p:txBody>
            <a:bodyPr wrap="none" anchor="ctr"/>
            <a:lstStyle/>
            <a:p>
              <a:endParaRPr lang="en-US"/>
            </a:p>
          </p:txBody>
        </p:sp>
        <p:sp>
          <p:nvSpPr>
            <p:cNvPr id="741417" name="Line 41"/>
            <p:cNvSpPr>
              <a:spLocks noChangeShapeType="1"/>
            </p:cNvSpPr>
            <p:nvPr/>
          </p:nvSpPr>
          <p:spPr bwMode="auto">
            <a:xfrm>
              <a:off x="2062" y="1850"/>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18" name="Line 42"/>
            <p:cNvSpPr>
              <a:spLocks noChangeShapeType="1"/>
            </p:cNvSpPr>
            <p:nvPr/>
          </p:nvSpPr>
          <p:spPr bwMode="auto">
            <a:xfrm>
              <a:off x="2198" y="1850"/>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19" name="Line 43"/>
            <p:cNvSpPr>
              <a:spLocks noChangeShapeType="1"/>
            </p:cNvSpPr>
            <p:nvPr/>
          </p:nvSpPr>
          <p:spPr bwMode="auto">
            <a:xfrm>
              <a:off x="2366" y="1842"/>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20" name="Line 44"/>
            <p:cNvSpPr>
              <a:spLocks noChangeShapeType="1"/>
            </p:cNvSpPr>
            <p:nvPr/>
          </p:nvSpPr>
          <p:spPr bwMode="auto">
            <a:xfrm>
              <a:off x="3062" y="1874"/>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21" name="Line 45"/>
            <p:cNvSpPr>
              <a:spLocks noChangeShapeType="1"/>
            </p:cNvSpPr>
            <p:nvPr/>
          </p:nvSpPr>
          <p:spPr bwMode="auto">
            <a:xfrm>
              <a:off x="3390" y="1866"/>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22" name="Line 46"/>
            <p:cNvSpPr>
              <a:spLocks noChangeShapeType="1"/>
            </p:cNvSpPr>
            <p:nvPr/>
          </p:nvSpPr>
          <p:spPr bwMode="auto">
            <a:xfrm>
              <a:off x="3550" y="1858"/>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23" name="Line 47"/>
            <p:cNvSpPr>
              <a:spLocks noChangeShapeType="1"/>
            </p:cNvSpPr>
            <p:nvPr/>
          </p:nvSpPr>
          <p:spPr bwMode="auto">
            <a:xfrm>
              <a:off x="3718" y="1858"/>
              <a:ext cx="0" cy="1760"/>
            </a:xfrm>
            <a:prstGeom prst="line">
              <a:avLst/>
            </a:prstGeom>
            <a:noFill/>
            <a:ln w="25400">
              <a:solidFill>
                <a:srgbClr val="000000"/>
              </a:solidFill>
              <a:prstDash val="sysDot"/>
              <a:round/>
              <a:headEnd/>
              <a:tailEnd/>
            </a:ln>
            <a:effectLst/>
          </p:spPr>
          <p:txBody>
            <a:bodyPr wrap="none" anchor="ctr"/>
            <a:lstStyle/>
            <a:p>
              <a:endParaRPr lang="en-US"/>
            </a:p>
          </p:txBody>
        </p:sp>
        <p:sp>
          <p:nvSpPr>
            <p:cNvPr id="741424" name="Line 48"/>
            <p:cNvSpPr>
              <a:spLocks noChangeShapeType="1"/>
            </p:cNvSpPr>
            <p:nvPr/>
          </p:nvSpPr>
          <p:spPr bwMode="auto">
            <a:xfrm flipV="1">
              <a:off x="1574" y="1658"/>
              <a:ext cx="0" cy="1920"/>
            </a:xfrm>
            <a:prstGeom prst="line">
              <a:avLst/>
            </a:prstGeom>
            <a:noFill/>
            <a:ln w="25400">
              <a:solidFill>
                <a:srgbClr val="000000"/>
              </a:solidFill>
              <a:round/>
              <a:headEnd/>
              <a:tailEnd type="triangle" w="med" len="med"/>
            </a:ln>
            <a:effectLst/>
          </p:spPr>
          <p:txBody>
            <a:bodyPr wrap="none" anchor="ctr"/>
            <a:lstStyle/>
            <a:p>
              <a:endParaRPr lang="en-US"/>
            </a:p>
          </p:txBody>
        </p:sp>
        <p:sp>
          <p:nvSpPr>
            <p:cNvPr id="741425" name="Rectangle 49"/>
            <p:cNvSpPr>
              <a:spLocks noChangeArrowheads="1"/>
            </p:cNvSpPr>
            <p:nvPr/>
          </p:nvSpPr>
          <p:spPr bwMode="auto">
            <a:xfrm>
              <a:off x="2406" y="2626"/>
              <a:ext cx="432" cy="320"/>
            </a:xfrm>
            <a:prstGeom prst="rect">
              <a:avLst/>
            </a:prstGeom>
            <a:noFill/>
            <a:ln w="12700">
              <a:noFill/>
              <a:miter lim="800000"/>
              <a:headEnd/>
              <a:tailEnd/>
            </a:ln>
            <a:effectLst/>
          </p:spPr>
          <p:txBody>
            <a:bodyPr wrap="none" lIns="19050" tIns="26988" rIns="19050" bIns="26988"/>
            <a:lstStyle/>
            <a:p>
              <a:pPr algn="l">
                <a:lnSpc>
                  <a:spcPts val="1700"/>
                </a:lnSpc>
                <a:tabLst>
                  <a:tab pos="457200" algn="l"/>
                  <a:tab pos="914400" algn="l"/>
                  <a:tab pos="1371600" algn="l"/>
                </a:tabLst>
              </a:pPr>
              <a:r>
                <a:rPr lang="en-US" sz="1800">
                  <a:latin typeface="Arial" charset="0"/>
                </a:rPr>
                <a:t>t</a:t>
              </a:r>
              <a:r>
                <a:rPr lang="en-US" sz="1800" baseline="-25000">
                  <a:latin typeface="Arial" charset="0"/>
                </a:rPr>
                <a:t>plh</a:t>
              </a:r>
              <a:endParaRPr lang="en-US" sz="1800">
                <a:latin typeface="Arial" charset="0"/>
              </a:endParaRPr>
            </a:p>
          </p:txBody>
        </p:sp>
        <p:sp>
          <p:nvSpPr>
            <p:cNvPr id="741426" name="Line 50"/>
            <p:cNvSpPr>
              <a:spLocks noChangeShapeType="1"/>
            </p:cNvSpPr>
            <p:nvPr/>
          </p:nvSpPr>
          <p:spPr bwMode="auto">
            <a:xfrm>
              <a:off x="2742" y="1994"/>
              <a:ext cx="0" cy="112"/>
            </a:xfrm>
            <a:prstGeom prst="line">
              <a:avLst/>
            </a:prstGeom>
            <a:noFill/>
            <a:ln w="25400">
              <a:solidFill>
                <a:srgbClr val="000000"/>
              </a:solidFill>
              <a:round/>
              <a:headEnd/>
              <a:tailEnd/>
            </a:ln>
            <a:effectLst/>
          </p:spPr>
          <p:txBody>
            <a:bodyPr wrap="none" anchor="ctr"/>
            <a:lstStyle/>
            <a:p>
              <a:endParaRPr lang="en-US"/>
            </a:p>
          </p:txBody>
        </p:sp>
        <p:sp>
          <p:nvSpPr>
            <p:cNvPr id="741427" name="Line 51"/>
            <p:cNvSpPr>
              <a:spLocks noChangeShapeType="1"/>
            </p:cNvSpPr>
            <p:nvPr/>
          </p:nvSpPr>
          <p:spPr bwMode="auto">
            <a:xfrm>
              <a:off x="2742" y="2122"/>
              <a:ext cx="1920" cy="0"/>
            </a:xfrm>
            <a:prstGeom prst="line">
              <a:avLst/>
            </a:prstGeom>
            <a:noFill/>
            <a:ln w="25400">
              <a:solidFill>
                <a:srgbClr val="000000"/>
              </a:solidFill>
              <a:round/>
              <a:headEnd/>
              <a:tailEnd/>
            </a:ln>
            <a:effectLst/>
          </p:spPr>
          <p:txBody>
            <a:bodyPr wrap="none" anchor="ctr"/>
            <a:lstStyle/>
            <a:p>
              <a:endParaRPr lang="en-US"/>
            </a:p>
          </p:txBody>
        </p:sp>
        <p:sp>
          <p:nvSpPr>
            <p:cNvPr id="741428" name="Line 52"/>
            <p:cNvSpPr>
              <a:spLocks noChangeShapeType="1"/>
            </p:cNvSpPr>
            <p:nvPr/>
          </p:nvSpPr>
          <p:spPr bwMode="auto">
            <a:xfrm>
              <a:off x="3718" y="2490"/>
              <a:ext cx="0" cy="112"/>
            </a:xfrm>
            <a:prstGeom prst="line">
              <a:avLst/>
            </a:prstGeom>
            <a:noFill/>
            <a:ln w="25400">
              <a:solidFill>
                <a:srgbClr val="000000"/>
              </a:solidFill>
              <a:round/>
              <a:headEnd/>
              <a:tailEnd/>
            </a:ln>
            <a:effectLst/>
          </p:spPr>
          <p:txBody>
            <a:bodyPr wrap="none" anchor="ctr"/>
            <a:lstStyle/>
            <a:p>
              <a:endParaRPr lang="en-US"/>
            </a:p>
          </p:txBody>
        </p:sp>
        <p:sp>
          <p:nvSpPr>
            <p:cNvPr id="741429" name="Line 53"/>
            <p:cNvSpPr>
              <a:spLocks noChangeShapeType="1"/>
            </p:cNvSpPr>
            <p:nvPr/>
          </p:nvSpPr>
          <p:spPr bwMode="auto">
            <a:xfrm>
              <a:off x="3718" y="2610"/>
              <a:ext cx="912" cy="0"/>
            </a:xfrm>
            <a:prstGeom prst="line">
              <a:avLst/>
            </a:prstGeom>
            <a:noFill/>
            <a:ln w="25400">
              <a:solidFill>
                <a:srgbClr val="000000"/>
              </a:solidFill>
              <a:round/>
              <a:headEnd/>
              <a:tailEnd/>
            </a:ln>
            <a:effectLst/>
          </p:spPr>
          <p:txBody>
            <a:bodyPr wrap="none" anchor="ctr"/>
            <a:lstStyle/>
            <a:p>
              <a:endParaRPr lang="en-US"/>
            </a:p>
          </p:txBody>
        </p:sp>
      </p:grpSp>
      <p:grpSp>
        <p:nvGrpSpPr>
          <p:cNvPr id="3" name="Group 73"/>
          <p:cNvGrpSpPr/>
          <p:nvPr/>
        </p:nvGrpSpPr>
        <p:grpSpPr>
          <a:xfrm>
            <a:off x="0" y="3170986"/>
            <a:ext cx="3227294" cy="1643061"/>
            <a:chOff x="0" y="2014539"/>
            <a:chExt cx="4351898" cy="1698811"/>
          </a:xfrm>
        </p:grpSpPr>
        <p:sp>
          <p:nvSpPr>
            <p:cNvPr id="54" name="Line 9"/>
            <p:cNvSpPr>
              <a:spLocks noChangeShapeType="1"/>
            </p:cNvSpPr>
            <p:nvPr/>
          </p:nvSpPr>
          <p:spPr bwMode="auto">
            <a:xfrm>
              <a:off x="275104" y="2342497"/>
              <a:ext cx="3787775" cy="0"/>
            </a:xfrm>
            <a:prstGeom prst="line">
              <a:avLst/>
            </a:prstGeom>
            <a:noFill/>
            <a:ln w="19050">
              <a:solidFill>
                <a:srgbClr val="000000"/>
              </a:solidFill>
              <a:round/>
              <a:headEnd/>
              <a:tailEnd/>
            </a:ln>
            <a:effectLst/>
          </p:spPr>
          <p:txBody>
            <a:bodyPr wrap="none" anchor="ctr"/>
            <a:lstStyle/>
            <a:p>
              <a:endParaRPr lang="en-US"/>
            </a:p>
          </p:txBody>
        </p:sp>
        <p:sp>
          <p:nvSpPr>
            <p:cNvPr id="55" name="Rectangle 3"/>
            <p:cNvSpPr>
              <a:spLocks noChangeArrowheads="1"/>
            </p:cNvSpPr>
            <p:nvPr/>
          </p:nvSpPr>
          <p:spPr bwMode="auto">
            <a:xfrm>
              <a:off x="829142" y="2145647"/>
              <a:ext cx="558800" cy="762000"/>
            </a:xfrm>
            <a:prstGeom prst="rect">
              <a:avLst/>
            </a:prstGeom>
            <a:solidFill>
              <a:schemeClr val="bg1"/>
            </a:solidFill>
            <a:ln w="19050">
              <a:solidFill>
                <a:srgbClr val="000000"/>
              </a:solidFill>
              <a:miter lim="800000"/>
              <a:headEnd/>
              <a:tailEnd/>
            </a:ln>
            <a:effectLst/>
          </p:spPr>
          <p:txBody>
            <a:bodyPr wrap="none" anchor="ctr"/>
            <a:lstStyle/>
            <a:p>
              <a:endParaRPr lang="en-US"/>
            </a:p>
          </p:txBody>
        </p:sp>
        <p:sp>
          <p:nvSpPr>
            <p:cNvPr id="56" name="Rectangle 4"/>
            <p:cNvSpPr>
              <a:spLocks noChangeArrowheads="1"/>
            </p:cNvSpPr>
            <p:nvPr/>
          </p:nvSpPr>
          <p:spPr bwMode="auto">
            <a:xfrm>
              <a:off x="3267542" y="2145647"/>
              <a:ext cx="546100" cy="762000"/>
            </a:xfrm>
            <a:prstGeom prst="rect">
              <a:avLst/>
            </a:prstGeom>
            <a:solidFill>
              <a:schemeClr val="bg1"/>
            </a:solidFill>
            <a:ln w="19050">
              <a:solidFill>
                <a:srgbClr val="000000"/>
              </a:solidFill>
              <a:miter lim="800000"/>
              <a:headEnd/>
              <a:tailEnd/>
            </a:ln>
            <a:effectLst/>
          </p:spPr>
          <p:txBody>
            <a:bodyPr wrap="none" anchor="ctr"/>
            <a:lstStyle/>
            <a:p>
              <a:endParaRPr lang="en-US"/>
            </a:p>
          </p:txBody>
        </p:sp>
        <p:sp>
          <p:nvSpPr>
            <p:cNvPr id="57" name="Line 12"/>
            <p:cNvSpPr>
              <a:spLocks noChangeShapeType="1"/>
            </p:cNvSpPr>
            <p:nvPr/>
          </p:nvSpPr>
          <p:spPr bwMode="auto">
            <a:xfrm>
              <a:off x="613242" y="2723497"/>
              <a:ext cx="203200" cy="0"/>
            </a:xfrm>
            <a:prstGeom prst="line">
              <a:avLst/>
            </a:prstGeom>
            <a:noFill/>
            <a:ln w="19050">
              <a:solidFill>
                <a:srgbClr val="000000"/>
              </a:solidFill>
              <a:round/>
              <a:headEnd/>
              <a:tailEnd/>
            </a:ln>
            <a:effectLst/>
          </p:spPr>
          <p:txBody>
            <a:bodyPr wrap="none" anchor="ctr"/>
            <a:lstStyle/>
            <a:p>
              <a:endParaRPr lang="en-US"/>
            </a:p>
          </p:txBody>
        </p:sp>
        <p:sp>
          <p:nvSpPr>
            <p:cNvPr id="58" name="Line 13"/>
            <p:cNvSpPr>
              <a:spLocks noChangeShapeType="1"/>
            </p:cNvSpPr>
            <p:nvPr/>
          </p:nvSpPr>
          <p:spPr bwMode="auto">
            <a:xfrm>
              <a:off x="3051642" y="2723497"/>
              <a:ext cx="203200" cy="0"/>
            </a:xfrm>
            <a:prstGeom prst="line">
              <a:avLst/>
            </a:prstGeom>
            <a:noFill/>
            <a:ln w="19050">
              <a:solidFill>
                <a:srgbClr val="000000"/>
              </a:solidFill>
              <a:round/>
              <a:headEnd/>
              <a:tailEnd/>
            </a:ln>
            <a:effectLst/>
          </p:spPr>
          <p:txBody>
            <a:bodyPr wrap="none" anchor="ctr"/>
            <a:lstStyle/>
            <a:p>
              <a:endParaRPr lang="en-US"/>
            </a:p>
          </p:txBody>
        </p:sp>
        <p:sp>
          <p:nvSpPr>
            <p:cNvPr id="59" name="Line 14"/>
            <p:cNvSpPr>
              <a:spLocks noChangeShapeType="1"/>
            </p:cNvSpPr>
            <p:nvPr/>
          </p:nvSpPr>
          <p:spPr bwMode="auto">
            <a:xfrm>
              <a:off x="244942" y="3320397"/>
              <a:ext cx="355600" cy="0"/>
            </a:xfrm>
            <a:prstGeom prst="line">
              <a:avLst/>
            </a:prstGeom>
            <a:noFill/>
            <a:ln w="19050">
              <a:solidFill>
                <a:srgbClr val="000000"/>
              </a:solidFill>
              <a:round/>
              <a:headEnd/>
              <a:tailEnd/>
            </a:ln>
            <a:effectLst/>
          </p:spPr>
          <p:txBody>
            <a:bodyPr wrap="none" anchor="ctr"/>
            <a:lstStyle/>
            <a:p>
              <a:endParaRPr lang="en-US"/>
            </a:p>
          </p:txBody>
        </p:sp>
        <p:sp>
          <p:nvSpPr>
            <p:cNvPr id="60" name="Rectangle 15"/>
            <p:cNvSpPr>
              <a:spLocks noChangeArrowheads="1"/>
            </p:cNvSpPr>
            <p:nvPr/>
          </p:nvSpPr>
          <p:spPr bwMode="auto">
            <a:xfrm>
              <a:off x="594192" y="3294997"/>
              <a:ext cx="38100" cy="50800"/>
            </a:xfrm>
            <a:prstGeom prst="rect">
              <a:avLst/>
            </a:prstGeom>
            <a:solidFill>
              <a:srgbClr val="000000"/>
            </a:solidFill>
            <a:ln w="19050">
              <a:solidFill>
                <a:schemeClr val="tx1"/>
              </a:solidFill>
              <a:miter lim="800000"/>
              <a:headEnd/>
              <a:tailEnd/>
            </a:ln>
            <a:effectLst/>
          </p:spPr>
          <p:txBody>
            <a:bodyPr wrap="none" anchor="ctr"/>
            <a:lstStyle/>
            <a:p>
              <a:endParaRPr lang="en-US"/>
            </a:p>
          </p:txBody>
        </p:sp>
        <p:sp>
          <p:nvSpPr>
            <p:cNvPr id="61" name="Line 16"/>
            <p:cNvSpPr>
              <a:spLocks noChangeShapeType="1"/>
            </p:cNvSpPr>
            <p:nvPr/>
          </p:nvSpPr>
          <p:spPr bwMode="auto">
            <a:xfrm>
              <a:off x="606892" y="2729847"/>
              <a:ext cx="0" cy="584200"/>
            </a:xfrm>
            <a:prstGeom prst="line">
              <a:avLst/>
            </a:prstGeom>
            <a:noFill/>
            <a:ln w="19050">
              <a:solidFill>
                <a:srgbClr val="000000"/>
              </a:solidFill>
              <a:round/>
              <a:headEnd/>
              <a:tailEnd/>
            </a:ln>
            <a:effectLst/>
          </p:spPr>
          <p:txBody>
            <a:bodyPr wrap="none" anchor="ctr"/>
            <a:lstStyle/>
            <a:p>
              <a:endParaRPr lang="en-US"/>
            </a:p>
          </p:txBody>
        </p:sp>
        <p:sp>
          <p:nvSpPr>
            <p:cNvPr id="62" name="Line 17"/>
            <p:cNvSpPr>
              <a:spLocks noChangeShapeType="1"/>
            </p:cNvSpPr>
            <p:nvPr/>
          </p:nvSpPr>
          <p:spPr bwMode="auto">
            <a:xfrm>
              <a:off x="613242" y="3320397"/>
              <a:ext cx="2425700" cy="0"/>
            </a:xfrm>
            <a:prstGeom prst="line">
              <a:avLst/>
            </a:prstGeom>
            <a:noFill/>
            <a:ln w="19050">
              <a:solidFill>
                <a:srgbClr val="000000"/>
              </a:solidFill>
              <a:round/>
              <a:headEnd/>
              <a:tailEnd/>
            </a:ln>
            <a:effectLst/>
          </p:spPr>
          <p:txBody>
            <a:bodyPr wrap="none" anchor="ctr"/>
            <a:lstStyle/>
            <a:p>
              <a:endParaRPr lang="en-US"/>
            </a:p>
          </p:txBody>
        </p:sp>
        <p:sp>
          <p:nvSpPr>
            <p:cNvPr id="63" name="Line 18"/>
            <p:cNvSpPr>
              <a:spLocks noChangeShapeType="1"/>
            </p:cNvSpPr>
            <p:nvPr/>
          </p:nvSpPr>
          <p:spPr bwMode="auto">
            <a:xfrm>
              <a:off x="3045292" y="2729847"/>
              <a:ext cx="0" cy="584200"/>
            </a:xfrm>
            <a:prstGeom prst="line">
              <a:avLst/>
            </a:prstGeom>
            <a:noFill/>
            <a:ln w="19050">
              <a:solidFill>
                <a:srgbClr val="000000"/>
              </a:solidFill>
              <a:round/>
              <a:headEnd/>
              <a:tailEnd/>
            </a:ln>
            <a:effectLst/>
          </p:spPr>
          <p:txBody>
            <a:bodyPr wrap="none" anchor="ctr"/>
            <a:lstStyle/>
            <a:p>
              <a:endParaRPr lang="en-US"/>
            </a:p>
          </p:txBody>
        </p:sp>
        <p:sp>
          <p:nvSpPr>
            <p:cNvPr id="64" name="Rectangle 27"/>
            <p:cNvSpPr>
              <a:spLocks noChangeArrowheads="1"/>
            </p:cNvSpPr>
            <p:nvPr/>
          </p:nvSpPr>
          <p:spPr bwMode="auto">
            <a:xfrm>
              <a:off x="313298" y="2014539"/>
              <a:ext cx="368300" cy="304800"/>
            </a:xfrm>
            <a:prstGeom prst="rect">
              <a:avLst/>
            </a:prstGeom>
            <a:noFill/>
            <a:ln w="19050">
              <a:noFill/>
              <a:miter lim="800000"/>
              <a:headEnd/>
              <a:tailEnd/>
            </a:ln>
            <a:effectLst/>
          </p:spPr>
          <p:txBody>
            <a:bodyPr wrap="none" lIns="19050" tIns="26988" rIns="19050" bIns="26988"/>
            <a:lstStyle/>
            <a:p>
              <a:pPr algn="r">
                <a:lnSpc>
                  <a:spcPts val="1400"/>
                </a:lnSpc>
                <a:tabLst>
                  <a:tab pos="457200" algn="l"/>
                  <a:tab pos="914400" algn="l"/>
                  <a:tab pos="1371600" algn="l"/>
                </a:tabLst>
              </a:pPr>
              <a:r>
                <a:rPr lang="en-US" dirty="0"/>
                <a:t>IN</a:t>
              </a:r>
            </a:p>
          </p:txBody>
        </p:sp>
        <p:sp>
          <p:nvSpPr>
            <p:cNvPr id="65" name="Rectangle 28"/>
            <p:cNvSpPr>
              <a:spLocks noChangeArrowheads="1"/>
            </p:cNvSpPr>
            <p:nvPr/>
          </p:nvSpPr>
          <p:spPr bwMode="auto">
            <a:xfrm>
              <a:off x="0" y="3408550"/>
              <a:ext cx="825500" cy="304800"/>
            </a:xfrm>
            <a:prstGeom prst="rect">
              <a:avLst/>
            </a:prstGeom>
            <a:noFill/>
            <a:ln w="19050">
              <a:noFill/>
              <a:miter lim="800000"/>
              <a:headEnd/>
              <a:tailEnd/>
            </a:ln>
            <a:effectLst/>
          </p:spPr>
          <p:txBody>
            <a:bodyPr wrap="none" lIns="19050" tIns="26988" rIns="19050" bIns="26988"/>
            <a:lstStyle/>
            <a:p>
              <a:pPr algn="r">
                <a:lnSpc>
                  <a:spcPts val="1400"/>
                </a:lnSpc>
                <a:tabLst>
                  <a:tab pos="457200" algn="l"/>
                  <a:tab pos="914400" algn="l"/>
                  <a:tab pos="1371600" algn="l"/>
                </a:tabLst>
              </a:pPr>
              <a:r>
                <a:rPr lang="en-US" dirty="0"/>
                <a:t>CLK</a:t>
              </a:r>
            </a:p>
          </p:txBody>
        </p:sp>
        <p:sp>
          <p:nvSpPr>
            <p:cNvPr id="66" name="Rectangle 29"/>
            <p:cNvSpPr>
              <a:spLocks noChangeArrowheads="1"/>
            </p:cNvSpPr>
            <p:nvPr/>
          </p:nvSpPr>
          <p:spPr bwMode="auto">
            <a:xfrm>
              <a:off x="1610192" y="2101197"/>
              <a:ext cx="5715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a:t>Q0</a:t>
              </a:r>
            </a:p>
          </p:txBody>
        </p:sp>
        <p:sp>
          <p:nvSpPr>
            <p:cNvPr id="67" name="Rectangle 30"/>
            <p:cNvSpPr>
              <a:spLocks noChangeArrowheads="1"/>
            </p:cNvSpPr>
            <p:nvPr/>
          </p:nvSpPr>
          <p:spPr bwMode="auto">
            <a:xfrm>
              <a:off x="3856598" y="2060109"/>
              <a:ext cx="4953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dirty="0"/>
                <a:t>Q1</a:t>
              </a:r>
            </a:p>
          </p:txBody>
        </p:sp>
        <p:sp>
          <p:nvSpPr>
            <p:cNvPr id="68" name="Rectangle 31"/>
            <p:cNvSpPr>
              <a:spLocks noChangeArrowheads="1"/>
            </p:cNvSpPr>
            <p:nvPr/>
          </p:nvSpPr>
          <p:spPr bwMode="auto">
            <a:xfrm>
              <a:off x="867242" y="2215497"/>
              <a:ext cx="2413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a:t>D</a:t>
              </a:r>
            </a:p>
          </p:txBody>
        </p:sp>
        <p:sp>
          <p:nvSpPr>
            <p:cNvPr id="69" name="Rectangle 32"/>
            <p:cNvSpPr>
              <a:spLocks noChangeArrowheads="1"/>
            </p:cNvSpPr>
            <p:nvPr/>
          </p:nvSpPr>
          <p:spPr bwMode="auto">
            <a:xfrm>
              <a:off x="1175217" y="2215497"/>
              <a:ext cx="2540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a:t>Q</a:t>
              </a:r>
            </a:p>
          </p:txBody>
        </p:sp>
        <p:sp>
          <p:nvSpPr>
            <p:cNvPr id="70" name="Rectangle 33"/>
            <p:cNvSpPr>
              <a:spLocks noChangeArrowheads="1"/>
            </p:cNvSpPr>
            <p:nvPr/>
          </p:nvSpPr>
          <p:spPr bwMode="auto">
            <a:xfrm>
              <a:off x="3305642" y="2215497"/>
              <a:ext cx="2413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a:t>D</a:t>
              </a:r>
            </a:p>
          </p:txBody>
        </p:sp>
        <p:sp>
          <p:nvSpPr>
            <p:cNvPr id="71" name="Rectangle 34"/>
            <p:cNvSpPr>
              <a:spLocks noChangeArrowheads="1"/>
            </p:cNvSpPr>
            <p:nvPr/>
          </p:nvSpPr>
          <p:spPr bwMode="auto">
            <a:xfrm>
              <a:off x="3613617" y="2215497"/>
              <a:ext cx="2540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a:t>Q</a:t>
              </a:r>
            </a:p>
          </p:txBody>
        </p:sp>
        <p:sp>
          <p:nvSpPr>
            <p:cNvPr id="72" name="Rectangle 44"/>
            <p:cNvSpPr>
              <a:spLocks noChangeArrowheads="1"/>
            </p:cNvSpPr>
            <p:nvPr/>
          </p:nvSpPr>
          <p:spPr bwMode="auto">
            <a:xfrm>
              <a:off x="3294529" y="2601259"/>
              <a:ext cx="2413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b="1" dirty="0"/>
                <a:t>&gt;</a:t>
              </a:r>
            </a:p>
          </p:txBody>
        </p:sp>
        <p:sp>
          <p:nvSpPr>
            <p:cNvPr id="73" name="Rectangle 45"/>
            <p:cNvSpPr>
              <a:spLocks noChangeArrowheads="1"/>
            </p:cNvSpPr>
            <p:nvPr/>
          </p:nvSpPr>
          <p:spPr bwMode="auto">
            <a:xfrm>
              <a:off x="860892" y="2612372"/>
              <a:ext cx="241300" cy="304800"/>
            </a:xfrm>
            <a:prstGeom prst="rect">
              <a:avLst/>
            </a:prstGeom>
            <a:noFill/>
            <a:ln w="19050">
              <a:noFill/>
              <a:miter lim="800000"/>
              <a:headEnd/>
              <a:tailEnd/>
            </a:ln>
            <a:effectLst/>
          </p:spPr>
          <p:txBody>
            <a:bodyPr wrap="none" lIns="19050" tIns="26988" rIns="19050" bIns="26988"/>
            <a:lstStyle/>
            <a:p>
              <a:pPr algn="l">
                <a:lnSpc>
                  <a:spcPts val="1400"/>
                </a:lnSpc>
                <a:tabLst>
                  <a:tab pos="457200" algn="l"/>
                  <a:tab pos="914400" algn="l"/>
                  <a:tab pos="1371600" algn="l"/>
                </a:tabLst>
              </a:pPr>
              <a:r>
                <a:rPr lang="en-US" b="1"/>
                <a:t>&gt;</a:t>
              </a:r>
            </a:p>
          </p:txBody>
        </p:sp>
      </p:grpSp>
      <p:sp>
        <p:nvSpPr>
          <p:cNvPr id="75" name="TextBox 74"/>
          <p:cNvSpPr txBox="1"/>
          <p:nvPr/>
        </p:nvSpPr>
        <p:spPr>
          <a:xfrm>
            <a:off x="1976718" y="6293224"/>
            <a:ext cx="380232" cy="271869"/>
          </a:xfrm>
          <a:prstGeom prst="rect">
            <a:avLst/>
          </a:prstGeom>
          <a:solidFill>
            <a:schemeClr val="bg1"/>
          </a:solidFill>
        </p:spPr>
        <p:txBody>
          <a:bodyPr wrap="none" rtlCol="0">
            <a:spAutoFit/>
          </a:bodyPr>
          <a:lstStyle/>
          <a:p>
            <a:r>
              <a:rPr lang="en-US" sz="1400" dirty="0" smtClean="0"/>
              <a:t>15</a:t>
            </a:r>
            <a:endParaRPr lang="en-US" sz="1400" dirty="0"/>
          </a:p>
        </p:txBody>
      </p:sp>
      <p:sp>
        <p:nvSpPr>
          <p:cNvPr id="76" name="TextBox 75"/>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a:lstStyle/>
          <a:p>
            <a:r>
              <a:rPr lang="en-US" dirty="0" smtClean="0"/>
              <a:t>Side note: Clock </a:t>
            </a:r>
            <a:r>
              <a:rPr lang="en-US" dirty="0"/>
              <a:t>skew</a:t>
            </a:r>
          </a:p>
        </p:txBody>
      </p:sp>
      <p:sp>
        <p:nvSpPr>
          <p:cNvPr id="742403" name="Rectangle 3"/>
          <p:cNvSpPr>
            <a:spLocks noGrp="1" noChangeArrowheads="1"/>
          </p:cNvSpPr>
          <p:nvPr>
            <p:ph type="body" idx="1"/>
          </p:nvPr>
        </p:nvSpPr>
        <p:spPr>
          <a:xfrm>
            <a:off x="665163" y="1385888"/>
            <a:ext cx="7813675" cy="1619250"/>
          </a:xfrm>
        </p:spPr>
        <p:txBody>
          <a:bodyPr/>
          <a:lstStyle/>
          <a:p>
            <a:r>
              <a:rPr lang="en-US" dirty="0"/>
              <a:t>Goal: Clock all flip-flops at the same time</a:t>
            </a:r>
          </a:p>
          <a:p>
            <a:pPr lvl="1"/>
            <a:r>
              <a:rPr lang="en-US" dirty="0"/>
              <a:t>Difficult to achieve in high-speed systems </a:t>
            </a:r>
          </a:p>
          <a:p>
            <a:pPr lvl="2"/>
            <a:r>
              <a:rPr lang="en-US" dirty="0"/>
              <a:t>Clock delays (wire, buffers) are comparable to logic delays</a:t>
            </a:r>
          </a:p>
          <a:p>
            <a:pPr lvl="1"/>
            <a:r>
              <a:rPr lang="en-US" dirty="0"/>
              <a:t>Problem is called </a:t>
            </a:r>
            <a:r>
              <a:rPr lang="en-US" dirty="0">
                <a:solidFill>
                  <a:srgbClr val="0000FF"/>
                </a:solidFill>
              </a:rPr>
              <a:t>clock </a:t>
            </a:r>
            <a:r>
              <a:rPr lang="en-US" dirty="0" smtClean="0">
                <a:solidFill>
                  <a:srgbClr val="0000FF"/>
                </a:solidFill>
              </a:rPr>
              <a:t>skew</a:t>
            </a:r>
          </a:p>
          <a:p>
            <a:pPr lvl="1"/>
            <a:endParaRPr lang="en-US" dirty="0">
              <a:solidFill>
                <a:srgbClr val="0000FF"/>
              </a:solidFill>
            </a:endParaRPr>
          </a:p>
          <a:p>
            <a:pPr lvl="1"/>
            <a:endParaRPr lang="en-US" dirty="0" smtClean="0">
              <a:solidFill>
                <a:srgbClr val="0000FF"/>
              </a:solidFill>
            </a:endParaRPr>
          </a:p>
          <a:p>
            <a:pPr lvl="1"/>
            <a:endParaRPr lang="en-US" dirty="0">
              <a:solidFill>
                <a:srgbClr val="0000FF"/>
              </a:solidFill>
            </a:endParaRPr>
          </a:p>
          <a:p>
            <a:pPr lvl="1"/>
            <a:endParaRPr lang="en-US" dirty="0" smtClean="0">
              <a:solidFill>
                <a:srgbClr val="0000FF"/>
              </a:solidFill>
            </a:endParaRPr>
          </a:p>
          <a:p>
            <a:pPr lvl="1"/>
            <a:endParaRPr lang="en-US" dirty="0">
              <a:solidFill>
                <a:srgbClr val="0000FF"/>
              </a:solidFill>
            </a:endParaRPr>
          </a:p>
          <a:p>
            <a:pPr lvl="1"/>
            <a:endParaRPr lang="en-US" dirty="0" smtClean="0">
              <a:solidFill>
                <a:srgbClr val="0000FF"/>
              </a:solidFill>
            </a:endParaRPr>
          </a:p>
          <a:p>
            <a:pPr lvl="1"/>
            <a:endParaRPr lang="en-US" dirty="0">
              <a:solidFill>
                <a:srgbClr val="0000FF"/>
              </a:solidFill>
            </a:endParaRPr>
          </a:p>
          <a:p>
            <a:pPr lvl="1"/>
            <a:endParaRPr lang="en-US" dirty="0" smtClean="0">
              <a:solidFill>
                <a:srgbClr val="0000FF"/>
              </a:solidFill>
            </a:endParaRPr>
          </a:p>
          <a:p>
            <a:pPr lvl="1"/>
            <a:endParaRPr lang="en-US" dirty="0">
              <a:solidFill>
                <a:srgbClr val="0000FF"/>
              </a:solidFill>
            </a:endParaRPr>
          </a:p>
          <a:p>
            <a:pPr lvl="1"/>
            <a:endParaRPr lang="en-US" dirty="0" smtClean="0">
              <a:solidFill>
                <a:srgbClr val="0000FF"/>
              </a:solidFill>
            </a:endParaRPr>
          </a:p>
          <a:p>
            <a:pPr lvl="1"/>
            <a:r>
              <a:rPr lang="en-US" dirty="0" smtClean="0">
                <a:solidFill>
                  <a:srgbClr val="D60093"/>
                </a:solidFill>
              </a:rPr>
              <a:t>Avoiding clock skew: design identical delays</a:t>
            </a:r>
            <a:endParaRPr lang="en-US" dirty="0">
              <a:solidFill>
                <a:srgbClr val="D60093"/>
              </a:solidFill>
            </a:endParaRPr>
          </a:p>
        </p:txBody>
      </p:sp>
      <p:sp>
        <p:nvSpPr>
          <p:cNvPr id="742404" name="Rectangle 4"/>
          <p:cNvSpPr>
            <a:spLocks noChangeArrowheads="1"/>
          </p:cNvSpPr>
          <p:nvPr/>
        </p:nvSpPr>
        <p:spPr bwMode="auto">
          <a:xfrm>
            <a:off x="682719" y="2753284"/>
            <a:ext cx="4711700" cy="1955800"/>
          </a:xfrm>
          <a:prstGeom prst="rect">
            <a:avLst/>
          </a:prstGeom>
          <a:solidFill>
            <a:srgbClr val="FFFFFF"/>
          </a:solidFill>
          <a:ln w="9525">
            <a:noFill/>
            <a:miter lim="800000"/>
            <a:headEnd/>
            <a:tailEnd/>
          </a:ln>
        </p:spPr>
        <p:txBody>
          <a:bodyPr/>
          <a:lstStyle/>
          <a:p>
            <a:endParaRPr lang="en-US"/>
          </a:p>
        </p:txBody>
      </p:sp>
      <p:pic>
        <p:nvPicPr>
          <p:cNvPr id="742405" name="Picture 5"/>
          <p:cNvPicPr>
            <a:picLocks noChangeAspect="1" noChangeArrowheads="1"/>
          </p:cNvPicPr>
          <p:nvPr/>
        </p:nvPicPr>
        <p:blipFill>
          <a:blip r:embed="rId2"/>
          <a:srcRect/>
          <a:stretch>
            <a:fillRect/>
          </a:stretch>
        </p:blipFill>
        <p:spPr bwMode="auto">
          <a:xfrm>
            <a:off x="682719" y="2753284"/>
            <a:ext cx="4711700" cy="1955800"/>
          </a:xfrm>
          <a:prstGeom prst="rect">
            <a:avLst/>
          </a:prstGeom>
          <a:noFill/>
          <a:ln w="9525">
            <a:noFill/>
            <a:miter lim="800000"/>
            <a:headEnd/>
            <a:tailEnd/>
          </a:ln>
        </p:spPr>
      </p:pic>
      <p:sp>
        <p:nvSpPr>
          <p:cNvPr id="742406" name="Rectangle 6"/>
          <p:cNvSpPr>
            <a:spLocks noChangeArrowheads="1"/>
          </p:cNvSpPr>
          <p:nvPr/>
        </p:nvSpPr>
        <p:spPr bwMode="auto">
          <a:xfrm>
            <a:off x="404906" y="5071034"/>
            <a:ext cx="8089900" cy="584200"/>
          </a:xfrm>
          <a:prstGeom prst="rect">
            <a:avLst/>
          </a:prstGeom>
          <a:noFill/>
          <a:ln w="12700">
            <a:noFill/>
            <a:miter lim="800000"/>
            <a:headEnd/>
            <a:tailEnd/>
          </a:ln>
          <a:effectLst/>
        </p:spPr>
        <p:txBody>
          <a:bodyPr wrap="none" lIns="19050" tIns="26988" rIns="19050" bIns="26988"/>
          <a:lstStyle/>
          <a:p>
            <a:pPr algn="l">
              <a:lnSpc>
                <a:spcPts val="2000"/>
              </a:lnSpc>
            </a:pPr>
            <a:r>
              <a:rPr lang="en-US" sz="1800">
                <a:latin typeface="Arial" charset="0"/>
              </a:rPr>
              <a:t>Original state: 	IN = 0, Q0 = 1, Q1 = 1</a:t>
            </a:r>
          </a:p>
          <a:p>
            <a:pPr algn="l">
              <a:lnSpc>
                <a:spcPts val="2200"/>
              </a:lnSpc>
            </a:pPr>
            <a:r>
              <a:rPr lang="en-US" sz="1800">
                <a:latin typeface="Arial" charset="0"/>
              </a:rPr>
              <a:t>Next state: 	Q0 = 0, </a:t>
            </a:r>
            <a:r>
              <a:rPr lang="en-US" sz="1800">
                <a:solidFill>
                  <a:srgbClr val="0000FF"/>
                </a:solidFill>
                <a:latin typeface="Arial" charset="0"/>
              </a:rPr>
              <a:t>Q1 = 0</a:t>
            </a:r>
            <a:r>
              <a:rPr lang="en-US" sz="1800">
                <a:latin typeface="Arial" charset="0"/>
              </a:rPr>
              <a:t> (</a:t>
            </a:r>
            <a:r>
              <a:rPr lang="en-US" sz="1800">
                <a:solidFill>
                  <a:srgbClr val="FF0000"/>
                </a:solidFill>
                <a:latin typeface="Arial" charset="0"/>
              </a:rPr>
              <a:t>should be Q1 = 1</a:t>
            </a:r>
            <a:r>
              <a:rPr lang="en-US" sz="1800">
                <a:latin typeface="Arial" charset="0"/>
              </a:rPr>
              <a:t>)</a:t>
            </a:r>
          </a:p>
        </p:txBody>
      </p:sp>
      <p:sp>
        <p:nvSpPr>
          <p:cNvPr id="742407" name="Oval 7"/>
          <p:cNvSpPr>
            <a:spLocks noChangeArrowheads="1"/>
          </p:cNvSpPr>
          <p:nvPr/>
        </p:nvSpPr>
        <p:spPr bwMode="auto">
          <a:xfrm>
            <a:off x="3140169" y="4042334"/>
            <a:ext cx="825500" cy="749300"/>
          </a:xfrm>
          <a:prstGeom prst="ellipse">
            <a:avLst/>
          </a:prstGeom>
          <a:noFill/>
          <a:ln w="12700">
            <a:solidFill>
              <a:srgbClr val="000000"/>
            </a:solidFill>
            <a:round/>
            <a:headEnd/>
            <a:tailEnd/>
          </a:ln>
          <a:effectLst/>
        </p:spPr>
        <p:txBody>
          <a:bodyPr wrap="none" anchor="ctr"/>
          <a:lstStyle/>
          <a:p>
            <a:endParaRPr lang="en-US"/>
          </a:p>
        </p:txBody>
      </p:sp>
      <p:sp>
        <p:nvSpPr>
          <p:cNvPr id="742408" name="Rectangle 8"/>
          <p:cNvSpPr>
            <a:spLocks noChangeArrowheads="1"/>
          </p:cNvSpPr>
          <p:nvPr/>
        </p:nvSpPr>
        <p:spPr bwMode="auto">
          <a:xfrm>
            <a:off x="5759544" y="3169209"/>
            <a:ext cx="2386012" cy="1716088"/>
          </a:xfrm>
          <a:prstGeom prst="rect">
            <a:avLst/>
          </a:prstGeom>
          <a:noFill/>
          <a:ln w="12700">
            <a:noFill/>
            <a:miter lim="800000"/>
            <a:headEnd/>
            <a:tailEnd/>
          </a:ln>
          <a:effectLst/>
        </p:spPr>
        <p:txBody>
          <a:bodyPr wrap="none" lIns="19050" tIns="26988" rIns="19050" bIns="26988"/>
          <a:lstStyle/>
          <a:p>
            <a:pPr algn="l">
              <a:lnSpc>
                <a:spcPct val="120000"/>
              </a:lnSpc>
            </a:pPr>
            <a:r>
              <a:rPr lang="en-US" sz="1800" dirty="0">
                <a:latin typeface="Arial" charset="0"/>
              </a:rPr>
              <a:t>CLK0 clocks first </a:t>
            </a:r>
            <a:r>
              <a:rPr lang="en-US" sz="1800" dirty="0" err="1" smtClean="0">
                <a:latin typeface="Arial" charset="0"/>
              </a:rPr>
              <a:t>flipflop</a:t>
            </a:r>
            <a:endParaRPr lang="en-US" sz="1800" dirty="0">
              <a:latin typeface="Arial" charset="0"/>
            </a:endParaRPr>
          </a:p>
          <a:p>
            <a:pPr algn="l">
              <a:lnSpc>
                <a:spcPct val="120000"/>
              </a:lnSpc>
            </a:pPr>
            <a:r>
              <a:rPr lang="en-US" sz="1800" dirty="0">
                <a:latin typeface="Arial" charset="0"/>
              </a:rPr>
              <a:t>CLK1 clocks second </a:t>
            </a:r>
            <a:r>
              <a:rPr lang="en-US" sz="1800" dirty="0" err="1" smtClean="0">
                <a:latin typeface="Arial" charset="0"/>
              </a:rPr>
              <a:t>flipflop</a:t>
            </a:r>
            <a:endParaRPr lang="en-US" sz="1800" dirty="0">
              <a:latin typeface="Arial" charset="0"/>
            </a:endParaRPr>
          </a:p>
          <a:p>
            <a:pPr algn="l">
              <a:lnSpc>
                <a:spcPct val="120000"/>
              </a:lnSpc>
            </a:pPr>
            <a:r>
              <a:rPr lang="en-US" sz="1800" dirty="0">
                <a:solidFill>
                  <a:srgbClr val="0000FF"/>
                </a:solidFill>
                <a:latin typeface="Arial" charset="0"/>
              </a:rPr>
              <a:t>CLK1 </a:t>
            </a:r>
            <a:r>
              <a:rPr lang="en-US" sz="1800" dirty="0">
                <a:solidFill>
                  <a:srgbClr val="FF0000"/>
                </a:solidFill>
                <a:latin typeface="Arial" charset="0"/>
              </a:rPr>
              <a:t>should</a:t>
            </a:r>
            <a:r>
              <a:rPr lang="en-US" sz="1800" dirty="0">
                <a:solidFill>
                  <a:srgbClr val="0000FF"/>
                </a:solidFill>
                <a:latin typeface="Arial" charset="0"/>
              </a:rPr>
              <a:t> align with</a:t>
            </a:r>
          </a:p>
          <a:p>
            <a:pPr algn="l">
              <a:lnSpc>
                <a:spcPct val="120000"/>
              </a:lnSpc>
            </a:pPr>
            <a:r>
              <a:rPr lang="en-US" sz="1800" dirty="0">
                <a:solidFill>
                  <a:srgbClr val="0000FF"/>
                </a:solidFill>
                <a:latin typeface="Arial" charset="0"/>
              </a:rPr>
              <a:t>  CLK0, but is delayed </a:t>
            </a:r>
          </a:p>
          <a:p>
            <a:pPr algn="l">
              <a:lnSpc>
                <a:spcPct val="120000"/>
              </a:lnSpc>
            </a:pPr>
            <a:r>
              <a:rPr lang="en-US" sz="1800" dirty="0">
                <a:solidFill>
                  <a:srgbClr val="0000FF"/>
                </a:solidFill>
                <a:latin typeface="Arial" charset="0"/>
              </a:rPr>
              <a:t>  due to clock skew</a:t>
            </a:r>
            <a:endParaRPr lang="en-US" sz="1800" dirty="0">
              <a:latin typeface="Arial" charset="0"/>
            </a:endParaRPr>
          </a:p>
        </p:txBody>
      </p:sp>
      <p:sp>
        <p:nvSpPr>
          <p:cNvPr id="742409" name="Rectangle 9"/>
          <p:cNvSpPr>
            <a:spLocks noChangeArrowheads="1"/>
          </p:cNvSpPr>
          <p:nvPr/>
        </p:nvSpPr>
        <p:spPr bwMode="auto">
          <a:xfrm>
            <a:off x="644619" y="3172384"/>
            <a:ext cx="736600" cy="1498600"/>
          </a:xfrm>
          <a:prstGeom prst="rect">
            <a:avLst/>
          </a:prstGeom>
          <a:solidFill>
            <a:srgbClr val="FFFFFF"/>
          </a:solidFill>
          <a:ln w="12700">
            <a:noFill/>
            <a:miter lim="800000"/>
            <a:headEnd/>
            <a:tailEnd/>
          </a:ln>
          <a:effectLst/>
        </p:spPr>
        <p:txBody>
          <a:bodyPr wrap="none" anchor="ctr"/>
          <a:lstStyle/>
          <a:p>
            <a:endParaRPr lang="en-US"/>
          </a:p>
        </p:txBody>
      </p:sp>
      <p:sp>
        <p:nvSpPr>
          <p:cNvPr id="742410" name="Rectangle 10"/>
          <p:cNvSpPr>
            <a:spLocks noChangeArrowheads="1"/>
          </p:cNvSpPr>
          <p:nvPr/>
        </p:nvSpPr>
        <p:spPr bwMode="auto">
          <a:xfrm>
            <a:off x="504919" y="3121584"/>
            <a:ext cx="800100" cy="1651000"/>
          </a:xfrm>
          <a:prstGeom prst="rect">
            <a:avLst/>
          </a:prstGeom>
          <a:noFill/>
          <a:ln w="12700">
            <a:noFill/>
            <a:miter lim="800000"/>
            <a:headEnd/>
            <a:tailEnd/>
          </a:ln>
          <a:effectLst/>
        </p:spPr>
        <p:txBody>
          <a:bodyPr wrap="none" lIns="19050" tIns="26988" rIns="19050" bIns="26988"/>
          <a:lstStyle/>
          <a:p>
            <a:pPr algn="r">
              <a:lnSpc>
                <a:spcPts val="2400"/>
              </a:lnSpc>
              <a:tabLst>
                <a:tab pos="457200" algn="l"/>
                <a:tab pos="914400" algn="l"/>
                <a:tab pos="1371600" algn="l"/>
              </a:tabLst>
            </a:pPr>
            <a:r>
              <a:rPr lang="en-US"/>
              <a:t>IN</a:t>
            </a:r>
          </a:p>
          <a:p>
            <a:pPr algn="r">
              <a:lnSpc>
                <a:spcPts val="2400"/>
              </a:lnSpc>
              <a:tabLst>
                <a:tab pos="457200" algn="l"/>
                <a:tab pos="914400" algn="l"/>
                <a:tab pos="1371600" algn="l"/>
              </a:tabLst>
            </a:pPr>
            <a:r>
              <a:rPr lang="en-US"/>
              <a:t>Q0</a:t>
            </a:r>
          </a:p>
          <a:p>
            <a:pPr algn="r">
              <a:lnSpc>
                <a:spcPts val="2500"/>
              </a:lnSpc>
              <a:tabLst>
                <a:tab pos="457200" algn="l"/>
                <a:tab pos="914400" algn="l"/>
                <a:tab pos="1371600" algn="l"/>
              </a:tabLst>
            </a:pPr>
            <a:r>
              <a:rPr lang="en-US"/>
              <a:t>Q1</a:t>
            </a:r>
          </a:p>
          <a:p>
            <a:pPr algn="r">
              <a:lnSpc>
                <a:spcPts val="2400"/>
              </a:lnSpc>
              <a:tabLst>
                <a:tab pos="457200" algn="l"/>
                <a:tab pos="914400" algn="l"/>
                <a:tab pos="1371600" algn="l"/>
              </a:tabLst>
            </a:pPr>
            <a:r>
              <a:rPr lang="en-US"/>
              <a:t>CLK0</a:t>
            </a:r>
          </a:p>
          <a:p>
            <a:pPr algn="r">
              <a:lnSpc>
                <a:spcPts val="2400"/>
              </a:lnSpc>
              <a:tabLst>
                <a:tab pos="457200" algn="l"/>
                <a:tab pos="914400" algn="l"/>
                <a:tab pos="1371600" algn="l"/>
              </a:tabLst>
            </a:pPr>
            <a:r>
              <a:rPr lang="en-US"/>
              <a:t>CLK1</a:t>
            </a:r>
          </a:p>
        </p:txBody>
      </p:sp>
      <p:sp>
        <p:nvSpPr>
          <p:cNvPr id="742411" name="Rectangle 11"/>
          <p:cNvSpPr>
            <a:spLocks noChangeArrowheads="1"/>
          </p:cNvSpPr>
          <p:nvPr/>
        </p:nvSpPr>
        <p:spPr bwMode="auto">
          <a:xfrm>
            <a:off x="4899119" y="2664384"/>
            <a:ext cx="660400" cy="292100"/>
          </a:xfrm>
          <a:prstGeom prst="rect">
            <a:avLst/>
          </a:prstGeom>
          <a:solidFill>
            <a:srgbClr val="FFFFFF"/>
          </a:solidFill>
          <a:ln w="12700">
            <a:noFill/>
            <a:miter lim="800000"/>
            <a:headEnd/>
            <a:tailEnd/>
          </a:ln>
          <a:effectLst/>
        </p:spPr>
        <p:txBody>
          <a:bodyPr wrap="none" anchor="ctr"/>
          <a:lstStyle/>
          <a:p>
            <a:endParaRPr lang="en-US"/>
          </a:p>
        </p:txBody>
      </p:sp>
      <p:sp>
        <p:nvSpPr>
          <p:cNvPr id="742412" name="Line 12"/>
          <p:cNvSpPr>
            <a:spLocks noChangeShapeType="1"/>
          </p:cNvSpPr>
          <p:nvPr/>
        </p:nvSpPr>
        <p:spPr bwMode="auto">
          <a:xfrm flipH="1">
            <a:off x="4003769" y="3697847"/>
            <a:ext cx="1658937" cy="674687"/>
          </a:xfrm>
          <a:prstGeom prst="line">
            <a:avLst/>
          </a:prstGeom>
          <a:noFill/>
          <a:ln w="12700">
            <a:solidFill>
              <a:srgbClr val="000000"/>
            </a:solidFill>
            <a:round/>
            <a:headEnd/>
            <a:tailEnd type="triangle" w="med" len="med"/>
          </a:ln>
          <a:effectLst/>
        </p:spPr>
        <p:txBody>
          <a:bodyPr wrap="none" anchor="ctr"/>
          <a:lstStyle/>
          <a:p>
            <a:endParaRPr lang="en-US"/>
          </a:p>
        </p:txBody>
      </p:sp>
      <p:sp>
        <p:nvSpPr>
          <p:cNvPr id="13" name="TextBox 12"/>
          <p:cNvSpPr txBox="1"/>
          <p:nvPr/>
        </p:nvSpPr>
        <p:spPr>
          <a:xfrm>
            <a:off x="1976718" y="6293224"/>
            <a:ext cx="380232" cy="271869"/>
          </a:xfrm>
          <a:prstGeom prst="rect">
            <a:avLst/>
          </a:prstGeom>
          <a:solidFill>
            <a:schemeClr val="bg1"/>
          </a:solidFill>
        </p:spPr>
        <p:txBody>
          <a:bodyPr wrap="none" rtlCol="0">
            <a:spAutoFit/>
          </a:bodyPr>
          <a:lstStyle/>
          <a:p>
            <a:r>
              <a:rPr lang="en-US" sz="1400" dirty="0" smtClean="0"/>
              <a:t>15</a:t>
            </a:r>
            <a:endParaRPr lang="en-US" sz="1400" dirty="0"/>
          </a:p>
        </p:txBody>
      </p:sp>
      <p:sp>
        <p:nvSpPr>
          <p:cNvPr id="14" name="TextBox 1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p:txBody>
          <a:bodyPr/>
          <a:lstStyle/>
          <a:p>
            <a:r>
              <a:rPr lang="en-US"/>
              <a:t>System considerations</a:t>
            </a:r>
          </a:p>
        </p:txBody>
      </p:sp>
      <p:sp>
        <p:nvSpPr>
          <p:cNvPr id="732163" name="Rectangle 3"/>
          <p:cNvSpPr>
            <a:spLocks noGrp="1" noChangeArrowheads="1"/>
          </p:cNvSpPr>
          <p:nvPr>
            <p:ph type="body" idx="1"/>
          </p:nvPr>
        </p:nvSpPr>
        <p:spPr/>
        <p:txBody>
          <a:bodyPr/>
          <a:lstStyle/>
          <a:p>
            <a:r>
              <a:rPr lang="en-US"/>
              <a:t>Use edge-triggered flip-flops wherever possible</a:t>
            </a:r>
          </a:p>
          <a:p>
            <a:pPr lvl="1"/>
            <a:r>
              <a:rPr lang="en-US"/>
              <a:t>Avoid latches</a:t>
            </a:r>
          </a:p>
          <a:p>
            <a:pPr lvl="1"/>
            <a:r>
              <a:rPr lang="en-US"/>
              <a:t>Most common: Master-slave D</a:t>
            </a:r>
          </a:p>
          <a:p>
            <a:r>
              <a:rPr lang="en-US"/>
              <a:t>Basic rules for correct timing</a:t>
            </a:r>
          </a:p>
          <a:p>
            <a:pPr lvl="1"/>
            <a:r>
              <a:rPr lang="en-US"/>
              <a:t>Clock flip-flops synchronously (all at the same time)</a:t>
            </a:r>
          </a:p>
          <a:p>
            <a:pPr lvl="2"/>
            <a:r>
              <a:rPr lang="en-US"/>
              <a:t>No flip-flop changes state more than once per clock cycle</a:t>
            </a:r>
          </a:p>
          <a:p>
            <a:pPr lvl="2"/>
            <a:r>
              <a:rPr lang="en-US"/>
              <a:t>FF propagation delay &gt; hold time</a:t>
            </a:r>
          </a:p>
          <a:p>
            <a:pPr lvl="1"/>
            <a:r>
              <a:rPr lang="en-US"/>
              <a:t>Avoid mixing positive-edge triggered and negative-edge triggered flip-flops in the same circuit</a:t>
            </a:r>
          </a:p>
        </p:txBody>
      </p:sp>
      <p:sp>
        <p:nvSpPr>
          <p:cNvPr id="4" name="TextBox 3"/>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Grp="1" noChangeArrowheads="1"/>
          </p:cNvSpPr>
          <p:nvPr>
            <p:ph type="body" idx="1"/>
          </p:nvPr>
        </p:nvSpPr>
        <p:spPr>
          <a:xfrm>
            <a:off x="603250" y="1397000"/>
            <a:ext cx="7813675" cy="2324100"/>
          </a:xfrm>
        </p:spPr>
        <p:txBody>
          <a:bodyPr/>
          <a:lstStyle/>
          <a:p>
            <a:r>
              <a:rPr lang="en-US">
                <a:solidFill>
                  <a:srgbClr val="FF0000"/>
                </a:solidFill>
              </a:rPr>
              <a:t>Asynchronous</a:t>
            </a:r>
            <a:endParaRPr lang="en-US"/>
          </a:p>
          <a:p>
            <a:pPr lvl="1"/>
            <a:r>
              <a:rPr lang="en-US"/>
              <a:t>State changes occur when state inputs change </a:t>
            </a:r>
          </a:p>
          <a:p>
            <a:pPr lvl="1"/>
            <a:r>
              <a:rPr lang="en-US"/>
              <a:t>Feedback elements may be wires or delays</a:t>
            </a:r>
          </a:p>
          <a:p>
            <a:r>
              <a:rPr lang="en-US">
                <a:solidFill>
                  <a:srgbClr val="0000FF"/>
                </a:solidFill>
              </a:rPr>
              <a:t>Synchronous</a:t>
            </a:r>
            <a:endParaRPr lang="en-US"/>
          </a:p>
          <a:p>
            <a:pPr lvl="1"/>
            <a:r>
              <a:rPr lang="en-US"/>
              <a:t>State changes occur synchronously </a:t>
            </a:r>
          </a:p>
          <a:p>
            <a:pPr lvl="1"/>
            <a:r>
              <a:rPr lang="en-US"/>
              <a:t>Feedback elements are clocked</a:t>
            </a:r>
          </a:p>
        </p:txBody>
      </p:sp>
      <p:sp>
        <p:nvSpPr>
          <p:cNvPr id="758787" name="Rectangle 3"/>
          <p:cNvSpPr>
            <a:spLocks noGrp="1" noChangeArrowheads="1"/>
          </p:cNvSpPr>
          <p:nvPr>
            <p:ph type="title"/>
          </p:nvPr>
        </p:nvSpPr>
        <p:spPr/>
        <p:txBody>
          <a:bodyPr/>
          <a:lstStyle/>
          <a:p>
            <a:r>
              <a:rPr lang="en-US"/>
              <a:t>Asynchronous versus synchronous</a:t>
            </a:r>
          </a:p>
        </p:txBody>
      </p:sp>
      <p:grpSp>
        <p:nvGrpSpPr>
          <p:cNvPr id="2" name="Group 70"/>
          <p:cNvGrpSpPr>
            <a:grpSpLocks/>
          </p:cNvGrpSpPr>
          <p:nvPr/>
        </p:nvGrpSpPr>
        <p:grpSpPr bwMode="auto">
          <a:xfrm>
            <a:off x="4602163" y="4327525"/>
            <a:ext cx="3771900" cy="2135188"/>
            <a:chOff x="2899" y="2726"/>
            <a:chExt cx="2376" cy="1345"/>
          </a:xfrm>
        </p:grpSpPr>
        <p:sp>
          <p:nvSpPr>
            <p:cNvPr id="758790" name="Rectangle 6"/>
            <p:cNvSpPr>
              <a:spLocks noChangeArrowheads="1"/>
            </p:cNvSpPr>
            <p:nvPr/>
          </p:nvSpPr>
          <p:spPr bwMode="auto">
            <a:xfrm>
              <a:off x="3587" y="2726"/>
              <a:ext cx="1000" cy="462"/>
            </a:xfrm>
            <a:prstGeom prst="rect">
              <a:avLst/>
            </a:prstGeom>
            <a:noFill/>
            <a:ln w="19050">
              <a:solidFill>
                <a:schemeClr val="tx1"/>
              </a:solidFill>
              <a:miter lim="800000"/>
              <a:headEnd/>
              <a:tailEnd/>
            </a:ln>
            <a:effectLst/>
          </p:spPr>
          <p:txBody>
            <a:bodyPr wrap="none" lIns="89006" tIns="44503" rIns="89006" bIns="44503" anchor="ctr"/>
            <a:lstStyle/>
            <a:p>
              <a:pPr defTabSz="901700">
                <a:lnSpc>
                  <a:spcPct val="100000"/>
                </a:lnSpc>
              </a:pPr>
              <a:endParaRPr lang="en-US" sz="1800" b="1">
                <a:solidFill>
                  <a:schemeClr val="tx1"/>
                </a:solidFill>
              </a:endParaRPr>
            </a:p>
          </p:txBody>
        </p:sp>
        <p:sp>
          <p:nvSpPr>
            <p:cNvPr id="758791" name="Line 7"/>
            <p:cNvSpPr>
              <a:spLocks noChangeShapeType="1"/>
            </p:cNvSpPr>
            <p:nvPr/>
          </p:nvSpPr>
          <p:spPr bwMode="auto">
            <a:xfrm>
              <a:off x="2899" y="2825"/>
              <a:ext cx="68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2" name="Line 8"/>
            <p:cNvSpPr>
              <a:spLocks noChangeShapeType="1"/>
            </p:cNvSpPr>
            <p:nvPr/>
          </p:nvSpPr>
          <p:spPr bwMode="auto">
            <a:xfrm>
              <a:off x="2899" y="2924"/>
              <a:ext cx="68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3" name="Line 9"/>
            <p:cNvSpPr>
              <a:spLocks noChangeShapeType="1"/>
            </p:cNvSpPr>
            <p:nvPr/>
          </p:nvSpPr>
          <p:spPr bwMode="auto">
            <a:xfrm>
              <a:off x="2899" y="2759"/>
              <a:ext cx="68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4" name="Line 10"/>
            <p:cNvSpPr>
              <a:spLocks noChangeShapeType="1"/>
            </p:cNvSpPr>
            <p:nvPr/>
          </p:nvSpPr>
          <p:spPr bwMode="auto">
            <a:xfrm>
              <a:off x="3149" y="2990"/>
              <a:ext cx="43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5" name="Line 11"/>
            <p:cNvSpPr>
              <a:spLocks noChangeShapeType="1"/>
            </p:cNvSpPr>
            <p:nvPr/>
          </p:nvSpPr>
          <p:spPr bwMode="auto">
            <a:xfrm>
              <a:off x="3243" y="3089"/>
              <a:ext cx="344"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6" name="Line 12"/>
            <p:cNvSpPr>
              <a:spLocks noChangeShapeType="1"/>
            </p:cNvSpPr>
            <p:nvPr/>
          </p:nvSpPr>
          <p:spPr bwMode="auto">
            <a:xfrm>
              <a:off x="3305" y="3155"/>
              <a:ext cx="282"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7" name="Line 13"/>
            <p:cNvSpPr>
              <a:spLocks noChangeShapeType="1"/>
            </p:cNvSpPr>
            <p:nvPr/>
          </p:nvSpPr>
          <p:spPr bwMode="auto">
            <a:xfrm>
              <a:off x="4587" y="2825"/>
              <a:ext cx="68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8" name="Line 14"/>
            <p:cNvSpPr>
              <a:spLocks noChangeShapeType="1"/>
            </p:cNvSpPr>
            <p:nvPr/>
          </p:nvSpPr>
          <p:spPr bwMode="auto">
            <a:xfrm>
              <a:off x="4587" y="2924"/>
              <a:ext cx="68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799" name="Line 15"/>
            <p:cNvSpPr>
              <a:spLocks noChangeShapeType="1"/>
            </p:cNvSpPr>
            <p:nvPr/>
          </p:nvSpPr>
          <p:spPr bwMode="auto">
            <a:xfrm>
              <a:off x="4587" y="2759"/>
              <a:ext cx="688" cy="0"/>
            </a:xfrm>
            <a:prstGeom prst="line">
              <a:avLst/>
            </a:prstGeom>
            <a:noFill/>
            <a:ln w="19050">
              <a:solidFill>
                <a:schemeClr val="tx1"/>
              </a:solidFill>
              <a:round/>
              <a:headEnd/>
              <a:tailEnd type="triangle" w="med" len="med"/>
            </a:ln>
            <a:effectLst/>
          </p:spPr>
          <p:txBody>
            <a:bodyPr wrap="none" lIns="89006" tIns="44503" rIns="89006" bIns="44503" anchor="ctr"/>
            <a:lstStyle/>
            <a:p>
              <a:endParaRPr lang="en-US"/>
            </a:p>
          </p:txBody>
        </p:sp>
        <p:sp>
          <p:nvSpPr>
            <p:cNvPr id="758800" name="Line 16"/>
            <p:cNvSpPr>
              <a:spLocks noChangeShapeType="1"/>
            </p:cNvSpPr>
            <p:nvPr/>
          </p:nvSpPr>
          <p:spPr bwMode="auto">
            <a:xfrm>
              <a:off x="4587" y="2990"/>
              <a:ext cx="469" cy="0"/>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01" name="Line 17"/>
            <p:cNvSpPr>
              <a:spLocks noChangeShapeType="1"/>
            </p:cNvSpPr>
            <p:nvPr/>
          </p:nvSpPr>
          <p:spPr bwMode="auto">
            <a:xfrm>
              <a:off x="4587" y="3089"/>
              <a:ext cx="375" cy="0"/>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02" name="Line 18"/>
            <p:cNvSpPr>
              <a:spLocks noChangeShapeType="1"/>
            </p:cNvSpPr>
            <p:nvPr/>
          </p:nvSpPr>
          <p:spPr bwMode="auto">
            <a:xfrm>
              <a:off x="4587" y="3155"/>
              <a:ext cx="313" cy="0"/>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03" name="Line 19"/>
            <p:cNvSpPr>
              <a:spLocks noChangeShapeType="1"/>
            </p:cNvSpPr>
            <p:nvPr/>
          </p:nvSpPr>
          <p:spPr bwMode="auto">
            <a:xfrm>
              <a:off x="4212" y="3320"/>
              <a:ext cx="688" cy="0"/>
            </a:xfrm>
            <a:prstGeom prst="line">
              <a:avLst/>
            </a:prstGeom>
            <a:noFill/>
            <a:ln w="19050">
              <a:solidFill>
                <a:schemeClr val="tx1"/>
              </a:solidFill>
              <a:round/>
              <a:headEnd type="triangle" w="med" len="med"/>
              <a:tailEnd/>
            </a:ln>
            <a:effectLst/>
          </p:spPr>
          <p:txBody>
            <a:bodyPr wrap="none" lIns="89006" tIns="44503" rIns="89006" bIns="44503" anchor="ctr"/>
            <a:lstStyle/>
            <a:p>
              <a:endParaRPr lang="en-US"/>
            </a:p>
          </p:txBody>
        </p:sp>
        <p:sp>
          <p:nvSpPr>
            <p:cNvPr id="758804" name="Line 20"/>
            <p:cNvSpPr>
              <a:spLocks noChangeShapeType="1"/>
            </p:cNvSpPr>
            <p:nvPr/>
          </p:nvSpPr>
          <p:spPr bwMode="auto">
            <a:xfrm>
              <a:off x="4212" y="3485"/>
              <a:ext cx="750" cy="0"/>
            </a:xfrm>
            <a:prstGeom prst="line">
              <a:avLst/>
            </a:prstGeom>
            <a:noFill/>
            <a:ln w="19050">
              <a:solidFill>
                <a:schemeClr val="tx1"/>
              </a:solidFill>
              <a:round/>
              <a:headEnd type="triangle" w="med" len="med"/>
              <a:tailEnd/>
            </a:ln>
            <a:effectLst/>
          </p:spPr>
          <p:txBody>
            <a:bodyPr wrap="none" lIns="89006" tIns="44503" rIns="89006" bIns="44503" anchor="ctr"/>
            <a:lstStyle/>
            <a:p>
              <a:endParaRPr lang="en-US"/>
            </a:p>
          </p:txBody>
        </p:sp>
        <p:sp>
          <p:nvSpPr>
            <p:cNvPr id="758805" name="Line 21"/>
            <p:cNvSpPr>
              <a:spLocks noChangeShapeType="1"/>
            </p:cNvSpPr>
            <p:nvPr/>
          </p:nvSpPr>
          <p:spPr bwMode="auto">
            <a:xfrm>
              <a:off x="4212" y="3749"/>
              <a:ext cx="844" cy="0"/>
            </a:xfrm>
            <a:prstGeom prst="line">
              <a:avLst/>
            </a:prstGeom>
            <a:noFill/>
            <a:ln w="19050">
              <a:solidFill>
                <a:schemeClr val="tx1"/>
              </a:solidFill>
              <a:round/>
              <a:headEnd type="triangle" w="med" len="med"/>
              <a:tailEnd/>
            </a:ln>
            <a:effectLst/>
          </p:spPr>
          <p:txBody>
            <a:bodyPr wrap="none" lIns="89006" tIns="44503" rIns="89006" bIns="44503" anchor="ctr"/>
            <a:lstStyle/>
            <a:p>
              <a:endParaRPr lang="en-US"/>
            </a:p>
          </p:txBody>
        </p:sp>
        <p:sp>
          <p:nvSpPr>
            <p:cNvPr id="758806" name="Rectangle 22"/>
            <p:cNvSpPr>
              <a:spLocks noChangeArrowheads="1"/>
            </p:cNvSpPr>
            <p:nvPr/>
          </p:nvSpPr>
          <p:spPr bwMode="auto">
            <a:xfrm>
              <a:off x="3993" y="3287"/>
              <a:ext cx="219" cy="132"/>
            </a:xfrm>
            <a:prstGeom prst="rect">
              <a:avLst/>
            </a:prstGeom>
            <a:noFill/>
            <a:ln w="19050">
              <a:solidFill>
                <a:schemeClr val="tx1"/>
              </a:solidFill>
              <a:miter lim="800000"/>
              <a:headEnd/>
              <a:tailEnd/>
            </a:ln>
            <a:effectLst/>
          </p:spPr>
          <p:txBody>
            <a:bodyPr wrap="none" lIns="89006" tIns="44503" rIns="89006" bIns="44503" anchor="ctr"/>
            <a:lstStyle/>
            <a:p>
              <a:endParaRPr lang="en-US"/>
            </a:p>
          </p:txBody>
        </p:sp>
        <p:sp>
          <p:nvSpPr>
            <p:cNvPr id="758807" name="Rectangle 23"/>
            <p:cNvSpPr>
              <a:spLocks noChangeArrowheads="1"/>
            </p:cNvSpPr>
            <p:nvPr/>
          </p:nvSpPr>
          <p:spPr bwMode="auto">
            <a:xfrm>
              <a:off x="3993" y="3452"/>
              <a:ext cx="219" cy="132"/>
            </a:xfrm>
            <a:prstGeom prst="rect">
              <a:avLst/>
            </a:prstGeom>
            <a:noFill/>
            <a:ln w="19050">
              <a:solidFill>
                <a:schemeClr val="tx1"/>
              </a:solidFill>
              <a:miter lim="800000"/>
              <a:headEnd/>
              <a:tailEnd/>
            </a:ln>
            <a:effectLst/>
          </p:spPr>
          <p:txBody>
            <a:bodyPr wrap="none" lIns="89006" tIns="44503" rIns="89006" bIns="44503" anchor="ctr"/>
            <a:lstStyle/>
            <a:p>
              <a:endParaRPr lang="en-US"/>
            </a:p>
          </p:txBody>
        </p:sp>
        <p:sp>
          <p:nvSpPr>
            <p:cNvPr id="758808" name="Rectangle 24"/>
            <p:cNvSpPr>
              <a:spLocks noChangeArrowheads="1"/>
            </p:cNvSpPr>
            <p:nvPr/>
          </p:nvSpPr>
          <p:spPr bwMode="auto">
            <a:xfrm>
              <a:off x="3993" y="3716"/>
              <a:ext cx="219" cy="132"/>
            </a:xfrm>
            <a:prstGeom prst="rect">
              <a:avLst/>
            </a:prstGeom>
            <a:noFill/>
            <a:ln w="19050">
              <a:solidFill>
                <a:schemeClr val="tx1"/>
              </a:solidFill>
              <a:miter lim="800000"/>
              <a:headEnd/>
              <a:tailEnd/>
            </a:ln>
            <a:effectLst/>
          </p:spPr>
          <p:txBody>
            <a:bodyPr wrap="none" lIns="89006" tIns="44503" rIns="89006" bIns="44503" anchor="ctr"/>
            <a:lstStyle/>
            <a:p>
              <a:endParaRPr lang="en-US"/>
            </a:p>
          </p:txBody>
        </p:sp>
        <p:sp>
          <p:nvSpPr>
            <p:cNvPr id="758809" name="Line 25"/>
            <p:cNvSpPr>
              <a:spLocks noChangeShapeType="1"/>
            </p:cNvSpPr>
            <p:nvPr/>
          </p:nvSpPr>
          <p:spPr bwMode="auto">
            <a:xfrm>
              <a:off x="3305" y="3353"/>
              <a:ext cx="688" cy="0"/>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0" name="Line 26"/>
            <p:cNvSpPr>
              <a:spLocks noChangeShapeType="1"/>
            </p:cNvSpPr>
            <p:nvPr/>
          </p:nvSpPr>
          <p:spPr bwMode="auto">
            <a:xfrm>
              <a:off x="3243" y="3518"/>
              <a:ext cx="750" cy="0"/>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1" name="Line 27"/>
            <p:cNvSpPr>
              <a:spLocks noChangeShapeType="1"/>
            </p:cNvSpPr>
            <p:nvPr/>
          </p:nvSpPr>
          <p:spPr bwMode="auto">
            <a:xfrm>
              <a:off x="3149" y="3782"/>
              <a:ext cx="844" cy="0"/>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2" name="Line 28"/>
            <p:cNvSpPr>
              <a:spLocks noChangeShapeType="1"/>
            </p:cNvSpPr>
            <p:nvPr/>
          </p:nvSpPr>
          <p:spPr bwMode="auto">
            <a:xfrm>
              <a:off x="4900" y="3155"/>
              <a:ext cx="0" cy="165"/>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3" name="Line 29"/>
            <p:cNvSpPr>
              <a:spLocks noChangeShapeType="1"/>
            </p:cNvSpPr>
            <p:nvPr/>
          </p:nvSpPr>
          <p:spPr bwMode="auto">
            <a:xfrm>
              <a:off x="4962" y="3089"/>
              <a:ext cx="0" cy="396"/>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4" name="Line 30"/>
            <p:cNvSpPr>
              <a:spLocks noChangeShapeType="1"/>
            </p:cNvSpPr>
            <p:nvPr/>
          </p:nvSpPr>
          <p:spPr bwMode="auto">
            <a:xfrm>
              <a:off x="5056" y="2990"/>
              <a:ext cx="0" cy="759"/>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5" name="Line 31"/>
            <p:cNvSpPr>
              <a:spLocks noChangeShapeType="1"/>
            </p:cNvSpPr>
            <p:nvPr/>
          </p:nvSpPr>
          <p:spPr bwMode="auto">
            <a:xfrm flipV="1">
              <a:off x="3305" y="3155"/>
              <a:ext cx="0" cy="198"/>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6" name="Line 32"/>
            <p:cNvSpPr>
              <a:spLocks noChangeShapeType="1"/>
            </p:cNvSpPr>
            <p:nvPr/>
          </p:nvSpPr>
          <p:spPr bwMode="auto">
            <a:xfrm>
              <a:off x="3243" y="3089"/>
              <a:ext cx="0" cy="429"/>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7" name="Line 33"/>
            <p:cNvSpPr>
              <a:spLocks noChangeShapeType="1"/>
            </p:cNvSpPr>
            <p:nvPr/>
          </p:nvSpPr>
          <p:spPr bwMode="auto">
            <a:xfrm>
              <a:off x="3149" y="2990"/>
              <a:ext cx="0" cy="792"/>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18" name="Line 34"/>
            <p:cNvSpPr>
              <a:spLocks noChangeShapeType="1"/>
            </p:cNvSpPr>
            <p:nvPr/>
          </p:nvSpPr>
          <p:spPr bwMode="auto">
            <a:xfrm>
              <a:off x="4212" y="3386"/>
              <a:ext cx="219" cy="0"/>
            </a:xfrm>
            <a:prstGeom prst="line">
              <a:avLst/>
            </a:prstGeom>
            <a:noFill/>
            <a:ln w="19050">
              <a:solidFill>
                <a:schemeClr val="tx1"/>
              </a:solidFill>
              <a:round/>
              <a:headEnd type="triangle" w="med" len="med"/>
              <a:tailEnd/>
            </a:ln>
            <a:effectLst/>
          </p:spPr>
          <p:txBody>
            <a:bodyPr wrap="none" lIns="89006" tIns="44503" rIns="89006" bIns="44503" anchor="ctr"/>
            <a:lstStyle/>
            <a:p>
              <a:endParaRPr lang="en-US"/>
            </a:p>
          </p:txBody>
        </p:sp>
        <p:sp>
          <p:nvSpPr>
            <p:cNvPr id="758819" name="Line 35"/>
            <p:cNvSpPr>
              <a:spLocks noChangeShapeType="1"/>
            </p:cNvSpPr>
            <p:nvPr/>
          </p:nvSpPr>
          <p:spPr bwMode="auto">
            <a:xfrm>
              <a:off x="4212" y="3551"/>
              <a:ext cx="219" cy="0"/>
            </a:xfrm>
            <a:prstGeom prst="line">
              <a:avLst/>
            </a:prstGeom>
            <a:noFill/>
            <a:ln w="19050">
              <a:solidFill>
                <a:schemeClr val="tx1"/>
              </a:solidFill>
              <a:round/>
              <a:headEnd type="triangle" w="med" len="med"/>
              <a:tailEnd/>
            </a:ln>
            <a:effectLst/>
          </p:spPr>
          <p:txBody>
            <a:bodyPr wrap="none" lIns="89006" tIns="44503" rIns="89006" bIns="44503" anchor="ctr"/>
            <a:lstStyle/>
            <a:p>
              <a:endParaRPr lang="en-US"/>
            </a:p>
          </p:txBody>
        </p:sp>
        <p:sp>
          <p:nvSpPr>
            <p:cNvPr id="758820" name="Line 36"/>
            <p:cNvSpPr>
              <a:spLocks noChangeShapeType="1"/>
            </p:cNvSpPr>
            <p:nvPr/>
          </p:nvSpPr>
          <p:spPr bwMode="auto">
            <a:xfrm>
              <a:off x="4212" y="3815"/>
              <a:ext cx="219" cy="0"/>
            </a:xfrm>
            <a:prstGeom prst="line">
              <a:avLst/>
            </a:prstGeom>
            <a:noFill/>
            <a:ln w="19050">
              <a:solidFill>
                <a:schemeClr val="tx1"/>
              </a:solidFill>
              <a:round/>
              <a:headEnd type="triangle" w="med" len="med"/>
              <a:tailEnd/>
            </a:ln>
            <a:effectLst/>
          </p:spPr>
          <p:txBody>
            <a:bodyPr wrap="none" lIns="89006" tIns="44503" rIns="89006" bIns="44503" anchor="ctr"/>
            <a:lstStyle/>
            <a:p>
              <a:endParaRPr lang="en-US"/>
            </a:p>
          </p:txBody>
        </p:sp>
        <p:sp>
          <p:nvSpPr>
            <p:cNvPr id="758821" name="Line 37"/>
            <p:cNvSpPr>
              <a:spLocks noChangeShapeType="1"/>
            </p:cNvSpPr>
            <p:nvPr/>
          </p:nvSpPr>
          <p:spPr bwMode="auto">
            <a:xfrm>
              <a:off x="4431" y="3386"/>
              <a:ext cx="0" cy="528"/>
            </a:xfrm>
            <a:prstGeom prst="line">
              <a:avLst/>
            </a:prstGeom>
            <a:noFill/>
            <a:ln w="19050">
              <a:solidFill>
                <a:schemeClr val="tx1"/>
              </a:solidFill>
              <a:round/>
              <a:headEnd/>
              <a:tailEnd/>
            </a:ln>
            <a:effectLst/>
          </p:spPr>
          <p:txBody>
            <a:bodyPr wrap="none" lIns="89006" tIns="44503" rIns="89006" bIns="44503" anchor="ctr"/>
            <a:lstStyle/>
            <a:p>
              <a:endParaRPr lang="en-US"/>
            </a:p>
          </p:txBody>
        </p:sp>
        <p:sp>
          <p:nvSpPr>
            <p:cNvPr id="758822" name="Text Box 38"/>
            <p:cNvSpPr txBox="1">
              <a:spLocks noChangeArrowheads="1"/>
            </p:cNvSpPr>
            <p:nvPr/>
          </p:nvSpPr>
          <p:spPr bwMode="auto">
            <a:xfrm>
              <a:off x="4431" y="3848"/>
              <a:ext cx="464" cy="223"/>
            </a:xfrm>
            <a:prstGeom prst="rect">
              <a:avLst/>
            </a:prstGeom>
            <a:noFill/>
            <a:ln w="19050">
              <a:noFill/>
              <a:miter lim="800000"/>
              <a:headEnd/>
              <a:tailEnd/>
            </a:ln>
            <a:effectLst/>
          </p:spPr>
          <p:txBody>
            <a:bodyPr wrap="none" lIns="89006" tIns="44503" rIns="89006" bIns="44503" anchor="ctr"/>
            <a:lstStyle/>
            <a:p>
              <a:pPr algn="l" defTabSz="901700">
                <a:lnSpc>
                  <a:spcPct val="100000"/>
                </a:lnSpc>
              </a:pPr>
              <a:r>
                <a:rPr lang="en-US" sz="1800" b="1">
                  <a:solidFill>
                    <a:schemeClr val="tx1"/>
                  </a:solidFill>
                </a:rPr>
                <a:t>Clock</a:t>
              </a:r>
            </a:p>
          </p:txBody>
        </p:sp>
        <p:sp>
          <p:nvSpPr>
            <p:cNvPr id="758823" name="Rectangle 39"/>
            <p:cNvSpPr>
              <a:spLocks noChangeArrowheads="1"/>
            </p:cNvSpPr>
            <p:nvPr/>
          </p:nvSpPr>
          <p:spPr bwMode="auto">
            <a:xfrm>
              <a:off x="3559" y="2791"/>
              <a:ext cx="1049" cy="330"/>
            </a:xfrm>
            <a:prstGeom prst="rect">
              <a:avLst/>
            </a:prstGeom>
            <a:noFill/>
            <a:ln w="19050">
              <a:noFill/>
              <a:miter lim="800000"/>
              <a:headEnd/>
              <a:tailEnd/>
            </a:ln>
            <a:effectLst/>
          </p:spPr>
          <p:txBody>
            <a:bodyPr wrap="none">
              <a:spAutoFit/>
            </a:bodyPr>
            <a:lstStyle/>
            <a:p>
              <a:pPr>
                <a:lnSpc>
                  <a:spcPts val="1700"/>
                </a:lnSpc>
              </a:pPr>
              <a:r>
                <a:rPr lang="en-US" b="1"/>
                <a:t>Combinational</a:t>
              </a:r>
              <a:br>
                <a:rPr lang="en-US" b="1"/>
              </a:br>
              <a:r>
                <a:rPr lang="en-US" b="1"/>
                <a:t>Logic</a:t>
              </a:r>
              <a:endParaRPr lang="en-US" b="1">
                <a:solidFill>
                  <a:srgbClr val="FF0000"/>
                </a:solidFill>
              </a:endParaRPr>
            </a:p>
          </p:txBody>
        </p:sp>
      </p:grpSp>
      <p:grpSp>
        <p:nvGrpSpPr>
          <p:cNvPr id="3" name="Group 69"/>
          <p:cNvGrpSpPr>
            <a:grpSpLocks/>
          </p:cNvGrpSpPr>
          <p:nvPr/>
        </p:nvGrpSpPr>
        <p:grpSpPr bwMode="auto">
          <a:xfrm>
            <a:off x="619125" y="4327525"/>
            <a:ext cx="3471863" cy="1619250"/>
            <a:chOff x="390" y="2726"/>
            <a:chExt cx="2187" cy="1020"/>
          </a:xfrm>
        </p:grpSpPr>
        <p:sp>
          <p:nvSpPr>
            <p:cNvPr id="758825" name="Line 41"/>
            <p:cNvSpPr>
              <a:spLocks noChangeShapeType="1"/>
            </p:cNvSpPr>
            <p:nvPr/>
          </p:nvSpPr>
          <p:spPr bwMode="auto">
            <a:xfrm>
              <a:off x="390" y="2821"/>
              <a:ext cx="63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26" name="Line 42"/>
            <p:cNvSpPr>
              <a:spLocks noChangeShapeType="1"/>
            </p:cNvSpPr>
            <p:nvPr/>
          </p:nvSpPr>
          <p:spPr bwMode="auto">
            <a:xfrm>
              <a:off x="390" y="2917"/>
              <a:ext cx="63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27" name="Line 43"/>
            <p:cNvSpPr>
              <a:spLocks noChangeShapeType="1"/>
            </p:cNvSpPr>
            <p:nvPr/>
          </p:nvSpPr>
          <p:spPr bwMode="auto">
            <a:xfrm>
              <a:off x="390" y="2758"/>
              <a:ext cx="63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28" name="Line 44"/>
            <p:cNvSpPr>
              <a:spLocks noChangeShapeType="1"/>
            </p:cNvSpPr>
            <p:nvPr/>
          </p:nvSpPr>
          <p:spPr bwMode="auto">
            <a:xfrm>
              <a:off x="620" y="2981"/>
              <a:ext cx="40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29" name="Line 45"/>
            <p:cNvSpPr>
              <a:spLocks noChangeShapeType="1"/>
            </p:cNvSpPr>
            <p:nvPr/>
          </p:nvSpPr>
          <p:spPr bwMode="auto">
            <a:xfrm>
              <a:off x="707" y="3077"/>
              <a:ext cx="316"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30" name="Line 46"/>
            <p:cNvSpPr>
              <a:spLocks noChangeShapeType="1"/>
            </p:cNvSpPr>
            <p:nvPr/>
          </p:nvSpPr>
          <p:spPr bwMode="auto">
            <a:xfrm>
              <a:off x="764" y="3140"/>
              <a:ext cx="259"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31" name="Line 47"/>
            <p:cNvSpPr>
              <a:spLocks noChangeShapeType="1"/>
            </p:cNvSpPr>
            <p:nvPr/>
          </p:nvSpPr>
          <p:spPr bwMode="auto">
            <a:xfrm>
              <a:off x="1944" y="2821"/>
              <a:ext cx="63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32" name="Line 48"/>
            <p:cNvSpPr>
              <a:spLocks noChangeShapeType="1"/>
            </p:cNvSpPr>
            <p:nvPr/>
          </p:nvSpPr>
          <p:spPr bwMode="auto">
            <a:xfrm>
              <a:off x="1944" y="2917"/>
              <a:ext cx="63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33" name="Line 49"/>
            <p:cNvSpPr>
              <a:spLocks noChangeShapeType="1"/>
            </p:cNvSpPr>
            <p:nvPr/>
          </p:nvSpPr>
          <p:spPr bwMode="auto">
            <a:xfrm>
              <a:off x="1944" y="2758"/>
              <a:ext cx="633" cy="1"/>
            </a:xfrm>
            <a:prstGeom prst="line">
              <a:avLst/>
            </a:prstGeom>
            <a:noFill/>
            <a:ln w="19050">
              <a:solidFill>
                <a:schemeClr val="tx1"/>
              </a:solidFill>
              <a:round/>
              <a:headEnd/>
              <a:tailEnd type="triangle" w="med" len="med"/>
            </a:ln>
            <a:effectLst/>
          </p:spPr>
          <p:txBody>
            <a:bodyPr wrap="none" lIns="90215" tIns="45107" rIns="90215" bIns="45107" anchor="ctr"/>
            <a:lstStyle/>
            <a:p>
              <a:endParaRPr lang="en-US"/>
            </a:p>
          </p:txBody>
        </p:sp>
        <p:sp>
          <p:nvSpPr>
            <p:cNvPr id="758834" name="Line 50"/>
            <p:cNvSpPr>
              <a:spLocks noChangeShapeType="1"/>
            </p:cNvSpPr>
            <p:nvPr/>
          </p:nvSpPr>
          <p:spPr bwMode="auto">
            <a:xfrm>
              <a:off x="1944" y="2981"/>
              <a:ext cx="432" cy="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35" name="Line 51"/>
            <p:cNvSpPr>
              <a:spLocks noChangeShapeType="1"/>
            </p:cNvSpPr>
            <p:nvPr/>
          </p:nvSpPr>
          <p:spPr bwMode="auto">
            <a:xfrm>
              <a:off x="1944" y="3077"/>
              <a:ext cx="346" cy="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36" name="Line 52"/>
            <p:cNvSpPr>
              <a:spLocks noChangeShapeType="1"/>
            </p:cNvSpPr>
            <p:nvPr/>
          </p:nvSpPr>
          <p:spPr bwMode="auto">
            <a:xfrm>
              <a:off x="1944" y="3140"/>
              <a:ext cx="287" cy="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37" name="Line 53"/>
            <p:cNvSpPr>
              <a:spLocks noChangeShapeType="1"/>
            </p:cNvSpPr>
            <p:nvPr/>
          </p:nvSpPr>
          <p:spPr bwMode="auto">
            <a:xfrm>
              <a:off x="1513" y="3331"/>
              <a:ext cx="718" cy="1"/>
            </a:xfrm>
            <a:prstGeom prst="line">
              <a:avLst/>
            </a:prstGeom>
            <a:noFill/>
            <a:ln w="19050">
              <a:solidFill>
                <a:schemeClr val="tx1"/>
              </a:solidFill>
              <a:round/>
              <a:headEnd type="triangle" w="med" len="med"/>
              <a:tailEnd/>
            </a:ln>
            <a:effectLst/>
          </p:spPr>
          <p:txBody>
            <a:bodyPr wrap="none" lIns="90215" tIns="45107" rIns="90215" bIns="45107" anchor="ctr"/>
            <a:lstStyle/>
            <a:p>
              <a:endParaRPr lang="en-US"/>
            </a:p>
          </p:txBody>
        </p:sp>
        <p:sp>
          <p:nvSpPr>
            <p:cNvPr id="758838" name="Line 54"/>
            <p:cNvSpPr>
              <a:spLocks noChangeShapeType="1"/>
            </p:cNvSpPr>
            <p:nvPr/>
          </p:nvSpPr>
          <p:spPr bwMode="auto">
            <a:xfrm flipV="1">
              <a:off x="1513" y="3491"/>
              <a:ext cx="777" cy="1"/>
            </a:xfrm>
            <a:prstGeom prst="line">
              <a:avLst/>
            </a:prstGeom>
            <a:noFill/>
            <a:ln w="19050">
              <a:solidFill>
                <a:schemeClr val="tx1"/>
              </a:solidFill>
              <a:round/>
              <a:headEnd type="triangle" w="med" len="med"/>
              <a:tailEnd/>
            </a:ln>
            <a:effectLst/>
          </p:spPr>
          <p:txBody>
            <a:bodyPr wrap="none" lIns="90215" tIns="45107" rIns="90215" bIns="45107" anchor="ctr"/>
            <a:lstStyle/>
            <a:p>
              <a:endParaRPr lang="en-US"/>
            </a:p>
          </p:txBody>
        </p:sp>
        <p:sp>
          <p:nvSpPr>
            <p:cNvPr id="758839" name="Line 55"/>
            <p:cNvSpPr>
              <a:spLocks noChangeShapeType="1"/>
            </p:cNvSpPr>
            <p:nvPr/>
          </p:nvSpPr>
          <p:spPr bwMode="auto">
            <a:xfrm>
              <a:off x="1513" y="3745"/>
              <a:ext cx="863" cy="1"/>
            </a:xfrm>
            <a:prstGeom prst="line">
              <a:avLst/>
            </a:prstGeom>
            <a:noFill/>
            <a:ln w="19050">
              <a:solidFill>
                <a:schemeClr val="tx1"/>
              </a:solidFill>
              <a:round/>
              <a:headEnd type="triangle" w="med" len="med"/>
              <a:tailEnd/>
            </a:ln>
            <a:effectLst/>
          </p:spPr>
          <p:txBody>
            <a:bodyPr wrap="none" lIns="90215" tIns="45107" rIns="90215" bIns="45107" anchor="ctr"/>
            <a:lstStyle/>
            <a:p>
              <a:endParaRPr lang="en-US"/>
            </a:p>
          </p:txBody>
        </p:sp>
        <p:sp>
          <p:nvSpPr>
            <p:cNvPr id="758840" name="Line 56"/>
            <p:cNvSpPr>
              <a:spLocks noChangeShapeType="1"/>
            </p:cNvSpPr>
            <p:nvPr/>
          </p:nvSpPr>
          <p:spPr bwMode="auto">
            <a:xfrm>
              <a:off x="764" y="3331"/>
              <a:ext cx="749" cy="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1" name="Line 57"/>
            <p:cNvSpPr>
              <a:spLocks noChangeShapeType="1"/>
            </p:cNvSpPr>
            <p:nvPr/>
          </p:nvSpPr>
          <p:spPr bwMode="auto">
            <a:xfrm>
              <a:off x="707" y="3491"/>
              <a:ext cx="806" cy="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2" name="Line 58"/>
            <p:cNvSpPr>
              <a:spLocks noChangeShapeType="1"/>
            </p:cNvSpPr>
            <p:nvPr/>
          </p:nvSpPr>
          <p:spPr bwMode="auto">
            <a:xfrm>
              <a:off x="620" y="3745"/>
              <a:ext cx="893" cy="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3" name="Line 59"/>
            <p:cNvSpPr>
              <a:spLocks noChangeShapeType="1"/>
            </p:cNvSpPr>
            <p:nvPr/>
          </p:nvSpPr>
          <p:spPr bwMode="auto">
            <a:xfrm>
              <a:off x="2231" y="3140"/>
              <a:ext cx="1" cy="19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4" name="Line 60"/>
            <p:cNvSpPr>
              <a:spLocks noChangeShapeType="1"/>
            </p:cNvSpPr>
            <p:nvPr/>
          </p:nvSpPr>
          <p:spPr bwMode="auto">
            <a:xfrm>
              <a:off x="2290" y="3077"/>
              <a:ext cx="1" cy="414"/>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5" name="Line 61"/>
            <p:cNvSpPr>
              <a:spLocks noChangeShapeType="1"/>
            </p:cNvSpPr>
            <p:nvPr/>
          </p:nvSpPr>
          <p:spPr bwMode="auto">
            <a:xfrm>
              <a:off x="2376" y="2981"/>
              <a:ext cx="1" cy="764"/>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6" name="Line 62"/>
            <p:cNvSpPr>
              <a:spLocks noChangeShapeType="1"/>
            </p:cNvSpPr>
            <p:nvPr/>
          </p:nvSpPr>
          <p:spPr bwMode="auto">
            <a:xfrm flipV="1">
              <a:off x="764" y="3140"/>
              <a:ext cx="1" cy="191"/>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7" name="Line 63"/>
            <p:cNvSpPr>
              <a:spLocks noChangeShapeType="1"/>
            </p:cNvSpPr>
            <p:nvPr/>
          </p:nvSpPr>
          <p:spPr bwMode="auto">
            <a:xfrm>
              <a:off x="707" y="3077"/>
              <a:ext cx="1" cy="414"/>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8" name="Line 64"/>
            <p:cNvSpPr>
              <a:spLocks noChangeShapeType="1"/>
            </p:cNvSpPr>
            <p:nvPr/>
          </p:nvSpPr>
          <p:spPr bwMode="auto">
            <a:xfrm>
              <a:off x="620" y="2981"/>
              <a:ext cx="1" cy="764"/>
            </a:xfrm>
            <a:prstGeom prst="line">
              <a:avLst/>
            </a:prstGeom>
            <a:noFill/>
            <a:ln w="19050">
              <a:solidFill>
                <a:schemeClr val="tx1"/>
              </a:solidFill>
              <a:round/>
              <a:headEnd/>
              <a:tailEnd/>
            </a:ln>
            <a:effectLst/>
          </p:spPr>
          <p:txBody>
            <a:bodyPr wrap="none" lIns="90215" tIns="45107" rIns="90215" bIns="45107" anchor="ctr"/>
            <a:lstStyle/>
            <a:p>
              <a:endParaRPr lang="en-US"/>
            </a:p>
          </p:txBody>
        </p:sp>
        <p:sp>
          <p:nvSpPr>
            <p:cNvPr id="758849" name="Rectangle 65"/>
            <p:cNvSpPr>
              <a:spLocks noChangeArrowheads="1"/>
            </p:cNvSpPr>
            <p:nvPr/>
          </p:nvSpPr>
          <p:spPr bwMode="auto">
            <a:xfrm>
              <a:off x="1023" y="2726"/>
              <a:ext cx="986" cy="446"/>
            </a:xfrm>
            <a:prstGeom prst="rect">
              <a:avLst/>
            </a:prstGeom>
            <a:solidFill>
              <a:srgbClr val="FFFFFF"/>
            </a:solidFill>
            <a:ln w="19050">
              <a:solidFill>
                <a:schemeClr val="tx1"/>
              </a:solidFill>
              <a:miter lim="800000"/>
              <a:headEnd/>
              <a:tailEnd/>
            </a:ln>
            <a:effectLst/>
          </p:spPr>
          <p:txBody>
            <a:bodyPr wrap="none" lIns="90215" tIns="45107" rIns="90215" bIns="45107" anchor="ctr"/>
            <a:lstStyle/>
            <a:p>
              <a:pPr defTabSz="901700">
                <a:lnSpc>
                  <a:spcPct val="100000"/>
                </a:lnSpc>
              </a:pPr>
              <a:endParaRPr lang="en-US" sz="1800" b="1">
                <a:solidFill>
                  <a:schemeClr val="tx1"/>
                </a:solidFill>
              </a:endParaRPr>
            </a:p>
          </p:txBody>
        </p:sp>
        <p:sp>
          <p:nvSpPr>
            <p:cNvPr id="758850" name="Rectangle 66"/>
            <p:cNvSpPr>
              <a:spLocks noChangeArrowheads="1"/>
            </p:cNvSpPr>
            <p:nvPr/>
          </p:nvSpPr>
          <p:spPr bwMode="auto">
            <a:xfrm>
              <a:off x="1002" y="2799"/>
              <a:ext cx="1049" cy="330"/>
            </a:xfrm>
            <a:prstGeom prst="rect">
              <a:avLst/>
            </a:prstGeom>
            <a:noFill/>
            <a:ln w="19050">
              <a:noFill/>
              <a:miter lim="800000"/>
              <a:headEnd/>
              <a:tailEnd/>
            </a:ln>
            <a:effectLst/>
          </p:spPr>
          <p:txBody>
            <a:bodyPr wrap="none">
              <a:spAutoFit/>
            </a:bodyPr>
            <a:lstStyle/>
            <a:p>
              <a:pPr>
                <a:lnSpc>
                  <a:spcPts val="1700"/>
                </a:lnSpc>
              </a:pPr>
              <a:r>
                <a:rPr lang="en-US" b="1"/>
                <a:t>Combinational</a:t>
              </a:r>
              <a:br>
                <a:rPr lang="en-US" b="1"/>
              </a:br>
              <a:r>
                <a:rPr lang="en-US" b="1"/>
                <a:t>Logic</a:t>
              </a:r>
            </a:p>
          </p:txBody>
        </p:sp>
      </p:grpSp>
      <p:sp>
        <p:nvSpPr>
          <p:cNvPr id="758851" name="Rectangle 67"/>
          <p:cNvSpPr>
            <a:spLocks noChangeArrowheads="1"/>
          </p:cNvSpPr>
          <p:nvPr/>
        </p:nvSpPr>
        <p:spPr bwMode="auto">
          <a:xfrm>
            <a:off x="5724525" y="3886200"/>
            <a:ext cx="1500188" cy="307975"/>
          </a:xfrm>
          <a:prstGeom prst="rect">
            <a:avLst/>
          </a:prstGeom>
          <a:noFill/>
          <a:ln w="12700">
            <a:noFill/>
            <a:miter lim="800000"/>
            <a:headEnd/>
            <a:tailEnd/>
          </a:ln>
          <a:effectLst/>
        </p:spPr>
        <p:txBody>
          <a:bodyPr wrap="none">
            <a:spAutoFit/>
          </a:bodyPr>
          <a:lstStyle/>
          <a:p>
            <a:pPr>
              <a:lnSpc>
                <a:spcPts val="1700"/>
              </a:lnSpc>
            </a:pPr>
            <a:r>
              <a:rPr lang="en-US" b="1" u="sng">
                <a:solidFill>
                  <a:srgbClr val="0000FF"/>
                </a:solidFill>
              </a:rPr>
              <a:t>Synchronous</a:t>
            </a:r>
          </a:p>
        </p:txBody>
      </p:sp>
      <p:sp>
        <p:nvSpPr>
          <p:cNvPr id="758852" name="Rectangle 68"/>
          <p:cNvSpPr>
            <a:spLocks noChangeArrowheads="1"/>
          </p:cNvSpPr>
          <p:nvPr/>
        </p:nvSpPr>
        <p:spPr bwMode="auto">
          <a:xfrm>
            <a:off x="1581150" y="3886200"/>
            <a:ext cx="1616075" cy="307975"/>
          </a:xfrm>
          <a:prstGeom prst="rect">
            <a:avLst/>
          </a:prstGeom>
          <a:noFill/>
          <a:ln w="12700">
            <a:noFill/>
            <a:miter lim="800000"/>
            <a:headEnd/>
            <a:tailEnd/>
          </a:ln>
          <a:effectLst/>
        </p:spPr>
        <p:txBody>
          <a:bodyPr wrap="none">
            <a:spAutoFit/>
          </a:bodyPr>
          <a:lstStyle/>
          <a:p>
            <a:pPr>
              <a:lnSpc>
                <a:spcPts val="1700"/>
              </a:lnSpc>
            </a:pPr>
            <a:r>
              <a:rPr lang="en-US" b="1" u="sng">
                <a:solidFill>
                  <a:srgbClr val="FF0000"/>
                </a:solidFill>
              </a:rPr>
              <a:t>Asynchronous</a:t>
            </a:r>
            <a:endParaRPr lang="en-US" b="1" u="sng">
              <a:solidFill>
                <a:srgbClr val="0000FF"/>
              </a:solidFill>
            </a:endParaRPr>
          </a:p>
        </p:txBody>
      </p:sp>
      <p:sp>
        <p:nvSpPr>
          <p:cNvPr id="68" name="TextBox 67"/>
          <p:cNvSpPr txBox="1"/>
          <p:nvPr/>
        </p:nvSpPr>
        <p:spPr>
          <a:xfrm>
            <a:off x="2009246" y="6292529"/>
            <a:ext cx="380232" cy="271869"/>
          </a:xfrm>
          <a:prstGeom prst="rect">
            <a:avLst/>
          </a:prstGeom>
          <a:solidFill>
            <a:schemeClr val="bg1"/>
          </a:solidFill>
        </p:spPr>
        <p:txBody>
          <a:bodyPr wrap="none" rtlCol="0">
            <a:spAutoFit/>
          </a:bodyPr>
          <a:lstStyle/>
          <a:p>
            <a:r>
              <a:rPr lang="en-US" sz="1400" dirty="0" smtClean="0"/>
              <a:t>16</a:t>
            </a:r>
            <a:endParaRPr lang="en-US" sz="1400" dirty="0"/>
          </a:p>
        </p:txBody>
      </p:sp>
      <p:sp>
        <p:nvSpPr>
          <p:cNvPr id="69" name="TextBox 68"/>
          <p:cNvSpPr txBox="1"/>
          <p:nvPr/>
        </p:nvSpPr>
        <p:spPr>
          <a:xfrm>
            <a:off x="2021707" y="6299431"/>
            <a:ext cx="604654" cy="271869"/>
          </a:xfrm>
          <a:prstGeom prst="rect">
            <a:avLst/>
          </a:prstGeom>
          <a:solidFill>
            <a:schemeClr val="bg1"/>
          </a:solidFill>
        </p:spPr>
        <p:txBody>
          <a:bodyPr wrap="none" rtlCol="0">
            <a:spAutoFit/>
          </a:bodyPr>
          <a:lstStyle/>
          <a:p>
            <a:r>
              <a:rPr lang="en-US" sz="1400" dirty="0" smtClean="0"/>
              <a:t>19    </a:t>
            </a:r>
            <a:endParaRPr lang="en-US" sz="1400"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37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370">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18795" tIns="26626" rIns="18795" bIns="26626" numCol="1" anchor="t" anchorCtr="0" compatLnSpc="1">
        <a:prstTxWarp prst="textNoShape">
          <a:avLst/>
        </a:prstTxWarp>
      </a:bodyPr>
      <a:lstStyle>
        <a:defPPr marL="0" marR="0" indent="0" algn="ctr" defTabSz="914400" rtl="0" eaLnBrk="0" fontAlgn="base" latinLnBrk="0" hangingPunct="0">
          <a:lnSpc>
            <a:spcPts val="1375"/>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18795" tIns="26626" rIns="18795" bIns="26626" numCol="1" anchor="t" anchorCtr="0" compatLnSpc="1">
        <a:prstTxWarp prst="textNoShape">
          <a:avLst/>
        </a:prstTxWarp>
      </a:bodyPr>
      <a:lstStyle>
        <a:defPPr marL="0" marR="0" indent="0" algn="ctr" defTabSz="914400" rtl="0" eaLnBrk="0" fontAlgn="base" latinLnBrk="0" hangingPunct="0">
          <a:lnSpc>
            <a:spcPts val="1375"/>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37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7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7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7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7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7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7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271988389</TotalTime>
  <Pages>41</Pages>
  <Words>945</Words>
  <Application>Microsoft PowerPoint 4.0</Application>
  <PresentationFormat>Overhead</PresentationFormat>
  <Paragraphs>258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370</vt:lpstr>
      <vt:lpstr>Lecture 19</vt:lpstr>
      <vt:lpstr>The “WHY” slide</vt:lpstr>
      <vt:lpstr>Latches versus flip-flops</vt:lpstr>
      <vt:lpstr>The master-slave D</vt:lpstr>
      <vt:lpstr>Timing terminology and constraints</vt:lpstr>
      <vt:lpstr>Cascading flip-flops </vt:lpstr>
      <vt:lpstr>Side note: Clock skew</vt:lpstr>
      <vt:lpstr>System considerations</vt:lpstr>
      <vt:lpstr>Asynchronous versus synchronous</vt:lpstr>
      <vt:lpstr>Asynchronous inputs</vt:lpstr>
      <vt:lpstr>Debouncing</vt:lpstr>
      <vt:lpstr>Synchronizer failure</vt:lpstr>
      <vt:lpstr>Minimizing synchronizer failures</vt:lpstr>
      <vt:lpstr>Handling asynchronous inputs</vt:lpstr>
      <vt:lpstr>Summary:  Timing issues with asynchronous inputs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Lecture17</dc:title>
  <dc:subject>CSE370</dc:subject>
  <cp:keywords/>
  <dc:description/>
  <cp:lastModifiedBy> Brian Dellon</cp:lastModifiedBy>
  <cp:revision>617</cp:revision>
  <cp:lastPrinted>2002-04-19T20:09:20Z</cp:lastPrinted>
  <dcterms:created xsi:type="dcterms:W3CDTF">1997-03-21T11:12:26Z</dcterms:created>
  <dcterms:modified xsi:type="dcterms:W3CDTF">2008-11-07T07:47:07Z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50</vt:i4>
  </property>
  <property fmtid="{D5CDD505-2E9C-101B-9397-08002B2CF9AE}" pid="5" name="ScreenSize">
    <vt:i4>3</vt:i4>
  </property>
  <property fmtid="{D5CDD505-2E9C-101B-9397-08002B2CF9AE}" pid="6" name="ScreenUsage">
    <vt:i4>2</vt:i4>
  </property>
  <property fmtid="{D5CDD505-2E9C-101B-9397-08002B2CF9AE}" pid="7" name="MailAddress">
    <vt:lpwstr>diorio@cs.washington.edu</vt:lpwstr>
  </property>
  <property fmtid="{D5CDD505-2E9C-101B-9397-08002B2CF9AE}" pid="8" name="HomePage">
    <vt:lpwstr>http://www.cs.washington.edu/people/faculty/diorio/</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E:\Classes\CSE 370\Autumn 98\web\admin\Slides\Week1Lecture1</vt:lpwstr>
  </property>
</Properties>
</file>