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84" r:id="rId2"/>
    <p:sldId id="385" r:id="rId3"/>
    <p:sldId id="386" r:id="rId4"/>
    <p:sldId id="388" r:id="rId5"/>
    <p:sldId id="387" r:id="rId6"/>
    <p:sldId id="377" r:id="rId7"/>
    <p:sldId id="378" r:id="rId8"/>
    <p:sldId id="374" r:id="rId9"/>
    <p:sldId id="375" r:id="rId10"/>
    <p:sldId id="376" r:id="rId11"/>
    <p:sldId id="383" r:id="rId12"/>
    <p:sldId id="390" r:id="rId13"/>
    <p:sldId id="391" r:id="rId14"/>
    <p:sldId id="392" r:id="rId15"/>
    <p:sldId id="393" r:id="rId16"/>
    <p:sldId id="394" r:id="rId17"/>
  </p:sldIdLst>
  <p:sldSz cx="9144000" cy="6858000" type="overhead"/>
  <p:notesSz cx="7315200" cy="9601200"/>
  <p:defaultTextStyle>
    <a:defPPr>
      <a:defRPr lang="en-US"/>
    </a:defPPr>
    <a:lvl1pPr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1pPr>
    <a:lvl2pPr marL="4572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2pPr>
    <a:lvl3pPr marL="9144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3pPr>
    <a:lvl4pPr marL="13716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4pPr>
    <a:lvl5pPr marL="18288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5pPr>
    <a:lvl6pPr marL="2286000" algn="l" defTabSz="914400" rtl="0" eaLnBrk="1" latinLnBrk="0" hangingPunct="1">
      <a:defRPr sz="1600" kern="1200">
        <a:solidFill>
          <a:srgbClr val="000000"/>
        </a:solidFill>
        <a:latin typeface="Tahoma" pitchFamily="34" charset="0"/>
        <a:ea typeface="+mn-ea"/>
        <a:cs typeface="+mn-cs"/>
      </a:defRPr>
    </a:lvl6pPr>
    <a:lvl7pPr marL="2743200" algn="l" defTabSz="914400" rtl="0" eaLnBrk="1" latinLnBrk="0" hangingPunct="1">
      <a:defRPr sz="1600" kern="1200">
        <a:solidFill>
          <a:srgbClr val="000000"/>
        </a:solidFill>
        <a:latin typeface="Tahoma" pitchFamily="34" charset="0"/>
        <a:ea typeface="+mn-ea"/>
        <a:cs typeface="+mn-cs"/>
      </a:defRPr>
    </a:lvl7pPr>
    <a:lvl8pPr marL="3200400" algn="l" defTabSz="914400" rtl="0" eaLnBrk="1" latinLnBrk="0" hangingPunct="1">
      <a:defRPr sz="1600" kern="1200">
        <a:solidFill>
          <a:srgbClr val="000000"/>
        </a:solidFill>
        <a:latin typeface="Tahoma" pitchFamily="34" charset="0"/>
        <a:ea typeface="+mn-ea"/>
        <a:cs typeface="+mn-cs"/>
      </a:defRPr>
    </a:lvl8pPr>
    <a:lvl9pPr marL="3657600" algn="l" defTabSz="914400" rtl="0" eaLnBrk="1" latinLnBrk="0" hangingPunct="1">
      <a:defRPr sz="1600" kern="1200">
        <a:solidFill>
          <a:srgbClr val="000000"/>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0000FF"/>
    <a:srgbClr val="FF00FF"/>
    <a:srgbClr val="00FF00"/>
    <a:srgbClr val="00FFFF"/>
    <a:srgbClr val="FF0000"/>
    <a:srgbClr val="CC3399"/>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snapToGrid="0">
      <p:cViewPr varScale="1">
        <p:scale>
          <a:sx n="97" d="100"/>
          <a:sy n="97" d="100"/>
        </p:scale>
        <p:origin x="-11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66"/>
    </p:cViewPr>
  </p:sorterViewPr>
  <p:notesViewPr>
    <p:cSldViewPr snapToGrid="0">
      <p:cViewPr varScale="1">
        <p:scale>
          <a:sx n="61" d="100"/>
          <a:sy n="61" d="100"/>
        </p:scale>
        <p:origin x="-1692"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6366" y="4560901"/>
            <a:ext cx="5362470" cy="4319548"/>
          </a:xfrm>
          <a:prstGeom prst="rect">
            <a:avLst/>
          </a:prstGeom>
          <a:noFill/>
          <a:ln w="12700">
            <a:noFill/>
            <a:miter lim="800000"/>
            <a:headEnd/>
            <a:tailEnd/>
          </a:ln>
          <a:effectLst/>
        </p:spPr>
        <p:txBody>
          <a:bodyPr vert="horz" wrap="square" lIns="95632" tIns="46977" rIns="95632" bIns="469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236663" y="727075"/>
            <a:ext cx="4845050" cy="3633788"/>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476250"/>
            <a:ext cx="1982787" cy="5749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4838" y="476250"/>
            <a:ext cx="5800725" cy="5749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4838" y="1390650"/>
            <a:ext cx="3890962"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90650"/>
            <a:ext cx="3890963"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4838" y="476250"/>
            <a:ext cx="7935912" cy="7493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4838" y="1390650"/>
            <a:ext cx="7934325" cy="48355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8" name="Line 4"/>
          <p:cNvSpPr>
            <a:spLocks noChangeShapeType="1"/>
          </p:cNvSpPr>
          <p:nvPr/>
        </p:nvSpPr>
        <p:spPr bwMode="auto">
          <a:xfrm>
            <a:off x="685800" y="1277938"/>
            <a:ext cx="7789863" cy="0"/>
          </a:xfrm>
          <a:prstGeom prst="line">
            <a:avLst/>
          </a:prstGeom>
          <a:noFill/>
          <a:ln w="76200">
            <a:solidFill>
              <a:srgbClr val="0000FF"/>
            </a:solidFill>
            <a:round/>
            <a:headEnd/>
            <a:tailEnd/>
          </a:ln>
          <a:effectLst/>
        </p:spPr>
        <p:txBody>
          <a:bodyPr wrap="none" anchor="ctr"/>
          <a:lstStyle/>
          <a:p>
            <a:endParaRPr lang="en-US"/>
          </a:p>
        </p:txBody>
      </p:sp>
      <p:sp>
        <p:nvSpPr>
          <p:cNvPr id="1030" name="Rectangle 6"/>
          <p:cNvSpPr>
            <a:spLocks noChangeArrowheads="1"/>
          </p:cNvSpPr>
          <p:nvPr/>
        </p:nvSpPr>
        <p:spPr bwMode="auto">
          <a:xfrm>
            <a:off x="8132763" y="6308725"/>
            <a:ext cx="352425" cy="325438"/>
          </a:xfrm>
          <a:prstGeom prst="rect">
            <a:avLst/>
          </a:prstGeom>
          <a:noFill/>
          <a:ln w="12700">
            <a:noFill/>
            <a:miter lim="800000"/>
            <a:headEnd/>
            <a:tailEnd/>
          </a:ln>
          <a:effectLst/>
        </p:spPr>
        <p:txBody>
          <a:bodyPr wrap="none" lIns="19050" tIns="26988" rIns="19050" bIns="26988"/>
          <a:lstStyle/>
          <a:p>
            <a:pPr algn="r">
              <a:lnSpc>
                <a:spcPts val="1600"/>
              </a:lnSpc>
            </a:pPr>
            <a:fld id="{6BB9B4E7-DB2C-4240-ABF9-615F176E8E2C}" type="slidenum">
              <a:rPr lang="en-US" sz="1200"/>
              <a:pPr algn="r">
                <a:lnSpc>
                  <a:spcPts val="1600"/>
                </a:lnSpc>
              </a:pPr>
              <a:t>‹#›</a:t>
            </a:fld>
            <a:endParaRPr lang="en-US" sz="1200"/>
          </a:p>
        </p:txBody>
      </p:sp>
      <p:sp>
        <p:nvSpPr>
          <p:cNvPr id="1031" name="Rectangle 7"/>
          <p:cNvSpPr>
            <a:spLocks noChangeArrowheads="1"/>
          </p:cNvSpPr>
          <p:nvPr/>
        </p:nvSpPr>
        <p:spPr bwMode="auto">
          <a:xfrm>
            <a:off x="690563" y="6291263"/>
            <a:ext cx="3387725" cy="342900"/>
          </a:xfrm>
          <a:prstGeom prst="rect">
            <a:avLst/>
          </a:prstGeom>
          <a:noFill/>
          <a:ln w="12700">
            <a:noFill/>
            <a:miter lim="800000"/>
            <a:headEnd/>
            <a:tailEnd/>
          </a:ln>
          <a:effectLst/>
        </p:spPr>
        <p:txBody>
          <a:bodyPr wrap="none" lIns="19050" tIns="26988" rIns="19050" bIns="26988"/>
          <a:lstStyle/>
          <a:p>
            <a:pPr algn="l">
              <a:lnSpc>
                <a:spcPts val="1600"/>
              </a:lnSpc>
            </a:pPr>
            <a:r>
              <a:rPr lang="en-US" sz="1400"/>
              <a:t>CSE370, Lecture 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eaLnBrk="0" fontAlgn="base" hangingPunct="0">
        <a:spcBef>
          <a:spcPct val="0"/>
        </a:spcBef>
        <a:spcAft>
          <a:spcPct val="0"/>
        </a:spcAft>
        <a:defRPr sz="3200">
          <a:solidFill>
            <a:schemeClr val="tx2"/>
          </a:solidFill>
          <a:latin typeface="Tahoma" pitchFamily="34" charset="0"/>
        </a:defRPr>
      </a:lvl6pPr>
      <a:lvl7pPr marL="914400" algn="l" rtl="0" eaLnBrk="0" fontAlgn="base" hangingPunct="0">
        <a:spcBef>
          <a:spcPct val="0"/>
        </a:spcBef>
        <a:spcAft>
          <a:spcPct val="0"/>
        </a:spcAft>
        <a:defRPr sz="3200">
          <a:solidFill>
            <a:schemeClr val="tx2"/>
          </a:solidFill>
          <a:latin typeface="Tahoma" pitchFamily="34" charset="0"/>
        </a:defRPr>
      </a:lvl7pPr>
      <a:lvl8pPr marL="1371600" algn="l" rtl="0" eaLnBrk="0" fontAlgn="base" hangingPunct="0">
        <a:spcBef>
          <a:spcPct val="0"/>
        </a:spcBef>
        <a:spcAft>
          <a:spcPct val="0"/>
        </a:spcAft>
        <a:defRPr sz="3200">
          <a:solidFill>
            <a:schemeClr val="tx2"/>
          </a:solidFill>
          <a:latin typeface="Tahoma" pitchFamily="34" charset="0"/>
        </a:defRPr>
      </a:lvl8pPr>
      <a:lvl9pPr marL="1828800" algn="l" rtl="0" eaLnBrk="0" fontAlgn="base" hangingPunct="0">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50000"/>
        </a:spcBef>
        <a:spcAft>
          <a:spcPct val="0"/>
        </a:spcAft>
        <a:buClr>
          <a:srgbClr val="0000FF"/>
        </a:buClr>
        <a:buSzPct val="85000"/>
        <a:buFont typeface="Monotype Sorts" pitchFamily="2" charset="2"/>
        <a:buChar char="u"/>
        <a:defRPr sz="2400">
          <a:solidFill>
            <a:schemeClr val="tx1"/>
          </a:solidFill>
          <a:latin typeface="+mn-lt"/>
          <a:ea typeface="+mn-ea"/>
          <a:cs typeface="+mn-cs"/>
        </a:defRPr>
      </a:lvl1pPr>
      <a:lvl2pPr marL="742950" indent="-285750" algn="l" rtl="0" eaLnBrk="0" fontAlgn="base" hangingPunct="0">
        <a:lnSpc>
          <a:spcPct val="105000"/>
        </a:lnSpc>
        <a:spcBef>
          <a:spcPct val="0"/>
        </a:spcBef>
        <a:spcAft>
          <a:spcPct val="0"/>
        </a:spcAft>
        <a:buClr>
          <a:srgbClr val="CC3399"/>
        </a:buClr>
        <a:buSzPct val="70000"/>
        <a:buFont typeface="Monotype Sorts" pitchFamily="2" charset="2"/>
        <a:buChar char="n"/>
        <a:defRPr sz="2000">
          <a:solidFill>
            <a:schemeClr val="tx1"/>
          </a:solidFill>
          <a:latin typeface="+mn-lt"/>
        </a:defRPr>
      </a:lvl2pPr>
      <a:lvl3pPr marL="1085850" indent="-228600" algn="l" rtl="0" eaLnBrk="0" fontAlgn="base" hangingPunct="0">
        <a:lnSpc>
          <a:spcPct val="105000"/>
        </a:lnSpc>
        <a:spcBef>
          <a:spcPct val="0"/>
        </a:spcBef>
        <a:spcAft>
          <a:spcPct val="0"/>
        </a:spcAft>
        <a:buFont typeface="Monotype Sorts" pitchFamily="2" charset="2"/>
        <a:buChar char="í"/>
        <a:defRPr>
          <a:solidFill>
            <a:schemeClr val="tx1"/>
          </a:solidFill>
          <a:latin typeface="+mn-lt"/>
        </a:defRPr>
      </a:lvl3pPr>
      <a:lvl4pPr marL="1600200" indent="-228600" algn="l" rtl="0" eaLnBrk="0" fontAlgn="base" hangingPunct="0">
        <a:lnSpc>
          <a:spcPct val="105000"/>
        </a:lnSpc>
        <a:spcBef>
          <a:spcPct val="0"/>
        </a:spcBef>
        <a:spcAft>
          <a:spcPct val="0"/>
        </a:spcAft>
        <a:buFont typeface="Monotype Sorts" pitchFamily="2" charset="2"/>
        <a:buChar char="ç"/>
        <a:defRPr>
          <a:solidFill>
            <a:schemeClr val="tx1"/>
          </a:solidFill>
          <a:latin typeface="+mn-lt"/>
        </a:defRPr>
      </a:lvl4pPr>
      <a:lvl5pPr marL="2057400" indent="-228600" algn="l" rtl="0" eaLnBrk="0" fontAlgn="base" hangingPunct="0">
        <a:spcBef>
          <a:spcPct val="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se370-instructor@cs.washington.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t>Lecture 1: CSE </a:t>
            </a:r>
            <a:r>
              <a:rPr lang="en-US" smtClean="0"/>
              <a:t>370 Introduction</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dirty="0" smtClean="0"/>
              <a:t>Welcome!!!</a:t>
            </a:r>
          </a:p>
          <a:p>
            <a:r>
              <a:rPr lang="en-US" dirty="0" smtClean="0"/>
              <a:t>Instructor: Yoky Matsuoka</a:t>
            </a:r>
          </a:p>
          <a:p>
            <a:pPr>
              <a:buNone/>
            </a:pPr>
            <a:r>
              <a:rPr lang="en-US" dirty="0" smtClean="0"/>
              <a:t>	http</a:t>
            </a:r>
            <a:r>
              <a:rPr lang="en-US" dirty="0" smtClean="0"/>
              <a:t>://www.cs.washington.edu/homes/yoky/</a:t>
            </a:r>
            <a:endParaRPr lang="en-US" dirty="0" smtClean="0"/>
          </a:p>
          <a:p>
            <a:r>
              <a:rPr lang="en-US" dirty="0" smtClean="0"/>
              <a:t>TA: Brian </a:t>
            </a:r>
            <a:r>
              <a:rPr lang="en-US" dirty="0" err="1" smtClean="0"/>
              <a:t>Dellon</a:t>
            </a:r>
            <a:r>
              <a:rPr lang="en-US" dirty="0" smtClean="0"/>
              <a:t>, Vince </a:t>
            </a:r>
            <a:r>
              <a:rPr lang="en-US" dirty="0" err="1" smtClean="0"/>
              <a:t>Zanella</a:t>
            </a:r>
            <a:r>
              <a:rPr lang="en-US" dirty="0" smtClean="0"/>
              <a:t>, undergrad TA TBA</a:t>
            </a:r>
          </a:p>
          <a:p>
            <a:endParaRPr lang="en-US" dirty="0" smtClean="0"/>
          </a:p>
          <a:p>
            <a:r>
              <a:rPr lang="en-US" dirty="0" smtClean="0"/>
              <a:t>Class Webpage</a:t>
            </a:r>
          </a:p>
          <a:p>
            <a:pPr marL="342900" lvl="1" indent="-342900">
              <a:lnSpc>
                <a:spcPct val="100000"/>
              </a:lnSpc>
              <a:spcBef>
                <a:spcPct val="50000"/>
              </a:spcBef>
              <a:buClr>
                <a:srgbClr val="0000FF"/>
              </a:buClr>
              <a:buSzPct val="85000"/>
              <a:buNone/>
            </a:pPr>
            <a:r>
              <a:rPr lang="en-US" dirty="0" smtClean="0"/>
              <a:t>http://www.cs.washington.edu/370</a:t>
            </a:r>
            <a:br>
              <a:rPr lang="en-US" dirty="0" smtClean="0"/>
            </a:br>
            <a:endParaRPr lang="en-US" dirty="0" smtClean="0"/>
          </a:p>
          <a:p>
            <a:pPr marL="342900" lvl="1" indent="-342900">
              <a:lnSpc>
                <a:spcPct val="100000"/>
              </a:lnSpc>
              <a:spcBef>
                <a:spcPct val="50000"/>
              </a:spcBef>
              <a:buClr>
                <a:srgbClr val="0000FF"/>
              </a:buClr>
              <a:buSzPct val="85000"/>
              <a:buNone/>
            </a:pPr>
            <a:endParaRPr lang="en-US" dirty="0" smtClean="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dirty="0"/>
              <a:t>Finite state machines </a:t>
            </a:r>
          </a:p>
          <a:p>
            <a:pPr lvl="1"/>
            <a:r>
              <a:rPr lang="en-US" dirty="0"/>
              <a:t>Timing diagrams (synchronous FSMs)</a:t>
            </a:r>
          </a:p>
          <a:p>
            <a:pPr lvl="1"/>
            <a:r>
              <a:rPr lang="en-US" dirty="0"/>
              <a:t>Moore versus Mealy versus </a:t>
            </a:r>
            <a:r>
              <a:rPr lang="en-US" dirty="0" smtClean="0"/>
              <a:t>synchronized Mealy</a:t>
            </a:r>
            <a:endParaRPr lang="en-US" dirty="0"/>
          </a:p>
          <a:p>
            <a:pPr lvl="1"/>
            <a:r>
              <a:rPr lang="en-US" dirty="0"/>
              <a:t>FSM design procedure</a:t>
            </a:r>
          </a:p>
          <a:p>
            <a:pPr marL="1200150" lvl="2" indent="-342900">
              <a:buFont typeface="Monotype Sorts" pitchFamily="1" charset="2"/>
              <a:buAutoNum type="arabicPeriod"/>
            </a:pPr>
            <a:r>
              <a:rPr lang="en-US" dirty="0" smtClean="0"/>
              <a:t>State diagram</a:t>
            </a:r>
          </a:p>
          <a:p>
            <a:pPr marL="1200150" lvl="2" indent="-342900">
              <a:buFont typeface="Monotype Sorts" pitchFamily="1" charset="2"/>
              <a:buAutoNum type="arabicPeriod"/>
            </a:pPr>
            <a:r>
              <a:rPr lang="en-US" dirty="0" smtClean="0"/>
              <a:t>state-transition table</a:t>
            </a:r>
          </a:p>
          <a:p>
            <a:pPr lvl="2">
              <a:buNone/>
            </a:pPr>
            <a:r>
              <a:rPr lang="en-US" dirty="0" smtClean="0"/>
              <a:t>3.  State minimization </a:t>
            </a:r>
          </a:p>
          <a:p>
            <a:pPr lvl="2">
              <a:buNone/>
            </a:pPr>
            <a:r>
              <a:rPr lang="en-US" dirty="0" smtClean="0"/>
              <a:t>4.  State encoding</a:t>
            </a:r>
          </a:p>
          <a:p>
            <a:pPr lvl="2">
              <a:buNone/>
            </a:pPr>
            <a:r>
              <a:rPr lang="en-US" dirty="0" smtClean="0"/>
              <a:t>5.  Next-state logic minimization</a:t>
            </a:r>
          </a:p>
          <a:p>
            <a:pPr lvl="2">
              <a:buNone/>
            </a:pPr>
            <a:r>
              <a:rPr lang="en-US" dirty="0" smtClean="0"/>
              <a:t>6.  Implement the design </a:t>
            </a:r>
          </a:p>
          <a:p>
            <a:pPr lvl="1"/>
            <a:r>
              <a:rPr lang="en-US" dirty="0" smtClean="0"/>
              <a:t>State minimization </a:t>
            </a:r>
          </a:p>
          <a:p>
            <a:pPr lvl="1"/>
            <a:r>
              <a:rPr lang="en-US" dirty="0" smtClean="0"/>
              <a:t>One-hot / output-oriented encoding</a:t>
            </a:r>
          </a:p>
          <a:p>
            <a:pPr lvl="1"/>
            <a:r>
              <a:rPr lang="en-US" dirty="0" smtClean="0"/>
              <a:t>FSM design guidelines</a:t>
            </a:r>
          </a:p>
          <a:p>
            <a:pPr lvl="2"/>
            <a:r>
              <a:rPr lang="en-US" dirty="0" smtClean="0"/>
              <a:t>Separate </a:t>
            </a:r>
            <a:r>
              <a:rPr lang="en-US" dirty="0" err="1"/>
              <a:t>datapath</a:t>
            </a:r>
            <a:r>
              <a:rPr lang="en-US" dirty="0"/>
              <a:t> and control</a:t>
            </a:r>
          </a:p>
          <a:p>
            <a:pPr lvl="1"/>
            <a:r>
              <a:rPr lang="en-US" dirty="0" smtClean="0"/>
              <a:t>Pipelining, retiming partitioning basics</a:t>
            </a:r>
            <a:endParaRPr lang="en-US" dirty="0"/>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Syllabus 5</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grpSp>
        <p:nvGrpSpPr>
          <p:cNvPr id="5" name="Group 4"/>
          <p:cNvGrpSpPr/>
          <p:nvPr/>
        </p:nvGrpSpPr>
        <p:grpSpPr>
          <a:xfrm>
            <a:off x="5761701" y="3677264"/>
            <a:ext cx="2985269" cy="1705369"/>
            <a:chOff x="1447800" y="2704725"/>
            <a:chExt cx="6237288" cy="3395663"/>
          </a:xfrm>
        </p:grpSpPr>
        <p:grpSp>
          <p:nvGrpSpPr>
            <p:cNvPr id="6" name="Group 5"/>
            <p:cNvGrpSpPr>
              <a:grpSpLocks/>
            </p:cNvGrpSpPr>
            <p:nvPr/>
          </p:nvGrpSpPr>
          <p:grpSpPr bwMode="auto">
            <a:xfrm>
              <a:off x="4406598" y="3429271"/>
              <a:ext cx="174624" cy="452436"/>
              <a:chOff x="2620" y="2132"/>
              <a:chExt cx="112" cy="288"/>
            </a:xfrm>
          </p:grpSpPr>
          <p:sp>
            <p:nvSpPr>
              <p:cNvPr id="27" name="Oval 3" descr="40%"/>
              <p:cNvSpPr>
                <a:spLocks noChangeArrowheads="1"/>
              </p:cNvSpPr>
              <p:nvPr/>
            </p:nvSpPr>
            <p:spPr bwMode="auto">
              <a:xfrm>
                <a:off x="2628" y="2212"/>
                <a:ext cx="88" cy="96"/>
              </a:xfrm>
              <a:prstGeom prst="ellipse">
                <a:avLst/>
              </a:prstGeom>
              <a:noFill/>
              <a:ln w="19050">
                <a:solidFill>
                  <a:srgbClr val="000000"/>
                </a:solidFill>
                <a:round/>
                <a:headEnd/>
                <a:tailEnd/>
              </a:ln>
              <a:effectLst/>
            </p:spPr>
            <p:txBody>
              <a:bodyPr wrap="none" anchor="ctr"/>
              <a:lstStyle/>
              <a:p>
                <a:endParaRPr lang="en-US" sz="1100"/>
              </a:p>
            </p:txBody>
          </p:sp>
          <p:sp>
            <p:nvSpPr>
              <p:cNvPr id="28" name="Oval 4" descr="40%"/>
              <p:cNvSpPr>
                <a:spLocks noChangeArrowheads="1"/>
              </p:cNvSpPr>
              <p:nvPr/>
            </p:nvSpPr>
            <p:spPr bwMode="auto">
              <a:xfrm>
                <a:off x="2628" y="2308"/>
                <a:ext cx="88" cy="112"/>
              </a:xfrm>
              <a:prstGeom prst="ellipse">
                <a:avLst/>
              </a:prstGeom>
              <a:noFill/>
              <a:ln w="19050">
                <a:solidFill>
                  <a:srgbClr val="000000"/>
                </a:solidFill>
                <a:round/>
                <a:headEnd/>
                <a:tailEnd/>
              </a:ln>
              <a:effectLst/>
            </p:spPr>
            <p:txBody>
              <a:bodyPr wrap="none" anchor="ctr"/>
              <a:lstStyle/>
              <a:p>
                <a:endParaRPr lang="en-US" sz="1100"/>
              </a:p>
            </p:txBody>
          </p:sp>
          <p:sp>
            <p:nvSpPr>
              <p:cNvPr id="29" name="Line 5" descr="40%"/>
              <p:cNvSpPr>
                <a:spLocks noChangeShapeType="1"/>
              </p:cNvSpPr>
              <p:nvPr/>
            </p:nvSpPr>
            <p:spPr bwMode="auto">
              <a:xfrm flipH="1" flipV="1">
                <a:off x="2620" y="2132"/>
                <a:ext cx="32" cy="80"/>
              </a:xfrm>
              <a:prstGeom prst="line">
                <a:avLst/>
              </a:prstGeom>
              <a:noFill/>
              <a:ln w="19050">
                <a:solidFill>
                  <a:srgbClr val="000000"/>
                </a:solidFill>
                <a:round/>
                <a:headEnd/>
                <a:tailEnd/>
              </a:ln>
              <a:effectLst/>
            </p:spPr>
            <p:txBody>
              <a:bodyPr wrap="none" anchor="ctr"/>
              <a:lstStyle/>
              <a:p>
                <a:endParaRPr lang="en-US" sz="1100"/>
              </a:p>
            </p:txBody>
          </p:sp>
          <p:sp>
            <p:nvSpPr>
              <p:cNvPr id="30" name="Line 6" descr="40%"/>
              <p:cNvSpPr>
                <a:spLocks noChangeShapeType="1"/>
              </p:cNvSpPr>
              <p:nvPr/>
            </p:nvSpPr>
            <p:spPr bwMode="auto">
              <a:xfrm flipV="1">
                <a:off x="2700" y="2132"/>
                <a:ext cx="32" cy="80"/>
              </a:xfrm>
              <a:prstGeom prst="line">
                <a:avLst/>
              </a:prstGeom>
              <a:noFill/>
              <a:ln w="19050">
                <a:solidFill>
                  <a:srgbClr val="000000"/>
                </a:solidFill>
                <a:round/>
                <a:headEnd/>
                <a:tailEnd/>
              </a:ln>
              <a:effectLst/>
            </p:spPr>
            <p:txBody>
              <a:bodyPr wrap="none" anchor="ctr"/>
              <a:lstStyle/>
              <a:p>
                <a:endParaRPr lang="en-US" sz="1100"/>
              </a:p>
            </p:txBody>
          </p:sp>
        </p:grpSp>
        <p:sp>
          <p:nvSpPr>
            <p:cNvPr id="7" name="Rectangle 7" descr="75%"/>
            <p:cNvSpPr>
              <a:spLocks noChangeArrowheads="1"/>
            </p:cNvSpPr>
            <p:nvPr/>
          </p:nvSpPr>
          <p:spPr bwMode="auto">
            <a:xfrm>
              <a:off x="1447800" y="3080963"/>
              <a:ext cx="3532188" cy="301625"/>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8" name="Rectangle 8" descr="75%"/>
            <p:cNvSpPr>
              <a:spLocks noChangeArrowheads="1"/>
            </p:cNvSpPr>
            <p:nvPr/>
          </p:nvSpPr>
          <p:spPr bwMode="auto">
            <a:xfrm>
              <a:off x="5280025" y="3080963"/>
              <a:ext cx="2405063" cy="301625"/>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9" name="Rectangle 9" descr="75%"/>
            <p:cNvSpPr>
              <a:spLocks noChangeArrowheads="1"/>
            </p:cNvSpPr>
            <p:nvPr/>
          </p:nvSpPr>
          <p:spPr bwMode="auto">
            <a:xfrm>
              <a:off x="4679950" y="3682625"/>
              <a:ext cx="1803400" cy="301625"/>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0" name="Rectangle 10" descr="75%"/>
            <p:cNvSpPr>
              <a:spLocks noChangeArrowheads="1"/>
            </p:cNvSpPr>
            <p:nvPr/>
          </p:nvSpPr>
          <p:spPr bwMode="auto">
            <a:xfrm>
              <a:off x="2500313" y="3984250"/>
              <a:ext cx="2479675" cy="300038"/>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1" name="Rectangle 11" descr="75%"/>
            <p:cNvSpPr>
              <a:spLocks noChangeArrowheads="1"/>
            </p:cNvSpPr>
            <p:nvPr/>
          </p:nvSpPr>
          <p:spPr bwMode="auto">
            <a:xfrm>
              <a:off x="4303713" y="4585913"/>
              <a:ext cx="3381375" cy="300037"/>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2" name="Rectangle 12" descr="75%"/>
            <p:cNvSpPr>
              <a:spLocks noChangeArrowheads="1"/>
            </p:cNvSpPr>
            <p:nvPr/>
          </p:nvSpPr>
          <p:spPr bwMode="auto">
            <a:xfrm>
              <a:off x="2049463" y="5187575"/>
              <a:ext cx="5033962" cy="300038"/>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3" name="Rectangle 13" descr="75%"/>
            <p:cNvSpPr>
              <a:spLocks noChangeArrowheads="1"/>
            </p:cNvSpPr>
            <p:nvPr/>
          </p:nvSpPr>
          <p:spPr bwMode="auto">
            <a:xfrm>
              <a:off x="3702050" y="3984250"/>
              <a:ext cx="300038" cy="1503363"/>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4" name="Rectangle 14" descr="75%"/>
            <p:cNvSpPr>
              <a:spLocks noChangeArrowheads="1"/>
            </p:cNvSpPr>
            <p:nvPr/>
          </p:nvSpPr>
          <p:spPr bwMode="auto">
            <a:xfrm>
              <a:off x="6783388" y="3080963"/>
              <a:ext cx="300037" cy="903287"/>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5" name="Rectangle 15" descr="75%"/>
            <p:cNvSpPr>
              <a:spLocks noChangeArrowheads="1"/>
            </p:cNvSpPr>
            <p:nvPr/>
          </p:nvSpPr>
          <p:spPr bwMode="auto">
            <a:xfrm>
              <a:off x="7385050" y="3080963"/>
              <a:ext cx="300038" cy="2857500"/>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6" name="Rectangle 16" descr="75%"/>
            <p:cNvSpPr>
              <a:spLocks noChangeArrowheads="1"/>
            </p:cNvSpPr>
            <p:nvPr/>
          </p:nvSpPr>
          <p:spPr bwMode="auto">
            <a:xfrm>
              <a:off x="2500313" y="3984250"/>
              <a:ext cx="300037" cy="889000"/>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7" name="Rectangle 17" descr="75%"/>
            <p:cNvSpPr>
              <a:spLocks noChangeArrowheads="1"/>
            </p:cNvSpPr>
            <p:nvPr/>
          </p:nvSpPr>
          <p:spPr bwMode="auto">
            <a:xfrm>
              <a:off x="1447800" y="3080963"/>
              <a:ext cx="300038" cy="3016250"/>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8" name="Rectangle 18" descr="75%"/>
            <p:cNvSpPr>
              <a:spLocks noChangeArrowheads="1"/>
            </p:cNvSpPr>
            <p:nvPr/>
          </p:nvSpPr>
          <p:spPr bwMode="auto">
            <a:xfrm>
              <a:off x="1747838" y="5800350"/>
              <a:ext cx="5926137" cy="300038"/>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19" name="Rectangle 19" descr="75%"/>
            <p:cNvSpPr>
              <a:spLocks noChangeArrowheads="1"/>
            </p:cNvSpPr>
            <p:nvPr/>
          </p:nvSpPr>
          <p:spPr bwMode="auto">
            <a:xfrm>
              <a:off x="4679950" y="3080963"/>
              <a:ext cx="300038" cy="1203325"/>
            </a:xfrm>
            <a:prstGeom prst="rect">
              <a:avLst/>
            </a:prstGeom>
            <a:pattFill prst="pct75">
              <a:fgClr>
                <a:srgbClr val="008000"/>
              </a:fgClr>
              <a:bgClr>
                <a:srgbClr val="FFFFFF"/>
              </a:bgClr>
            </a:pattFill>
            <a:ln w="12700">
              <a:noFill/>
              <a:miter lim="800000"/>
              <a:headEnd/>
              <a:tailEnd/>
            </a:ln>
            <a:effectLst/>
          </p:spPr>
          <p:txBody>
            <a:bodyPr wrap="none" anchor="ctr"/>
            <a:lstStyle/>
            <a:p>
              <a:endParaRPr lang="en-US" sz="1100"/>
            </a:p>
          </p:txBody>
        </p:sp>
        <p:sp>
          <p:nvSpPr>
            <p:cNvPr id="20" name="Text Box 22"/>
            <p:cNvSpPr txBox="1">
              <a:spLocks noChangeArrowheads="1"/>
            </p:cNvSpPr>
            <p:nvPr/>
          </p:nvSpPr>
          <p:spPr bwMode="auto">
            <a:xfrm>
              <a:off x="4849814" y="2704725"/>
              <a:ext cx="1122667" cy="617939"/>
            </a:xfrm>
            <a:prstGeom prst="rect">
              <a:avLst/>
            </a:prstGeom>
            <a:noFill/>
            <a:ln w="12700">
              <a:noFill/>
              <a:miter lim="800000"/>
              <a:headEnd/>
              <a:tailEnd/>
            </a:ln>
            <a:effectLst/>
          </p:spPr>
          <p:txBody>
            <a:bodyPr wrap="none">
              <a:spAutoFit/>
            </a:bodyPr>
            <a:lstStyle/>
            <a:p>
              <a:pPr algn="l">
                <a:lnSpc>
                  <a:spcPts val="1700"/>
                </a:lnSpc>
              </a:pPr>
              <a:r>
                <a:rPr lang="en-US" sz="1100" i="1" dirty="0" smtClean="0">
                  <a:solidFill>
                    <a:srgbClr val="FF0000"/>
                  </a:solidFill>
                </a:rPr>
                <a:t>Food!</a:t>
              </a:r>
              <a:endParaRPr lang="en-US" sz="1100" i="1" dirty="0">
                <a:solidFill>
                  <a:srgbClr val="FF0000"/>
                </a:solidFill>
              </a:endParaRPr>
            </a:p>
          </p:txBody>
        </p:sp>
        <p:grpSp>
          <p:nvGrpSpPr>
            <p:cNvPr id="21" name="Group 27"/>
            <p:cNvGrpSpPr>
              <a:grpSpLocks/>
            </p:cNvGrpSpPr>
            <p:nvPr/>
          </p:nvGrpSpPr>
          <p:grpSpPr bwMode="auto">
            <a:xfrm>
              <a:off x="5037115" y="2992055"/>
              <a:ext cx="174624" cy="452436"/>
              <a:chOff x="2620" y="2132"/>
              <a:chExt cx="112" cy="288"/>
            </a:xfrm>
          </p:grpSpPr>
          <p:sp>
            <p:nvSpPr>
              <p:cNvPr id="23" name="Oval 28" descr="40%"/>
              <p:cNvSpPr>
                <a:spLocks noChangeArrowheads="1"/>
              </p:cNvSpPr>
              <p:nvPr/>
            </p:nvSpPr>
            <p:spPr bwMode="auto">
              <a:xfrm>
                <a:off x="2628" y="2212"/>
                <a:ext cx="88" cy="96"/>
              </a:xfrm>
              <a:prstGeom prst="ellipse">
                <a:avLst/>
              </a:prstGeom>
              <a:noFill/>
              <a:ln w="19050">
                <a:solidFill>
                  <a:srgbClr val="000000"/>
                </a:solidFill>
                <a:round/>
                <a:headEnd/>
                <a:tailEnd/>
              </a:ln>
              <a:effectLst/>
            </p:spPr>
            <p:txBody>
              <a:bodyPr wrap="none" anchor="ctr"/>
              <a:lstStyle/>
              <a:p>
                <a:endParaRPr lang="en-US" sz="1100"/>
              </a:p>
            </p:txBody>
          </p:sp>
          <p:sp>
            <p:nvSpPr>
              <p:cNvPr id="24" name="Oval 29" descr="40%"/>
              <p:cNvSpPr>
                <a:spLocks noChangeArrowheads="1"/>
              </p:cNvSpPr>
              <p:nvPr/>
            </p:nvSpPr>
            <p:spPr bwMode="auto">
              <a:xfrm>
                <a:off x="2628" y="2308"/>
                <a:ext cx="88" cy="112"/>
              </a:xfrm>
              <a:prstGeom prst="ellipse">
                <a:avLst/>
              </a:prstGeom>
              <a:noFill/>
              <a:ln w="19050">
                <a:solidFill>
                  <a:srgbClr val="000000"/>
                </a:solidFill>
                <a:round/>
                <a:headEnd/>
                <a:tailEnd/>
              </a:ln>
              <a:effectLst/>
            </p:spPr>
            <p:txBody>
              <a:bodyPr wrap="none" anchor="ctr"/>
              <a:lstStyle/>
              <a:p>
                <a:endParaRPr lang="en-US" sz="1100"/>
              </a:p>
            </p:txBody>
          </p:sp>
          <p:sp>
            <p:nvSpPr>
              <p:cNvPr id="25" name="Line 30" descr="40%"/>
              <p:cNvSpPr>
                <a:spLocks noChangeShapeType="1"/>
              </p:cNvSpPr>
              <p:nvPr/>
            </p:nvSpPr>
            <p:spPr bwMode="auto">
              <a:xfrm flipH="1" flipV="1">
                <a:off x="2620" y="2132"/>
                <a:ext cx="32" cy="80"/>
              </a:xfrm>
              <a:prstGeom prst="line">
                <a:avLst/>
              </a:prstGeom>
              <a:noFill/>
              <a:ln w="19050">
                <a:solidFill>
                  <a:srgbClr val="000000"/>
                </a:solidFill>
                <a:round/>
                <a:headEnd/>
                <a:tailEnd/>
              </a:ln>
              <a:effectLst/>
            </p:spPr>
            <p:txBody>
              <a:bodyPr wrap="none" anchor="ctr"/>
              <a:lstStyle/>
              <a:p>
                <a:endParaRPr lang="en-US" sz="1100"/>
              </a:p>
            </p:txBody>
          </p:sp>
          <p:sp>
            <p:nvSpPr>
              <p:cNvPr id="26" name="Line 31" descr="40%"/>
              <p:cNvSpPr>
                <a:spLocks noChangeShapeType="1"/>
              </p:cNvSpPr>
              <p:nvPr/>
            </p:nvSpPr>
            <p:spPr bwMode="auto">
              <a:xfrm flipV="1">
                <a:off x="2700" y="2132"/>
                <a:ext cx="32" cy="80"/>
              </a:xfrm>
              <a:prstGeom prst="line">
                <a:avLst/>
              </a:prstGeom>
              <a:noFill/>
              <a:ln w="19050">
                <a:solidFill>
                  <a:srgbClr val="000000"/>
                </a:solidFill>
                <a:round/>
                <a:headEnd/>
                <a:tailEnd/>
              </a:ln>
              <a:effectLst/>
            </p:spPr>
            <p:txBody>
              <a:bodyPr wrap="none" anchor="ctr"/>
              <a:lstStyle/>
              <a:p>
                <a:endParaRPr lang="en-US" sz="1100"/>
              </a:p>
            </p:txBody>
          </p:sp>
        </p:grpSp>
        <p:sp>
          <p:nvSpPr>
            <p:cNvPr id="22" name="Text Box 32"/>
            <p:cNvSpPr txBox="1">
              <a:spLocks noChangeArrowheads="1"/>
            </p:cNvSpPr>
            <p:nvPr/>
          </p:nvSpPr>
          <p:spPr bwMode="auto">
            <a:xfrm>
              <a:off x="3652651" y="3470368"/>
              <a:ext cx="971951" cy="617939"/>
            </a:xfrm>
            <a:prstGeom prst="rect">
              <a:avLst/>
            </a:prstGeom>
            <a:noFill/>
            <a:ln w="12700">
              <a:noFill/>
              <a:miter lim="800000"/>
              <a:headEnd/>
              <a:tailEnd/>
            </a:ln>
            <a:effectLst/>
          </p:spPr>
          <p:txBody>
            <a:bodyPr wrap="none">
              <a:spAutoFit/>
            </a:bodyPr>
            <a:lstStyle/>
            <a:p>
              <a:pPr algn="l">
                <a:lnSpc>
                  <a:spcPts val="1700"/>
                </a:lnSpc>
              </a:pPr>
              <a:r>
                <a:rPr lang="en-US" sz="1100" i="1" dirty="0">
                  <a:solidFill>
                    <a:srgbClr val="FF0000"/>
                  </a:solidFill>
                </a:rPr>
                <a:t>start</a:t>
              </a:r>
            </a:p>
          </p:txBody>
        </p:sp>
      </p:grpSp>
      <p:sp>
        <p:nvSpPr>
          <p:cNvPr id="31" name="TextBox 30"/>
          <p:cNvSpPr txBox="1"/>
          <p:nvPr/>
        </p:nvSpPr>
        <p:spPr>
          <a:xfrm>
            <a:off x="5722373" y="2625214"/>
            <a:ext cx="3026149" cy="630942"/>
          </a:xfrm>
          <a:prstGeom prst="rect">
            <a:avLst/>
          </a:prstGeom>
          <a:noFill/>
        </p:spPr>
        <p:txBody>
          <a:bodyPr wrap="none" rtlCol="0">
            <a:spAutoFit/>
          </a:bodyPr>
          <a:lstStyle/>
          <a:p>
            <a:r>
              <a:rPr lang="en-US" i="1" dirty="0" smtClean="0">
                <a:solidFill>
                  <a:srgbClr val="FF0000"/>
                </a:solidFill>
              </a:rPr>
              <a:t>The last coin was 25cents and </a:t>
            </a:r>
          </a:p>
          <a:p>
            <a:r>
              <a:rPr lang="en-US" i="1" dirty="0" smtClean="0">
                <a:solidFill>
                  <a:srgbClr val="FF0000"/>
                </a:solidFill>
              </a:rPr>
              <a:t>already had 50cents deposited </a:t>
            </a:r>
          </a:p>
          <a:p>
            <a:r>
              <a:rPr lang="en-US" i="1" dirty="0" smtClean="0">
                <a:solidFill>
                  <a:srgbClr val="FF0000"/>
                </a:solidFill>
              </a:rPr>
              <a:t>s</a:t>
            </a:r>
            <a:r>
              <a:rPr lang="en-US" i="1" dirty="0" smtClean="0">
                <a:solidFill>
                  <a:srgbClr val="FF0000"/>
                </a:solidFill>
              </a:rPr>
              <a:t>o let’s pop out a soda</a:t>
            </a:r>
            <a:endParaRPr lang="en-US" i="1" dirty="0">
              <a:solidFill>
                <a:srgbClr val="FF00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040" name="Rectangle 48"/>
          <p:cNvSpPr>
            <a:spLocks noGrp="1" noChangeArrowheads="1"/>
          </p:cNvSpPr>
          <p:nvPr>
            <p:ph type="title"/>
          </p:nvPr>
        </p:nvSpPr>
        <p:spPr>
          <a:xfrm>
            <a:off x="228600" y="476250"/>
            <a:ext cx="8312150" cy="749300"/>
          </a:xfrm>
        </p:spPr>
        <p:txBody>
          <a:bodyPr/>
          <a:lstStyle/>
          <a:p>
            <a:r>
              <a:rPr lang="en-US" dirty="0" smtClean="0"/>
              <a:t>Tentative class schedule</a:t>
            </a:r>
            <a:endParaRPr lang="en-US" dirty="0"/>
          </a:p>
        </p:txBody>
      </p:sp>
      <p:sp>
        <p:nvSpPr>
          <p:cNvPr id="6" name="TextBox 5"/>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graphicFrame>
        <p:nvGraphicFramePr>
          <p:cNvPr id="7" name="Table 6"/>
          <p:cNvGraphicFramePr>
            <a:graphicFrameLocks noGrp="1"/>
          </p:cNvGraphicFramePr>
          <p:nvPr/>
        </p:nvGraphicFramePr>
        <p:xfrm>
          <a:off x="404490" y="1337697"/>
          <a:ext cx="8129909" cy="5051630"/>
        </p:xfrm>
        <a:graphic>
          <a:graphicData uri="http://schemas.openxmlformats.org/drawingml/2006/table">
            <a:tbl>
              <a:tblPr/>
              <a:tblGrid>
                <a:gridCol w="855779"/>
                <a:gridCol w="687680"/>
                <a:gridCol w="1680997"/>
                <a:gridCol w="687680"/>
                <a:gridCol w="1680997"/>
                <a:gridCol w="611271"/>
                <a:gridCol w="1925505"/>
              </a:tblGrid>
              <a:tr h="146079">
                <a:tc>
                  <a:txBody>
                    <a:bodyPr/>
                    <a:lstStyle/>
                    <a:p>
                      <a:pPr marL="0" marR="0" algn="ctr">
                        <a:lnSpc>
                          <a:spcPct val="100000"/>
                        </a:lnSpc>
                        <a:spcBef>
                          <a:spcPts val="0"/>
                        </a:spcBef>
                        <a:spcAft>
                          <a:spcPts val="0"/>
                        </a:spcAft>
                      </a:pPr>
                      <a:r>
                        <a:rPr lang="en-US" sz="1000" dirty="0">
                          <a:latin typeface="Calibri"/>
                          <a:ea typeface="Calibri"/>
                          <a:cs typeface="Times New Roman"/>
                        </a:rPr>
                        <a:t>Week</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1000">
                          <a:latin typeface="Calibri"/>
                          <a:ea typeface="Calibri"/>
                          <a:cs typeface="Times New Roman"/>
                        </a:rPr>
                        <a:t>Monday</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a:latin typeface="Calibri"/>
                          <a:ea typeface="Calibri"/>
                          <a:cs typeface="Times New Roman"/>
                        </a:rPr>
                        <a:t>Wednesday</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a:latin typeface="Calibri"/>
                          <a:ea typeface="Calibri"/>
                          <a:cs typeface="Times New Roman"/>
                        </a:rPr>
                        <a:t>Friday</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5188">
                <a:tc>
                  <a:txBody>
                    <a:bodyPr/>
                    <a:lstStyle/>
                    <a:p>
                      <a:pPr marL="0" marR="0" algn="ctr">
                        <a:lnSpc>
                          <a:spcPct val="100000"/>
                        </a:lnSpc>
                        <a:spcBef>
                          <a:spcPts val="0"/>
                        </a:spcBef>
                        <a:spcAft>
                          <a:spcPts val="0"/>
                        </a:spcAft>
                      </a:pPr>
                      <a:r>
                        <a:rPr lang="en-US" sz="1000" dirty="0" smtClean="0">
                          <a:latin typeface="Calibri"/>
                          <a:ea typeface="Calibri"/>
                          <a:cs typeface="Times New Roman"/>
                        </a:rPr>
                        <a:t>0</a:t>
                      </a:r>
                    </a:p>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9/24</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Introduction</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9/26</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Binary number systems</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1</a:t>
                      </a:r>
                    </a:p>
                    <a:p>
                      <a:pPr marL="0" marR="0" algn="ctr">
                        <a:lnSpc>
                          <a:spcPct val="100000"/>
                        </a:lnSpc>
                        <a:spcBef>
                          <a:spcPts val="0"/>
                        </a:spcBef>
                        <a:spcAft>
                          <a:spcPts val="0"/>
                        </a:spcAft>
                      </a:pPr>
                      <a:r>
                        <a:rPr lang="en-US" sz="1000">
                          <a:latin typeface="Calibri"/>
                          <a:ea typeface="Calibri"/>
                          <a:cs typeface="Times New Roman"/>
                        </a:rPr>
                        <a:t>Lab1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9/29</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lvl="1" algn="just">
                        <a:lnSpc>
                          <a:spcPct val="100000"/>
                        </a:lnSpc>
                        <a:spcBef>
                          <a:spcPts val="0"/>
                        </a:spcBef>
                        <a:spcAft>
                          <a:spcPts val="0"/>
                        </a:spcAft>
                      </a:pPr>
                      <a:r>
                        <a:rPr lang="en-US" sz="1000" dirty="0">
                          <a:latin typeface="Calibri"/>
                          <a:ea typeface="Calibri"/>
                          <a:cs typeface="Times New Roman"/>
                        </a:rPr>
                        <a:t>Boolean algebra</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10/1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Boolean algebra </a:t>
                      </a:r>
                    </a:p>
                    <a:p>
                      <a:pPr marL="0" marR="0" algn="ctr">
                        <a:lnSpc>
                          <a:spcPct val="100000"/>
                        </a:lnSpc>
                        <a:spcBef>
                          <a:spcPts val="0"/>
                        </a:spcBef>
                        <a:spcAft>
                          <a:spcPts val="0"/>
                        </a:spcAft>
                      </a:pPr>
                      <a:r>
                        <a:rPr lang="en-US" sz="1000" i="1">
                          <a:latin typeface="Calibri"/>
                          <a:ea typeface="Calibri"/>
                          <a:cs typeface="Times New Roman"/>
                        </a:rPr>
                        <a:t>Homework1 due</a:t>
                      </a:r>
                      <a:endParaRPr lang="en-US" sz="100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10/3</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Logic gates/truth tables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2</a:t>
                      </a:r>
                    </a:p>
                    <a:p>
                      <a:pPr marL="0" marR="0" algn="ctr">
                        <a:lnSpc>
                          <a:spcPct val="100000"/>
                        </a:lnSpc>
                        <a:spcBef>
                          <a:spcPts val="0"/>
                        </a:spcBef>
                        <a:spcAft>
                          <a:spcPts val="0"/>
                        </a:spcAft>
                      </a:pPr>
                      <a:r>
                        <a:rPr lang="en-US" sz="1000">
                          <a:latin typeface="Calibri"/>
                          <a:ea typeface="Calibri"/>
                          <a:cs typeface="Times New Roman"/>
                        </a:rPr>
                        <a:t>Lab2</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10/6</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Canonical forms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10/8</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Boolean Cubes</a:t>
                      </a:r>
                    </a:p>
                    <a:p>
                      <a:pPr marL="0" marR="0" algn="ctr">
                        <a:lnSpc>
                          <a:spcPct val="100000"/>
                        </a:lnSpc>
                        <a:spcBef>
                          <a:spcPts val="0"/>
                        </a:spcBef>
                        <a:spcAft>
                          <a:spcPts val="0"/>
                        </a:spcAft>
                      </a:pPr>
                      <a:r>
                        <a:rPr lang="en-US" sz="1000" i="1" dirty="0">
                          <a:latin typeface="Calibri"/>
                          <a:ea typeface="Calibri"/>
                          <a:cs typeface="Times New Roman"/>
                        </a:rPr>
                        <a:t>Homework2 due</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10/10</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err="1">
                          <a:latin typeface="Calibri"/>
                          <a:ea typeface="Calibri"/>
                          <a:cs typeface="Times New Roman"/>
                        </a:rPr>
                        <a:t>Verilog</a:t>
                      </a:r>
                      <a:r>
                        <a:rPr lang="en-US" sz="1000" dirty="0">
                          <a:latin typeface="Calibri"/>
                          <a:ea typeface="Calibri"/>
                          <a:cs typeface="Times New Roman"/>
                        </a:rPr>
                        <a:t> introduction</a:t>
                      </a:r>
                    </a:p>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3</a:t>
                      </a:r>
                    </a:p>
                    <a:p>
                      <a:pPr marL="0" marR="0" algn="ctr">
                        <a:lnSpc>
                          <a:spcPct val="100000"/>
                        </a:lnSpc>
                        <a:spcBef>
                          <a:spcPts val="0"/>
                        </a:spcBef>
                        <a:spcAft>
                          <a:spcPts val="0"/>
                        </a:spcAft>
                      </a:pPr>
                      <a:r>
                        <a:rPr lang="en-US" sz="1000">
                          <a:latin typeface="Calibri"/>
                          <a:ea typeface="Calibri"/>
                          <a:cs typeface="Times New Roman"/>
                        </a:rPr>
                        <a:t>Lab3</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10/13</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Karnaugh maps</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10/15</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Multiplexors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10/17</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PLDs </a:t>
                      </a:r>
                    </a:p>
                    <a:p>
                      <a:pPr marL="0" marR="0" algn="ctr">
                        <a:lnSpc>
                          <a:spcPct val="100000"/>
                        </a:lnSpc>
                        <a:spcBef>
                          <a:spcPts val="0"/>
                        </a:spcBef>
                        <a:spcAft>
                          <a:spcPts val="0"/>
                        </a:spcAft>
                      </a:pPr>
                      <a:r>
                        <a:rPr lang="en-US" sz="1000" i="1">
                          <a:latin typeface="Calibri"/>
                          <a:ea typeface="Calibri"/>
                          <a:cs typeface="Times New Roman"/>
                        </a:rPr>
                        <a:t>Homework3 due</a:t>
                      </a:r>
                      <a:endParaRPr lang="en-US" sz="100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4</a:t>
                      </a:r>
                    </a:p>
                    <a:p>
                      <a:pPr marL="0" marR="0" algn="ctr">
                        <a:lnSpc>
                          <a:spcPct val="100000"/>
                        </a:lnSpc>
                        <a:spcBef>
                          <a:spcPts val="0"/>
                        </a:spcBef>
                        <a:spcAft>
                          <a:spcPts val="0"/>
                        </a:spcAft>
                      </a:pPr>
                      <a:r>
                        <a:rPr lang="en-US" sz="1000">
                          <a:latin typeface="Calibri"/>
                          <a:ea typeface="Calibri"/>
                          <a:cs typeface="Times New Roman"/>
                        </a:rPr>
                        <a:t>Lab4</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10/20</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Review</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10/22</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dirty="0" smtClean="0">
                          <a:latin typeface="Calibri"/>
                          <a:ea typeface="Calibri"/>
                          <a:cs typeface="Times New Roman"/>
                        </a:rPr>
                        <a:t>MIDTERM1</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10/24</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Multi-level logic</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5</a:t>
                      </a:r>
                    </a:p>
                    <a:p>
                      <a:pPr marL="0" marR="0" algn="ctr">
                        <a:lnSpc>
                          <a:spcPct val="100000"/>
                        </a:lnSpc>
                        <a:spcBef>
                          <a:spcPts val="0"/>
                        </a:spcBef>
                        <a:spcAft>
                          <a:spcPts val="0"/>
                        </a:spcAft>
                      </a:pPr>
                      <a:r>
                        <a:rPr lang="en-US" sz="1000">
                          <a:latin typeface="Calibri"/>
                          <a:ea typeface="Calibri"/>
                          <a:cs typeface="Times New Roman"/>
                        </a:rPr>
                        <a:t>Lab5</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10/27</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Adders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10/29</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Flip flops </a:t>
                      </a:r>
                    </a:p>
                    <a:p>
                      <a:pPr marL="0" marR="0" algn="ctr">
                        <a:lnSpc>
                          <a:spcPct val="100000"/>
                        </a:lnSpc>
                        <a:spcBef>
                          <a:spcPts val="0"/>
                        </a:spcBef>
                        <a:spcAft>
                          <a:spcPts val="0"/>
                        </a:spcAft>
                      </a:pPr>
                      <a:r>
                        <a:rPr lang="en-US" sz="1000" i="1" dirty="0">
                          <a:latin typeface="Calibri"/>
                          <a:ea typeface="Calibri"/>
                          <a:cs typeface="Times New Roman"/>
                        </a:rPr>
                        <a:t>Homework4 due</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10/31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State Diagrams</a:t>
                      </a:r>
                    </a:p>
                    <a:p>
                      <a:pPr marL="0" marR="0" algn="ctr">
                        <a:lnSpc>
                          <a:spcPct val="100000"/>
                        </a:lnSpc>
                        <a:spcBef>
                          <a:spcPts val="0"/>
                        </a:spcBef>
                        <a:spcAft>
                          <a:spcPts val="0"/>
                        </a:spcAft>
                      </a:pPr>
                      <a:r>
                        <a:rPr lang="en-US" sz="1000" dirty="0">
                          <a:latin typeface="Calibri"/>
                          <a:ea typeface="Calibri"/>
                          <a:cs typeface="Times New Roman"/>
                        </a:rPr>
                        <a:t>Timing Diagrams</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6 </a:t>
                      </a:r>
                    </a:p>
                    <a:p>
                      <a:pPr marL="0" marR="0" algn="ctr">
                        <a:lnSpc>
                          <a:spcPct val="100000"/>
                        </a:lnSpc>
                        <a:spcBef>
                          <a:spcPts val="0"/>
                        </a:spcBef>
                        <a:spcAft>
                          <a:spcPts val="0"/>
                        </a:spcAft>
                      </a:pPr>
                      <a:r>
                        <a:rPr lang="en-US" sz="1000">
                          <a:latin typeface="Calibri"/>
                          <a:ea typeface="Calibri"/>
                          <a:cs typeface="Times New Roman"/>
                        </a:rPr>
                        <a:t>Lab6</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11/3</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Timing Diagrams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11/5</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Finite State Machines</a:t>
                      </a:r>
                    </a:p>
                    <a:p>
                      <a:pPr marL="0" marR="0" algn="ctr">
                        <a:lnSpc>
                          <a:spcPct val="100000"/>
                        </a:lnSpc>
                        <a:spcBef>
                          <a:spcPts val="0"/>
                        </a:spcBef>
                        <a:spcAft>
                          <a:spcPts val="0"/>
                        </a:spcAft>
                      </a:pPr>
                      <a:r>
                        <a:rPr lang="en-US" sz="1000" i="1" dirty="0">
                          <a:latin typeface="Calibri"/>
                          <a:ea typeface="Calibri"/>
                          <a:cs typeface="Times New Roman"/>
                        </a:rPr>
                        <a:t>Homework5 due</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11/7</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More FSM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7</a:t>
                      </a:r>
                    </a:p>
                    <a:p>
                      <a:pPr marL="0" marR="0" algn="ctr">
                        <a:lnSpc>
                          <a:spcPct val="100000"/>
                        </a:lnSpc>
                        <a:spcBef>
                          <a:spcPts val="0"/>
                        </a:spcBef>
                        <a:spcAft>
                          <a:spcPts val="0"/>
                        </a:spcAft>
                      </a:pPr>
                      <a:r>
                        <a:rPr lang="en-US" sz="1000">
                          <a:latin typeface="Calibri"/>
                          <a:ea typeface="Calibri"/>
                          <a:cs typeface="Times New Roman"/>
                        </a:rPr>
                        <a:t>Lab7</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11/10</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Moore/Mealy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11/12</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Review</a:t>
                      </a:r>
                    </a:p>
                    <a:p>
                      <a:pPr marL="0" marR="0" algn="ctr">
                        <a:lnSpc>
                          <a:spcPct val="100000"/>
                        </a:lnSpc>
                        <a:spcBef>
                          <a:spcPts val="0"/>
                        </a:spcBef>
                        <a:spcAft>
                          <a:spcPts val="0"/>
                        </a:spcAft>
                      </a:pPr>
                      <a:r>
                        <a:rPr lang="en-US" sz="1000" i="1" dirty="0">
                          <a:latin typeface="Calibri"/>
                          <a:ea typeface="Calibri"/>
                          <a:cs typeface="Times New Roman"/>
                        </a:rPr>
                        <a:t>Homework6 due</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11/14</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dirty="0" smtClean="0">
                          <a:latin typeface="Calibri"/>
                          <a:ea typeface="Calibri"/>
                          <a:cs typeface="Times New Roman"/>
                        </a:rPr>
                        <a:t>MIDTERM2</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8</a:t>
                      </a:r>
                    </a:p>
                    <a:p>
                      <a:pPr marL="0" marR="0" algn="ctr">
                        <a:lnSpc>
                          <a:spcPct val="100000"/>
                        </a:lnSpc>
                        <a:spcBef>
                          <a:spcPts val="0"/>
                        </a:spcBef>
                        <a:spcAft>
                          <a:spcPts val="0"/>
                        </a:spcAft>
                      </a:pPr>
                      <a:r>
                        <a:rPr lang="en-US" sz="1000">
                          <a:latin typeface="Calibri"/>
                          <a:ea typeface="Calibri"/>
                          <a:cs typeface="Times New Roman"/>
                        </a:rPr>
                        <a:t>Lab8</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11/17</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FSM Robot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11/19</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FSM robot Simplification</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11/21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Simplification</a:t>
                      </a:r>
                    </a:p>
                    <a:p>
                      <a:pPr marL="0" marR="0" algn="ctr">
                        <a:lnSpc>
                          <a:spcPct val="100000"/>
                        </a:lnSpc>
                        <a:spcBef>
                          <a:spcPts val="0"/>
                        </a:spcBef>
                        <a:spcAft>
                          <a:spcPts val="0"/>
                        </a:spcAft>
                      </a:pPr>
                      <a:r>
                        <a:rPr lang="en-US" sz="1000" i="1" dirty="0">
                          <a:latin typeface="Calibri"/>
                          <a:ea typeface="Calibri"/>
                          <a:cs typeface="Times New Roman"/>
                        </a:rPr>
                        <a:t>Homework7 due</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9</a:t>
                      </a:r>
                    </a:p>
                    <a:p>
                      <a:pPr marL="0" marR="0" algn="ctr">
                        <a:lnSpc>
                          <a:spcPct val="100000"/>
                        </a:lnSpc>
                        <a:spcBef>
                          <a:spcPts val="0"/>
                        </a:spcBef>
                        <a:spcAft>
                          <a:spcPts val="0"/>
                        </a:spcAft>
                      </a:pPr>
                      <a:r>
                        <a:rPr lang="en-US" sz="1000">
                          <a:latin typeface="Calibri"/>
                          <a:ea typeface="Calibri"/>
                          <a:cs typeface="Times New Roman"/>
                        </a:rPr>
                        <a:t>Lab9</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11/24</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Encoding</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11/26</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NO CLASS</a:t>
                      </a:r>
                    </a:p>
                    <a:p>
                      <a:pPr marL="0" marR="0" algn="ctr">
                        <a:lnSpc>
                          <a:spcPct val="100000"/>
                        </a:lnSpc>
                        <a:spcBef>
                          <a:spcPts val="0"/>
                        </a:spcBef>
                        <a:spcAft>
                          <a:spcPts val="0"/>
                        </a:spcAft>
                      </a:pPr>
                      <a:r>
                        <a:rPr lang="en-US" sz="1000" dirty="0">
                          <a:latin typeface="Calibri"/>
                          <a:ea typeface="Calibri"/>
                          <a:cs typeface="Times New Roman"/>
                        </a:rPr>
                        <a:t>Thanksgiving</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11/28</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NO CLASS</a:t>
                      </a:r>
                    </a:p>
                    <a:p>
                      <a:pPr marL="0" marR="0" algn="ctr">
                        <a:lnSpc>
                          <a:spcPct val="100000"/>
                        </a:lnSpc>
                        <a:spcBef>
                          <a:spcPts val="0"/>
                        </a:spcBef>
                        <a:spcAft>
                          <a:spcPts val="0"/>
                        </a:spcAft>
                      </a:pPr>
                      <a:r>
                        <a:rPr lang="en-US" sz="1000" dirty="0">
                          <a:latin typeface="Calibri"/>
                          <a:ea typeface="Calibri"/>
                          <a:cs typeface="Times New Roman"/>
                        </a:rPr>
                        <a:t>Thanksgiving</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23">
                <a:tc>
                  <a:txBody>
                    <a:bodyPr/>
                    <a:lstStyle/>
                    <a:p>
                      <a:pPr marL="0" marR="0" algn="ctr">
                        <a:lnSpc>
                          <a:spcPct val="100000"/>
                        </a:lnSpc>
                        <a:spcBef>
                          <a:spcPts val="0"/>
                        </a:spcBef>
                        <a:spcAft>
                          <a:spcPts val="0"/>
                        </a:spcAft>
                      </a:pPr>
                      <a:r>
                        <a:rPr lang="en-US" sz="1000">
                          <a:latin typeface="Calibri"/>
                          <a:ea typeface="Calibri"/>
                          <a:cs typeface="Times New Roman"/>
                        </a:rPr>
                        <a:t>10</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12/1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Partitioning </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12/3</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Applications</a:t>
                      </a:r>
                    </a:p>
                    <a:p>
                      <a:pPr marL="0" marR="0" algn="ctr">
                        <a:lnSpc>
                          <a:spcPct val="100000"/>
                        </a:lnSpc>
                        <a:spcBef>
                          <a:spcPts val="0"/>
                        </a:spcBef>
                        <a:spcAft>
                          <a:spcPts val="0"/>
                        </a:spcAft>
                      </a:pPr>
                      <a:r>
                        <a:rPr lang="en-US" sz="1000" i="1">
                          <a:latin typeface="Calibri"/>
                          <a:ea typeface="Calibri"/>
                          <a:cs typeface="Times New Roman"/>
                        </a:rPr>
                        <a:t>Homework8 due</a:t>
                      </a:r>
                      <a:endParaRPr lang="en-US" sz="100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12/5</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a:latin typeface="Calibri"/>
                          <a:ea typeface="Calibri"/>
                          <a:cs typeface="Times New Roman"/>
                        </a:rPr>
                        <a:t>Review</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32">
                <a:tc>
                  <a:txBody>
                    <a:bodyPr/>
                    <a:lstStyle/>
                    <a:p>
                      <a:pPr marL="0" marR="0" algn="ctr">
                        <a:lnSpc>
                          <a:spcPct val="100000"/>
                        </a:lnSpc>
                        <a:spcBef>
                          <a:spcPts val="0"/>
                        </a:spcBef>
                        <a:spcAft>
                          <a:spcPts val="0"/>
                        </a:spcAft>
                      </a:pPr>
                      <a:r>
                        <a:rPr lang="en-US" sz="1000">
                          <a:latin typeface="Calibri"/>
                          <a:ea typeface="Calibri"/>
                          <a:cs typeface="Times New Roman"/>
                        </a:rPr>
                        <a:t>11</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a:latin typeface="Calibri"/>
                          <a:ea typeface="Calibri"/>
                          <a:cs typeface="Times New Roman"/>
                        </a:rPr>
                        <a:t>12/8</a:t>
                      </a: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b="1" dirty="0" smtClean="0">
                          <a:latin typeface="Calibri"/>
                          <a:ea typeface="Calibri"/>
                          <a:cs typeface="Times New Roman"/>
                        </a:rPr>
                        <a:t>FINAL EXAM (cumulative</a:t>
                      </a:r>
                      <a:r>
                        <a:rPr lang="en-US" sz="1000" b="1" dirty="0">
                          <a:latin typeface="Calibri"/>
                          <a:ea typeface="Calibri"/>
                          <a:cs typeface="Times New Roman"/>
                        </a:rPr>
                        <a:t>)</a:t>
                      </a:r>
                      <a:endParaRPr lang="en-US" sz="1000" dirty="0">
                        <a:latin typeface="Calibri"/>
                        <a:ea typeface="Calibri"/>
                        <a:cs typeface="Times New Roman"/>
                      </a:endParaRPr>
                    </a:p>
                    <a:p>
                      <a:pPr marL="0" marR="0" algn="ctr">
                        <a:lnSpc>
                          <a:spcPct val="100000"/>
                        </a:lnSpc>
                        <a:spcBef>
                          <a:spcPts val="0"/>
                        </a:spcBef>
                        <a:spcAft>
                          <a:spcPts val="0"/>
                        </a:spcAft>
                      </a:pPr>
                      <a:r>
                        <a:rPr lang="en-US" sz="1000" dirty="0">
                          <a:latin typeface="Calibri"/>
                          <a:ea typeface="Calibri"/>
                          <a:cs typeface="Times New Roman"/>
                        </a:rPr>
                        <a:t>12/8 8:30am </a:t>
                      </a:r>
                      <a:endParaRPr lang="en-US" sz="1000" dirty="0" smtClean="0">
                        <a:latin typeface="Calibri"/>
                        <a:ea typeface="Calibri"/>
                        <a:cs typeface="Times New Roman"/>
                      </a:endParaRPr>
                    </a:p>
                    <a:p>
                      <a:pPr marL="0" marR="0" algn="ctr">
                        <a:lnSpc>
                          <a:spcPct val="100000"/>
                        </a:lnSpc>
                        <a:spcBef>
                          <a:spcPts val="0"/>
                        </a:spcBef>
                        <a:spcAft>
                          <a:spcPts val="0"/>
                        </a:spcAft>
                      </a:pPr>
                      <a:r>
                        <a:rPr lang="en-US" sz="1000" dirty="0" err="1" smtClean="0">
                          <a:latin typeface="Calibri"/>
                          <a:ea typeface="Calibri"/>
                          <a:cs typeface="Times New Roman"/>
                        </a:rPr>
                        <a:t>Gowen</a:t>
                      </a:r>
                      <a:r>
                        <a:rPr lang="en-US" sz="1000" baseline="0" dirty="0" smtClean="0">
                          <a:latin typeface="Calibri"/>
                          <a:ea typeface="Calibri"/>
                          <a:cs typeface="Times New Roman"/>
                        </a:rPr>
                        <a:t> 201</a:t>
                      </a: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a:latin typeface="Calibri"/>
                        <a:ea typeface="Calibri"/>
                        <a:cs typeface="Times New Roman"/>
                      </a:endParaRPr>
                    </a:p>
                  </a:txBody>
                  <a:tcPr marL="45212" marR="45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sz="1600" dirty="0" smtClean="0"/>
              <a:t>Lectures</a:t>
            </a:r>
            <a:r>
              <a:rPr lang="en-US" sz="1600" dirty="0" smtClean="0"/>
              <a:t>: Attendance and participation of all of them is strongly encouraged and expected.   Lecture materials are closest to what is covered in the exams (over </a:t>
            </a:r>
            <a:r>
              <a:rPr lang="en-US" sz="1600" dirty="0" smtClean="0"/>
              <a:t>homework </a:t>
            </a:r>
            <a:r>
              <a:rPr lang="en-US" sz="1600" dirty="0" smtClean="0"/>
              <a:t>or </a:t>
            </a:r>
            <a:r>
              <a:rPr lang="en-US" sz="1600" dirty="0" smtClean="0"/>
              <a:t>lab).  </a:t>
            </a:r>
            <a:r>
              <a:rPr lang="en-US" sz="1600" dirty="0" smtClean="0"/>
              <a:t>If you come to the lectures, you will likely do better on the exams.</a:t>
            </a:r>
          </a:p>
          <a:p>
            <a:pPr lvl="0"/>
            <a:r>
              <a:rPr lang="en-US" sz="1600" dirty="0" smtClean="0"/>
              <a:t>Laboratory: There will be 9 weekly lab assignments (the last assignment spans 2 weeks).  Although you'll be able to use the lab all week, attendance at one of the scheduled times is very important as that is when the TA will be available. We will work hard to ensure that the laboratory assignments take no more than the three hour sessions to complete. You should attend the session for which you are registered. With permission of the TA, you can attend the other section in case of unusual circumstances.</a:t>
            </a:r>
          </a:p>
          <a:p>
            <a:pPr lvl="0"/>
            <a:r>
              <a:rPr lang="en-US" sz="1600" dirty="0" smtClean="0"/>
              <a:t>Assignments: There will be 8 weekly homework assignments.  They will be based on topics covered in lectures.  There will be also reading assignments from the Contemporary Logic Design (2nd edition) text each week which is critical to keep up with the class materials.</a:t>
            </a:r>
          </a:p>
          <a:p>
            <a:pPr lvl="0"/>
            <a:r>
              <a:rPr lang="en-US" sz="1600" dirty="0" smtClean="0"/>
              <a:t>Exams: There are two in-class midterms (10/22 and 11/14) and one final exam during finals week (likely 12/8).</a:t>
            </a:r>
            <a:endParaRPr lang="en-US" sz="1600" dirty="0"/>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Class Structure</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sz="2000" dirty="0" smtClean="0"/>
              <a:t>Your course grade will be computed as </a:t>
            </a:r>
            <a:r>
              <a:rPr lang="en-US" sz="2000" dirty="0" smtClean="0"/>
              <a:t>follows:</a:t>
            </a:r>
          </a:p>
          <a:p>
            <a:pPr lvl="1"/>
            <a:r>
              <a:rPr lang="en-US" sz="1600" dirty="0" smtClean="0"/>
              <a:t>30% homework assignments</a:t>
            </a:r>
          </a:p>
          <a:p>
            <a:pPr lvl="2"/>
            <a:r>
              <a:rPr lang="en-US" sz="1600" dirty="0" smtClean="0"/>
              <a:t>Homework assignment is due at the beginning of the class (10:30am) in class.  10% penalty is applied 24 hours late, and 20% penalty is applied 48 hours late.  After 10:30am 2 days after the due date, the solution will be posted and assignment will no longer be accepted.  </a:t>
            </a:r>
          </a:p>
          <a:p>
            <a:pPr lvl="2">
              <a:buNone/>
            </a:pPr>
            <a:endParaRPr lang="en-US" sz="1600" dirty="0" smtClean="0"/>
          </a:p>
          <a:p>
            <a:pPr lvl="1"/>
            <a:r>
              <a:rPr lang="en-US" sz="1600" dirty="0" smtClean="0"/>
              <a:t>20% lab assignments</a:t>
            </a:r>
          </a:p>
          <a:p>
            <a:pPr lvl="2"/>
            <a:r>
              <a:rPr lang="en-US" sz="1600" dirty="0" smtClean="0"/>
              <a:t>The lab grades are based on completion checked by the </a:t>
            </a:r>
            <a:r>
              <a:rPr lang="en-US" sz="1600" dirty="0" err="1" smtClean="0"/>
              <a:t>TAs.</a:t>
            </a:r>
            <a:r>
              <a:rPr lang="en-US" sz="1600" dirty="0" smtClean="0"/>
              <a:t>  Don’t fall behind because each lab is worth more than 2% of your grades!</a:t>
            </a:r>
          </a:p>
          <a:p>
            <a:pPr lvl="2">
              <a:buNone/>
            </a:pPr>
            <a:endParaRPr lang="en-US" sz="1600" dirty="0" smtClean="0"/>
          </a:p>
          <a:p>
            <a:pPr lvl="1"/>
            <a:r>
              <a:rPr lang="en-US" sz="1600" dirty="0" smtClean="0"/>
              <a:t>15% for each midterm (so 30% </a:t>
            </a:r>
            <a:r>
              <a:rPr lang="en-US" sz="1600" dirty="0" smtClean="0"/>
              <a:t>total)</a:t>
            </a:r>
          </a:p>
          <a:p>
            <a:pPr lvl="1"/>
            <a:r>
              <a:rPr lang="en-US" sz="1600" dirty="0" smtClean="0"/>
              <a:t>20</a:t>
            </a:r>
            <a:r>
              <a:rPr lang="en-US" sz="1600" dirty="0" smtClean="0"/>
              <a:t>% final exam (cumulative but strong emphasis on materials after both midterms</a:t>
            </a:r>
            <a:r>
              <a:rPr lang="en-US" sz="1600" dirty="0" smtClean="0"/>
              <a:t>)</a:t>
            </a:r>
            <a:endParaRPr lang="en-US" sz="2000" dirty="0" smtClean="0"/>
          </a:p>
          <a:p>
            <a:r>
              <a:rPr lang="en-US" sz="1600" dirty="0" smtClean="0"/>
              <a:t>We </a:t>
            </a:r>
            <a:r>
              <a:rPr lang="en-US" sz="1600" dirty="0" smtClean="0"/>
              <a:t>will not curve this class --- so the student next to you doing well does not affect your grades (and we want all of you to do well).  For example, last quarter, the average was ~3.6.  We also provide extra credit </a:t>
            </a:r>
            <a:r>
              <a:rPr lang="en-US" sz="1600" dirty="0" smtClean="0"/>
              <a:t>assignments/labs.</a:t>
            </a:r>
            <a:endParaRPr lang="en-US" sz="1600" dirty="0" smtClean="0"/>
          </a:p>
          <a:p>
            <a:pPr>
              <a:buNone/>
            </a:pPr>
            <a:endParaRPr lang="en-US" sz="2000" dirty="0" smtClean="0"/>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Class Policy: Grading</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sz="1600" b="1" i="1" dirty="0" smtClean="0"/>
              <a:t>Collaboration</a:t>
            </a:r>
          </a:p>
          <a:p>
            <a:pPr lvl="1"/>
            <a:r>
              <a:rPr lang="en-US" sz="1400" dirty="0" smtClean="0"/>
              <a:t>Unless </a:t>
            </a:r>
            <a:r>
              <a:rPr lang="en-US" sz="1400" dirty="0" smtClean="0"/>
              <a:t>specifically stated otherwise, we encourage collaboration on assignments, provided (1) you spend at least 15 minutes on each and every problem alone, before discussing its general concepts with others, (2) you only discuss general concepts or related examples - not the specifics of a problem on the assignment, and (3) you write up each and every problem in your own writing, using your own words, and understand the solution fully. Copying someone else's work is cheating (see below), as is copying the homework from another source (e.g., prior year's notes, etc.).   </a:t>
            </a:r>
            <a:r>
              <a:rPr lang="en-US" sz="1400" u="sng" dirty="0" smtClean="0"/>
              <a:t>Please write down the name of classmates you collaborated with at the top of your assignment.</a:t>
            </a:r>
            <a:endParaRPr lang="en-US" sz="1400" dirty="0" smtClean="0"/>
          </a:p>
          <a:p>
            <a:r>
              <a:rPr lang="en-US" sz="1600" b="1" i="1" dirty="0" smtClean="0"/>
              <a:t>Cheating</a:t>
            </a:r>
          </a:p>
          <a:p>
            <a:pPr lvl="1"/>
            <a:r>
              <a:rPr lang="en-US" sz="1400" dirty="0" smtClean="0"/>
              <a:t>Cheating </a:t>
            </a:r>
            <a:r>
              <a:rPr lang="en-US" sz="1400" dirty="0" smtClean="0"/>
              <a:t>is a very serious offense. If you are caught cheating, you can expect a failing grade and initiation of a cheating case in the University system. Basically, cheating is an insult to the instructor, to the department and major program, and most importantly, to you and your fellow students. If you feel that you are having a problem with the material, or don't have time to finish an assignment, or have any number of other reasons to cheat, then talk with the instructor. Just don't cheat. </a:t>
            </a:r>
            <a:endParaRPr lang="en-US" sz="1400" dirty="0" smtClean="0"/>
          </a:p>
          <a:p>
            <a:pPr lvl="1"/>
            <a:r>
              <a:rPr lang="en-US" sz="1400" dirty="0" smtClean="0"/>
              <a:t>To </a:t>
            </a:r>
            <a:r>
              <a:rPr lang="en-US" sz="1400" dirty="0" smtClean="0"/>
              <a:t>avoid creating situations where copying can arise, never e-mail or post your solution files in public directories. You can post general questions about interpretation and tool use but limit your comments to these categories. If in doubt about what might constitute cheating, send the instructor </a:t>
            </a:r>
            <a:r>
              <a:rPr lang="en-US" sz="1400" u="sng" dirty="0" smtClean="0">
                <a:hlinkClick r:id="rId2"/>
              </a:rPr>
              <a:t>e-mail</a:t>
            </a:r>
            <a:r>
              <a:rPr lang="en-US" sz="1400" dirty="0" smtClean="0"/>
              <a:t> describing the situation. </a:t>
            </a:r>
            <a:endParaRPr lang="en-US" sz="1400" dirty="0"/>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Class Policy: Collaboration and Cheating</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sz="1600" b="1" i="1" dirty="0" smtClean="0"/>
              <a:t>Workload</a:t>
            </a:r>
          </a:p>
          <a:p>
            <a:pPr lvl="1"/>
            <a:r>
              <a:rPr lang="en-US" sz="1200" dirty="0" smtClean="0"/>
              <a:t>We will try to ensure that the workload is typical for a four-credit course, namely, nine to twelve hours per week outside of the lectures. If we do not succeed, please let us know </a:t>
            </a:r>
            <a:r>
              <a:rPr lang="en-US" sz="1200" dirty="0" smtClean="0"/>
              <a:t>explain </a:t>
            </a:r>
            <a:r>
              <a:rPr lang="en-US" sz="1200" dirty="0" smtClean="0"/>
              <a:t>which parts of the course are causing you to spend too much time non-productively. </a:t>
            </a:r>
          </a:p>
          <a:p>
            <a:pPr lvl="1"/>
            <a:r>
              <a:rPr lang="en-US" sz="1200" i="1" dirty="0" smtClean="0"/>
              <a:t>We have structured the course so that spending an hour or two per day will maximize your efficiency.</a:t>
            </a:r>
            <a:r>
              <a:rPr lang="en-US" sz="1200" dirty="0" smtClean="0"/>
              <a:t> You will work this way in the real world—you cannot cram a three-month design assignment into the last night—so you may as well work this way now. Plus, you will understand the material better. If you leave the homework for the day before it is due, then you will not have time to study for the exams, and you will not have time to ask questions when (</a:t>
            </a:r>
            <a:r>
              <a:rPr lang="en-US" sz="1200" i="1" dirty="0" smtClean="0"/>
              <a:t>not if</a:t>
            </a:r>
            <a:r>
              <a:rPr lang="en-US" sz="1200" dirty="0" smtClean="0"/>
              <a:t>) the software misbehaves. </a:t>
            </a:r>
          </a:p>
          <a:p>
            <a:r>
              <a:rPr lang="en-US" sz="1600" b="1" i="1" dirty="0" smtClean="0"/>
              <a:t>Assignment</a:t>
            </a:r>
          </a:p>
          <a:p>
            <a:pPr lvl="1"/>
            <a:r>
              <a:rPr lang="en-US" sz="1200" dirty="0" smtClean="0"/>
              <a:t>The homework assignments are generally due on Wednesdays at the beginning of class (except when there is an exam or a holiday).  The homework assignment will be distributed approximately one week before the due date.  </a:t>
            </a:r>
          </a:p>
          <a:p>
            <a:pPr lvl="1"/>
            <a:r>
              <a:rPr lang="en-US" sz="1200" dirty="0" smtClean="0"/>
              <a:t>Your assignments must be neat and legible. We will not spend time trying to decipher messy work. We urge you to use the graphical and word processing tools that are readily available to you in all the labs in the department. Please make good use of the schematic diagram editor in the tools you'll be using to make neat circuit diagrams to include in your assignments. </a:t>
            </a:r>
          </a:p>
          <a:p>
            <a:pPr lvl="1"/>
            <a:r>
              <a:rPr lang="en-US" sz="1200" dirty="0" smtClean="0"/>
              <a:t>Assignment problems will sometimes be graded on a random basis. To get full credit for an assignment, you must, of course, turn-in solutions for each assigned problem. Only a subset of the problems will actually be graded in detail. You will not know in advance which problems this will be - so make sure to do all of them. </a:t>
            </a:r>
          </a:p>
          <a:p>
            <a:pPr lvl="1"/>
            <a:r>
              <a:rPr lang="en-US" sz="1200" dirty="0" smtClean="0"/>
              <a:t>Please review the assignment solutions carefully before questioning a grade with either the instructor or the teaching assistants. </a:t>
            </a:r>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Class Guidelines </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p:txBody>
          <a:bodyPr/>
          <a:lstStyle/>
          <a:p>
            <a:r>
              <a:rPr lang="en-US" sz="1600" b="1" i="1" dirty="0" smtClean="0"/>
              <a:t>Exams</a:t>
            </a:r>
            <a:endParaRPr lang="en-US" sz="1600" b="1" i="1" dirty="0" smtClean="0"/>
          </a:p>
          <a:p>
            <a:pPr lvl="1"/>
            <a:r>
              <a:rPr lang="en-US" sz="1200" dirty="0" smtClean="0"/>
              <a:t>We have </a:t>
            </a:r>
            <a:r>
              <a:rPr lang="en-US" sz="1200" dirty="0" smtClean="0"/>
              <a:t>two midterms and one final exams. I </a:t>
            </a:r>
            <a:r>
              <a:rPr lang="en-US" sz="1200" dirty="0" smtClean="0"/>
              <a:t>heard smaller quizzes were not taken seriously in the past and </a:t>
            </a:r>
            <a:r>
              <a:rPr lang="en-US" sz="1200" dirty="0" smtClean="0"/>
              <a:t>one midterm was too stressful.  We </a:t>
            </a:r>
            <a:r>
              <a:rPr lang="en-US" sz="1200" dirty="0" smtClean="0"/>
              <a:t>welcome feedback.  There will be no make-up exams so schedule your term accordingly.</a:t>
            </a:r>
          </a:p>
          <a:p>
            <a:r>
              <a:rPr lang="en-US" sz="1600" b="1" i="1" dirty="0" smtClean="0"/>
              <a:t>Software</a:t>
            </a:r>
          </a:p>
          <a:p>
            <a:pPr lvl="1"/>
            <a:r>
              <a:rPr lang="en-US" sz="1200" dirty="0" smtClean="0"/>
              <a:t>Software tools frequently consume more time then they should. We have designed the assignments to get you up to speed gradually (over the period of a few weeks), but undoubtedly there will be some start-up cost (as with any new tool). Essentially, you are learning a new language, a compiler, and getting familiar with a process. Every tool imposes a certain model. Your frustration can be high until you assimilate that model and learn to use it effectively. Be sure to use the tutorials, and do not spend countless hours making no progress. Ask for help. Remember that these tools are written by engineers for engineers and will not necessarily conform to expectations you may have of consumer-oriented tools such as Word. </a:t>
            </a:r>
            <a:endParaRPr lang="en-US" sz="1200" dirty="0"/>
          </a:p>
        </p:txBody>
      </p:sp>
      <p:sp>
        <p:nvSpPr>
          <p:cNvPr id="1010691" name="Rectangle 3"/>
          <p:cNvSpPr>
            <a:spLocks noGrp="1" noChangeArrowheads="1"/>
          </p:cNvSpPr>
          <p:nvPr>
            <p:ph type="title"/>
          </p:nvPr>
        </p:nvSpPr>
        <p:spPr>
          <a:xfrm>
            <a:off x="598488" y="434975"/>
            <a:ext cx="8162925" cy="801688"/>
          </a:xfrm>
          <a:noFill/>
          <a:ln/>
        </p:spPr>
        <p:txBody>
          <a:bodyPr/>
          <a:lstStyle/>
          <a:p>
            <a:r>
              <a:rPr lang="en-US" dirty="0" smtClean="0"/>
              <a:t>Class Guidelines (cont’d) </a:t>
            </a:r>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t>Where to find help</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sz="2000" dirty="0" smtClean="0"/>
              <a:t>Yoky Matsuoka</a:t>
            </a:r>
          </a:p>
          <a:p>
            <a:pPr lvl="1"/>
            <a:r>
              <a:rPr lang="en-US" dirty="0" smtClean="0"/>
              <a:t>Office: CSE 650</a:t>
            </a:r>
          </a:p>
          <a:p>
            <a:pPr lvl="1"/>
            <a:r>
              <a:rPr lang="en-US" dirty="0" smtClean="0"/>
              <a:t>Office hours: Mondays and Fridays 8:45-9:30am</a:t>
            </a:r>
          </a:p>
          <a:p>
            <a:pPr lvl="1"/>
            <a:r>
              <a:rPr lang="en-US" dirty="0" smtClean="0"/>
              <a:t>Email: yoky@cs.washington.edu</a:t>
            </a:r>
          </a:p>
          <a:p>
            <a:r>
              <a:rPr lang="en-US" sz="2000" dirty="0" smtClean="0"/>
              <a:t>TA: Brian </a:t>
            </a:r>
            <a:r>
              <a:rPr lang="en-US" sz="2000" dirty="0" err="1" smtClean="0"/>
              <a:t>Dellon</a:t>
            </a:r>
            <a:r>
              <a:rPr lang="en-US" sz="2000" dirty="0" smtClean="0"/>
              <a:t> </a:t>
            </a:r>
          </a:p>
          <a:p>
            <a:pPr lvl="1"/>
            <a:r>
              <a:rPr lang="en-US" dirty="0" smtClean="0"/>
              <a:t>Office hours: Tuesdays 4-5:30pm in CSE650</a:t>
            </a:r>
          </a:p>
          <a:p>
            <a:pPr lvl="1"/>
            <a:r>
              <a:rPr lang="en-US" dirty="0" smtClean="0"/>
              <a:t>Email: btd@cs.washington.edu</a:t>
            </a:r>
          </a:p>
          <a:p>
            <a:r>
              <a:rPr lang="en-US" sz="2000" dirty="0" smtClean="0"/>
              <a:t>TA: Vince </a:t>
            </a:r>
            <a:r>
              <a:rPr lang="en-US" sz="2000" dirty="0" err="1" smtClean="0"/>
              <a:t>Zanella</a:t>
            </a:r>
            <a:r>
              <a:rPr lang="en-US" sz="2000" dirty="0" smtClean="0"/>
              <a:t> </a:t>
            </a:r>
          </a:p>
          <a:p>
            <a:pPr lvl="1"/>
            <a:r>
              <a:rPr lang="en-US" dirty="0" smtClean="0"/>
              <a:t>Office hours: Mondays 4-5:50pm in </a:t>
            </a:r>
          </a:p>
          <a:p>
            <a:pPr lvl="1"/>
            <a:r>
              <a:rPr lang="en-US" dirty="0" smtClean="0"/>
              <a:t>Email: vincez@cs.washington.edu</a:t>
            </a:r>
            <a:endParaRPr lang="en-US" dirty="0" smtClean="0"/>
          </a:p>
          <a:p>
            <a:r>
              <a:rPr lang="en-US" sz="2000" dirty="0" smtClean="0"/>
              <a:t>TA: TBA</a:t>
            </a:r>
            <a:endParaRPr lang="en-US" sz="2000" dirty="0" smtClean="0"/>
          </a:p>
          <a:p>
            <a:r>
              <a:rPr lang="en-US" sz="2000" dirty="0" smtClean="0"/>
              <a:t>http://www.cs.washington.edu/370 </a:t>
            </a:r>
            <a:endParaRPr lang="en-US" sz="2000" dirty="0" smtClean="0"/>
          </a:p>
          <a:p>
            <a:r>
              <a:rPr lang="en-US" sz="2000" dirty="0" smtClean="0"/>
              <a:t>Will set up a class email list, anonymous, TA, etc.</a:t>
            </a:r>
            <a:r>
              <a:rPr lang="en-US" sz="2000" dirty="0" smtClean="0"/>
              <a:t/>
            </a:r>
            <a:br>
              <a:rPr lang="en-US" sz="2000" dirty="0" smtClean="0"/>
            </a:br>
            <a:endParaRPr lang="en-US" sz="2000" dirty="0" smtClean="0"/>
          </a:p>
          <a:p>
            <a:pPr marL="342900" lvl="1" indent="-342900">
              <a:lnSpc>
                <a:spcPct val="100000"/>
              </a:lnSpc>
              <a:spcBef>
                <a:spcPct val="50000"/>
              </a:spcBef>
              <a:buClr>
                <a:srgbClr val="0000FF"/>
              </a:buClr>
              <a:buSzPct val="85000"/>
              <a:buNone/>
            </a:pPr>
            <a:endParaRPr lang="en-US" dirty="0" smtClean="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t>Lectures and Labs</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dirty="0" smtClean="0"/>
              <a:t>Lecture: MWF 10:30-11:20am, </a:t>
            </a:r>
            <a:r>
              <a:rPr lang="en-US" dirty="0" err="1" smtClean="0"/>
              <a:t>Gowen</a:t>
            </a:r>
            <a:r>
              <a:rPr lang="en-US" dirty="0" smtClean="0"/>
              <a:t> Hall </a:t>
            </a:r>
            <a:r>
              <a:rPr lang="en-US" dirty="0" smtClean="0"/>
              <a:t>201</a:t>
            </a:r>
          </a:p>
          <a:p>
            <a:pPr lvl="2"/>
            <a:r>
              <a:rPr lang="en-US" sz="1600" dirty="0" smtClean="0"/>
              <a:t>Introductory </a:t>
            </a:r>
            <a:r>
              <a:rPr lang="en-US" sz="1600" dirty="0" smtClean="0"/>
              <a:t>course in digital logic and its specification and simulation. Boolean algebra, combinatorial circuits including arithmetic circuits and regular structures, sequential circuits including finite-state-machines, use of programmable logic devices. Simulation and high-level specification techniques are emphasized</a:t>
            </a:r>
            <a:r>
              <a:rPr lang="en-US" sz="1600" dirty="0" smtClean="0"/>
              <a:t>.</a:t>
            </a:r>
          </a:p>
          <a:p>
            <a:pPr lvl="2"/>
            <a:r>
              <a:rPr lang="en-US" sz="1600" dirty="0" smtClean="0"/>
              <a:t>Please ask lots of questions in lecture.</a:t>
            </a:r>
            <a:endParaRPr lang="en-US" sz="1600" dirty="0" smtClean="0"/>
          </a:p>
          <a:p>
            <a:r>
              <a:rPr lang="en-US" dirty="0" smtClean="0"/>
              <a:t>Labs: 	</a:t>
            </a:r>
            <a:endParaRPr lang="en-US" dirty="0" smtClean="0"/>
          </a:p>
          <a:p>
            <a:pPr lvl="1"/>
            <a:r>
              <a:rPr lang="en-US" dirty="0" smtClean="0"/>
              <a:t>section </a:t>
            </a:r>
            <a:r>
              <a:rPr lang="en-US" dirty="0" smtClean="0"/>
              <a:t>AA T 9:30-12:20, CSE </a:t>
            </a:r>
            <a:r>
              <a:rPr lang="en-US" dirty="0" smtClean="0"/>
              <a:t>003</a:t>
            </a:r>
          </a:p>
          <a:p>
            <a:pPr lvl="1"/>
            <a:r>
              <a:rPr lang="en-US" dirty="0" smtClean="0"/>
              <a:t>Section </a:t>
            </a:r>
            <a:r>
              <a:rPr lang="en-US" dirty="0" smtClean="0"/>
              <a:t>AB W 3:30-6:20, CSE </a:t>
            </a:r>
            <a:r>
              <a:rPr lang="en-US" dirty="0" smtClean="0"/>
              <a:t>003</a:t>
            </a:r>
          </a:p>
          <a:p>
            <a:pPr lvl="1"/>
            <a:r>
              <a:rPr lang="en-US" dirty="0" smtClean="0"/>
              <a:t>Section </a:t>
            </a:r>
            <a:r>
              <a:rPr lang="en-US" dirty="0" smtClean="0"/>
              <a:t>AC M 2:30-5:20 CSE 003 --- still </a:t>
            </a:r>
            <a:r>
              <a:rPr lang="en-US" dirty="0" smtClean="0"/>
              <a:t>open</a:t>
            </a:r>
          </a:p>
          <a:p>
            <a:pPr lvl="2"/>
            <a:r>
              <a:rPr lang="en-US" sz="1600" dirty="0" smtClean="0"/>
              <a:t>The </a:t>
            </a:r>
            <a:r>
              <a:rPr lang="en-US" sz="1600" dirty="0" smtClean="0"/>
              <a:t>hands-on laboratory meets 3 hours once a week. It provides students an opportunity to put what they learn in lecture to practice using digital logic prototyping kits and modern computer-aided design tools. Laboratory </a:t>
            </a:r>
            <a:r>
              <a:rPr lang="en-US" sz="1600" dirty="0" smtClean="0"/>
              <a:t>topics </a:t>
            </a:r>
            <a:r>
              <a:rPr lang="en-US" sz="1600" dirty="0" smtClean="0"/>
              <a:t>will be </a:t>
            </a:r>
            <a:r>
              <a:rPr lang="en-US" sz="1600" dirty="0" smtClean="0"/>
              <a:t>aligned </a:t>
            </a:r>
            <a:r>
              <a:rPr lang="en-US" sz="1600" dirty="0" smtClean="0"/>
              <a:t>to lecture and homework topics. </a:t>
            </a:r>
            <a:endParaRPr lang="en-US" sz="1600"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t>“Why” take CSE 370</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sz="1800" dirty="0" smtClean="0"/>
              <a:t>Required (okay, but let’s talk about why it is required and will be useful for your future)</a:t>
            </a:r>
          </a:p>
          <a:p>
            <a:r>
              <a:rPr lang="en-US" sz="1800" dirty="0" smtClean="0"/>
              <a:t>Most basic building blocks of computer science (0’s and 1’s)</a:t>
            </a:r>
          </a:p>
          <a:p>
            <a:r>
              <a:rPr lang="en-US" sz="1800" dirty="0" smtClean="0"/>
              <a:t>It is important to understand how they are used as baseline for more complex operations (adding, storing, other logic like if/while)</a:t>
            </a:r>
          </a:p>
          <a:p>
            <a:r>
              <a:rPr lang="en-US" sz="1800" dirty="0" smtClean="0"/>
              <a:t>It is like studying anatomy of neurons and neuronal connections if you want to become a neuroscientist (even if you become a computational neuroscientist).</a:t>
            </a:r>
          </a:p>
          <a:p>
            <a:r>
              <a:rPr lang="en-US" sz="1800" dirty="0" smtClean="0"/>
              <a:t>It is good to understand what can be implemented in hardware, and why it is sometimes good to implement certain things on hardware instead of software</a:t>
            </a:r>
          </a:p>
          <a:p>
            <a:r>
              <a:rPr lang="en-US" sz="1800" dirty="0" smtClean="0"/>
              <a:t>Understand how some of the technology you interact with on daily basis (memory stick, vending machine, etc) at the hardware logic level.</a:t>
            </a:r>
          </a:p>
          <a:p>
            <a:r>
              <a:rPr lang="en-US" sz="1800" dirty="0" smtClean="0"/>
              <a:t>Knowledge gained in this course is used directly in industry/research</a:t>
            </a:r>
          </a:p>
          <a:p>
            <a:endParaRPr lang="en-US" sz="1800" dirty="0" smtClean="0"/>
          </a:p>
          <a:p>
            <a:endParaRPr lang="en-US" sz="1800"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t>Class Goals</a:t>
            </a:r>
            <a:endParaRPr lang="en-US" dirty="0">
              <a:sym typeface="Symbol" pitchFamily="18" charset="2"/>
            </a:endParaRPr>
          </a:p>
        </p:txBody>
      </p:sp>
      <p:sp>
        <p:nvSpPr>
          <p:cNvPr id="537603" name="Rectangle 3"/>
          <p:cNvSpPr>
            <a:spLocks noGrp="1" noChangeArrowheads="1"/>
          </p:cNvSpPr>
          <p:nvPr>
            <p:ph type="body" idx="1"/>
          </p:nvPr>
        </p:nvSpPr>
        <p:spPr/>
        <p:txBody>
          <a:bodyPr/>
          <a:lstStyle/>
          <a:p>
            <a:pPr lvl="0"/>
            <a:r>
              <a:rPr lang="en-US" sz="1700" dirty="0" smtClean="0"/>
              <a:t>Understanding of digital logic at the gate and switch level including both combinational and sequential logic elements. </a:t>
            </a:r>
          </a:p>
          <a:p>
            <a:pPr lvl="0"/>
            <a:r>
              <a:rPr lang="en-US" sz="1700" dirty="0" smtClean="0"/>
              <a:t>Understanding of the clocking methodologies necessary to manage the flow of information and preservation of circuit state. </a:t>
            </a:r>
          </a:p>
          <a:p>
            <a:pPr lvl="0"/>
            <a:r>
              <a:rPr lang="en-US" sz="1700" dirty="0" smtClean="0"/>
              <a:t>An appreciation for the specification methods used in designing digital logic and the basics of the compilation process that transforms these specifications into logic networks. </a:t>
            </a:r>
          </a:p>
          <a:p>
            <a:pPr lvl="0"/>
            <a:r>
              <a:rPr lang="en-US" sz="1700" dirty="0" smtClean="0"/>
              <a:t>Facility with a complete set of tools for digital logic design with programmable logic devices as the implementation technology and the realization of medium-sized state machine controller and data paths using PLDs and discrete logic. </a:t>
            </a:r>
          </a:p>
          <a:p>
            <a:pPr lvl="0"/>
            <a:r>
              <a:rPr lang="en-US" sz="1700" dirty="0" smtClean="0"/>
              <a:t>To begin to appreciate the difference between hardware and software implementations of a function and the advantages and disadvantages of each. </a:t>
            </a:r>
            <a:endParaRPr lang="en-US" sz="1700" dirty="0" smtClean="0"/>
          </a:p>
          <a:p>
            <a:pPr lvl="0"/>
            <a:r>
              <a:rPr lang="en-US" sz="1700" dirty="0" smtClean="0"/>
              <a:t>Understand “how” these concepts are used in real world and “why” it is useful for us to know.</a:t>
            </a:r>
            <a:endParaRPr lang="en-US" sz="1700"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4837" y="476250"/>
            <a:ext cx="8350903" cy="749300"/>
          </a:xfrm>
        </p:spPr>
        <p:txBody>
          <a:bodyPr/>
          <a:lstStyle/>
          <a:p>
            <a:r>
              <a:rPr lang="en-US" dirty="0" smtClean="0"/>
              <a:t>Syllabus 1</a:t>
            </a:r>
            <a:endParaRPr lang="en-US" dirty="0" smtClean="0"/>
          </a:p>
        </p:txBody>
      </p:sp>
      <p:sp>
        <p:nvSpPr>
          <p:cNvPr id="23555" name="Rectangle 3"/>
          <p:cNvSpPr>
            <a:spLocks noGrp="1" noChangeArrowheads="1"/>
          </p:cNvSpPr>
          <p:nvPr>
            <p:ph type="body" idx="1"/>
          </p:nvPr>
        </p:nvSpPr>
        <p:spPr/>
        <p:txBody>
          <a:bodyPr/>
          <a:lstStyle/>
          <a:p>
            <a:r>
              <a:rPr lang="en-US" dirty="0" smtClean="0"/>
              <a:t>Combinational logic basics</a:t>
            </a:r>
          </a:p>
          <a:p>
            <a:pPr lvl="1"/>
            <a:r>
              <a:rPr lang="en-US" dirty="0" smtClean="0"/>
              <a:t>Binary/hex/decimal numbers</a:t>
            </a:r>
          </a:p>
          <a:p>
            <a:pPr lvl="1"/>
            <a:r>
              <a:rPr lang="en-US" dirty="0" smtClean="0"/>
              <a:t>Ones and twos complement arithmetic</a:t>
            </a:r>
          </a:p>
          <a:p>
            <a:pPr lvl="1"/>
            <a:r>
              <a:rPr lang="en-US" dirty="0" smtClean="0"/>
              <a:t>Truth tables</a:t>
            </a:r>
          </a:p>
          <a:p>
            <a:pPr lvl="1"/>
            <a:r>
              <a:rPr lang="en-US" dirty="0" smtClean="0"/>
              <a:t>Boolean algebra</a:t>
            </a:r>
          </a:p>
          <a:p>
            <a:pPr lvl="1"/>
            <a:r>
              <a:rPr lang="en-US" dirty="0" smtClean="0"/>
              <a:t>Basic logic gates</a:t>
            </a:r>
          </a:p>
          <a:p>
            <a:pPr lvl="1"/>
            <a:r>
              <a:rPr lang="en-US" dirty="0" smtClean="0"/>
              <a:t>Schematic diagrams</a:t>
            </a:r>
          </a:p>
          <a:p>
            <a:pPr lvl="1"/>
            <a:r>
              <a:rPr lang="en-US" dirty="0" smtClean="0"/>
              <a:t>Timing diagrams</a:t>
            </a:r>
          </a:p>
          <a:p>
            <a:pPr lvl="1"/>
            <a:r>
              <a:rPr lang="en-US" dirty="0" smtClean="0"/>
              <a:t>de Morgan's theorem</a:t>
            </a:r>
          </a:p>
          <a:p>
            <a:pPr lvl="1"/>
            <a:r>
              <a:rPr lang="en-US" dirty="0" smtClean="0"/>
              <a:t>AND/OR to NAND/NOR logic conversion</a:t>
            </a:r>
          </a:p>
          <a:p>
            <a:pPr lvl="1"/>
            <a:r>
              <a:rPr lang="en-US" dirty="0" smtClean="0"/>
              <a:t>K-maps (up to 4 variables), logic minimization, don't cares</a:t>
            </a:r>
          </a:p>
          <a:p>
            <a:pPr lvl="1"/>
            <a:r>
              <a:rPr lang="en-US" dirty="0" smtClean="0"/>
              <a:t>SOP, POS</a:t>
            </a:r>
          </a:p>
          <a:p>
            <a:pPr lvl="1"/>
            <a:r>
              <a:rPr lang="en-US" dirty="0" err="1" smtClean="0"/>
              <a:t>Minterm</a:t>
            </a:r>
            <a:r>
              <a:rPr lang="en-US" dirty="0" smtClean="0"/>
              <a:t> and </a:t>
            </a:r>
            <a:r>
              <a:rPr lang="en-US" dirty="0" err="1" smtClean="0"/>
              <a:t>maxterm</a:t>
            </a:r>
            <a:r>
              <a:rPr lang="en-US" dirty="0" smtClean="0"/>
              <a:t> expansions (canonical, minimized)</a:t>
            </a:r>
          </a:p>
          <a:p>
            <a:pPr lvl="1"/>
            <a:endParaRPr lang="en-US" dirty="0" smtClean="0"/>
          </a:p>
        </p:txBody>
      </p:sp>
      <p:sp>
        <p:nvSpPr>
          <p:cNvPr id="4" name="TextBox 3"/>
          <p:cNvSpPr txBox="1"/>
          <p:nvPr/>
        </p:nvSpPr>
        <p:spPr>
          <a:xfrm>
            <a:off x="2007225" y="6282813"/>
            <a:ext cx="380232" cy="271869"/>
          </a:xfrm>
          <a:prstGeom prst="rect">
            <a:avLst/>
          </a:prstGeom>
          <a:solidFill>
            <a:schemeClr val="bg1"/>
          </a:solidFill>
        </p:spPr>
        <p:txBody>
          <a:bodyPr wrap="none" rtlCol="0">
            <a:spAutoFit/>
          </a:bodyPr>
          <a:lstStyle/>
          <a:p>
            <a:r>
              <a:rPr lang="en-US" sz="1400" dirty="0" smtClean="0"/>
              <a:t>25</a:t>
            </a:r>
            <a:endParaRPr lang="en-US" sz="1400" dirty="0"/>
          </a:p>
        </p:txBody>
      </p:sp>
      <p:sp>
        <p:nvSpPr>
          <p:cNvPr id="5" name="TextBox 4"/>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
        <p:nvSpPr>
          <p:cNvPr id="6" name="TextBox 5"/>
          <p:cNvSpPr txBox="1"/>
          <p:nvPr/>
        </p:nvSpPr>
        <p:spPr>
          <a:xfrm>
            <a:off x="5358580" y="3136490"/>
            <a:ext cx="3456716" cy="271869"/>
          </a:xfrm>
          <a:prstGeom prst="rect">
            <a:avLst/>
          </a:prstGeom>
          <a:noFill/>
        </p:spPr>
        <p:txBody>
          <a:bodyPr wrap="none" rtlCol="0">
            <a:spAutoFit/>
          </a:bodyPr>
          <a:lstStyle/>
          <a:p>
            <a:r>
              <a:rPr lang="en-US" i="1" dirty="0" smtClean="0"/>
              <a:t>I like </a:t>
            </a:r>
            <a:r>
              <a:rPr lang="en-US" i="1" dirty="0" smtClean="0">
                <a:solidFill>
                  <a:srgbClr val="FF00FF"/>
                </a:solidFill>
              </a:rPr>
              <a:t>Pink</a:t>
            </a:r>
            <a:r>
              <a:rPr lang="en-US" i="1" dirty="0" smtClean="0"/>
              <a:t> and </a:t>
            </a:r>
            <a:r>
              <a:rPr lang="en-US" i="1" dirty="0" smtClean="0">
                <a:solidFill>
                  <a:srgbClr val="0000FF"/>
                </a:solidFill>
              </a:rPr>
              <a:t>Blue</a:t>
            </a:r>
            <a:r>
              <a:rPr lang="en-US" i="1" dirty="0" smtClean="0"/>
              <a:t> but not </a:t>
            </a:r>
            <a:r>
              <a:rPr lang="en-US" i="1" dirty="0" smtClean="0">
                <a:solidFill>
                  <a:srgbClr val="FFC000"/>
                </a:solidFill>
              </a:rPr>
              <a:t>Yellow</a:t>
            </a:r>
            <a:r>
              <a:rPr lang="en-US" i="1" dirty="0" smtClean="0"/>
              <a:t>…</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r>
              <a:rPr lang="en-US" dirty="0" smtClean="0"/>
              <a:t>Syllabus 2</a:t>
            </a:r>
            <a:endParaRPr lang="en-US" dirty="0"/>
          </a:p>
        </p:txBody>
      </p:sp>
      <p:sp>
        <p:nvSpPr>
          <p:cNvPr id="1008643" name="Rectangle 3"/>
          <p:cNvSpPr>
            <a:spLocks noGrp="1" noChangeArrowheads="1"/>
          </p:cNvSpPr>
          <p:nvPr>
            <p:ph type="body" idx="1"/>
          </p:nvPr>
        </p:nvSpPr>
        <p:spPr/>
        <p:txBody>
          <a:bodyPr/>
          <a:lstStyle/>
          <a:p>
            <a:r>
              <a:rPr lang="en-US" dirty="0" smtClean="0"/>
              <a:t>Combinational logic applications</a:t>
            </a:r>
            <a:endParaRPr lang="en-US" dirty="0"/>
          </a:p>
          <a:p>
            <a:pPr lvl="1"/>
            <a:r>
              <a:rPr lang="en-US" dirty="0" smtClean="0"/>
              <a:t>Combinational design</a:t>
            </a:r>
          </a:p>
          <a:p>
            <a:pPr lvl="2"/>
            <a:r>
              <a:rPr lang="en-US" dirty="0" smtClean="0"/>
              <a:t>Input/output encoding</a:t>
            </a:r>
          </a:p>
          <a:p>
            <a:pPr lvl="2"/>
            <a:r>
              <a:rPr lang="en-US" dirty="0" smtClean="0"/>
              <a:t>Truth table</a:t>
            </a:r>
          </a:p>
          <a:p>
            <a:pPr lvl="2"/>
            <a:r>
              <a:rPr lang="en-US" dirty="0" smtClean="0"/>
              <a:t>K-map</a:t>
            </a:r>
          </a:p>
          <a:p>
            <a:pPr lvl="2"/>
            <a:r>
              <a:rPr lang="en-US" dirty="0" smtClean="0"/>
              <a:t>Boolean equation</a:t>
            </a:r>
          </a:p>
          <a:p>
            <a:pPr lvl="2"/>
            <a:r>
              <a:rPr lang="en-US" dirty="0" smtClean="0"/>
              <a:t>Schematics</a:t>
            </a:r>
          </a:p>
          <a:p>
            <a:pPr lvl="1"/>
            <a:r>
              <a:rPr lang="en-US" dirty="0" smtClean="0"/>
              <a:t>Multiplexers/</a:t>
            </a:r>
            <a:r>
              <a:rPr lang="en-US" dirty="0" err="1" smtClean="0"/>
              <a:t>demultiplexers</a:t>
            </a:r>
            <a:endParaRPr lang="en-US" dirty="0" smtClean="0"/>
          </a:p>
          <a:p>
            <a:pPr lvl="1"/>
            <a:r>
              <a:rPr lang="en-US" dirty="0" smtClean="0"/>
              <a:t>PLAs/PALs</a:t>
            </a:r>
          </a:p>
          <a:p>
            <a:pPr lvl="1"/>
            <a:r>
              <a:rPr lang="en-US" dirty="0" smtClean="0"/>
              <a:t>ROMs</a:t>
            </a:r>
          </a:p>
          <a:p>
            <a:pPr lvl="1"/>
            <a:r>
              <a:rPr lang="en-US" dirty="0" smtClean="0"/>
              <a:t>Adders</a:t>
            </a:r>
          </a:p>
        </p:txBody>
      </p:sp>
      <p:sp>
        <p:nvSpPr>
          <p:cNvPr id="4" name="TextBox 3"/>
          <p:cNvSpPr txBox="1"/>
          <p:nvPr/>
        </p:nvSpPr>
        <p:spPr>
          <a:xfrm>
            <a:off x="2007225" y="6282813"/>
            <a:ext cx="380232" cy="271869"/>
          </a:xfrm>
          <a:prstGeom prst="rect">
            <a:avLst/>
          </a:prstGeom>
          <a:solidFill>
            <a:schemeClr val="bg1"/>
          </a:solidFill>
        </p:spPr>
        <p:txBody>
          <a:bodyPr wrap="none" rtlCol="0">
            <a:spAutoFit/>
          </a:bodyPr>
          <a:lstStyle/>
          <a:p>
            <a:r>
              <a:rPr lang="en-US" sz="1400" dirty="0" smtClean="0"/>
              <a:t>25</a:t>
            </a:r>
            <a:endParaRPr lang="en-US" sz="1400" dirty="0"/>
          </a:p>
        </p:txBody>
      </p:sp>
      <p:sp>
        <p:nvSpPr>
          <p:cNvPr id="5" name="TextBox 4"/>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
        <p:nvSpPr>
          <p:cNvPr id="6" name="TextBox 5"/>
          <p:cNvSpPr txBox="1"/>
          <p:nvPr/>
        </p:nvSpPr>
        <p:spPr>
          <a:xfrm>
            <a:off x="6607277" y="2959510"/>
            <a:ext cx="1164100" cy="810478"/>
          </a:xfrm>
          <a:prstGeom prst="rect">
            <a:avLst/>
          </a:prstGeom>
          <a:noFill/>
        </p:spPr>
        <p:txBody>
          <a:bodyPr wrap="none" rtlCol="0">
            <a:spAutoFit/>
          </a:bodyPr>
          <a:lstStyle/>
          <a:p>
            <a:r>
              <a:rPr lang="en-US" i="1" dirty="0" smtClean="0">
                <a:solidFill>
                  <a:srgbClr val="FF0000"/>
                </a:solidFill>
              </a:rPr>
              <a:t>     4529</a:t>
            </a:r>
          </a:p>
          <a:p>
            <a:r>
              <a:rPr lang="en-US" i="1" dirty="0" smtClean="0">
                <a:solidFill>
                  <a:srgbClr val="FF0000"/>
                </a:solidFill>
              </a:rPr>
              <a:t>+ 34532</a:t>
            </a:r>
          </a:p>
          <a:p>
            <a:r>
              <a:rPr lang="en-US" i="1" dirty="0" smtClean="0">
                <a:solidFill>
                  <a:srgbClr val="FF0000"/>
                </a:solidFill>
              </a:rPr>
              <a:t>-------------</a:t>
            </a:r>
          </a:p>
          <a:p>
            <a:r>
              <a:rPr lang="en-US" i="1" dirty="0" smtClean="0">
                <a:solidFill>
                  <a:srgbClr val="FF0000"/>
                </a:solidFill>
              </a:rPr>
              <a:t>????</a:t>
            </a:r>
            <a:endParaRPr lang="en-US" i="1" dirty="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r>
              <a:rPr lang="en-US" dirty="0" smtClean="0"/>
              <a:t>Syllabus 3</a:t>
            </a:r>
            <a:endParaRPr lang="en-US" dirty="0"/>
          </a:p>
        </p:txBody>
      </p:sp>
      <p:sp>
        <p:nvSpPr>
          <p:cNvPr id="1008643" name="Rectangle 3"/>
          <p:cNvSpPr>
            <a:spLocks noGrp="1" noChangeArrowheads="1"/>
          </p:cNvSpPr>
          <p:nvPr>
            <p:ph type="body" idx="1"/>
          </p:nvPr>
        </p:nvSpPr>
        <p:spPr/>
        <p:txBody>
          <a:bodyPr/>
          <a:lstStyle/>
          <a:p>
            <a:r>
              <a:rPr lang="en-US" dirty="0"/>
              <a:t>Sequential logic building blocks</a:t>
            </a:r>
          </a:p>
          <a:p>
            <a:pPr lvl="1"/>
            <a:r>
              <a:rPr lang="en-US" dirty="0" smtClean="0"/>
              <a:t>Latches (R-S and D)</a:t>
            </a:r>
            <a:endParaRPr lang="en-US" dirty="0"/>
          </a:p>
          <a:p>
            <a:pPr lvl="1"/>
            <a:r>
              <a:rPr lang="en-US" dirty="0" smtClean="0"/>
              <a:t>Flip-flops (D and T)</a:t>
            </a:r>
            <a:endParaRPr lang="en-US" dirty="0"/>
          </a:p>
          <a:p>
            <a:pPr lvl="1"/>
            <a:r>
              <a:rPr lang="en-US" dirty="0"/>
              <a:t>Latch and flip-flop timing (setup/hold time, prop delay)</a:t>
            </a:r>
          </a:p>
          <a:p>
            <a:pPr lvl="1"/>
            <a:r>
              <a:rPr lang="en-US" dirty="0"/>
              <a:t>Timing diagrams</a:t>
            </a:r>
          </a:p>
          <a:p>
            <a:pPr lvl="1"/>
            <a:r>
              <a:rPr lang="en-US" dirty="0" smtClean="0"/>
              <a:t>Asynchronous </a:t>
            </a:r>
            <a:r>
              <a:rPr lang="en-US" dirty="0"/>
              <a:t>inputs and </a:t>
            </a:r>
            <a:r>
              <a:rPr lang="en-US" dirty="0" err="1"/>
              <a:t>metastability</a:t>
            </a:r>
            <a:endParaRPr lang="en-US" dirty="0"/>
          </a:p>
          <a:p>
            <a:pPr lvl="1"/>
            <a:r>
              <a:rPr lang="en-US" dirty="0"/>
              <a:t>Registers</a:t>
            </a:r>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
        <p:nvSpPr>
          <p:cNvPr id="5" name="TextBox 4"/>
          <p:cNvSpPr txBox="1"/>
          <p:nvPr/>
        </p:nvSpPr>
        <p:spPr>
          <a:xfrm>
            <a:off x="6194322" y="3873910"/>
            <a:ext cx="2202655" cy="451406"/>
          </a:xfrm>
          <a:prstGeom prst="rect">
            <a:avLst/>
          </a:prstGeom>
          <a:noFill/>
        </p:spPr>
        <p:txBody>
          <a:bodyPr wrap="none" rtlCol="0">
            <a:spAutoFit/>
          </a:bodyPr>
          <a:lstStyle/>
          <a:p>
            <a:r>
              <a:rPr lang="en-US" i="1" dirty="0" smtClean="0">
                <a:solidFill>
                  <a:srgbClr val="FF0000"/>
                </a:solidFill>
              </a:rPr>
              <a:t>Remember that </a:t>
            </a:r>
          </a:p>
          <a:p>
            <a:r>
              <a:rPr lang="en-US" i="1" dirty="0" smtClean="0">
                <a:solidFill>
                  <a:srgbClr val="FF0000"/>
                </a:solidFill>
              </a:rPr>
              <a:t>the last number was 1</a:t>
            </a:r>
            <a:endParaRPr lang="en-US" i="1" dirty="0">
              <a:solidFill>
                <a:srgbClr val="FF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a:xfrm>
            <a:off x="598488" y="446088"/>
            <a:ext cx="8162925" cy="801687"/>
          </a:xfrm>
        </p:spPr>
        <p:txBody>
          <a:bodyPr/>
          <a:lstStyle/>
          <a:p>
            <a:r>
              <a:rPr lang="en-US" dirty="0" smtClean="0"/>
              <a:t>Syllabus 4</a:t>
            </a:r>
            <a:endParaRPr lang="en-US" dirty="0"/>
          </a:p>
        </p:txBody>
      </p:sp>
      <p:sp>
        <p:nvSpPr>
          <p:cNvPr id="1009667" name="Rectangle 3"/>
          <p:cNvSpPr>
            <a:spLocks noGrp="1" noChangeArrowheads="1"/>
          </p:cNvSpPr>
          <p:nvPr>
            <p:ph type="body" idx="1"/>
          </p:nvPr>
        </p:nvSpPr>
        <p:spPr/>
        <p:txBody>
          <a:bodyPr/>
          <a:lstStyle/>
          <a:p>
            <a:r>
              <a:rPr lang="en-US" dirty="0"/>
              <a:t>Counters</a:t>
            </a:r>
          </a:p>
          <a:p>
            <a:pPr lvl="1"/>
            <a:r>
              <a:rPr lang="en-US" dirty="0"/>
              <a:t>Timing diagrams</a:t>
            </a:r>
          </a:p>
          <a:p>
            <a:pPr lvl="1"/>
            <a:r>
              <a:rPr lang="en-US" dirty="0"/>
              <a:t>Shift registers</a:t>
            </a:r>
          </a:p>
          <a:p>
            <a:pPr lvl="1"/>
            <a:r>
              <a:rPr lang="en-US" dirty="0" smtClean="0"/>
              <a:t>Ring </a:t>
            </a:r>
            <a:r>
              <a:rPr lang="en-US" dirty="0"/>
              <a:t>counters</a:t>
            </a:r>
          </a:p>
          <a:p>
            <a:pPr lvl="1"/>
            <a:r>
              <a:rPr lang="en-US" dirty="0"/>
              <a:t>State diagrams and state-transition tables</a:t>
            </a:r>
          </a:p>
          <a:p>
            <a:pPr lvl="1"/>
            <a:r>
              <a:rPr lang="en-US" dirty="0"/>
              <a:t>Counter design procedure</a:t>
            </a:r>
          </a:p>
          <a:p>
            <a:pPr lvl="2">
              <a:buFont typeface="Monotype Sorts" pitchFamily="2" charset="2"/>
              <a:buNone/>
            </a:pPr>
            <a:r>
              <a:rPr lang="en-US" dirty="0"/>
              <a:t>1.  Draw a state diagram</a:t>
            </a:r>
          </a:p>
          <a:p>
            <a:pPr lvl="2">
              <a:buFont typeface="Monotype Sorts" pitchFamily="2" charset="2"/>
              <a:buNone/>
            </a:pPr>
            <a:r>
              <a:rPr lang="en-US" dirty="0"/>
              <a:t>2.  Draw a state-transition table</a:t>
            </a:r>
          </a:p>
          <a:p>
            <a:pPr lvl="2">
              <a:buFont typeface="Monotype Sorts" pitchFamily="2" charset="2"/>
              <a:buNone/>
            </a:pPr>
            <a:r>
              <a:rPr lang="en-US" dirty="0"/>
              <a:t>3.  Encode the next-state functions</a:t>
            </a:r>
          </a:p>
          <a:p>
            <a:pPr lvl="2">
              <a:buFont typeface="Monotype Sorts" pitchFamily="2" charset="2"/>
              <a:buNone/>
            </a:pPr>
            <a:r>
              <a:rPr lang="en-US" dirty="0"/>
              <a:t>4.  Implement the design</a:t>
            </a:r>
          </a:p>
          <a:p>
            <a:pPr lvl="1"/>
            <a:r>
              <a:rPr lang="en-US" dirty="0"/>
              <a:t>Self-starting counters</a:t>
            </a:r>
          </a:p>
          <a:p>
            <a:endParaRPr lang="en-US" dirty="0"/>
          </a:p>
        </p:txBody>
      </p:sp>
      <p:sp>
        <p:nvSpPr>
          <p:cNvPr id="4" name="TextBox 3"/>
          <p:cNvSpPr txBox="1"/>
          <p:nvPr/>
        </p:nvSpPr>
        <p:spPr>
          <a:xfrm flipH="1">
            <a:off x="1986116" y="6312309"/>
            <a:ext cx="304799" cy="271869"/>
          </a:xfrm>
          <a:prstGeom prst="rect">
            <a:avLst/>
          </a:prstGeom>
          <a:solidFill>
            <a:schemeClr val="bg1"/>
          </a:solidFill>
        </p:spPr>
        <p:txBody>
          <a:bodyPr wrap="square" rtlCol="0">
            <a:spAutoFit/>
          </a:bodyPr>
          <a:lstStyle/>
          <a:p>
            <a:r>
              <a:rPr lang="en-US" sz="1400" dirty="0" smtClean="0"/>
              <a:t>1</a:t>
            </a:r>
            <a:endParaRPr lang="en-US" sz="1400" dirty="0"/>
          </a:p>
        </p:txBody>
      </p:sp>
      <p:sp>
        <p:nvSpPr>
          <p:cNvPr id="5" name="TextBox 4"/>
          <p:cNvSpPr txBox="1"/>
          <p:nvPr/>
        </p:nvSpPr>
        <p:spPr>
          <a:xfrm>
            <a:off x="6194322" y="3873910"/>
            <a:ext cx="1370503" cy="271869"/>
          </a:xfrm>
          <a:prstGeom prst="rect">
            <a:avLst/>
          </a:prstGeom>
          <a:noFill/>
        </p:spPr>
        <p:txBody>
          <a:bodyPr wrap="none" rtlCol="0">
            <a:spAutoFit/>
          </a:bodyPr>
          <a:lstStyle/>
          <a:p>
            <a:r>
              <a:rPr lang="en-US" i="1" dirty="0" smtClean="0">
                <a:solidFill>
                  <a:srgbClr val="FF0000"/>
                </a:solidFill>
              </a:rPr>
              <a:t>1, 2, 3, 4, …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37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370">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18795" tIns="26626" rIns="18795" bIns="26626" numCol="1" anchor="t" anchorCtr="0" compatLnSpc="1">
        <a:prstTxWarp prst="textNoShape">
          <a:avLst/>
        </a:prstTxWarp>
      </a:bodyPr>
      <a:lstStyle>
        <a:defPPr marL="0" marR="0" indent="0" algn="ctr" defTabSz="914400" rtl="0" eaLnBrk="0" fontAlgn="base" latinLnBrk="0" hangingPunct="0">
          <a:lnSpc>
            <a:spcPts val="1375"/>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18795" tIns="26626" rIns="18795" bIns="26626" numCol="1" anchor="t" anchorCtr="0" compatLnSpc="1">
        <a:prstTxWarp prst="textNoShape">
          <a:avLst/>
        </a:prstTxWarp>
      </a:bodyPr>
      <a:lstStyle>
        <a:defPPr marL="0" marR="0" indent="0" algn="ctr" defTabSz="914400" rtl="0" eaLnBrk="0" fontAlgn="base" latinLnBrk="0" hangingPunct="0">
          <a:lnSpc>
            <a:spcPts val="1375"/>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37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7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7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7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7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7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7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271993518</TotalTime>
  <Pages>41</Pages>
  <Words>2095</Words>
  <Application>Microsoft PowerPoint 4.0</Application>
  <PresentationFormat>Overhead</PresentationFormat>
  <Paragraphs>280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370</vt:lpstr>
      <vt:lpstr>Lecture 1: CSE 370 Introduction</vt:lpstr>
      <vt:lpstr>Where to find help</vt:lpstr>
      <vt:lpstr>Lectures and Labs</vt:lpstr>
      <vt:lpstr>“Why” take CSE 370</vt:lpstr>
      <vt:lpstr>Class Goals</vt:lpstr>
      <vt:lpstr>Syllabus 1</vt:lpstr>
      <vt:lpstr>Syllabus 2</vt:lpstr>
      <vt:lpstr>Syllabus 3</vt:lpstr>
      <vt:lpstr>Syllabus 4</vt:lpstr>
      <vt:lpstr>Syllabus 5</vt:lpstr>
      <vt:lpstr>Tentative class schedule</vt:lpstr>
      <vt:lpstr>Class Structure</vt:lpstr>
      <vt:lpstr>Class Policy: Grading</vt:lpstr>
      <vt:lpstr>Class Policy: Collaboration and Cheating</vt:lpstr>
      <vt:lpstr>Class Guidelines </vt:lpstr>
      <vt:lpstr>Class Guidelines (cont’d)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Lecture26</dc:title>
  <dc:subject>CSE370</dc:subject>
  <dc:creator/>
  <cp:keywords/>
  <dc:description/>
  <cp:lastModifiedBy>yoky</cp:lastModifiedBy>
  <cp:revision>881</cp:revision>
  <cp:lastPrinted>2002-04-19T20:09:20Z</cp:lastPrinted>
  <dcterms:created xsi:type="dcterms:W3CDTF">1997-03-21T11:12:26Z</dcterms:created>
  <dcterms:modified xsi:type="dcterms:W3CDTF">2008-09-24T12:18:22Z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50</vt:i4>
  </property>
  <property fmtid="{D5CDD505-2E9C-101B-9397-08002B2CF9AE}" pid="5" name="ScreenSize">
    <vt:i4>3</vt:i4>
  </property>
  <property fmtid="{D5CDD505-2E9C-101B-9397-08002B2CF9AE}" pid="6" name="ScreenUsage">
    <vt:i4>2</vt:i4>
  </property>
  <property fmtid="{D5CDD505-2E9C-101B-9397-08002B2CF9AE}" pid="7" name="MailAddress">
    <vt:lpwstr>diorio@cs.washington.edu</vt:lpwstr>
  </property>
  <property fmtid="{D5CDD505-2E9C-101B-9397-08002B2CF9AE}" pid="8" name="HomePage">
    <vt:lpwstr>http://www.cs.washington.edu/people/faculty/diorio/</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E:\Classes\CSE 370\Autumn 98\web\admin\Slides\Week1Lecture1</vt:lpwstr>
  </property>
</Properties>
</file>