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1" r:id="rId2"/>
  </p:sldMasterIdLst>
  <p:notesMasterIdLst>
    <p:notesMasterId r:id="rId31"/>
  </p:notesMasterIdLst>
  <p:sldIdLst>
    <p:sldId id="256" r:id="rId3"/>
    <p:sldId id="257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5FEDD-841B-43B6-A551-E52F9273A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547F-5F33-4E2A-9A38-A33D3CF0C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947" y="4343798"/>
            <a:ext cx="5030108" cy="4115594"/>
          </a:xfrm>
          <a:noFill/>
          <a:ln/>
        </p:spPr>
        <p:txBody>
          <a:bodyPr lIns="90650" tIns="44531" rIns="90650" bIns="44531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2625"/>
            <a:ext cx="4573588" cy="34321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198563" y="692549"/>
            <a:ext cx="4463143" cy="34151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30" tIns="43315" rIns="86630" bIns="43315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5081" y="4343798"/>
            <a:ext cx="5028973" cy="4115594"/>
          </a:xfrm>
          <a:noFill/>
          <a:ln/>
        </p:spPr>
        <p:txBody>
          <a:bodyPr wrap="none" lIns="90295" tIns="45147" rIns="90295" bIns="45147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15081" y="4343798"/>
            <a:ext cx="5028973" cy="411559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00832" y="692549"/>
            <a:ext cx="4465410" cy="34170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30" tIns="43315" rIns="86630" bIns="43315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7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CSE351 - Autumn 2010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8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CSE351 - Autumn 2010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7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CSE351 - Autumn 2010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63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CSE351 - Autumn 2010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0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8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1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5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0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8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01341-A3F9-4862-8E8C-2E8E25D248D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10DD-0AA4-44E5-8CE1-9842BA423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2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Washington</a:t>
            </a:r>
            <a:endParaRPr lang="en-US" sz="1200" b="1" dirty="0">
              <a:solidFill>
                <a:srgbClr val="DCB83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>
                    <a:tint val="75000"/>
                  </a:srgbClr>
                </a:solidFill>
              </a:rPr>
              <a:t>CSE351 - Autumn 2010</a:t>
            </a:r>
            <a:endParaRPr lang="en-US" b="1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CBE8339-D2AD-46DC-A898-FD1E949067F0}" type="slidenum">
              <a:rPr lang="en-US" b="1" smtClean="0">
                <a:solidFill>
                  <a:srgbClr val="000000">
                    <a:tint val="75000"/>
                  </a:srgb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CSE 351 </a:t>
            </a:r>
            <a:br>
              <a:rPr lang="en-US" dirty="0" smtClean="0"/>
            </a:br>
            <a:r>
              <a:rPr lang="en-US" smtClean="0"/>
              <a:t>Section </a:t>
            </a:r>
            <a:r>
              <a:rPr lang="en-US" smtClean="0"/>
              <a:t>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3/1/12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not in cache: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fetched from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0603"/>
            <a:ext cx="2878560" cy="17543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stored in cache</a:t>
            </a:r>
          </a:p>
          <a:p>
            <a:pPr marL="115888" indent="-115888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GB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determines where b goes</a:t>
            </a:r>
          </a:p>
          <a:p>
            <a:pPr marL="115888" indent="-115888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determines which block</a:t>
            </a:r>
            <a:br>
              <a:rPr lang="en-GB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gets evicted (victim)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28240" y="2429786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7496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048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0775"/>
            <a:ext cx="8320087" cy="5467350"/>
          </a:xfrm>
        </p:spPr>
        <p:txBody>
          <a:bodyPr lIns="90360" tIns="44280" rIns="90360" bIns="44280"/>
          <a:lstStyle/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sz="2000" dirty="0" smtClean="0"/>
              <a:t>Miss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Fraction of memory references not found in cache (misses / accesses)</a:t>
            </a:r>
            <a:br>
              <a:rPr lang="en-GB" sz="1600" dirty="0" smtClean="0"/>
            </a:br>
            <a:r>
              <a:rPr lang="en-GB" sz="1600" dirty="0" smtClean="0"/>
              <a:t>= 1 – hit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Typical numbers (in percentages):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3-10%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can be quite small (e.g., &lt; 1%) for L2, depending on size, etc.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sz="2000" dirty="0" smtClean="0"/>
              <a:t>Hit Time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Time to deliver a line in the cache to the processor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includes time to determine whether the line is in the cache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Typical numbers: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1-2 clock cycle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5-20 clock cycles for L2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30-50 clock cycles for L3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sz="2000" dirty="0" smtClean="0"/>
              <a:t>Miss Penalty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Additional time required because of a miss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600" dirty="0" smtClean="0"/>
              <a:t>typically 100-400 cycles for main memory (</a:t>
            </a:r>
            <a:r>
              <a:rPr lang="en-GB" sz="1600" b="1" u="sng" dirty="0" smtClean="0">
                <a:solidFill>
                  <a:srgbClr val="FF0000"/>
                </a:solidFill>
              </a:rPr>
              <a:t>trend: increasing!</a:t>
            </a:r>
            <a:r>
              <a:rPr lang="en-GB" sz="16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39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56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  <a:p>
            <a:r>
              <a:rPr lang="en-US" dirty="0" smtClean="0"/>
              <a:t>Conflict miss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Most hardware caches limit blocks to a small subset (sometimes just one) of the available cache slots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one (e.g.,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size)), </a:t>
            </a:r>
            <a:r>
              <a:rPr lang="en-GB" u="sng" dirty="0" smtClean="0">
                <a:solidFill>
                  <a:srgbClr val="FF0000"/>
                </a:solidFill>
              </a:rPr>
              <a:t>direct-mapped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more than one, </a:t>
            </a:r>
            <a:r>
              <a:rPr lang="en-GB" dirty="0" err="1" smtClean="0"/>
              <a:t>n</a:t>
            </a:r>
            <a:r>
              <a:rPr lang="en-GB" dirty="0" smtClean="0"/>
              <a:t>-way </a:t>
            </a:r>
            <a:r>
              <a:rPr lang="en-GB" u="sng" dirty="0" smtClean="0">
                <a:solidFill>
                  <a:srgbClr val="FF0000"/>
                </a:solidFill>
              </a:rPr>
              <a:t>set-associative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(where </a:t>
            </a:r>
            <a:r>
              <a:rPr lang="en-GB" dirty="0" err="1" smtClean="0"/>
              <a:t>n</a:t>
            </a:r>
            <a:r>
              <a:rPr lang="en-GB" dirty="0" smtClean="0"/>
              <a:t> is a power of 2)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e.g., referencing blocks 0, 8, 0, 8, ... would miss every time</a:t>
            </a:r>
            <a:endParaRPr lang="en-US" dirty="0" smtClean="0"/>
          </a:p>
          <a:p>
            <a:r>
              <a:rPr lang="en-US" dirty="0" smtClean="0"/>
              <a:t>Capacity miss</a:t>
            </a:r>
          </a:p>
          <a:p>
            <a:pPr lvl="1"/>
            <a:r>
              <a:rPr lang="en-GB" dirty="0" smtClean="0"/>
              <a:t>Occurs when the set of active cache blocks (the </a:t>
            </a:r>
            <a:r>
              <a:rPr lang="en-GB" u="sng" dirty="0" smtClean="0">
                <a:solidFill>
                  <a:srgbClr val="FF0000"/>
                </a:solidFill>
              </a:rPr>
              <a:t>working set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is larger than the cache (just won’t fit)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Items with nearby addresses </a:t>
            </a:r>
            <a:r>
              <a:rPr lang="en-GB" i="1" dirty="0" smtClean="0">
                <a:solidFill>
                  <a:srgbClr val="008000"/>
                </a:solidFill>
              </a:rPr>
              <a:t>tend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do caches take advantage of this?</a:t>
            </a: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3700" y="4583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  <a:p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Temporal: cycle through loop repeatedly</a:t>
            </a:r>
          </a:p>
          <a:p>
            <a:pPr lvl="1"/>
            <a:r>
              <a:rPr lang="en-US" dirty="0" smtClean="0"/>
              <a:t>Spatial: reference instructions in sequence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Being able to assess the locality of code is a crucial skill for a programmer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8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6553200" y="1883179"/>
            <a:ext cx="606544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39052" y="167765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758944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157875" y="249732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19517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77038" y="5112603"/>
            <a:ext cx="2768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S x E x B  data bytes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721" y="1344634"/>
            <a:ext cx="199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92556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7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/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/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/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Arrow Connector 142"/>
          <p:cNvCxnSpPr>
            <a:stCxn id="19" idx="3"/>
            <a:endCxn id="63" idx="1"/>
          </p:cNvCxnSpPr>
          <p:nvPr/>
        </p:nvCxnSpPr>
        <p:spPr bwMode="auto">
          <a:xfrm flipV="1">
            <a:off x="5049788" y="2706534"/>
            <a:ext cx="2248423" cy="2381747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1576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025373" y="459363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0596" y="5405890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9062" y="1342282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3 bits for set, 5 bits for byte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       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aaxxx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xyy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yy000</a:t>
            </a:r>
            <a:endParaRPr lang="en-US" sz="1800" u="sng" dirty="0" smtClean="0">
              <a:latin typeface="Calibri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576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9062" y="447257"/>
            <a:ext cx="3146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Assume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j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in registers</a:t>
            </a:r>
          </a:p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of an aligned element</a:t>
            </a:r>
            <a:b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a: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.…aaxxxxyyyy000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27032" y="2551138"/>
            <a:ext cx="1438771" cy="2504591"/>
            <a:chOff x="5569356" y="2551138"/>
            <a:chExt cx="1438771" cy="2504591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6" idx="0"/>
              <a:endCxn id="13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413159" y="2537443"/>
            <a:ext cx="1494180" cy="310435"/>
            <a:chOff x="5413159" y="2537443"/>
            <a:chExt cx="1494180" cy="310435"/>
          </a:xfrm>
        </p:grpSpPr>
        <p:sp>
          <p:nvSpPr>
            <p:cNvPr id="29" name="TextBox 28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413159" y="2854078"/>
            <a:ext cx="1494180" cy="310435"/>
            <a:chOff x="5413159" y="2854078"/>
            <a:chExt cx="1494180" cy="310435"/>
          </a:xfrm>
        </p:grpSpPr>
        <p:sp>
          <p:nvSpPr>
            <p:cNvPr id="33" name="TextBox 32"/>
            <p:cNvSpPr txBox="1"/>
            <p:nvPr/>
          </p:nvSpPr>
          <p:spPr>
            <a:xfrm>
              <a:off x="5413159" y="285673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4083" y="285585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3547" y="28549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0,6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4395" y="28540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0,7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413159" y="3171587"/>
            <a:ext cx="1494180" cy="310435"/>
            <a:chOff x="5413159" y="3171587"/>
            <a:chExt cx="1494180" cy="310435"/>
          </a:xfrm>
        </p:grpSpPr>
        <p:sp>
          <p:nvSpPr>
            <p:cNvPr id="38" name="TextBox 37"/>
            <p:cNvSpPr txBox="1"/>
            <p:nvPr/>
          </p:nvSpPr>
          <p:spPr>
            <a:xfrm>
              <a:off x="5413159" y="317424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0,8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84083" y="317335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0,9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33547" y="317247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0,a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4395" y="317158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0,b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12292" y="3488222"/>
            <a:ext cx="1494180" cy="1568654"/>
            <a:chOff x="5412292" y="3488222"/>
            <a:chExt cx="1494180" cy="1568654"/>
          </a:xfrm>
        </p:grpSpPr>
        <p:sp>
          <p:nvSpPr>
            <p:cNvPr id="42" name="TextBox 41"/>
            <p:cNvSpPr txBox="1"/>
            <p:nvPr/>
          </p:nvSpPr>
          <p:spPr>
            <a:xfrm>
              <a:off x="5413159" y="349088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84083" y="348999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0,d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3547" y="348910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94395" y="3488222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12292" y="379832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83216" y="379743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2680" y="379654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93528" y="379566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12292" y="411495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83216" y="411406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2680" y="411318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93528" y="411229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1,7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12292" y="44324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1,8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83216" y="44315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1,9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32680" y="443069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1,a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93528" y="442980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12292" y="474909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83216" y="474821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2680" y="474732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93528" y="4746441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298211" y="2550256"/>
            <a:ext cx="1438771" cy="2504591"/>
            <a:chOff x="5569356" y="2551138"/>
            <a:chExt cx="1438771" cy="2504591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71" name="Straight Connector 70"/>
            <p:cNvCxnSpPr>
              <a:stCxn id="63" idx="0"/>
              <a:endCxn id="70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6" name="AutoShape 16"/>
          <p:cNvSpPr>
            <a:spLocks/>
          </p:cNvSpPr>
          <p:nvPr/>
        </p:nvSpPr>
        <p:spPr bwMode="auto">
          <a:xfrm rot="16200000" flipV="1">
            <a:off x="7885605" y="4603701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188210" y="5415957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7284342" y="2536560"/>
            <a:ext cx="1494180" cy="310435"/>
            <a:chOff x="5413159" y="2537443"/>
            <a:chExt cx="1494180" cy="310435"/>
          </a:xfrm>
        </p:grpSpPr>
        <p:sp>
          <p:nvSpPr>
            <p:cNvPr id="116" name="TextBox 11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283475" y="3794781"/>
            <a:ext cx="1494180" cy="310435"/>
            <a:chOff x="5413159" y="2537443"/>
            <a:chExt cx="1494180" cy="310435"/>
          </a:xfrm>
        </p:grpSpPr>
        <p:sp>
          <p:nvSpPr>
            <p:cNvPr id="121" name="TextBox 12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290817" y="2534796"/>
            <a:ext cx="1494180" cy="310435"/>
            <a:chOff x="5413159" y="2537443"/>
            <a:chExt cx="1494180" cy="310435"/>
          </a:xfrm>
        </p:grpSpPr>
        <p:sp>
          <p:nvSpPr>
            <p:cNvPr id="126" name="TextBox 12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2,0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2,3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278996" y="3793022"/>
            <a:ext cx="1494180" cy="310435"/>
            <a:chOff x="5413159" y="2537443"/>
            <a:chExt cx="1494180" cy="310435"/>
          </a:xfrm>
        </p:grpSpPr>
        <p:sp>
          <p:nvSpPr>
            <p:cNvPr id="131" name="TextBox 13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3,0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3,3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285809" y="2533031"/>
            <a:ext cx="1494180" cy="310435"/>
            <a:chOff x="5413159" y="2537443"/>
            <a:chExt cx="1494180" cy="310435"/>
          </a:xfrm>
        </p:grpSpPr>
        <p:sp>
          <p:nvSpPr>
            <p:cNvPr id="136" name="TextBox 13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4,0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84083" y="2539215"/>
              <a:ext cx="411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4,3</a:t>
              </a:r>
            </a:p>
          </p:txBody>
        </p:sp>
      </p:grpSp>
      <p:cxnSp>
        <p:nvCxnSpPr>
          <p:cNvPr id="141" name="Straight Arrow Connector 140"/>
          <p:cNvCxnSpPr>
            <a:stCxn id="4" idx="3"/>
            <a:endCxn id="29" idx="1"/>
          </p:cNvCxnSpPr>
          <p:nvPr/>
        </p:nvCxnSpPr>
        <p:spPr bwMode="auto">
          <a:xfrm>
            <a:off x="5049788" y="2530938"/>
            <a:ext cx="363371" cy="16305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40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roup 262"/>
          <p:cNvGrpSpPr/>
          <p:nvPr/>
        </p:nvGrpSpPr>
        <p:grpSpPr>
          <a:xfrm>
            <a:off x="2788654" y="3996368"/>
            <a:ext cx="1438771" cy="2504591"/>
            <a:chOff x="5569356" y="2551138"/>
            <a:chExt cx="1438771" cy="2504591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71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2741938" y="3982679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741071" y="3981797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2752018" y="3981795"/>
            <a:ext cx="1560179" cy="310428"/>
            <a:chOff x="6376549" y="1092219"/>
            <a:chExt cx="1560179" cy="310428"/>
          </a:xfrm>
        </p:grpSpPr>
        <p:sp>
          <p:nvSpPr>
            <p:cNvPr id="284" name="TextBox 28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740202" y="3980914"/>
            <a:ext cx="1560179" cy="310428"/>
            <a:chOff x="6376549" y="1092219"/>
            <a:chExt cx="1560179" cy="310428"/>
          </a:xfrm>
        </p:grpSpPr>
        <p:sp>
          <p:nvSpPr>
            <p:cNvPr id="289" name="TextBox 28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y[0]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y[1]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739335" y="3990980"/>
            <a:ext cx="1560179" cy="310428"/>
            <a:chOff x="6376549" y="1092219"/>
            <a:chExt cx="1560179" cy="310428"/>
          </a:xfrm>
        </p:grpSpPr>
        <p:sp>
          <p:nvSpPr>
            <p:cNvPr id="294" name="TextBox 29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x[0]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81091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4614010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unaligned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144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7287259" y="3951691"/>
            <a:ext cx="1438771" cy="2504591"/>
            <a:chOff x="5569356" y="2551138"/>
            <a:chExt cx="1438771" cy="2504591"/>
          </a:xfrm>
        </p:grpSpPr>
        <p:sp>
          <p:nvSpPr>
            <p:cNvPr id="301" name="Rectangle 300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09" name="Straight Connector 308"/>
            <p:cNvCxnSpPr>
              <a:stCxn id="301" idx="0"/>
              <a:endCxn id="308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0" name="Straight Connector 309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2" name="Group 311"/>
          <p:cNvGrpSpPr/>
          <p:nvPr/>
        </p:nvGrpSpPr>
        <p:grpSpPr>
          <a:xfrm>
            <a:off x="7240543" y="3938002"/>
            <a:ext cx="1560179" cy="310428"/>
            <a:chOff x="6376549" y="1092219"/>
            <a:chExt cx="1560179" cy="310428"/>
          </a:xfrm>
        </p:grpSpPr>
        <p:sp>
          <p:nvSpPr>
            <p:cNvPr id="313" name="TextBox 31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7250623" y="5185272"/>
            <a:ext cx="1560179" cy="310428"/>
            <a:chOff x="6376549" y="1092219"/>
            <a:chExt cx="1560179" cy="310428"/>
          </a:xfrm>
        </p:grpSpPr>
        <p:sp>
          <p:nvSpPr>
            <p:cNvPr id="318" name="TextBox 31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250623" y="4243683"/>
            <a:ext cx="1560179" cy="310428"/>
            <a:chOff x="6376549" y="1092219"/>
            <a:chExt cx="1560179" cy="310428"/>
          </a:xfrm>
        </p:grpSpPr>
        <p:sp>
          <p:nvSpPr>
            <p:cNvPr id="323" name="TextBox 32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x[5]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x[6]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x[8]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249755" y="5501903"/>
            <a:ext cx="1560179" cy="310428"/>
            <a:chOff x="6376549" y="1092219"/>
            <a:chExt cx="1560179" cy="310428"/>
          </a:xfrm>
        </p:grpSpPr>
        <p:sp>
          <p:nvSpPr>
            <p:cNvPr id="338" name="TextBox 33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y[5]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y[6]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y[8]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92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50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28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5123392" y="4115922"/>
            <a:ext cx="1438771" cy="1253973"/>
            <a:chOff x="5864935" y="963575"/>
            <a:chExt cx="1438771" cy="1253973"/>
          </a:xfrm>
        </p:grpSpPr>
        <p:sp>
          <p:nvSpPr>
            <p:cNvPr id="84" name="Rectangle 8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8" name="Straight Connector 87"/>
            <p:cNvCxnSpPr>
              <a:stCxn id="84" idx="0"/>
              <a:endCxn id="8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>
            <a:off x="3664463" y="4116804"/>
            <a:ext cx="1438771" cy="1253973"/>
            <a:chOff x="5864935" y="963575"/>
            <a:chExt cx="1438771" cy="1253973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6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276"/>
          <p:cNvGrpSpPr/>
          <p:nvPr/>
        </p:nvGrpSpPr>
        <p:grpSpPr>
          <a:xfrm>
            <a:off x="3617747" y="4103113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6" name="Group 277"/>
          <p:cNvGrpSpPr/>
          <p:nvPr/>
        </p:nvGrpSpPr>
        <p:grpSpPr>
          <a:xfrm>
            <a:off x="5076677" y="4102231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144482" y="4068505"/>
            <a:ext cx="245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still can fit both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because 2 lines in each set</a:t>
            </a:r>
          </a:p>
        </p:txBody>
      </p:sp>
      <p:grpSp>
        <p:nvGrpSpPr>
          <p:cNvPr id="91" name="Group 276"/>
          <p:cNvGrpSpPr/>
          <p:nvPr/>
        </p:nvGrpSpPr>
        <p:grpSpPr>
          <a:xfrm>
            <a:off x="3616880" y="4430692"/>
            <a:ext cx="1560179" cy="310428"/>
            <a:chOff x="6376549" y="1092219"/>
            <a:chExt cx="1560179" cy="310428"/>
          </a:xfrm>
        </p:grpSpPr>
        <p:sp>
          <p:nvSpPr>
            <p:cNvPr id="92" name="TextBox 91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x[4]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x[5]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x[6]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</p:grpSp>
      <p:grpSp>
        <p:nvGrpSpPr>
          <p:cNvPr id="96" name="Group 277"/>
          <p:cNvGrpSpPr/>
          <p:nvPr/>
        </p:nvGrpSpPr>
        <p:grpSpPr>
          <a:xfrm>
            <a:off x="5075809" y="4418861"/>
            <a:ext cx="1560179" cy="310428"/>
            <a:chOff x="6376549" y="1092219"/>
            <a:chExt cx="1560179" cy="310428"/>
          </a:xfrm>
        </p:grpSpPr>
        <p:sp>
          <p:nvSpPr>
            <p:cNvPr id="97" name="TextBox 96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y[4]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y[5]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y[6]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97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Set-Associative Caches (S = 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lines in one single set, S = 1</a:t>
            </a:r>
          </a:p>
          <a:p>
            <a:pPr lvl="1"/>
            <a:r>
              <a:rPr lang="en-US" dirty="0" smtClean="0"/>
              <a:t>E = C / B, where C is total cache size</a:t>
            </a:r>
          </a:p>
          <a:p>
            <a:pPr lvl="1"/>
            <a:r>
              <a:rPr lang="en-US" dirty="0" smtClean="0"/>
              <a:t>S = 1 = ( C / B ) / 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Direct-mapped caches have E = 1</a:t>
            </a:r>
          </a:p>
          <a:p>
            <a:pPr lvl="1"/>
            <a:r>
              <a:rPr lang="en-US" dirty="0" smtClean="0"/>
              <a:t>S = ( C / B ) / E  = C / B</a:t>
            </a:r>
          </a:p>
          <a:p>
            <a:r>
              <a:rPr lang="en-US" dirty="0" smtClean="0"/>
              <a:t>Tags are more expensive in associative caches</a:t>
            </a:r>
          </a:p>
          <a:p>
            <a:pPr lvl="1"/>
            <a:r>
              <a:rPr lang="en-US" dirty="0" smtClean="0"/>
              <a:t>Fully-associative cache, C / B tag comparators</a:t>
            </a:r>
          </a:p>
          <a:p>
            <a:pPr lvl="1"/>
            <a:r>
              <a:rPr lang="en-US" dirty="0" smtClean="0"/>
              <a:t>Direct-mapped cache, 1 tag comparator</a:t>
            </a:r>
          </a:p>
          <a:p>
            <a:pPr lvl="1"/>
            <a:r>
              <a:rPr lang="en-US" dirty="0" smtClean="0"/>
              <a:t>In general, E-way set-associative caches, E tag comparators</a:t>
            </a:r>
          </a:p>
          <a:p>
            <a:r>
              <a:rPr lang="en-US" dirty="0" smtClean="0"/>
              <a:t>Tag size, assuming </a:t>
            </a:r>
            <a:r>
              <a:rPr lang="en-US" dirty="0" err="1" smtClean="0"/>
              <a:t>m</a:t>
            </a:r>
            <a:r>
              <a:rPr lang="en-US" dirty="0" smtClean="0"/>
              <a:t> address bits (</a:t>
            </a:r>
            <a:r>
              <a:rPr lang="en-US" dirty="0" err="1" smtClean="0"/>
              <a:t>m</a:t>
            </a:r>
            <a:r>
              <a:rPr lang="en-US" dirty="0" smtClean="0"/>
              <a:t> = 32 for IA32)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 – log</a:t>
            </a:r>
            <a:r>
              <a:rPr lang="en-US" baseline="-25000" dirty="0" smtClean="0"/>
              <a:t>2</a:t>
            </a:r>
            <a:r>
              <a:rPr lang="en-US" dirty="0" smtClean="0"/>
              <a:t>S – log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br>
              <a:rPr lang="en-US" dirty="0" smtClean="0"/>
            </a:b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Multiple copies of data exist:</a:t>
            </a:r>
          </a:p>
          <a:p>
            <a:pPr lvl="1"/>
            <a:r>
              <a:rPr lang="en-GB" dirty="0" smtClean="0"/>
              <a:t>L1, L2, L3, Main Memory, Disk</a:t>
            </a:r>
          </a:p>
          <a:p>
            <a:r>
              <a:rPr lang="en-GB" dirty="0" smtClean="0"/>
              <a:t>What to do on a write-hit?</a:t>
            </a:r>
          </a:p>
          <a:p>
            <a:pPr lvl="1"/>
            <a:r>
              <a:rPr lang="en-GB" dirty="0" smtClean="0"/>
              <a:t>Write-through (write immediately to memory)</a:t>
            </a:r>
          </a:p>
          <a:p>
            <a:pPr lvl="1"/>
            <a:r>
              <a:rPr lang="en-GB" dirty="0" smtClean="0"/>
              <a:t>Write-back (defer write to memory until replacement of line)</a:t>
            </a:r>
          </a:p>
          <a:p>
            <a:pPr lvl="2"/>
            <a:r>
              <a:rPr lang="en-GB" dirty="0" smtClean="0"/>
              <a:t>Need a dirty bit (line different from memory or not)</a:t>
            </a:r>
          </a:p>
          <a:p>
            <a:r>
              <a:rPr lang="en-GB" dirty="0" smtClean="0"/>
              <a:t>What to do on a write-miss?</a:t>
            </a:r>
          </a:p>
          <a:p>
            <a:pPr lvl="1"/>
            <a:r>
              <a:rPr lang="en-GB" dirty="0" smtClean="0"/>
              <a:t>Write-allocate (load into cache, update line in cache)</a:t>
            </a:r>
          </a:p>
          <a:p>
            <a:pPr lvl="2"/>
            <a:r>
              <a:rPr lang="en-GB" dirty="0" smtClean="0"/>
              <a:t>Good if more writes to the location follow</a:t>
            </a:r>
          </a:p>
          <a:p>
            <a:pPr lvl="1"/>
            <a:r>
              <a:rPr lang="en-GB" dirty="0" smtClean="0"/>
              <a:t>No-write-allocate (writes immediately to memory)</a:t>
            </a:r>
          </a:p>
          <a:p>
            <a:r>
              <a:rPr lang="en-GB" dirty="0" smtClean="0"/>
              <a:t>Typical</a:t>
            </a:r>
          </a:p>
          <a:p>
            <a:pPr lvl="1"/>
            <a:r>
              <a:rPr lang="en-GB" dirty="0" smtClean="0"/>
              <a:t>Write-through + No-write-allocate</a:t>
            </a:r>
          </a:p>
          <a:p>
            <a:pPr lvl="1"/>
            <a:r>
              <a:rPr lang="en-GB" dirty="0" smtClean="0"/>
              <a:t>Write-back + Write-allocate</a:t>
            </a:r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74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Mechanics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Larger, slower, cheaper memory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0000"/>
                </a:solidFill>
                <a:latin typeface="Calibri" pitchFamily="34" charset="0"/>
              </a:rPr>
              <a:t>viewed as partitioned </a:t>
            </a: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Data is copied </a:t>
            </a:r>
            <a:r>
              <a:rPr lang="en-GB" sz="1600" b="1" dirty="0" smtClean="0">
                <a:solidFill>
                  <a:srgbClr val="000000"/>
                </a:solidFill>
                <a:latin typeface="Calibri" pitchFamily="34" charset="0"/>
              </a:rPr>
              <a:t>in </a:t>
            </a: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Smaller, faster, more expensive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memory caches a  subset of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00"/>
                </a:solidFill>
                <a:latin typeface="Calibri" pitchFamily="34" charset="0"/>
              </a:rPr>
              <a:t>the blocks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4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8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in cache: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6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not in cache: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Data in block b is needed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not in cache: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Block b is fetched from</a:t>
            </a:r>
          </a:p>
          <a:p>
            <a:pPr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alibri" pitchFamily="34" charset="0"/>
              </a:rPr>
              <a:t>memory</a:t>
            </a:r>
            <a:endParaRPr lang="en-GB" sz="20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1718</Words>
  <Application>Microsoft Office PowerPoint</Application>
  <PresentationFormat>On-screen Show (4:3)</PresentationFormat>
  <Paragraphs>803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1_template2010</vt:lpstr>
      <vt:lpstr>CSE 351  Section 9</vt:lpstr>
      <vt:lpstr>Agenda</vt:lpstr>
      <vt:lpstr>General Cache Mechanics</vt:lpstr>
      <vt:lpstr>General Cache Concepts: Hit</vt:lpstr>
      <vt:lpstr>General Cache Concepts: Hit</vt:lpstr>
      <vt:lpstr>General Cache Concepts: Hit</vt:lpstr>
      <vt:lpstr>General Cache Concepts: Miss</vt:lpstr>
      <vt:lpstr>General Cache Concepts: Miss</vt:lpstr>
      <vt:lpstr>General Cache Concepts: Miss</vt:lpstr>
      <vt:lpstr>General Cache Concepts: Miss</vt:lpstr>
      <vt:lpstr>Cache Performance Metrics</vt:lpstr>
      <vt:lpstr>Lets think about those numbers</vt:lpstr>
      <vt:lpstr>Types of Cache Misses</vt:lpstr>
      <vt:lpstr>Why Caches Work</vt:lpstr>
      <vt:lpstr>Example: Locality?</vt:lpstr>
      <vt:lpstr>General Cache Organization (S, E, B)</vt:lpstr>
      <vt:lpstr>Cache Read</vt:lpstr>
      <vt:lpstr>Example: Direct-Mapped Cache (E = 1)</vt:lpstr>
      <vt:lpstr>Example: Direct-Mapped Cache (E = 1)</vt:lpstr>
      <vt:lpstr>Example: Direct-Mapped Cache (E = 1)</vt:lpstr>
      <vt:lpstr>Example (for E =1)</vt:lpstr>
      <vt:lpstr>Example (for E = 1)</vt:lpstr>
      <vt:lpstr>E-way Set-Associative Cache (Here: E = 2)</vt:lpstr>
      <vt:lpstr>E-way Set-Associative Cache (Here: E = 2)</vt:lpstr>
      <vt:lpstr>E-way Set-Associative Cache (Here: E = 2)</vt:lpstr>
      <vt:lpstr>Example (for E = 2)</vt:lpstr>
      <vt:lpstr>Fully Set-Associative Caches (S = 1)</vt:lpstr>
      <vt:lpstr>What about writes?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351  Section 2</dc:title>
  <dc:creator>Nick</dc:creator>
  <cp:lastModifiedBy>Nick</cp:lastModifiedBy>
  <cp:revision>73</cp:revision>
  <dcterms:created xsi:type="dcterms:W3CDTF">2012-01-12T00:06:06Z</dcterms:created>
  <dcterms:modified xsi:type="dcterms:W3CDTF">2012-03-01T03:09:31Z</dcterms:modified>
</cp:coreProperties>
</file>