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534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  <p:sldId id="555" r:id="rId24"/>
    <p:sldId id="556" r:id="rId25"/>
    <p:sldId id="557" r:id="rId26"/>
    <p:sldId id="558" r:id="rId27"/>
    <p:sldId id="559" r:id="rId28"/>
    <p:sldId id="560" r:id="rId29"/>
    <p:sldId id="561" r:id="rId30"/>
    <p:sldId id="562" r:id="rId31"/>
    <p:sldId id="563" r:id="rId32"/>
    <p:sldId id="564" r:id="rId33"/>
    <p:sldId id="565" r:id="rId34"/>
    <p:sldId id="566" r:id="rId35"/>
    <p:sldId id="567" r:id="rId36"/>
    <p:sldId id="568" r:id="rId37"/>
    <p:sldId id="569" r:id="rId38"/>
    <p:sldId id="57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cial_networking_site" TargetMode="External"/><Relationship Id="rId4" Type="http://schemas.openxmlformats.org/officeDocument/2006/relationships/hyperlink" Target="http://en.wikipedia.org/wiki/Wiki" TargetMode="External"/><Relationship Id="rId5" Type="http://schemas.openxmlformats.org/officeDocument/2006/relationships/hyperlink" Target="http://en.wikipedia.org/wiki/Video_sharing" TargetMode="External"/><Relationship Id="rId6" Type="http://schemas.openxmlformats.org/officeDocument/2006/relationships/hyperlink" Target="http://en.wikipedia.org/wiki/Web_service" TargetMode="External"/><Relationship Id="rId7" Type="http://schemas.openxmlformats.org/officeDocument/2006/relationships/hyperlink" Target="http://en.wikipedia.org/wiki/Web_application" TargetMode="External"/><Relationship Id="rId8" Type="http://schemas.openxmlformats.org/officeDocument/2006/relationships/hyperlink" Target="http://en.wikipedia.org/wiki/Mashup_(web_application_hybrid)" TargetMode="External"/><Relationship Id="rId9" Type="http://schemas.openxmlformats.org/officeDocument/2006/relationships/hyperlink" Target="http://en.wikipedia.org/wiki/Folksonomy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85D1C-743B-1D41-A69C-C70AA75EEE8E}" type="slidenum">
              <a:rPr lang="en-US"/>
              <a:pPr/>
              <a:t>3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item, say why we are learning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9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15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scalability by adding servers.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67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16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scalability by adding servers.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21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scalability by adding servers.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02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scalability by adding servers.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32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Voldemort</a:t>
            </a:r>
            <a:r>
              <a:rPr lang="en-US" dirty="0" smtClean="0"/>
              <a:t> is supported 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linkedin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kumimoji="1" lang="en-US" dirty="0">
                <a:ea typeface="+mn-ea"/>
                <a:cs typeface="+mn-cs"/>
              </a:rPr>
              <a:t>A “document” allows </a:t>
            </a:r>
            <a:r>
              <a:rPr kumimoji="1" lang="en-US" b="1" dirty="0">
                <a:ea typeface="+mn-ea"/>
                <a:cs typeface="+mn-cs"/>
              </a:rPr>
              <a:t>values to be nested documents </a:t>
            </a:r>
            <a:r>
              <a:rPr kumimoji="1" lang="en-US" dirty="0">
                <a:ea typeface="+mn-ea"/>
                <a:cs typeface="+mn-cs"/>
              </a:rPr>
              <a:t>or </a:t>
            </a:r>
            <a:r>
              <a:rPr kumimoji="1" lang="en-US" b="1" dirty="0">
                <a:ea typeface="+mn-ea"/>
                <a:cs typeface="+mn-cs"/>
              </a:rPr>
              <a:t>lists</a:t>
            </a:r>
            <a:r>
              <a:rPr kumimoji="1" lang="en-US" dirty="0">
                <a:ea typeface="+mn-ea"/>
                <a:cs typeface="+mn-cs"/>
              </a:rPr>
              <a:t> as well as </a:t>
            </a:r>
            <a:r>
              <a:rPr kumimoji="1" lang="en-US" b="1" dirty="0">
                <a:ea typeface="+mn-ea"/>
                <a:cs typeface="+mn-cs"/>
              </a:rPr>
              <a:t>scalar</a:t>
            </a:r>
            <a:r>
              <a:rPr kumimoji="1" lang="en-US" dirty="0">
                <a:ea typeface="+mn-ea"/>
                <a:cs typeface="+mn-cs"/>
              </a:rPr>
              <a:t> values, and the attribute names are </a:t>
            </a:r>
            <a:r>
              <a:rPr kumimoji="1" lang="en-US" b="1" dirty="0">
                <a:ea typeface="+mn-ea"/>
                <a:cs typeface="+mn-cs"/>
              </a:rPr>
              <a:t>dynamically defined for each document at runtime</a:t>
            </a:r>
            <a:r>
              <a:rPr kumimoji="1" lang="en-US" dirty="0">
                <a:ea typeface="+mn-ea"/>
                <a:cs typeface="+mn-cs"/>
              </a:rPr>
              <a:t>. A document differs from a tuple in that the attributes are not defined in a global schema, and this wider range of values are permitted.</a:t>
            </a:r>
          </a:p>
          <a:p>
            <a:endParaRPr kumimoji="1" lang="en-US" dirty="0">
              <a:ea typeface="+mn-ea"/>
              <a:cs typeface="+mn-cs"/>
            </a:endParaRPr>
          </a:p>
          <a:p>
            <a:r>
              <a:rPr kumimoji="1" lang="en-US" dirty="0">
                <a:ea typeface="+mn-ea"/>
                <a:cs typeface="+mn-cs"/>
              </a:rPr>
              <a:t>An “extensible record” is a hybrid between a tuple and a document, where families of attributes are defined in a schema, but new attributes can be added (within an attribute family) on a per-record</a:t>
            </a:r>
          </a:p>
          <a:p>
            <a:r>
              <a:rPr kumimoji="1" lang="en-US" dirty="0">
                <a:ea typeface="+mn-ea"/>
                <a:cs typeface="+mn-cs"/>
              </a:rPr>
              <a:t>basis. Attributes may be list-valued.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55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92A1-13F6-A445-87D1-FA2328BAC0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08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92A1-13F6-A445-87D1-FA2328BAC0F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88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92A1-13F6-A445-87D1-FA2328BAC0F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30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92A1-13F6-A445-87D1-FA2328BAC0F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7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other secondary indices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1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hlinkClick r:id="rId3" tooltip="Social networking site"/>
              </a:rPr>
              <a:t>social networking sites</a:t>
            </a:r>
            <a:r>
              <a:rPr lang="en-US" sz="2000" dirty="0" smtClean="0">
                <a:solidFill>
                  <a:schemeClr val="tx1"/>
                </a:solidFill>
              </a:rPr>
              <a:t>, blogs, </a:t>
            </a:r>
            <a:r>
              <a:rPr lang="en-US" sz="2000" dirty="0" smtClean="0">
                <a:solidFill>
                  <a:schemeClr val="tx1"/>
                </a:solidFill>
                <a:hlinkClick r:id="rId4" tooltip="Wiki"/>
              </a:rPr>
              <a:t>wikis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hlinkClick r:id="rId5" tooltip="Video sharing"/>
              </a:rPr>
              <a:t>video sharing</a:t>
            </a:r>
            <a:r>
              <a:rPr lang="en-US" sz="2000" dirty="0" smtClean="0">
                <a:solidFill>
                  <a:schemeClr val="tx1"/>
                </a:solidFill>
              </a:rPr>
              <a:t> sites, </a:t>
            </a:r>
            <a:r>
              <a:rPr lang="en-US" sz="2000" dirty="0" smtClean="0">
                <a:solidFill>
                  <a:schemeClr val="tx1"/>
                </a:solidFill>
                <a:hlinkClick r:id="rId6" tooltip="Web service"/>
              </a:rPr>
              <a:t>hosted services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hlinkClick r:id="rId7" tooltip="Web application"/>
              </a:rPr>
              <a:t>web applications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hlinkClick r:id="rId8" tooltip="Mashup (web application hybrid)"/>
              </a:rPr>
              <a:t>mashups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chemeClr val="tx1"/>
                </a:solidFill>
                <a:hlinkClick r:id="rId9" tooltip="Folksonomy"/>
              </a:rPr>
              <a:t>folksonomies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43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Voldemort</a:t>
            </a:r>
            <a:r>
              <a:rPr lang="en-US" dirty="0" smtClean="0"/>
              <a:t> is supported 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linkedin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kumimoji="1" lang="en-US" dirty="0">
                <a:ea typeface="+mn-ea"/>
                <a:cs typeface="+mn-cs"/>
              </a:rPr>
              <a:t>A “document” allows </a:t>
            </a:r>
            <a:r>
              <a:rPr kumimoji="1" lang="en-US" b="1" dirty="0">
                <a:ea typeface="+mn-ea"/>
                <a:cs typeface="+mn-cs"/>
              </a:rPr>
              <a:t>values to be nested documents </a:t>
            </a:r>
            <a:r>
              <a:rPr kumimoji="1" lang="en-US" dirty="0">
                <a:ea typeface="+mn-ea"/>
                <a:cs typeface="+mn-cs"/>
              </a:rPr>
              <a:t>or </a:t>
            </a:r>
            <a:r>
              <a:rPr kumimoji="1" lang="en-US" b="1" dirty="0">
                <a:ea typeface="+mn-ea"/>
                <a:cs typeface="+mn-cs"/>
              </a:rPr>
              <a:t>lists</a:t>
            </a:r>
            <a:r>
              <a:rPr kumimoji="1" lang="en-US" dirty="0">
                <a:ea typeface="+mn-ea"/>
                <a:cs typeface="+mn-cs"/>
              </a:rPr>
              <a:t> as well as </a:t>
            </a:r>
            <a:r>
              <a:rPr kumimoji="1" lang="en-US" b="1" dirty="0">
                <a:ea typeface="+mn-ea"/>
                <a:cs typeface="+mn-cs"/>
              </a:rPr>
              <a:t>scalar</a:t>
            </a:r>
            <a:r>
              <a:rPr kumimoji="1" lang="en-US" dirty="0">
                <a:ea typeface="+mn-ea"/>
                <a:cs typeface="+mn-cs"/>
              </a:rPr>
              <a:t> values, and the attribute names are </a:t>
            </a:r>
            <a:r>
              <a:rPr kumimoji="1" lang="en-US" b="1" dirty="0">
                <a:ea typeface="+mn-ea"/>
                <a:cs typeface="+mn-cs"/>
              </a:rPr>
              <a:t>dynamically defined for each document at runtime</a:t>
            </a:r>
            <a:r>
              <a:rPr kumimoji="1" lang="en-US" dirty="0">
                <a:ea typeface="+mn-ea"/>
                <a:cs typeface="+mn-cs"/>
              </a:rPr>
              <a:t>. A document differs from a tuple in that the attributes are not defined in a global schema, and this wider range of values are permitted.</a:t>
            </a:r>
          </a:p>
          <a:p>
            <a:endParaRPr kumimoji="1" lang="en-US" dirty="0">
              <a:ea typeface="+mn-ea"/>
              <a:cs typeface="+mn-cs"/>
            </a:endParaRPr>
          </a:p>
          <a:p>
            <a:r>
              <a:rPr kumimoji="1" lang="en-US" dirty="0">
                <a:ea typeface="+mn-ea"/>
                <a:cs typeface="+mn-cs"/>
              </a:rPr>
              <a:t>An “extensible record” is a hybrid between a tuple and a document, where families of attributes are defined in a schema, but new attributes can be added (within an attribute family) on a per-record</a:t>
            </a:r>
          </a:p>
          <a:p>
            <a:r>
              <a:rPr kumimoji="1" lang="en-US" dirty="0">
                <a:ea typeface="+mn-ea"/>
                <a:cs typeface="+mn-cs"/>
              </a:rPr>
              <a:t>basis. Attributes may be list-valued.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930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(2/10/16 15:22) -----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092A1-13F6-A445-87D1-FA2328BAC0F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Voldemort</a:t>
            </a:r>
            <a:r>
              <a:rPr lang="en-US" dirty="0" smtClean="0"/>
              <a:t> is supported 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linkedin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kumimoji="1" lang="en-US" dirty="0">
                <a:ea typeface="+mn-ea"/>
                <a:cs typeface="+mn-cs"/>
              </a:rPr>
              <a:t>A “document” allows </a:t>
            </a:r>
            <a:r>
              <a:rPr kumimoji="1" lang="en-US" b="1" dirty="0">
                <a:ea typeface="+mn-ea"/>
                <a:cs typeface="+mn-cs"/>
              </a:rPr>
              <a:t>values to be nested documents </a:t>
            </a:r>
            <a:r>
              <a:rPr kumimoji="1" lang="en-US" dirty="0">
                <a:ea typeface="+mn-ea"/>
                <a:cs typeface="+mn-cs"/>
              </a:rPr>
              <a:t>or </a:t>
            </a:r>
            <a:r>
              <a:rPr kumimoji="1" lang="en-US" b="1" dirty="0">
                <a:ea typeface="+mn-ea"/>
                <a:cs typeface="+mn-cs"/>
              </a:rPr>
              <a:t>lists</a:t>
            </a:r>
            <a:r>
              <a:rPr kumimoji="1" lang="en-US" dirty="0">
                <a:ea typeface="+mn-ea"/>
                <a:cs typeface="+mn-cs"/>
              </a:rPr>
              <a:t> as well as </a:t>
            </a:r>
            <a:r>
              <a:rPr kumimoji="1" lang="en-US" b="1" dirty="0">
                <a:ea typeface="+mn-ea"/>
                <a:cs typeface="+mn-cs"/>
              </a:rPr>
              <a:t>scalar</a:t>
            </a:r>
            <a:r>
              <a:rPr kumimoji="1" lang="en-US" dirty="0">
                <a:ea typeface="+mn-ea"/>
                <a:cs typeface="+mn-cs"/>
              </a:rPr>
              <a:t> values, and the attribute names are </a:t>
            </a:r>
            <a:r>
              <a:rPr kumimoji="1" lang="en-US" b="1" dirty="0">
                <a:ea typeface="+mn-ea"/>
                <a:cs typeface="+mn-cs"/>
              </a:rPr>
              <a:t>dynamically defined for each document at runtime</a:t>
            </a:r>
            <a:r>
              <a:rPr kumimoji="1" lang="en-US" dirty="0">
                <a:ea typeface="+mn-ea"/>
                <a:cs typeface="+mn-cs"/>
              </a:rPr>
              <a:t>. A document differs from a tuple in that the attributes are not defined in a global schema, and this wider range of values are permitted.</a:t>
            </a:r>
          </a:p>
          <a:p>
            <a:endParaRPr kumimoji="1" lang="en-US" dirty="0">
              <a:ea typeface="+mn-ea"/>
              <a:cs typeface="+mn-cs"/>
            </a:endParaRPr>
          </a:p>
          <a:p>
            <a:r>
              <a:rPr kumimoji="1" lang="en-US" dirty="0">
                <a:ea typeface="+mn-ea"/>
                <a:cs typeface="+mn-cs"/>
              </a:rPr>
              <a:t>An “extensible record” is a hybrid between a tuple and a document, where families of attributes are defined in a schema, but new attributes can be added (within an attribute family) on a per-record</a:t>
            </a:r>
          </a:p>
          <a:p>
            <a:r>
              <a:rPr kumimoji="1" lang="en-US" dirty="0">
                <a:ea typeface="+mn-ea"/>
                <a:cs typeface="+mn-cs"/>
              </a:rPr>
              <a:t>basis. Attributes may be list-valued.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70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dirty="0">
                <a:ea typeface="+mn-ea"/>
                <a:cs typeface="+mn-cs"/>
              </a:rPr>
              <a:t>The column groups must be pre-defined with the</a:t>
            </a:r>
          </a:p>
          <a:p>
            <a:r>
              <a:rPr kumimoji="1" lang="en-US" dirty="0">
                <a:ea typeface="+mn-ea"/>
                <a:cs typeface="+mn-cs"/>
              </a:rPr>
              <a:t>extensible record stores. However, that is not a big</a:t>
            </a:r>
          </a:p>
          <a:p>
            <a:r>
              <a:rPr kumimoji="1" lang="en-US" dirty="0">
                <a:ea typeface="+mn-ea"/>
                <a:cs typeface="+mn-cs"/>
              </a:rPr>
              <a:t>constraint, as new attributes can be defined at any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07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8B34E-4D02-0B48-927C-573388C3BCF2}" type="slidenum">
              <a:rPr lang="en-US"/>
              <a:pPr/>
              <a:t>10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0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8B34E-4D02-0B48-927C-573388C3BCF2}" type="slidenum">
              <a:rPr lang="en-US"/>
              <a:pPr/>
              <a:t>11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4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8B34E-4D02-0B48-927C-573388C3BCF2}" type="slidenum">
              <a:rPr lang="en-US"/>
              <a:pPr/>
              <a:t>12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77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13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scalability by adding servers.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39AC-29BA-9F44-BFD1-294F18804895}" type="slidenum">
              <a:rPr lang="en-US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scalability by adding servers.</a:t>
            </a:r>
          </a:p>
          <a:p>
            <a:r>
              <a:rPr lang="en-US" dirty="0" smtClean="0"/>
              <a:t>Example is using browser to talk to SQL Azure</a:t>
            </a:r>
            <a:r>
              <a:rPr lang="en-US" baseline="0" dirty="0" smtClean="0"/>
              <a:t>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1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13</a:t>
            </a:r>
            <a:r>
              <a:rPr lang="en-US" baseline="30000" dirty="0" smtClean="0"/>
              <a:t>th</a:t>
            </a:r>
            <a:r>
              <a:rPr lang="en-US" dirty="0" smtClean="0"/>
              <a:t> –  </a:t>
            </a:r>
            <a:r>
              <a:rPr lang="en-US" dirty="0" smtClean="0"/>
              <a:t>Semi-structured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Client-Server</a:t>
            </a:r>
            <a:endParaRPr lang="en-US" sz="40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One </a:t>
            </a:r>
            <a:r>
              <a:rPr lang="en-US" sz="2800" i="1" dirty="0" smtClean="0">
                <a:solidFill>
                  <a:srgbClr val="0000FF"/>
                </a:solidFill>
              </a:rPr>
              <a:t>server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that </a:t>
            </a:r>
            <a:r>
              <a:rPr lang="en-US" sz="2800" dirty="0" smtClean="0">
                <a:solidFill>
                  <a:srgbClr val="0000FF"/>
                </a:solidFill>
              </a:rPr>
              <a:t>runs the </a:t>
            </a:r>
            <a:r>
              <a:rPr lang="en-US" sz="2800" dirty="0">
                <a:solidFill>
                  <a:srgbClr val="0000FF"/>
                </a:solidFill>
              </a:rPr>
              <a:t>DBMS </a:t>
            </a:r>
            <a:r>
              <a:rPr lang="en-US" sz="2800" dirty="0" smtClean="0">
                <a:solidFill>
                  <a:srgbClr val="0000FF"/>
                </a:solidFill>
              </a:rPr>
              <a:t>(or RDBMS):</a:t>
            </a:r>
            <a:endParaRPr lang="en-US" sz="2800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Your own desktop,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beefy system,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cloud service (SQL Azure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52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Client-Server</a:t>
            </a:r>
            <a:endParaRPr lang="en-US" sz="40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One </a:t>
            </a:r>
            <a:r>
              <a:rPr lang="en-US" sz="2800" i="1" dirty="0" smtClean="0">
                <a:solidFill>
                  <a:srgbClr val="0000FF"/>
                </a:solidFill>
              </a:rPr>
              <a:t>server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that </a:t>
            </a:r>
            <a:r>
              <a:rPr lang="en-US" sz="2800" dirty="0" smtClean="0">
                <a:solidFill>
                  <a:srgbClr val="0000FF"/>
                </a:solidFill>
              </a:rPr>
              <a:t>runs the </a:t>
            </a:r>
            <a:r>
              <a:rPr lang="en-US" sz="2800" dirty="0">
                <a:solidFill>
                  <a:srgbClr val="0000FF"/>
                </a:solidFill>
              </a:rPr>
              <a:t>DBMS </a:t>
            </a:r>
            <a:r>
              <a:rPr lang="en-US" sz="2800" dirty="0" smtClean="0">
                <a:solidFill>
                  <a:srgbClr val="0000FF"/>
                </a:solidFill>
              </a:rPr>
              <a:t>(or RDBMS):</a:t>
            </a:r>
            <a:endParaRPr lang="en-US" sz="2800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Your own desktop,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beefy system,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cloud service (SQL Azure)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FF"/>
                </a:solidFill>
              </a:rPr>
              <a:t>Many </a:t>
            </a:r>
            <a:r>
              <a:rPr lang="en-US" sz="2800" i="1" dirty="0">
                <a:solidFill>
                  <a:srgbClr val="0000FF"/>
                </a:solidFill>
              </a:rPr>
              <a:t>clients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run </a:t>
            </a:r>
            <a:r>
              <a:rPr lang="en-US" sz="2800" dirty="0">
                <a:solidFill>
                  <a:srgbClr val="0000FF"/>
                </a:solidFill>
              </a:rPr>
              <a:t>apps and </a:t>
            </a:r>
            <a:r>
              <a:rPr lang="en-US" sz="2800" dirty="0" smtClean="0">
                <a:solidFill>
                  <a:srgbClr val="0000FF"/>
                </a:solidFill>
              </a:rPr>
              <a:t>connect </a:t>
            </a:r>
            <a:r>
              <a:rPr lang="en-US" sz="2800" dirty="0">
                <a:solidFill>
                  <a:srgbClr val="0000FF"/>
                </a:solidFill>
              </a:rPr>
              <a:t>to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Microsoft’s </a:t>
            </a:r>
            <a:r>
              <a:rPr lang="en-US" sz="2400" dirty="0"/>
              <a:t>Management </a:t>
            </a:r>
            <a:r>
              <a:rPr lang="en-US" sz="2400" dirty="0" smtClean="0"/>
              <a:t>Studio (for SQL Server), or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psql</a:t>
            </a:r>
            <a:r>
              <a:rPr lang="en-US" sz="2400" dirty="0" smtClean="0"/>
              <a:t> </a:t>
            </a:r>
            <a:r>
              <a:rPr lang="en-US" sz="2400" dirty="0"/>
              <a:t>(for </a:t>
            </a:r>
            <a:r>
              <a:rPr lang="en-US" sz="2400" dirty="0" err="1"/>
              <a:t>postgres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</a:t>
            </a:r>
            <a:r>
              <a:rPr lang="en-US" sz="2400" dirty="0"/>
              <a:t>Java </a:t>
            </a:r>
            <a:r>
              <a:rPr lang="en-US" dirty="0" smtClean="0"/>
              <a:t>program (HW8) </a:t>
            </a:r>
            <a:r>
              <a:rPr lang="en-US" sz="2400" dirty="0" smtClean="0"/>
              <a:t>or some </a:t>
            </a:r>
            <a:r>
              <a:rPr lang="en-US" sz="2400" dirty="0"/>
              <a:t>C++ </a:t>
            </a:r>
            <a:r>
              <a:rPr lang="en-US" sz="2400" dirty="0" smtClean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9797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Client-Server</a:t>
            </a:r>
            <a:endParaRPr lang="en-US" sz="40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58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One </a:t>
            </a:r>
            <a:r>
              <a:rPr lang="en-US" sz="2800" i="1" dirty="0" smtClean="0">
                <a:solidFill>
                  <a:srgbClr val="0000FF"/>
                </a:solidFill>
              </a:rPr>
              <a:t>server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that </a:t>
            </a:r>
            <a:r>
              <a:rPr lang="en-US" sz="2800" dirty="0" smtClean="0">
                <a:solidFill>
                  <a:srgbClr val="0000FF"/>
                </a:solidFill>
              </a:rPr>
              <a:t>runs the </a:t>
            </a:r>
            <a:r>
              <a:rPr lang="en-US" sz="2800" dirty="0">
                <a:solidFill>
                  <a:srgbClr val="0000FF"/>
                </a:solidFill>
              </a:rPr>
              <a:t>DBMS </a:t>
            </a:r>
            <a:r>
              <a:rPr lang="en-US" sz="2800" dirty="0" smtClean="0">
                <a:solidFill>
                  <a:srgbClr val="0000FF"/>
                </a:solidFill>
              </a:rPr>
              <a:t>(or RDBMS):</a:t>
            </a:r>
            <a:endParaRPr lang="en-US" sz="2800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Your own desktop,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beefy system,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cloud service (SQL Azure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Many </a:t>
            </a:r>
            <a:r>
              <a:rPr lang="en-US" sz="2800" i="1" dirty="0" smtClean="0">
                <a:solidFill>
                  <a:srgbClr val="0000FF"/>
                </a:solidFill>
              </a:rPr>
              <a:t>clients</a:t>
            </a:r>
            <a:r>
              <a:rPr lang="en-US" sz="2800" dirty="0" smtClean="0">
                <a:solidFill>
                  <a:srgbClr val="0000FF"/>
                </a:solidFill>
              </a:rPr>
              <a:t> run apps and connect to DBMS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Microsoft’s Management Studio (for SQL Server), or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psql</a:t>
            </a:r>
            <a:r>
              <a:rPr lang="en-US" sz="2400" dirty="0" smtClean="0"/>
              <a:t> (for </a:t>
            </a:r>
            <a:r>
              <a:rPr lang="en-US" sz="2400" dirty="0" err="1" smtClean="0"/>
              <a:t>postgres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Some Java </a:t>
            </a:r>
            <a:r>
              <a:rPr lang="en-US" dirty="0" smtClean="0"/>
              <a:t>program </a:t>
            </a:r>
            <a:r>
              <a:rPr lang="en-US" smtClean="0"/>
              <a:t>(HW8) </a:t>
            </a:r>
            <a:r>
              <a:rPr lang="en-US" sz="2400" dirty="0" smtClean="0"/>
              <a:t>or some C++ program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Clients “talk” to server using JDBC/ODBC protocol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Apps: 3 Tier</a:t>
            </a: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3</a:t>
            </a:r>
            <a:endParaRPr lang="en-US" dirty="0">
              <a:latin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484050" y="2209800"/>
            <a:ext cx="583746" cy="3429000"/>
            <a:chOff x="4320" y="1392"/>
            <a:chExt cx="624" cy="2160"/>
          </a:xfrm>
        </p:grpSpPr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8" name="Picture 1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7315200" y="1524000"/>
            <a:ext cx="1447800" cy="609600"/>
          </a:xfrm>
          <a:prstGeom prst="wedgeEllipseCallout">
            <a:avLst>
              <a:gd name="adj1" fmla="val 28429"/>
              <a:gd name="adj2" fmla="val 6643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Browser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3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Apps: 3 Tier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3</a:t>
            </a:r>
            <a:endParaRPr lang="en-US" dirty="0">
              <a:latin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53200" y="2209800"/>
            <a:ext cx="2514600" cy="3429000"/>
            <a:chOff x="2256" y="1392"/>
            <a:chExt cx="2688" cy="2160"/>
          </a:xfrm>
        </p:grpSpPr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8" name="Picture 1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V="1">
              <a:off x="2256" y="1728"/>
              <a:ext cx="17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2304" y="2448"/>
              <a:ext cx="17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2400" y="2880"/>
              <a:ext cx="18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34000" y="2438400"/>
            <a:ext cx="1752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sz="1600" dirty="0" err="1" smtClean="0">
                <a:latin typeface="Arial"/>
                <a:cs typeface="Arial"/>
              </a:rPr>
              <a:t>App+Web</a:t>
            </a:r>
            <a:r>
              <a:rPr lang="en-US" sz="1600" dirty="0" smtClean="0">
                <a:latin typeface="Arial"/>
                <a:cs typeface="Arial"/>
              </a:rPr>
              <a:t> Server</a:t>
            </a: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581400" y="3733800"/>
            <a:ext cx="1616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7432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3276600"/>
            <a:ext cx="187773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Connection</a:t>
            </a:r>
          </a:p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(e.g., JDBC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162800" y="4262735"/>
            <a:ext cx="1644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HTTP/SSL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7315200" y="1524000"/>
            <a:ext cx="1447800" cy="609600"/>
          </a:xfrm>
          <a:prstGeom prst="wedgeEllipseCallout">
            <a:avLst>
              <a:gd name="adj1" fmla="val 28429"/>
              <a:gd name="adj2" fmla="val 6643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Browser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3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Apps: 3 Tier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3</a:t>
            </a:r>
            <a:endParaRPr lang="en-US" dirty="0">
              <a:latin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53200" y="2209800"/>
            <a:ext cx="2514600" cy="3429000"/>
            <a:chOff x="2256" y="1392"/>
            <a:chExt cx="2688" cy="2160"/>
          </a:xfrm>
        </p:grpSpPr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8" name="Picture 1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V="1">
              <a:off x="2256" y="1728"/>
              <a:ext cx="17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2304" y="2448"/>
              <a:ext cx="17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2400" y="2880"/>
              <a:ext cx="18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334000" y="2438400"/>
            <a:ext cx="1752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sz="1600" dirty="0" err="1" smtClean="0">
                <a:latin typeface="Arial"/>
                <a:cs typeface="Arial"/>
              </a:rPr>
              <a:t>App+Web</a:t>
            </a:r>
            <a:r>
              <a:rPr lang="en-US" sz="1600" dirty="0" smtClean="0">
                <a:latin typeface="Arial"/>
                <a:cs typeface="Arial"/>
              </a:rPr>
              <a:t> Server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381000" y="1676400"/>
            <a:ext cx="349746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Web-based applications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581400" y="3733800"/>
            <a:ext cx="1616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7432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3276600"/>
            <a:ext cx="187773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Connection</a:t>
            </a:r>
          </a:p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(e.g., JDBC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162800" y="4262735"/>
            <a:ext cx="1644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HTTP/SSL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7315200" y="1524000"/>
            <a:ext cx="1447800" cy="609600"/>
          </a:xfrm>
          <a:prstGeom prst="wedgeEllipseCallout">
            <a:avLst>
              <a:gd name="adj1" fmla="val 28429"/>
              <a:gd name="adj2" fmla="val 6643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Browser</a:t>
            </a:r>
            <a:endParaRPr lang="en-US"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3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Apps: 3 Tier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3</a:t>
            </a:r>
            <a:endParaRPr lang="en-US" dirty="0">
              <a:latin typeface="Arial"/>
            </a:endParaRP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14478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49402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9436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6553200" y="1981200"/>
            <a:ext cx="166143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598104" y="3886200"/>
            <a:ext cx="161652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6629400" y="5486400"/>
            <a:ext cx="1706336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581400" y="3733800"/>
            <a:ext cx="1616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10200" y="1752600"/>
            <a:ext cx="1066800" cy="1447800"/>
            <a:chOff x="5334000" y="2438400"/>
            <a:chExt cx="1752600" cy="2971800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algn="r">
                <a:buNone/>
              </a:pPr>
              <a:r>
                <a:rPr lang="en-US" sz="1000" dirty="0" err="1" smtClean="0">
                  <a:latin typeface="Arial"/>
                  <a:cs typeface="Arial"/>
                </a:rPr>
                <a:t>App+Web</a:t>
              </a:r>
              <a:r>
                <a:rPr lang="en-US" sz="1000" dirty="0" smtClean="0"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3276600"/>
            <a:ext cx="187773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Connection</a:t>
            </a:r>
          </a:p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(e.g., JDBC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629400" y="4267200"/>
            <a:ext cx="1644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HTTP/SSL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410200" y="3429000"/>
            <a:ext cx="1066800" cy="1447800"/>
            <a:chOff x="5334000" y="2438400"/>
            <a:chExt cx="1752600" cy="2971800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lvl="0" algn="r">
                <a:buNone/>
              </a:pPr>
              <a:r>
                <a:rPr lang="en-US" sz="1000" dirty="0" err="1">
                  <a:solidFill>
                    <a:prstClr val="black"/>
                  </a:solidFill>
                  <a:latin typeface="Arial"/>
                  <a:cs typeface="Arial"/>
                </a:rPr>
                <a:t>App+Web</a:t>
              </a:r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Group 38"/>
          <p:cNvGrpSpPr/>
          <p:nvPr/>
        </p:nvGrpSpPr>
        <p:grpSpPr>
          <a:xfrm>
            <a:off x="5410200" y="5105400"/>
            <a:ext cx="1066800" cy="1447800"/>
            <a:chOff x="5334000" y="2438400"/>
            <a:chExt cx="1752600" cy="2971800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lvl="0" algn="r">
                <a:buNone/>
              </a:pPr>
              <a:r>
                <a:rPr lang="en-US" sz="1000" dirty="0" err="1">
                  <a:solidFill>
                    <a:prstClr val="black"/>
                  </a:solidFill>
                  <a:latin typeface="Arial"/>
                  <a:cs typeface="Arial"/>
                </a:rPr>
                <a:t>App+Web</a:t>
              </a:r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2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189738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234696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279654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24612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6957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414528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459486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04444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Line 16"/>
          <p:cNvSpPr>
            <a:spLocks noChangeShapeType="1"/>
          </p:cNvSpPr>
          <p:nvPr/>
        </p:nvSpPr>
        <p:spPr bwMode="auto">
          <a:xfrm flipV="1">
            <a:off x="3581400" y="2286000"/>
            <a:ext cx="166143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3657600" y="47244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81000" y="1676400"/>
            <a:ext cx="349746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Web-based applications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49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Apps: 3 Tier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3</a:t>
            </a:r>
            <a:endParaRPr lang="en-US" dirty="0">
              <a:latin typeface="Arial"/>
            </a:endParaRP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14478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49402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9436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6553200" y="1981200"/>
            <a:ext cx="166143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598104" y="3886200"/>
            <a:ext cx="161652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6629400" y="5486400"/>
            <a:ext cx="1706336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04800" y="5715000"/>
            <a:ext cx="4268256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not replicate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DB server?</a:t>
            </a: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581400" y="3733800"/>
            <a:ext cx="1616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10200" y="1752600"/>
            <a:ext cx="1066800" cy="1447800"/>
            <a:chOff x="5334000" y="2438400"/>
            <a:chExt cx="1752600" cy="2971800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algn="r">
                <a:buNone/>
              </a:pPr>
              <a:r>
                <a:rPr lang="en-US" sz="1000" dirty="0" err="1" smtClean="0">
                  <a:latin typeface="Arial"/>
                  <a:cs typeface="Arial"/>
                </a:rPr>
                <a:t>App+Web</a:t>
              </a:r>
              <a:r>
                <a:rPr lang="en-US" sz="1000" dirty="0" smtClean="0"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3276600"/>
            <a:ext cx="187773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Connection</a:t>
            </a:r>
          </a:p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(e.g., JDBC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629400" y="4267200"/>
            <a:ext cx="1644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HTTP/SSL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410200" y="3429000"/>
            <a:ext cx="1066800" cy="1447800"/>
            <a:chOff x="5334000" y="2438400"/>
            <a:chExt cx="1752600" cy="2971800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lvl="0" algn="r">
                <a:buNone/>
              </a:pPr>
              <a:r>
                <a:rPr lang="en-US" sz="1000" dirty="0" err="1">
                  <a:solidFill>
                    <a:prstClr val="black"/>
                  </a:solidFill>
                  <a:latin typeface="Arial"/>
                  <a:cs typeface="Arial"/>
                </a:rPr>
                <a:t>App+Web</a:t>
              </a:r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Group 38"/>
          <p:cNvGrpSpPr/>
          <p:nvPr/>
        </p:nvGrpSpPr>
        <p:grpSpPr>
          <a:xfrm>
            <a:off x="5410200" y="5105400"/>
            <a:ext cx="1066800" cy="1447800"/>
            <a:chOff x="5334000" y="2438400"/>
            <a:chExt cx="1752600" cy="2971800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lvl="0" algn="r">
                <a:buNone/>
              </a:pPr>
              <a:r>
                <a:rPr lang="en-US" sz="1000" dirty="0" err="1">
                  <a:solidFill>
                    <a:prstClr val="black"/>
                  </a:solidFill>
                  <a:latin typeface="Arial"/>
                  <a:cs typeface="Arial"/>
                </a:rPr>
                <a:t>App+Web</a:t>
              </a:r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2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189738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234696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279654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24612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6957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414528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459486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04444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Line 16"/>
          <p:cNvSpPr>
            <a:spLocks noChangeShapeType="1"/>
          </p:cNvSpPr>
          <p:nvPr/>
        </p:nvSpPr>
        <p:spPr bwMode="auto">
          <a:xfrm flipV="1">
            <a:off x="3581400" y="2286000"/>
            <a:ext cx="166143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3657600" y="47244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81000" y="1676400"/>
            <a:ext cx="349746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Web-based applications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2209800" y="304800"/>
            <a:ext cx="2370453" cy="1687889"/>
          </a:xfrm>
          <a:prstGeom prst="wedgeEllipseCallout">
            <a:avLst>
              <a:gd name="adj1" fmla="val 63582"/>
              <a:gd name="adj2" fmla="val 8053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Replicate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App server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for </a:t>
            </a:r>
            <a:r>
              <a:rPr lang="en-US" dirty="0" err="1" smtClean="0">
                <a:latin typeface="Arial"/>
                <a:cs typeface="Arial"/>
              </a:rPr>
              <a:t>scaleup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16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Apps: 3 Tier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3</a:t>
            </a:r>
            <a:endParaRPr lang="en-US" dirty="0">
              <a:latin typeface="Arial"/>
            </a:endParaRP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14478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49402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9436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6553200" y="1981200"/>
            <a:ext cx="166143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598104" y="3886200"/>
            <a:ext cx="1616529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6629400" y="5486400"/>
            <a:ext cx="1706336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04800" y="5715000"/>
            <a:ext cx="4268256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not replicate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DB server?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Consistency</a:t>
            </a:r>
            <a:r>
              <a:rPr lang="en-US" dirty="0" smtClean="0">
                <a:latin typeface="Arial"/>
                <a:cs typeface="Arial"/>
              </a:rPr>
              <a:t>!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V="1">
            <a:off x="3581400" y="3733800"/>
            <a:ext cx="1616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10200" y="1752600"/>
            <a:ext cx="1066800" cy="1447800"/>
            <a:chOff x="5334000" y="2438400"/>
            <a:chExt cx="1752600" cy="2971800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algn="r">
                <a:buNone/>
              </a:pPr>
              <a:r>
                <a:rPr lang="en-US" sz="1000" dirty="0" err="1" smtClean="0">
                  <a:latin typeface="Arial"/>
                  <a:cs typeface="Arial"/>
                </a:rPr>
                <a:t>App+Web</a:t>
              </a:r>
              <a:r>
                <a:rPr lang="en-US" sz="1000" dirty="0" smtClean="0"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3581400" y="3276600"/>
            <a:ext cx="187773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Connection</a:t>
            </a:r>
          </a:p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(e.g., JDBC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629400" y="4267200"/>
            <a:ext cx="1644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HTTP/SSL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410200" y="3429000"/>
            <a:ext cx="1066800" cy="1447800"/>
            <a:chOff x="5334000" y="2438400"/>
            <a:chExt cx="1752600" cy="2971800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lvl="0" algn="r">
                <a:buNone/>
              </a:pPr>
              <a:r>
                <a:rPr lang="en-US" sz="1000" dirty="0" err="1">
                  <a:solidFill>
                    <a:prstClr val="black"/>
                  </a:solidFill>
                  <a:latin typeface="Arial"/>
                  <a:cs typeface="Arial"/>
                </a:rPr>
                <a:t>App+Web</a:t>
              </a:r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3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Group 38"/>
          <p:cNvGrpSpPr/>
          <p:nvPr/>
        </p:nvGrpSpPr>
        <p:grpSpPr>
          <a:xfrm>
            <a:off x="5410200" y="5105400"/>
            <a:ext cx="1066800" cy="1447800"/>
            <a:chOff x="5334000" y="2438400"/>
            <a:chExt cx="1752600" cy="2971800"/>
          </a:xfrm>
        </p:grpSpPr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5334000" y="2438400"/>
              <a:ext cx="1752600" cy="29718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>
              <a:prstTxWarp prst="textNoShape">
                <a:avLst/>
              </a:prstTxWarp>
            </a:bodyPr>
            <a:lstStyle/>
            <a:p>
              <a:pPr lvl="0" algn="r">
                <a:buNone/>
              </a:pPr>
              <a:r>
                <a:rPr lang="en-US" sz="1000" dirty="0" err="1">
                  <a:solidFill>
                    <a:prstClr val="black"/>
                  </a:solidFill>
                  <a:latin typeface="Arial"/>
                  <a:cs typeface="Arial"/>
                </a:rPr>
                <a:t>App+Web</a:t>
              </a:r>
              <a:r>
                <a:rPr lang="en-US" sz="1000" dirty="0">
                  <a:solidFill>
                    <a:prstClr val="black"/>
                  </a:solidFill>
                  <a:latin typeface="Arial"/>
                  <a:cs typeface="Arial"/>
                </a:rPr>
                <a:t> Server</a:t>
              </a:r>
            </a:p>
          </p:txBody>
        </p:sp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38800" y="2743200"/>
              <a:ext cx="1144588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2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189738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234696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279654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24612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369570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414528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459486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0100" y="5044440"/>
            <a:ext cx="583746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Line 16"/>
          <p:cNvSpPr>
            <a:spLocks noChangeShapeType="1"/>
          </p:cNvSpPr>
          <p:nvPr/>
        </p:nvSpPr>
        <p:spPr bwMode="auto">
          <a:xfrm flipV="1">
            <a:off x="3581400" y="2286000"/>
            <a:ext cx="1661432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3657600" y="47244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381000" y="1676400"/>
            <a:ext cx="349746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Web-based applications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AutoShape 11"/>
          <p:cNvSpPr>
            <a:spLocks noChangeArrowheads="1"/>
          </p:cNvSpPr>
          <p:nvPr/>
        </p:nvSpPr>
        <p:spPr bwMode="auto">
          <a:xfrm>
            <a:off x="2209800" y="304800"/>
            <a:ext cx="2370453" cy="1687889"/>
          </a:xfrm>
          <a:prstGeom prst="wedgeEllipseCallout">
            <a:avLst>
              <a:gd name="adj1" fmla="val 63582"/>
              <a:gd name="adj2" fmla="val 8053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Replicate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App server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for </a:t>
            </a:r>
            <a:r>
              <a:rPr lang="en-US" dirty="0" err="1" smtClean="0">
                <a:latin typeface="Arial"/>
                <a:cs typeface="Arial"/>
              </a:rPr>
              <a:t>scaleup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1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Replicating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approaches:</a:t>
            </a:r>
          </a:p>
          <a:p>
            <a:pPr lvl="1"/>
            <a:r>
              <a:rPr lang="en-US" dirty="0" smtClean="0"/>
              <a:t>Scale up through </a:t>
            </a:r>
            <a:r>
              <a:rPr lang="en-US" dirty="0" smtClean="0">
                <a:solidFill>
                  <a:srgbClr val="0000FF"/>
                </a:solidFill>
              </a:rPr>
              <a:t>partitioning</a:t>
            </a:r>
          </a:p>
          <a:p>
            <a:pPr lvl="1"/>
            <a:r>
              <a:rPr lang="en-US" dirty="0" smtClean="0"/>
              <a:t>Scale up through </a:t>
            </a:r>
            <a:r>
              <a:rPr lang="en-US" dirty="0" smtClean="0">
                <a:solidFill>
                  <a:srgbClr val="0000FF"/>
                </a:solidFill>
              </a:rPr>
              <a:t>replication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is much harder to enforce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HW3 due </a:t>
            </a:r>
            <a:r>
              <a:rPr lang="en-US" sz="2800" dirty="0" smtClean="0"/>
              <a:t>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Pull new upstream-</a:t>
            </a:r>
            <a:r>
              <a:rPr lang="mr-IN" sz="2800" dirty="0" smtClean="0"/>
              <a:t>–</a:t>
            </a:r>
            <a:r>
              <a:rPr lang="en-US" sz="2800" dirty="0" smtClean="0"/>
              <a:t>correct schema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OQ4 </a:t>
            </a:r>
            <a:r>
              <a:rPr lang="en-US" sz="2800" dirty="0" smtClean="0"/>
              <a:t>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HW4 out </a:t>
            </a:r>
            <a:r>
              <a:rPr lang="en-US" sz="2800" dirty="0" smtClean="0"/>
              <a:t>Wednesday (</a:t>
            </a:r>
            <a:r>
              <a:rPr lang="en-US" sz="2800" dirty="0" err="1" smtClean="0"/>
              <a:t>Datalog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Midterm Exam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Wednesday, May 9</a:t>
            </a:r>
            <a:r>
              <a:rPr lang="en-US" sz="2800" baseline="30000" dirty="0" smtClean="0"/>
              <a:t>th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Through </a:t>
            </a:r>
            <a:r>
              <a:rPr lang="en-US" dirty="0" smtClean="0">
                <a:solidFill>
                  <a:srgbClr val="0000FF"/>
                </a:solidFill>
              </a:rPr>
              <a:t>Partitioning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3527"/>
            <a:ext cx="8458200" cy="4114800"/>
          </a:xfrm>
        </p:spPr>
        <p:txBody>
          <a:bodyPr/>
          <a:lstStyle/>
          <a:p>
            <a:r>
              <a:rPr lang="en-US" sz="2400" dirty="0" smtClean="0"/>
              <a:t>Partition the database across many machines in a cluster</a:t>
            </a:r>
          </a:p>
          <a:p>
            <a:pPr lvl="1"/>
            <a:r>
              <a:rPr lang="en-US" sz="2000" dirty="0" smtClean="0"/>
              <a:t>Database now fits in main memory</a:t>
            </a:r>
            <a:endParaRPr lang="en-US" sz="2000" dirty="0"/>
          </a:p>
          <a:p>
            <a:pPr lvl="1"/>
            <a:r>
              <a:rPr lang="en-US" sz="2000" dirty="0" smtClean="0"/>
              <a:t>Queries spread across these machines</a:t>
            </a:r>
          </a:p>
          <a:p>
            <a:r>
              <a:rPr lang="en-US" sz="2400" dirty="0"/>
              <a:t>Can increase throughput </a:t>
            </a:r>
          </a:p>
          <a:p>
            <a:r>
              <a:rPr lang="en-US" sz="2400" dirty="0"/>
              <a:t>Easy for </a:t>
            </a:r>
            <a:r>
              <a:rPr lang="en-US" sz="2400" dirty="0" smtClean="0"/>
              <a:t>writes but reads become </a:t>
            </a:r>
            <a:r>
              <a:rPr lang="en-US" sz="2400" dirty="0"/>
              <a:t>expensive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5775" y="4191000"/>
            <a:ext cx="8305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latin typeface="Arial"/>
              <a:ea typeface="Osaka" charset="0"/>
              <a:cs typeface="Osaka" charset="0"/>
            </a:endParaRPr>
          </a:p>
        </p:txBody>
      </p:sp>
      <p:grpSp>
        <p:nvGrpSpPr>
          <p:cNvPr id="32" name="Group 8"/>
          <p:cNvGrpSpPr>
            <a:grpSpLocks/>
          </p:cNvGrpSpPr>
          <p:nvPr/>
        </p:nvGrpSpPr>
        <p:grpSpPr bwMode="auto">
          <a:xfrm>
            <a:off x="304518" y="4329113"/>
            <a:ext cx="8364377" cy="1844382"/>
            <a:chOff x="192" y="2145"/>
            <a:chExt cx="5807" cy="1281"/>
          </a:xfrm>
        </p:grpSpPr>
        <p:grpSp>
          <p:nvGrpSpPr>
            <p:cNvPr id="33" name="Group 9"/>
            <p:cNvGrpSpPr>
              <a:grpSpLocks/>
            </p:cNvGrpSpPr>
            <p:nvPr/>
          </p:nvGrpSpPr>
          <p:grpSpPr bwMode="auto">
            <a:xfrm>
              <a:off x="1444" y="2145"/>
              <a:ext cx="683" cy="1007"/>
              <a:chOff x="1444" y="2145"/>
              <a:chExt cx="683" cy="1007"/>
            </a:xfrm>
          </p:grpSpPr>
          <p:sp>
            <p:nvSpPr>
              <p:cNvPr id="52" name="Freeform 10"/>
              <p:cNvSpPr>
                <a:spLocks noChangeArrowheads="1"/>
              </p:cNvSpPr>
              <p:nvPr/>
            </p:nvSpPr>
            <p:spPr bwMode="auto">
              <a:xfrm>
                <a:off x="1444" y="2145"/>
                <a:ext cx="684" cy="1008"/>
              </a:xfrm>
              <a:custGeom>
                <a:avLst/>
                <a:gdLst>
                  <a:gd name="T0" fmla="*/ 2297 w 3017"/>
                  <a:gd name="T1" fmla="*/ 0 h 4446"/>
                  <a:gd name="T2" fmla="*/ 3016 w 3017"/>
                  <a:gd name="T3" fmla="*/ 603 h 4446"/>
                  <a:gd name="T4" fmla="*/ 3016 w 3017"/>
                  <a:gd name="T5" fmla="*/ 3831 h 4446"/>
                  <a:gd name="T6" fmla="*/ 2297 w 3017"/>
                  <a:gd name="T7" fmla="*/ 4445 h 4446"/>
                  <a:gd name="T8" fmla="*/ 0 w 3017"/>
                  <a:gd name="T9" fmla="*/ 4445 h 4446"/>
                  <a:gd name="T10" fmla="*/ 0 w 3017"/>
                  <a:gd name="T11" fmla="*/ 0 h 4446"/>
                  <a:gd name="T12" fmla="*/ 2297 w 3017"/>
                  <a:gd name="T13" fmla="*/ 0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7" h="4446">
                    <a:moveTo>
                      <a:pt x="2297" y="0"/>
                    </a:moveTo>
                    <a:lnTo>
                      <a:pt x="3016" y="603"/>
                    </a:lnTo>
                    <a:lnTo>
                      <a:pt x="3016" y="3831"/>
                    </a:lnTo>
                    <a:lnTo>
                      <a:pt x="2297" y="4445"/>
                    </a:lnTo>
                    <a:lnTo>
                      <a:pt x="0" y="4445"/>
                    </a:lnTo>
                    <a:lnTo>
                      <a:pt x="0" y="0"/>
                    </a:lnTo>
                    <a:lnTo>
                      <a:pt x="2297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Freeform 11"/>
              <p:cNvSpPr>
                <a:spLocks noChangeArrowheads="1"/>
              </p:cNvSpPr>
              <p:nvPr/>
            </p:nvSpPr>
            <p:spPr bwMode="auto">
              <a:xfrm>
                <a:off x="1676" y="2145"/>
                <a:ext cx="286" cy="1008"/>
              </a:xfrm>
              <a:custGeom>
                <a:avLst/>
                <a:gdLst>
                  <a:gd name="T0" fmla="*/ 1260 w 1261"/>
                  <a:gd name="T1" fmla="*/ 0 h 4446"/>
                  <a:gd name="T2" fmla="*/ 1260 w 1261"/>
                  <a:gd name="T3" fmla="*/ 4445 h 4446"/>
                  <a:gd name="T4" fmla="*/ 1260 w 1261"/>
                  <a:gd name="T5" fmla="*/ 0 h 4446"/>
                  <a:gd name="T6" fmla="*/ 345 w 1261"/>
                  <a:gd name="T7" fmla="*/ 402 h 4446"/>
                  <a:gd name="T8" fmla="*/ 0 w 1261"/>
                  <a:gd name="T9" fmla="*/ 402 h 4446"/>
                  <a:gd name="T10" fmla="*/ 0 w 1261"/>
                  <a:gd name="T11" fmla="*/ 576 h 4446"/>
                  <a:gd name="T12" fmla="*/ 345 w 1261"/>
                  <a:gd name="T13" fmla="*/ 576 h 4446"/>
                  <a:gd name="T14" fmla="*/ 345 w 1261"/>
                  <a:gd name="T15" fmla="*/ 402 h 4446"/>
                  <a:gd name="T16" fmla="*/ 345 w 1261"/>
                  <a:gd name="T17" fmla="*/ 402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1" h="4446">
                    <a:moveTo>
                      <a:pt x="1260" y="0"/>
                    </a:moveTo>
                    <a:lnTo>
                      <a:pt x="1260" y="4445"/>
                    </a:lnTo>
                    <a:lnTo>
                      <a:pt x="1260" y="0"/>
                    </a:lnTo>
                    <a:close/>
                    <a:moveTo>
                      <a:pt x="345" y="402"/>
                    </a:moveTo>
                    <a:lnTo>
                      <a:pt x="0" y="402"/>
                    </a:lnTo>
                    <a:lnTo>
                      <a:pt x="0" y="576"/>
                    </a:lnTo>
                    <a:lnTo>
                      <a:pt x="345" y="576"/>
                    </a:lnTo>
                    <a:lnTo>
                      <a:pt x="345" y="402"/>
                    </a:lnTo>
                    <a:lnTo>
                      <a:pt x="345" y="402"/>
                    </a:lnTo>
                    <a:close/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2"/>
              <p:cNvSpPr>
                <a:spLocks noChangeArrowheads="1"/>
              </p:cNvSpPr>
              <p:nvPr/>
            </p:nvSpPr>
            <p:spPr bwMode="auto">
              <a:xfrm>
                <a:off x="1676" y="2317"/>
                <a:ext cx="78" cy="40"/>
              </a:xfrm>
              <a:custGeom>
                <a:avLst/>
                <a:gdLst>
                  <a:gd name="T0" fmla="*/ 345 w 346"/>
                  <a:gd name="T1" fmla="*/ 0 h 175"/>
                  <a:gd name="T2" fmla="*/ 0 w 346"/>
                  <a:gd name="T3" fmla="*/ 0 h 175"/>
                  <a:gd name="T4" fmla="*/ 0 w 346"/>
                  <a:gd name="T5" fmla="*/ 174 h 175"/>
                  <a:gd name="T6" fmla="*/ 345 w 346"/>
                  <a:gd name="T7" fmla="*/ 174 h 175"/>
                  <a:gd name="T8" fmla="*/ 345 w 346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5">
                    <a:moveTo>
                      <a:pt x="345" y="0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345" y="174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13"/>
              <p:cNvSpPr>
                <a:spLocks noChangeArrowheads="1"/>
              </p:cNvSpPr>
              <p:nvPr/>
            </p:nvSpPr>
            <p:spPr bwMode="auto">
              <a:xfrm>
                <a:off x="1676" y="239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Freeform 14"/>
              <p:cNvSpPr>
                <a:spLocks noChangeArrowheads="1"/>
              </p:cNvSpPr>
              <p:nvPr/>
            </p:nvSpPr>
            <p:spPr bwMode="auto">
              <a:xfrm>
                <a:off x="1676" y="247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15"/>
            <p:cNvGrpSpPr>
              <a:grpSpLocks/>
            </p:cNvGrpSpPr>
            <p:nvPr/>
          </p:nvGrpSpPr>
          <p:grpSpPr bwMode="auto">
            <a:xfrm>
              <a:off x="2692" y="2145"/>
              <a:ext cx="683" cy="1007"/>
              <a:chOff x="2692" y="2145"/>
              <a:chExt cx="683" cy="1007"/>
            </a:xfrm>
          </p:grpSpPr>
          <p:sp>
            <p:nvSpPr>
              <p:cNvPr id="47" name="Freeform 16"/>
              <p:cNvSpPr>
                <a:spLocks noChangeArrowheads="1"/>
              </p:cNvSpPr>
              <p:nvPr/>
            </p:nvSpPr>
            <p:spPr bwMode="auto">
              <a:xfrm>
                <a:off x="2692" y="2145"/>
                <a:ext cx="684" cy="1008"/>
              </a:xfrm>
              <a:custGeom>
                <a:avLst/>
                <a:gdLst>
                  <a:gd name="T0" fmla="*/ 2297 w 3017"/>
                  <a:gd name="T1" fmla="*/ 0 h 4446"/>
                  <a:gd name="T2" fmla="*/ 3016 w 3017"/>
                  <a:gd name="T3" fmla="*/ 603 h 4446"/>
                  <a:gd name="T4" fmla="*/ 3016 w 3017"/>
                  <a:gd name="T5" fmla="*/ 3831 h 4446"/>
                  <a:gd name="T6" fmla="*/ 2297 w 3017"/>
                  <a:gd name="T7" fmla="*/ 4445 h 4446"/>
                  <a:gd name="T8" fmla="*/ 0 w 3017"/>
                  <a:gd name="T9" fmla="*/ 4445 h 4446"/>
                  <a:gd name="T10" fmla="*/ 0 w 3017"/>
                  <a:gd name="T11" fmla="*/ 0 h 4446"/>
                  <a:gd name="T12" fmla="*/ 2297 w 3017"/>
                  <a:gd name="T13" fmla="*/ 0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7" h="4446">
                    <a:moveTo>
                      <a:pt x="2297" y="0"/>
                    </a:moveTo>
                    <a:lnTo>
                      <a:pt x="3016" y="603"/>
                    </a:lnTo>
                    <a:lnTo>
                      <a:pt x="3016" y="3831"/>
                    </a:lnTo>
                    <a:lnTo>
                      <a:pt x="2297" y="4445"/>
                    </a:lnTo>
                    <a:lnTo>
                      <a:pt x="0" y="4445"/>
                    </a:lnTo>
                    <a:lnTo>
                      <a:pt x="0" y="0"/>
                    </a:lnTo>
                    <a:lnTo>
                      <a:pt x="2297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Freeform 17"/>
              <p:cNvSpPr>
                <a:spLocks noChangeArrowheads="1"/>
              </p:cNvSpPr>
              <p:nvPr/>
            </p:nvSpPr>
            <p:spPr bwMode="auto">
              <a:xfrm>
                <a:off x="2924" y="2145"/>
                <a:ext cx="286" cy="1008"/>
              </a:xfrm>
              <a:custGeom>
                <a:avLst/>
                <a:gdLst>
                  <a:gd name="T0" fmla="*/ 1260 w 1261"/>
                  <a:gd name="T1" fmla="*/ 0 h 4446"/>
                  <a:gd name="T2" fmla="*/ 1260 w 1261"/>
                  <a:gd name="T3" fmla="*/ 4445 h 4446"/>
                  <a:gd name="T4" fmla="*/ 1260 w 1261"/>
                  <a:gd name="T5" fmla="*/ 0 h 4446"/>
                  <a:gd name="T6" fmla="*/ 345 w 1261"/>
                  <a:gd name="T7" fmla="*/ 402 h 4446"/>
                  <a:gd name="T8" fmla="*/ 0 w 1261"/>
                  <a:gd name="T9" fmla="*/ 402 h 4446"/>
                  <a:gd name="T10" fmla="*/ 0 w 1261"/>
                  <a:gd name="T11" fmla="*/ 576 h 4446"/>
                  <a:gd name="T12" fmla="*/ 345 w 1261"/>
                  <a:gd name="T13" fmla="*/ 576 h 4446"/>
                  <a:gd name="T14" fmla="*/ 345 w 1261"/>
                  <a:gd name="T15" fmla="*/ 402 h 4446"/>
                  <a:gd name="T16" fmla="*/ 345 w 1261"/>
                  <a:gd name="T17" fmla="*/ 402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1" h="4446">
                    <a:moveTo>
                      <a:pt x="1260" y="0"/>
                    </a:moveTo>
                    <a:lnTo>
                      <a:pt x="1260" y="4445"/>
                    </a:lnTo>
                    <a:lnTo>
                      <a:pt x="1260" y="0"/>
                    </a:lnTo>
                    <a:close/>
                    <a:moveTo>
                      <a:pt x="345" y="402"/>
                    </a:moveTo>
                    <a:lnTo>
                      <a:pt x="0" y="402"/>
                    </a:lnTo>
                    <a:lnTo>
                      <a:pt x="0" y="576"/>
                    </a:lnTo>
                    <a:lnTo>
                      <a:pt x="345" y="576"/>
                    </a:lnTo>
                    <a:lnTo>
                      <a:pt x="345" y="402"/>
                    </a:lnTo>
                    <a:lnTo>
                      <a:pt x="345" y="402"/>
                    </a:lnTo>
                    <a:close/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Freeform 18"/>
              <p:cNvSpPr>
                <a:spLocks noChangeArrowheads="1"/>
              </p:cNvSpPr>
              <p:nvPr/>
            </p:nvSpPr>
            <p:spPr bwMode="auto">
              <a:xfrm>
                <a:off x="2924" y="2318"/>
                <a:ext cx="78" cy="40"/>
              </a:xfrm>
              <a:custGeom>
                <a:avLst/>
                <a:gdLst>
                  <a:gd name="T0" fmla="*/ 345 w 346"/>
                  <a:gd name="T1" fmla="*/ 0 h 175"/>
                  <a:gd name="T2" fmla="*/ 0 w 346"/>
                  <a:gd name="T3" fmla="*/ 0 h 175"/>
                  <a:gd name="T4" fmla="*/ 0 w 346"/>
                  <a:gd name="T5" fmla="*/ 174 h 175"/>
                  <a:gd name="T6" fmla="*/ 345 w 346"/>
                  <a:gd name="T7" fmla="*/ 174 h 175"/>
                  <a:gd name="T8" fmla="*/ 345 w 346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5">
                    <a:moveTo>
                      <a:pt x="345" y="0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345" y="174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Freeform 19"/>
              <p:cNvSpPr>
                <a:spLocks noChangeArrowheads="1"/>
              </p:cNvSpPr>
              <p:nvPr/>
            </p:nvSpPr>
            <p:spPr bwMode="auto">
              <a:xfrm>
                <a:off x="2924" y="239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Freeform 20"/>
              <p:cNvSpPr>
                <a:spLocks noChangeArrowheads="1"/>
              </p:cNvSpPr>
              <p:nvPr/>
            </p:nvSpPr>
            <p:spPr bwMode="auto">
              <a:xfrm>
                <a:off x="2924" y="247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21"/>
            <p:cNvGrpSpPr>
              <a:grpSpLocks/>
            </p:cNvGrpSpPr>
            <p:nvPr/>
          </p:nvGrpSpPr>
          <p:grpSpPr bwMode="auto">
            <a:xfrm>
              <a:off x="3916" y="2146"/>
              <a:ext cx="683" cy="1007"/>
              <a:chOff x="3916" y="2146"/>
              <a:chExt cx="683" cy="1007"/>
            </a:xfrm>
          </p:grpSpPr>
          <p:sp>
            <p:nvSpPr>
              <p:cNvPr id="42" name="Freeform 22"/>
              <p:cNvSpPr>
                <a:spLocks noChangeArrowheads="1"/>
              </p:cNvSpPr>
              <p:nvPr/>
            </p:nvSpPr>
            <p:spPr bwMode="auto">
              <a:xfrm>
                <a:off x="3916" y="2146"/>
                <a:ext cx="684" cy="1008"/>
              </a:xfrm>
              <a:custGeom>
                <a:avLst/>
                <a:gdLst>
                  <a:gd name="T0" fmla="*/ 2297 w 3017"/>
                  <a:gd name="T1" fmla="*/ 0 h 4446"/>
                  <a:gd name="T2" fmla="*/ 3016 w 3017"/>
                  <a:gd name="T3" fmla="*/ 603 h 4446"/>
                  <a:gd name="T4" fmla="*/ 3016 w 3017"/>
                  <a:gd name="T5" fmla="*/ 3831 h 4446"/>
                  <a:gd name="T6" fmla="*/ 2297 w 3017"/>
                  <a:gd name="T7" fmla="*/ 4445 h 4446"/>
                  <a:gd name="T8" fmla="*/ 0 w 3017"/>
                  <a:gd name="T9" fmla="*/ 4445 h 4446"/>
                  <a:gd name="T10" fmla="*/ 0 w 3017"/>
                  <a:gd name="T11" fmla="*/ 0 h 4446"/>
                  <a:gd name="T12" fmla="*/ 2297 w 3017"/>
                  <a:gd name="T13" fmla="*/ 0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7" h="4446">
                    <a:moveTo>
                      <a:pt x="2297" y="0"/>
                    </a:moveTo>
                    <a:lnTo>
                      <a:pt x="3016" y="603"/>
                    </a:lnTo>
                    <a:lnTo>
                      <a:pt x="3016" y="3831"/>
                    </a:lnTo>
                    <a:lnTo>
                      <a:pt x="2297" y="4445"/>
                    </a:lnTo>
                    <a:lnTo>
                      <a:pt x="0" y="4445"/>
                    </a:lnTo>
                    <a:lnTo>
                      <a:pt x="0" y="0"/>
                    </a:lnTo>
                    <a:lnTo>
                      <a:pt x="2297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Freeform 23"/>
              <p:cNvSpPr>
                <a:spLocks noChangeArrowheads="1"/>
              </p:cNvSpPr>
              <p:nvPr/>
            </p:nvSpPr>
            <p:spPr bwMode="auto">
              <a:xfrm>
                <a:off x="4148" y="2146"/>
                <a:ext cx="286" cy="1008"/>
              </a:xfrm>
              <a:custGeom>
                <a:avLst/>
                <a:gdLst>
                  <a:gd name="T0" fmla="*/ 1260 w 1261"/>
                  <a:gd name="T1" fmla="*/ 0 h 4446"/>
                  <a:gd name="T2" fmla="*/ 1260 w 1261"/>
                  <a:gd name="T3" fmla="*/ 4445 h 4446"/>
                  <a:gd name="T4" fmla="*/ 1260 w 1261"/>
                  <a:gd name="T5" fmla="*/ 0 h 4446"/>
                  <a:gd name="T6" fmla="*/ 345 w 1261"/>
                  <a:gd name="T7" fmla="*/ 402 h 4446"/>
                  <a:gd name="T8" fmla="*/ 0 w 1261"/>
                  <a:gd name="T9" fmla="*/ 402 h 4446"/>
                  <a:gd name="T10" fmla="*/ 0 w 1261"/>
                  <a:gd name="T11" fmla="*/ 576 h 4446"/>
                  <a:gd name="T12" fmla="*/ 345 w 1261"/>
                  <a:gd name="T13" fmla="*/ 576 h 4446"/>
                  <a:gd name="T14" fmla="*/ 345 w 1261"/>
                  <a:gd name="T15" fmla="*/ 402 h 4446"/>
                  <a:gd name="T16" fmla="*/ 345 w 1261"/>
                  <a:gd name="T17" fmla="*/ 402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1" h="4446">
                    <a:moveTo>
                      <a:pt x="1260" y="0"/>
                    </a:moveTo>
                    <a:lnTo>
                      <a:pt x="1260" y="4445"/>
                    </a:lnTo>
                    <a:lnTo>
                      <a:pt x="1260" y="0"/>
                    </a:lnTo>
                    <a:close/>
                    <a:moveTo>
                      <a:pt x="345" y="402"/>
                    </a:moveTo>
                    <a:lnTo>
                      <a:pt x="0" y="402"/>
                    </a:lnTo>
                    <a:lnTo>
                      <a:pt x="0" y="576"/>
                    </a:lnTo>
                    <a:lnTo>
                      <a:pt x="345" y="576"/>
                    </a:lnTo>
                    <a:lnTo>
                      <a:pt x="345" y="402"/>
                    </a:lnTo>
                    <a:lnTo>
                      <a:pt x="345" y="402"/>
                    </a:lnTo>
                    <a:close/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24"/>
              <p:cNvSpPr>
                <a:spLocks noChangeArrowheads="1"/>
              </p:cNvSpPr>
              <p:nvPr/>
            </p:nvSpPr>
            <p:spPr bwMode="auto">
              <a:xfrm>
                <a:off x="4148" y="2318"/>
                <a:ext cx="78" cy="40"/>
              </a:xfrm>
              <a:custGeom>
                <a:avLst/>
                <a:gdLst>
                  <a:gd name="T0" fmla="*/ 345 w 346"/>
                  <a:gd name="T1" fmla="*/ 0 h 175"/>
                  <a:gd name="T2" fmla="*/ 0 w 346"/>
                  <a:gd name="T3" fmla="*/ 0 h 175"/>
                  <a:gd name="T4" fmla="*/ 0 w 346"/>
                  <a:gd name="T5" fmla="*/ 174 h 175"/>
                  <a:gd name="T6" fmla="*/ 345 w 346"/>
                  <a:gd name="T7" fmla="*/ 174 h 175"/>
                  <a:gd name="T8" fmla="*/ 345 w 346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5">
                    <a:moveTo>
                      <a:pt x="345" y="0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345" y="174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Freeform 25"/>
              <p:cNvSpPr>
                <a:spLocks noChangeArrowheads="1"/>
              </p:cNvSpPr>
              <p:nvPr/>
            </p:nvSpPr>
            <p:spPr bwMode="auto">
              <a:xfrm>
                <a:off x="4148" y="239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Freeform 26"/>
              <p:cNvSpPr>
                <a:spLocks noChangeArrowheads="1"/>
              </p:cNvSpPr>
              <p:nvPr/>
            </p:nvSpPr>
            <p:spPr bwMode="auto">
              <a:xfrm>
                <a:off x="4148" y="247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37" name="AutoShape 28"/>
            <p:cNvCxnSpPr>
              <a:cxnSpLocks noChangeShapeType="1"/>
              <a:endCxn id="40" idx="1"/>
            </p:cNvCxnSpPr>
            <p:nvPr/>
          </p:nvCxnSpPr>
          <p:spPr bwMode="auto">
            <a:xfrm>
              <a:off x="4600" y="2650"/>
              <a:ext cx="353" cy="253"/>
            </a:xfrm>
            <a:prstGeom prst="straightConnector1">
              <a:avLst/>
            </a:prstGeom>
            <a:noFill/>
            <a:ln w="3672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29"/>
            <p:cNvCxnSpPr>
              <a:cxnSpLocks noChangeShapeType="1"/>
            </p:cNvCxnSpPr>
            <p:nvPr/>
          </p:nvCxnSpPr>
          <p:spPr bwMode="auto">
            <a:xfrm flipH="1">
              <a:off x="830" y="2649"/>
              <a:ext cx="614" cy="118"/>
            </a:xfrm>
            <a:prstGeom prst="straightConnector1">
              <a:avLst/>
            </a:prstGeom>
            <a:noFill/>
            <a:ln w="3672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192" y="2479"/>
              <a:ext cx="115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1161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5733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0305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4877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2200" dirty="0" smtClean="0">
                  <a:solidFill>
                    <a:srgbClr val="000000"/>
                  </a:solidFill>
                </a:rPr>
                <a:t>Application</a:t>
              </a:r>
              <a:r>
                <a:rPr lang="en-GB" sz="2200" dirty="0">
                  <a:solidFill>
                    <a:srgbClr val="000000"/>
                  </a:solidFill>
                </a:rPr>
                <a:t/>
              </a:r>
              <a:br>
                <a:rPr lang="en-GB" sz="2200" dirty="0">
                  <a:solidFill>
                    <a:srgbClr val="000000"/>
                  </a:solidFill>
                </a:rPr>
              </a:br>
              <a:r>
                <a:rPr lang="en-GB" sz="2200" dirty="0" smtClean="0">
                  <a:solidFill>
                    <a:srgbClr val="000000"/>
                  </a:solidFill>
                </a:rPr>
                <a:t>updates here</a:t>
              </a:r>
              <a:endParaRPr lang="en-GB" sz="22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4953" y="2668"/>
              <a:ext cx="1046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1161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5733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0305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4877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2200" dirty="0" smtClean="0">
                  <a:solidFill>
                    <a:srgbClr val="000000"/>
                  </a:solidFill>
                </a:rPr>
                <a:t>May also</a:t>
              </a:r>
              <a:br>
                <a:rPr lang="en-GB" sz="2200" dirty="0" smtClean="0">
                  <a:solidFill>
                    <a:srgbClr val="000000"/>
                  </a:solidFill>
                </a:rPr>
              </a:br>
              <a:r>
                <a:rPr lang="en-GB" sz="2200" dirty="0" smtClean="0">
                  <a:solidFill>
                    <a:srgbClr val="000000"/>
                  </a:solidFill>
                </a:rPr>
                <a:t>update here</a:t>
              </a:r>
              <a:endParaRPr lang="en-GB" sz="22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2384" y="3191"/>
              <a:ext cx="136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14338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828675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244600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658938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1161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5733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0305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4877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2200" dirty="0">
                  <a:solidFill>
                    <a:srgbClr val="000000"/>
                  </a:solidFill>
                </a:rPr>
                <a:t>Three </a:t>
              </a:r>
              <a:r>
                <a:rPr lang="en-GB" sz="2200" dirty="0" smtClean="0">
                  <a:solidFill>
                    <a:srgbClr val="000000"/>
                  </a:solidFill>
                </a:rPr>
                <a:t>partitions</a:t>
              </a:r>
              <a:endParaRPr lang="en-GB" sz="2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7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Through </a:t>
            </a:r>
            <a:r>
              <a:rPr lang="en-US" dirty="0" smtClean="0">
                <a:solidFill>
                  <a:srgbClr val="0000FF"/>
                </a:solidFill>
              </a:rPr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5413"/>
            <a:ext cx="8458200" cy="4114800"/>
          </a:xfrm>
        </p:spPr>
        <p:txBody>
          <a:bodyPr/>
          <a:lstStyle/>
          <a:p>
            <a:r>
              <a:rPr lang="en-US" sz="2400" dirty="0"/>
              <a:t>Create multiple copies of each database partition</a:t>
            </a:r>
          </a:p>
          <a:p>
            <a:r>
              <a:rPr lang="en-US" sz="2400" dirty="0" smtClean="0"/>
              <a:t>Spread </a:t>
            </a:r>
            <a:r>
              <a:rPr lang="en-US" sz="2400" dirty="0"/>
              <a:t>queries across these </a:t>
            </a:r>
            <a:r>
              <a:rPr lang="en-US" sz="2400" dirty="0" smtClean="0"/>
              <a:t>replicas</a:t>
            </a:r>
          </a:p>
          <a:p>
            <a:r>
              <a:rPr lang="en-US" sz="2400" dirty="0"/>
              <a:t>Can increase throughput and lower </a:t>
            </a:r>
            <a:r>
              <a:rPr lang="en-US" sz="2400" dirty="0" smtClean="0"/>
              <a:t>latency</a:t>
            </a:r>
          </a:p>
          <a:p>
            <a:r>
              <a:rPr lang="en-US" sz="2400" dirty="0" smtClean="0"/>
              <a:t>Can also improve fault-tolerance</a:t>
            </a:r>
            <a:endParaRPr lang="en-US" sz="2000" dirty="0"/>
          </a:p>
          <a:p>
            <a:r>
              <a:rPr lang="en-US" sz="2400" dirty="0"/>
              <a:t>Easy for reads but </a:t>
            </a:r>
            <a:r>
              <a:rPr lang="en-US" sz="2400" dirty="0" smtClean="0"/>
              <a:t>writes </a:t>
            </a:r>
            <a:r>
              <a:rPr lang="en-US" sz="2400" dirty="0"/>
              <a:t>become expensive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5775" y="4191000"/>
            <a:ext cx="8305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latin typeface="Arial"/>
              <a:ea typeface="Osaka" charset="0"/>
              <a:cs typeface="Osaka" charset="0"/>
            </a:endParaRPr>
          </a:p>
        </p:txBody>
      </p:sp>
      <p:grpSp>
        <p:nvGrpSpPr>
          <p:cNvPr id="32" name="Group 8"/>
          <p:cNvGrpSpPr>
            <a:grpSpLocks/>
          </p:cNvGrpSpPr>
          <p:nvPr/>
        </p:nvGrpSpPr>
        <p:grpSpPr bwMode="auto">
          <a:xfrm>
            <a:off x="457200" y="4329112"/>
            <a:ext cx="8315403" cy="1841502"/>
            <a:chOff x="298" y="2145"/>
            <a:chExt cx="5773" cy="1279"/>
          </a:xfrm>
        </p:grpSpPr>
        <p:grpSp>
          <p:nvGrpSpPr>
            <p:cNvPr id="33" name="Group 9"/>
            <p:cNvGrpSpPr>
              <a:grpSpLocks/>
            </p:cNvGrpSpPr>
            <p:nvPr/>
          </p:nvGrpSpPr>
          <p:grpSpPr bwMode="auto">
            <a:xfrm>
              <a:off x="1444" y="2145"/>
              <a:ext cx="683" cy="1007"/>
              <a:chOff x="1444" y="2145"/>
              <a:chExt cx="683" cy="1007"/>
            </a:xfrm>
          </p:grpSpPr>
          <p:sp>
            <p:nvSpPr>
              <p:cNvPr id="52" name="Freeform 10"/>
              <p:cNvSpPr>
                <a:spLocks noChangeArrowheads="1"/>
              </p:cNvSpPr>
              <p:nvPr/>
            </p:nvSpPr>
            <p:spPr bwMode="auto">
              <a:xfrm>
                <a:off x="1444" y="2145"/>
                <a:ext cx="684" cy="1008"/>
              </a:xfrm>
              <a:custGeom>
                <a:avLst/>
                <a:gdLst>
                  <a:gd name="T0" fmla="*/ 2297 w 3017"/>
                  <a:gd name="T1" fmla="*/ 0 h 4446"/>
                  <a:gd name="T2" fmla="*/ 3016 w 3017"/>
                  <a:gd name="T3" fmla="*/ 603 h 4446"/>
                  <a:gd name="T4" fmla="*/ 3016 w 3017"/>
                  <a:gd name="T5" fmla="*/ 3831 h 4446"/>
                  <a:gd name="T6" fmla="*/ 2297 w 3017"/>
                  <a:gd name="T7" fmla="*/ 4445 h 4446"/>
                  <a:gd name="T8" fmla="*/ 0 w 3017"/>
                  <a:gd name="T9" fmla="*/ 4445 h 4446"/>
                  <a:gd name="T10" fmla="*/ 0 w 3017"/>
                  <a:gd name="T11" fmla="*/ 0 h 4446"/>
                  <a:gd name="T12" fmla="*/ 2297 w 3017"/>
                  <a:gd name="T13" fmla="*/ 0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7" h="4446">
                    <a:moveTo>
                      <a:pt x="2297" y="0"/>
                    </a:moveTo>
                    <a:lnTo>
                      <a:pt x="3016" y="603"/>
                    </a:lnTo>
                    <a:lnTo>
                      <a:pt x="3016" y="3831"/>
                    </a:lnTo>
                    <a:lnTo>
                      <a:pt x="2297" y="4445"/>
                    </a:lnTo>
                    <a:lnTo>
                      <a:pt x="0" y="4445"/>
                    </a:lnTo>
                    <a:lnTo>
                      <a:pt x="0" y="0"/>
                    </a:lnTo>
                    <a:lnTo>
                      <a:pt x="2297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Freeform 11"/>
              <p:cNvSpPr>
                <a:spLocks noChangeArrowheads="1"/>
              </p:cNvSpPr>
              <p:nvPr/>
            </p:nvSpPr>
            <p:spPr bwMode="auto">
              <a:xfrm>
                <a:off x="1676" y="2145"/>
                <a:ext cx="286" cy="1008"/>
              </a:xfrm>
              <a:custGeom>
                <a:avLst/>
                <a:gdLst>
                  <a:gd name="T0" fmla="*/ 1260 w 1261"/>
                  <a:gd name="T1" fmla="*/ 0 h 4446"/>
                  <a:gd name="T2" fmla="*/ 1260 w 1261"/>
                  <a:gd name="T3" fmla="*/ 4445 h 4446"/>
                  <a:gd name="T4" fmla="*/ 1260 w 1261"/>
                  <a:gd name="T5" fmla="*/ 0 h 4446"/>
                  <a:gd name="T6" fmla="*/ 345 w 1261"/>
                  <a:gd name="T7" fmla="*/ 402 h 4446"/>
                  <a:gd name="T8" fmla="*/ 0 w 1261"/>
                  <a:gd name="T9" fmla="*/ 402 h 4446"/>
                  <a:gd name="T10" fmla="*/ 0 w 1261"/>
                  <a:gd name="T11" fmla="*/ 576 h 4446"/>
                  <a:gd name="T12" fmla="*/ 345 w 1261"/>
                  <a:gd name="T13" fmla="*/ 576 h 4446"/>
                  <a:gd name="T14" fmla="*/ 345 w 1261"/>
                  <a:gd name="T15" fmla="*/ 402 h 4446"/>
                  <a:gd name="T16" fmla="*/ 345 w 1261"/>
                  <a:gd name="T17" fmla="*/ 402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1" h="4446">
                    <a:moveTo>
                      <a:pt x="1260" y="0"/>
                    </a:moveTo>
                    <a:lnTo>
                      <a:pt x="1260" y="4445"/>
                    </a:lnTo>
                    <a:lnTo>
                      <a:pt x="1260" y="0"/>
                    </a:lnTo>
                    <a:close/>
                    <a:moveTo>
                      <a:pt x="345" y="402"/>
                    </a:moveTo>
                    <a:lnTo>
                      <a:pt x="0" y="402"/>
                    </a:lnTo>
                    <a:lnTo>
                      <a:pt x="0" y="576"/>
                    </a:lnTo>
                    <a:lnTo>
                      <a:pt x="345" y="576"/>
                    </a:lnTo>
                    <a:lnTo>
                      <a:pt x="345" y="402"/>
                    </a:lnTo>
                    <a:lnTo>
                      <a:pt x="345" y="402"/>
                    </a:lnTo>
                    <a:close/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2"/>
              <p:cNvSpPr>
                <a:spLocks noChangeArrowheads="1"/>
              </p:cNvSpPr>
              <p:nvPr/>
            </p:nvSpPr>
            <p:spPr bwMode="auto">
              <a:xfrm>
                <a:off x="1676" y="2317"/>
                <a:ext cx="78" cy="40"/>
              </a:xfrm>
              <a:custGeom>
                <a:avLst/>
                <a:gdLst>
                  <a:gd name="T0" fmla="*/ 345 w 346"/>
                  <a:gd name="T1" fmla="*/ 0 h 175"/>
                  <a:gd name="T2" fmla="*/ 0 w 346"/>
                  <a:gd name="T3" fmla="*/ 0 h 175"/>
                  <a:gd name="T4" fmla="*/ 0 w 346"/>
                  <a:gd name="T5" fmla="*/ 174 h 175"/>
                  <a:gd name="T6" fmla="*/ 345 w 346"/>
                  <a:gd name="T7" fmla="*/ 174 h 175"/>
                  <a:gd name="T8" fmla="*/ 345 w 346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5">
                    <a:moveTo>
                      <a:pt x="345" y="0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345" y="174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13"/>
              <p:cNvSpPr>
                <a:spLocks noChangeArrowheads="1"/>
              </p:cNvSpPr>
              <p:nvPr/>
            </p:nvSpPr>
            <p:spPr bwMode="auto">
              <a:xfrm>
                <a:off x="1676" y="239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Freeform 14"/>
              <p:cNvSpPr>
                <a:spLocks noChangeArrowheads="1"/>
              </p:cNvSpPr>
              <p:nvPr/>
            </p:nvSpPr>
            <p:spPr bwMode="auto">
              <a:xfrm>
                <a:off x="1676" y="247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15"/>
            <p:cNvGrpSpPr>
              <a:grpSpLocks/>
            </p:cNvGrpSpPr>
            <p:nvPr/>
          </p:nvGrpSpPr>
          <p:grpSpPr bwMode="auto">
            <a:xfrm>
              <a:off x="2692" y="2145"/>
              <a:ext cx="683" cy="1007"/>
              <a:chOff x="2692" y="2145"/>
              <a:chExt cx="683" cy="1007"/>
            </a:xfrm>
          </p:grpSpPr>
          <p:sp>
            <p:nvSpPr>
              <p:cNvPr id="47" name="Freeform 16"/>
              <p:cNvSpPr>
                <a:spLocks noChangeArrowheads="1"/>
              </p:cNvSpPr>
              <p:nvPr/>
            </p:nvSpPr>
            <p:spPr bwMode="auto">
              <a:xfrm>
                <a:off x="2692" y="2145"/>
                <a:ext cx="684" cy="1008"/>
              </a:xfrm>
              <a:custGeom>
                <a:avLst/>
                <a:gdLst>
                  <a:gd name="T0" fmla="*/ 2297 w 3017"/>
                  <a:gd name="T1" fmla="*/ 0 h 4446"/>
                  <a:gd name="T2" fmla="*/ 3016 w 3017"/>
                  <a:gd name="T3" fmla="*/ 603 h 4446"/>
                  <a:gd name="T4" fmla="*/ 3016 w 3017"/>
                  <a:gd name="T5" fmla="*/ 3831 h 4446"/>
                  <a:gd name="T6" fmla="*/ 2297 w 3017"/>
                  <a:gd name="T7" fmla="*/ 4445 h 4446"/>
                  <a:gd name="T8" fmla="*/ 0 w 3017"/>
                  <a:gd name="T9" fmla="*/ 4445 h 4446"/>
                  <a:gd name="T10" fmla="*/ 0 w 3017"/>
                  <a:gd name="T11" fmla="*/ 0 h 4446"/>
                  <a:gd name="T12" fmla="*/ 2297 w 3017"/>
                  <a:gd name="T13" fmla="*/ 0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7" h="4446">
                    <a:moveTo>
                      <a:pt x="2297" y="0"/>
                    </a:moveTo>
                    <a:lnTo>
                      <a:pt x="3016" y="603"/>
                    </a:lnTo>
                    <a:lnTo>
                      <a:pt x="3016" y="3831"/>
                    </a:lnTo>
                    <a:lnTo>
                      <a:pt x="2297" y="4445"/>
                    </a:lnTo>
                    <a:lnTo>
                      <a:pt x="0" y="4445"/>
                    </a:lnTo>
                    <a:lnTo>
                      <a:pt x="0" y="0"/>
                    </a:lnTo>
                    <a:lnTo>
                      <a:pt x="2297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Freeform 17"/>
              <p:cNvSpPr>
                <a:spLocks noChangeArrowheads="1"/>
              </p:cNvSpPr>
              <p:nvPr/>
            </p:nvSpPr>
            <p:spPr bwMode="auto">
              <a:xfrm>
                <a:off x="2924" y="2145"/>
                <a:ext cx="286" cy="1008"/>
              </a:xfrm>
              <a:custGeom>
                <a:avLst/>
                <a:gdLst>
                  <a:gd name="T0" fmla="*/ 1260 w 1261"/>
                  <a:gd name="T1" fmla="*/ 0 h 4446"/>
                  <a:gd name="T2" fmla="*/ 1260 w 1261"/>
                  <a:gd name="T3" fmla="*/ 4445 h 4446"/>
                  <a:gd name="T4" fmla="*/ 1260 w 1261"/>
                  <a:gd name="T5" fmla="*/ 0 h 4446"/>
                  <a:gd name="T6" fmla="*/ 345 w 1261"/>
                  <a:gd name="T7" fmla="*/ 402 h 4446"/>
                  <a:gd name="T8" fmla="*/ 0 w 1261"/>
                  <a:gd name="T9" fmla="*/ 402 h 4446"/>
                  <a:gd name="T10" fmla="*/ 0 w 1261"/>
                  <a:gd name="T11" fmla="*/ 576 h 4446"/>
                  <a:gd name="T12" fmla="*/ 345 w 1261"/>
                  <a:gd name="T13" fmla="*/ 576 h 4446"/>
                  <a:gd name="T14" fmla="*/ 345 w 1261"/>
                  <a:gd name="T15" fmla="*/ 402 h 4446"/>
                  <a:gd name="T16" fmla="*/ 345 w 1261"/>
                  <a:gd name="T17" fmla="*/ 402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1" h="4446">
                    <a:moveTo>
                      <a:pt x="1260" y="0"/>
                    </a:moveTo>
                    <a:lnTo>
                      <a:pt x="1260" y="4445"/>
                    </a:lnTo>
                    <a:lnTo>
                      <a:pt x="1260" y="0"/>
                    </a:lnTo>
                    <a:close/>
                    <a:moveTo>
                      <a:pt x="345" y="402"/>
                    </a:moveTo>
                    <a:lnTo>
                      <a:pt x="0" y="402"/>
                    </a:lnTo>
                    <a:lnTo>
                      <a:pt x="0" y="576"/>
                    </a:lnTo>
                    <a:lnTo>
                      <a:pt x="345" y="576"/>
                    </a:lnTo>
                    <a:lnTo>
                      <a:pt x="345" y="402"/>
                    </a:lnTo>
                    <a:lnTo>
                      <a:pt x="345" y="402"/>
                    </a:lnTo>
                    <a:close/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Freeform 18"/>
              <p:cNvSpPr>
                <a:spLocks noChangeArrowheads="1"/>
              </p:cNvSpPr>
              <p:nvPr/>
            </p:nvSpPr>
            <p:spPr bwMode="auto">
              <a:xfrm>
                <a:off x="2924" y="2318"/>
                <a:ext cx="78" cy="40"/>
              </a:xfrm>
              <a:custGeom>
                <a:avLst/>
                <a:gdLst>
                  <a:gd name="T0" fmla="*/ 345 w 346"/>
                  <a:gd name="T1" fmla="*/ 0 h 175"/>
                  <a:gd name="T2" fmla="*/ 0 w 346"/>
                  <a:gd name="T3" fmla="*/ 0 h 175"/>
                  <a:gd name="T4" fmla="*/ 0 w 346"/>
                  <a:gd name="T5" fmla="*/ 174 h 175"/>
                  <a:gd name="T6" fmla="*/ 345 w 346"/>
                  <a:gd name="T7" fmla="*/ 174 h 175"/>
                  <a:gd name="T8" fmla="*/ 345 w 346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5">
                    <a:moveTo>
                      <a:pt x="345" y="0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345" y="174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Freeform 19"/>
              <p:cNvSpPr>
                <a:spLocks noChangeArrowheads="1"/>
              </p:cNvSpPr>
              <p:nvPr/>
            </p:nvSpPr>
            <p:spPr bwMode="auto">
              <a:xfrm>
                <a:off x="2924" y="239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Freeform 20"/>
              <p:cNvSpPr>
                <a:spLocks noChangeArrowheads="1"/>
              </p:cNvSpPr>
              <p:nvPr/>
            </p:nvSpPr>
            <p:spPr bwMode="auto">
              <a:xfrm>
                <a:off x="2924" y="247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21"/>
            <p:cNvGrpSpPr>
              <a:grpSpLocks/>
            </p:cNvGrpSpPr>
            <p:nvPr/>
          </p:nvGrpSpPr>
          <p:grpSpPr bwMode="auto">
            <a:xfrm>
              <a:off x="3916" y="2146"/>
              <a:ext cx="683" cy="1007"/>
              <a:chOff x="3916" y="2146"/>
              <a:chExt cx="683" cy="1007"/>
            </a:xfrm>
          </p:grpSpPr>
          <p:sp>
            <p:nvSpPr>
              <p:cNvPr id="42" name="Freeform 22"/>
              <p:cNvSpPr>
                <a:spLocks noChangeArrowheads="1"/>
              </p:cNvSpPr>
              <p:nvPr/>
            </p:nvSpPr>
            <p:spPr bwMode="auto">
              <a:xfrm>
                <a:off x="3916" y="2146"/>
                <a:ext cx="684" cy="1008"/>
              </a:xfrm>
              <a:custGeom>
                <a:avLst/>
                <a:gdLst>
                  <a:gd name="T0" fmla="*/ 2297 w 3017"/>
                  <a:gd name="T1" fmla="*/ 0 h 4446"/>
                  <a:gd name="T2" fmla="*/ 3016 w 3017"/>
                  <a:gd name="T3" fmla="*/ 603 h 4446"/>
                  <a:gd name="T4" fmla="*/ 3016 w 3017"/>
                  <a:gd name="T5" fmla="*/ 3831 h 4446"/>
                  <a:gd name="T6" fmla="*/ 2297 w 3017"/>
                  <a:gd name="T7" fmla="*/ 4445 h 4446"/>
                  <a:gd name="T8" fmla="*/ 0 w 3017"/>
                  <a:gd name="T9" fmla="*/ 4445 h 4446"/>
                  <a:gd name="T10" fmla="*/ 0 w 3017"/>
                  <a:gd name="T11" fmla="*/ 0 h 4446"/>
                  <a:gd name="T12" fmla="*/ 2297 w 3017"/>
                  <a:gd name="T13" fmla="*/ 0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17" h="4446">
                    <a:moveTo>
                      <a:pt x="2297" y="0"/>
                    </a:moveTo>
                    <a:lnTo>
                      <a:pt x="3016" y="603"/>
                    </a:lnTo>
                    <a:lnTo>
                      <a:pt x="3016" y="3831"/>
                    </a:lnTo>
                    <a:lnTo>
                      <a:pt x="2297" y="4445"/>
                    </a:lnTo>
                    <a:lnTo>
                      <a:pt x="0" y="4445"/>
                    </a:lnTo>
                    <a:lnTo>
                      <a:pt x="0" y="0"/>
                    </a:lnTo>
                    <a:lnTo>
                      <a:pt x="2297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Freeform 23"/>
              <p:cNvSpPr>
                <a:spLocks noChangeArrowheads="1"/>
              </p:cNvSpPr>
              <p:nvPr/>
            </p:nvSpPr>
            <p:spPr bwMode="auto">
              <a:xfrm>
                <a:off x="4148" y="2146"/>
                <a:ext cx="286" cy="1008"/>
              </a:xfrm>
              <a:custGeom>
                <a:avLst/>
                <a:gdLst>
                  <a:gd name="T0" fmla="*/ 1260 w 1261"/>
                  <a:gd name="T1" fmla="*/ 0 h 4446"/>
                  <a:gd name="T2" fmla="*/ 1260 w 1261"/>
                  <a:gd name="T3" fmla="*/ 4445 h 4446"/>
                  <a:gd name="T4" fmla="*/ 1260 w 1261"/>
                  <a:gd name="T5" fmla="*/ 0 h 4446"/>
                  <a:gd name="T6" fmla="*/ 345 w 1261"/>
                  <a:gd name="T7" fmla="*/ 402 h 4446"/>
                  <a:gd name="T8" fmla="*/ 0 w 1261"/>
                  <a:gd name="T9" fmla="*/ 402 h 4446"/>
                  <a:gd name="T10" fmla="*/ 0 w 1261"/>
                  <a:gd name="T11" fmla="*/ 576 h 4446"/>
                  <a:gd name="T12" fmla="*/ 345 w 1261"/>
                  <a:gd name="T13" fmla="*/ 576 h 4446"/>
                  <a:gd name="T14" fmla="*/ 345 w 1261"/>
                  <a:gd name="T15" fmla="*/ 402 h 4446"/>
                  <a:gd name="T16" fmla="*/ 345 w 1261"/>
                  <a:gd name="T17" fmla="*/ 402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1" h="4446">
                    <a:moveTo>
                      <a:pt x="1260" y="0"/>
                    </a:moveTo>
                    <a:lnTo>
                      <a:pt x="1260" y="4445"/>
                    </a:lnTo>
                    <a:lnTo>
                      <a:pt x="1260" y="0"/>
                    </a:lnTo>
                    <a:close/>
                    <a:moveTo>
                      <a:pt x="345" y="402"/>
                    </a:moveTo>
                    <a:lnTo>
                      <a:pt x="0" y="402"/>
                    </a:lnTo>
                    <a:lnTo>
                      <a:pt x="0" y="576"/>
                    </a:lnTo>
                    <a:lnTo>
                      <a:pt x="345" y="576"/>
                    </a:lnTo>
                    <a:lnTo>
                      <a:pt x="345" y="402"/>
                    </a:lnTo>
                    <a:lnTo>
                      <a:pt x="345" y="402"/>
                    </a:lnTo>
                    <a:close/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24"/>
              <p:cNvSpPr>
                <a:spLocks noChangeArrowheads="1"/>
              </p:cNvSpPr>
              <p:nvPr/>
            </p:nvSpPr>
            <p:spPr bwMode="auto">
              <a:xfrm>
                <a:off x="4148" y="2318"/>
                <a:ext cx="78" cy="40"/>
              </a:xfrm>
              <a:custGeom>
                <a:avLst/>
                <a:gdLst>
                  <a:gd name="T0" fmla="*/ 345 w 346"/>
                  <a:gd name="T1" fmla="*/ 0 h 175"/>
                  <a:gd name="T2" fmla="*/ 0 w 346"/>
                  <a:gd name="T3" fmla="*/ 0 h 175"/>
                  <a:gd name="T4" fmla="*/ 0 w 346"/>
                  <a:gd name="T5" fmla="*/ 174 h 175"/>
                  <a:gd name="T6" fmla="*/ 345 w 346"/>
                  <a:gd name="T7" fmla="*/ 174 h 175"/>
                  <a:gd name="T8" fmla="*/ 345 w 346"/>
                  <a:gd name="T9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5">
                    <a:moveTo>
                      <a:pt x="345" y="0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345" y="174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Freeform 25"/>
              <p:cNvSpPr>
                <a:spLocks noChangeArrowheads="1"/>
              </p:cNvSpPr>
              <p:nvPr/>
            </p:nvSpPr>
            <p:spPr bwMode="auto">
              <a:xfrm>
                <a:off x="4148" y="239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Freeform 26"/>
              <p:cNvSpPr>
                <a:spLocks noChangeArrowheads="1"/>
              </p:cNvSpPr>
              <p:nvPr/>
            </p:nvSpPr>
            <p:spPr bwMode="auto">
              <a:xfrm>
                <a:off x="4148" y="2478"/>
                <a:ext cx="78" cy="39"/>
              </a:xfrm>
              <a:custGeom>
                <a:avLst/>
                <a:gdLst>
                  <a:gd name="T0" fmla="*/ 345 w 346"/>
                  <a:gd name="T1" fmla="*/ 0 h 174"/>
                  <a:gd name="T2" fmla="*/ 0 w 346"/>
                  <a:gd name="T3" fmla="*/ 0 h 174"/>
                  <a:gd name="T4" fmla="*/ 0 w 346"/>
                  <a:gd name="T5" fmla="*/ 173 h 174"/>
                  <a:gd name="T6" fmla="*/ 345 w 346"/>
                  <a:gd name="T7" fmla="*/ 173 h 174"/>
                  <a:gd name="T8" fmla="*/ 345 w 346"/>
                  <a:gd name="T9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6" h="174">
                    <a:moveTo>
                      <a:pt x="345" y="0"/>
                    </a:moveTo>
                    <a:lnTo>
                      <a:pt x="0" y="0"/>
                    </a:lnTo>
                    <a:lnTo>
                      <a:pt x="0" y="173"/>
                    </a:lnTo>
                    <a:lnTo>
                      <a:pt x="345" y="173"/>
                    </a:lnTo>
                    <a:lnTo>
                      <a:pt x="345" y="0"/>
                    </a:lnTo>
                  </a:path>
                </a:pathLst>
              </a:custGeom>
              <a:solidFill>
                <a:srgbClr val="666699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37" name="AutoShape 28"/>
            <p:cNvCxnSpPr>
              <a:cxnSpLocks noChangeShapeType="1"/>
            </p:cNvCxnSpPr>
            <p:nvPr/>
          </p:nvCxnSpPr>
          <p:spPr bwMode="auto">
            <a:xfrm>
              <a:off x="4600" y="2650"/>
              <a:ext cx="590" cy="222"/>
            </a:xfrm>
            <a:prstGeom prst="straightConnector1">
              <a:avLst/>
            </a:prstGeom>
            <a:noFill/>
            <a:ln w="3672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29"/>
            <p:cNvCxnSpPr>
              <a:cxnSpLocks noChangeShapeType="1"/>
            </p:cNvCxnSpPr>
            <p:nvPr/>
          </p:nvCxnSpPr>
          <p:spPr bwMode="auto">
            <a:xfrm flipH="1">
              <a:off x="830" y="2649"/>
              <a:ext cx="614" cy="118"/>
            </a:xfrm>
            <a:prstGeom prst="straightConnector1">
              <a:avLst/>
            </a:prstGeom>
            <a:noFill/>
            <a:ln w="3672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298" y="2571"/>
              <a:ext cx="819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1161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5733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0305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4877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2200" dirty="0" smtClean="0">
                  <a:solidFill>
                    <a:srgbClr val="000000"/>
                  </a:solidFill>
                </a:rPr>
                <a:t>App 1</a:t>
              </a:r>
              <a:br>
                <a:rPr lang="en-GB" sz="2200" dirty="0" smtClean="0">
                  <a:solidFill>
                    <a:srgbClr val="000000"/>
                  </a:solidFill>
                </a:rPr>
              </a:br>
              <a:r>
                <a:rPr lang="en-GB" sz="2200" dirty="0" smtClean="0">
                  <a:solidFill>
                    <a:srgbClr val="000000"/>
                  </a:solidFill>
                </a:rPr>
                <a:t>updates</a:t>
              </a:r>
              <a:br>
                <a:rPr lang="en-GB" sz="2200" dirty="0" smtClean="0">
                  <a:solidFill>
                    <a:srgbClr val="000000"/>
                  </a:solidFill>
                </a:rPr>
              </a:br>
              <a:r>
                <a:rPr lang="en-GB" sz="2200" dirty="0" smtClean="0">
                  <a:solidFill>
                    <a:srgbClr val="000000"/>
                  </a:solidFill>
                </a:rPr>
                <a:t>here only</a:t>
              </a:r>
              <a:endParaRPr lang="en-GB" sz="22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5252" y="2668"/>
              <a:ext cx="819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143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828675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244600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658938" defTabSz="828675"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1161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5733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0305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4877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2200" dirty="0" smtClean="0">
                  <a:solidFill>
                    <a:srgbClr val="000000"/>
                  </a:solidFill>
                </a:rPr>
                <a:t>App 2</a:t>
              </a:r>
              <a:br>
                <a:rPr lang="en-GB" sz="2200" dirty="0" smtClean="0">
                  <a:solidFill>
                    <a:srgbClr val="000000"/>
                  </a:solidFill>
                </a:rPr>
              </a:br>
              <a:r>
                <a:rPr lang="en-GB" sz="2200" dirty="0" smtClean="0">
                  <a:solidFill>
                    <a:srgbClr val="000000"/>
                  </a:solidFill>
                </a:rPr>
                <a:t>updates</a:t>
              </a:r>
              <a:br>
                <a:rPr lang="en-GB" sz="2200" dirty="0" smtClean="0">
                  <a:solidFill>
                    <a:srgbClr val="000000"/>
                  </a:solidFill>
                </a:rPr>
              </a:br>
              <a:r>
                <a:rPr lang="en-GB" sz="2200" dirty="0" smtClean="0">
                  <a:solidFill>
                    <a:srgbClr val="000000"/>
                  </a:solidFill>
                </a:rPr>
                <a:t>here only</a:t>
              </a:r>
              <a:endParaRPr lang="en-GB" sz="22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2384" y="3191"/>
              <a:ext cx="12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14338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828675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244600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658938" defTabSz="828675"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1161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5733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0305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487738" defTabSz="8286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57225" algn="l"/>
                  <a:tab pos="13128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>
                <a:buClr>
                  <a:srgbClr val="000000"/>
                </a:buClr>
                <a:buSzPct val="45000"/>
                <a:buFont typeface="StarSymbol" charset="0"/>
                <a:buNone/>
              </a:pPr>
              <a:r>
                <a:rPr lang="en-GB" sz="2200">
                  <a:solidFill>
                    <a:srgbClr val="000000"/>
                  </a:solidFill>
                </a:rPr>
                <a:t>Three replicas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32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745"/>
            <a:ext cx="7772400" cy="1143000"/>
          </a:xfrm>
        </p:spPr>
        <p:txBody>
          <a:bodyPr/>
          <a:lstStyle/>
          <a:p>
            <a:r>
              <a:rPr lang="en-US" dirty="0" smtClean="0"/>
              <a:t>Relational Model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Relational DB: difficult to replicate/partition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Given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4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),Part(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4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),Supply(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 smtClean="0"/>
              <a:t>Partition: we may be forced to join across servers</a:t>
            </a:r>
          </a:p>
          <a:p>
            <a:pPr lvl="1"/>
            <a:r>
              <a:rPr lang="en-US" dirty="0" smtClean="0"/>
              <a:t>Replication: local copy has inconsistent versions</a:t>
            </a:r>
          </a:p>
          <a:p>
            <a:pPr lvl="1"/>
            <a:r>
              <a:rPr lang="en-US" dirty="0" smtClean="0"/>
              <a:t>Consistency is hard in both cases (why?)</a:t>
            </a:r>
          </a:p>
          <a:p>
            <a:pPr lvl="1"/>
            <a:endParaRPr lang="en-US" dirty="0"/>
          </a:p>
          <a:p>
            <a:r>
              <a:rPr lang="en-US" dirty="0" smtClean="0"/>
              <a:t>NoSQL: simplified data model</a:t>
            </a:r>
          </a:p>
          <a:p>
            <a:pPr lvl="1"/>
            <a:r>
              <a:rPr lang="en-US" dirty="0" smtClean="0"/>
              <a:t>Given up on functionality</a:t>
            </a:r>
            <a:endParaRPr lang="en-US" dirty="0"/>
          </a:p>
          <a:p>
            <a:pPr lvl="1"/>
            <a:r>
              <a:rPr lang="en-US" dirty="0" smtClean="0"/>
              <a:t>Application must now handle joins and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Taxonomy based on data models: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Key-value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Project </a:t>
            </a:r>
            <a:r>
              <a:rPr lang="en-US" dirty="0" err="1" smtClean="0"/>
              <a:t>Voldemort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Document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SimpleDB</a:t>
            </a:r>
            <a:r>
              <a:rPr lang="en-US" dirty="0" smtClean="0"/>
              <a:t>, </a:t>
            </a:r>
            <a:r>
              <a:rPr lang="en-US" dirty="0" err="1" smtClean="0"/>
              <a:t>CouchDB</a:t>
            </a:r>
            <a:r>
              <a:rPr lang="en-US" dirty="0" smtClean="0"/>
              <a:t>,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Extensible </a:t>
            </a:r>
            <a:r>
              <a:rPr lang="en-US" dirty="0">
                <a:solidFill>
                  <a:srgbClr val="0000FF"/>
                </a:solidFill>
              </a:rPr>
              <a:t>Record </a:t>
            </a:r>
            <a:r>
              <a:rPr lang="en-US" dirty="0" smtClean="0">
                <a:solidFill>
                  <a:srgbClr val="0000FF"/>
                </a:solidFill>
              </a:rPr>
              <a:t>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HBase</a:t>
            </a:r>
            <a:r>
              <a:rPr lang="en-US" dirty="0" smtClean="0"/>
              <a:t>, Cassandra, PNUTS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4384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☞</a:t>
            </a:r>
            <a:endParaRPr lang="en-US" sz="3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17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model</a:t>
            </a:r>
            <a:r>
              <a:rPr lang="en-US" dirty="0" smtClean="0"/>
              <a:t>: 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Key = string/integer, unique for the entire data</a:t>
            </a:r>
          </a:p>
          <a:p>
            <a:pPr lvl="1"/>
            <a:r>
              <a:rPr lang="en-US" dirty="0" smtClean="0"/>
              <a:t>Value = can be anything (very complex object)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4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model</a:t>
            </a:r>
            <a:r>
              <a:rPr lang="en-US" dirty="0" smtClean="0"/>
              <a:t>: 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Key = string/integer, unique for the entire data</a:t>
            </a:r>
          </a:p>
          <a:p>
            <a:pPr lvl="1"/>
            <a:r>
              <a:rPr lang="en-US" dirty="0" smtClean="0"/>
              <a:t>Value = can be anything (very complex object)</a:t>
            </a:r>
            <a:endParaRPr lang="en-US" dirty="0"/>
          </a:p>
          <a:p>
            <a:r>
              <a:rPr lang="en-US" b="1" dirty="0" smtClean="0"/>
              <a:t>Operations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et(key)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put(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key,value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dirty="0" smtClean="0"/>
              <a:t>Operations on value not supported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5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model</a:t>
            </a:r>
            <a:r>
              <a:rPr lang="en-US" dirty="0" smtClean="0"/>
              <a:t>: 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Key = string/integer, unique for the entire data</a:t>
            </a:r>
          </a:p>
          <a:p>
            <a:pPr lvl="1"/>
            <a:r>
              <a:rPr lang="en-US" dirty="0" smtClean="0"/>
              <a:t>Value = can be anything (very complex object)</a:t>
            </a:r>
            <a:endParaRPr lang="en-US" dirty="0"/>
          </a:p>
          <a:p>
            <a:r>
              <a:rPr lang="en-US" b="1" dirty="0" smtClean="0"/>
              <a:t>Operations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get(key)</a:t>
            </a:r>
            <a:r>
              <a:rPr lang="en-US" dirty="0"/>
              <a:t>,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put(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key,value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dirty="0" smtClean="0"/>
              <a:t>Operations on value not supported</a:t>
            </a:r>
          </a:p>
          <a:p>
            <a:r>
              <a:rPr lang="en-US" b="1" dirty="0" smtClean="0"/>
              <a:t>Distribution / Partitioning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w/ hash function</a:t>
            </a:r>
            <a:endParaRPr lang="en-US" b="1" dirty="0" smtClean="0"/>
          </a:p>
          <a:p>
            <a:pPr lvl="1"/>
            <a:r>
              <a:rPr lang="en-US" dirty="0" smtClean="0"/>
              <a:t>No replication: key k is stored at server h(k)</a:t>
            </a:r>
          </a:p>
          <a:p>
            <a:pPr lvl="1"/>
            <a:r>
              <a:rPr lang="en-US" dirty="0" smtClean="0"/>
              <a:t>3-way replication: key k stored at h1(k),h2(k),h3(k)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56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model</a:t>
            </a:r>
            <a:r>
              <a:rPr lang="en-US" dirty="0" smtClean="0"/>
              <a:t>: (</a:t>
            </a:r>
            <a:r>
              <a:rPr lang="en-US" dirty="0" err="1" smtClean="0"/>
              <a:t>key,value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Key = string/integer, unique for the entire data</a:t>
            </a:r>
          </a:p>
          <a:p>
            <a:pPr lvl="1"/>
            <a:r>
              <a:rPr lang="en-US" dirty="0" smtClean="0"/>
              <a:t>Value = can be anything (very complex object)</a:t>
            </a:r>
            <a:endParaRPr lang="en-US" dirty="0"/>
          </a:p>
          <a:p>
            <a:r>
              <a:rPr lang="en-US" b="1" dirty="0" smtClean="0"/>
              <a:t>Operations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get(key)</a:t>
            </a:r>
            <a:r>
              <a:rPr lang="en-US" dirty="0"/>
              <a:t>,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put(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key,value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dirty="0" smtClean="0"/>
              <a:t>Operations on value not supported</a:t>
            </a:r>
          </a:p>
          <a:p>
            <a:r>
              <a:rPr lang="en-US" b="1" dirty="0" smtClean="0"/>
              <a:t>Distribution / Partitioning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w/ hash function</a:t>
            </a:r>
            <a:endParaRPr lang="en-US" b="1" dirty="0" smtClean="0"/>
          </a:p>
          <a:p>
            <a:pPr lvl="1"/>
            <a:r>
              <a:rPr lang="en-US" dirty="0" smtClean="0"/>
              <a:t>No replication: key k is stored at server h(k)</a:t>
            </a:r>
          </a:p>
          <a:p>
            <a:pPr lvl="1"/>
            <a:r>
              <a:rPr lang="en-US" dirty="0" smtClean="0"/>
              <a:t>3-way replication: key k stored at h1(k),h2(k),h3(k)</a:t>
            </a:r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6248400"/>
            <a:ext cx="688977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does get(k) work?  How does put(</a:t>
            </a:r>
            <a:r>
              <a:rPr lang="en-US" dirty="0" err="1" smtClean="0">
                <a:latin typeface="Arial"/>
              </a:rPr>
              <a:t>k,v</a:t>
            </a:r>
            <a:r>
              <a:rPr lang="en-US" dirty="0" smtClean="0">
                <a:latin typeface="Arial"/>
              </a:rPr>
              <a:t>) work?</a:t>
            </a:r>
          </a:p>
        </p:txBody>
      </p:sp>
    </p:spTree>
    <p:extLst>
      <p:ext uri="{BB962C8B-B14F-4D97-AF65-F5344CB8AC3E}">
        <p14:creationId xmlns:p14="http://schemas.microsoft.com/office/powerpoint/2010/main" val="12837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would you represent the Flights data as key, value pairs?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380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Flights(fid, date, carrier,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flight_num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origin,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dest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...)</a:t>
            </a:r>
          </a:p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Carriers(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cid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name)</a:t>
            </a:r>
            <a:endParaRPr lang="en-US" sz="1800" dirty="0" smtClean="0">
              <a:solidFill>
                <a:srgbClr val="3366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00"/>
            <a:ext cx="488907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does query processing work?</a:t>
            </a:r>
          </a:p>
        </p:txBody>
      </p:sp>
    </p:spTree>
    <p:extLst>
      <p:ext uri="{BB962C8B-B14F-4D97-AF65-F5344CB8AC3E}">
        <p14:creationId xmlns:p14="http://schemas.microsoft.com/office/powerpoint/2010/main" val="7291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would you represent the Flights data as key, value pairs?</a:t>
            </a:r>
          </a:p>
          <a:p>
            <a:endParaRPr lang="en-US" sz="2400" dirty="0" smtClean="0"/>
          </a:p>
          <a:p>
            <a:r>
              <a:rPr lang="en-US" sz="2400" dirty="0" smtClean="0"/>
              <a:t>Option 1: key=fid, value=entire flight record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380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Flights(fid, date, carrier,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flight_num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origin,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dest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...)</a:t>
            </a:r>
          </a:p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Carriers(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cid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name)</a:t>
            </a:r>
            <a:endParaRPr lang="en-US" sz="1800" dirty="0" smtClean="0">
              <a:solidFill>
                <a:srgbClr val="3366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00"/>
            <a:ext cx="488907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does query processing work?</a:t>
            </a:r>
          </a:p>
        </p:txBody>
      </p:sp>
    </p:spTree>
    <p:extLst>
      <p:ext uri="{BB962C8B-B14F-4D97-AF65-F5344CB8AC3E}">
        <p14:creationId xmlns:p14="http://schemas.microsoft.com/office/powerpoint/2010/main" val="13768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Class Overview</a:t>
            </a:r>
            <a:endParaRPr lang="en-US" sz="40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Unit 1: Intro</a:t>
            </a:r>
          </a:p>
          <a:p>
            <a:r>
              <a:rPr lang="en-US" sz="2400" dirty="0" smtClean="0"/>
              <a:t>Unit 2: Relational Data Models and Query Languages</a:t>
            </a:r>
          </a:p>
          <a:p>
            <a:r>
              <a:rPr lang="en-US" sz="2400" dirty="0" smtClean="0"/>
              <a:t>Unit 3: Non-relational data</a:t>
            </a:r>
          </a:p>
          <a:p>
            <a:pPr lvl="1"/>
            <a:r>
              <a:rPr lang="en-US" sz="2000" dirty="0" err="1" smtClean="0"/>
              <a:t>NoSQL</a:t>
            </a:r>
            <a:endParaRPr lang="en-US" sz="2000" dirty="0" smtClean="0"/>
          </a:p>
          <a:p>
            <a:pPr lvl="1"/>
            <a:r>
              <a:rPr lang="en-US" sz="2000" dirty="0" err="1" smtClean="0"/>
              <a:t>Json</a:t>
            </a:r>
            <a:endParaRPr lang="en-US" sz="2000" dirty="0" smtClean="0"/>
          </a:p>
          <a:p>
            <a:pPr lvl="1"/>
            <a:r>
              <a:rPr lang="en-US" sz="2000" dirty="0" smtClean="0"/>
              <a:t>SQL++</a:t>
            </a:r>
          </a:p>
          <a:p>
            <a:r>
              <a:rPr lang="en-US" sz="2400" dirty="0" smtClean="0"/>
              <a:t>Unit 4: RDMBS internals and query optimization</a:t>
            </a:r>
          </a:p>
          <a:p>
            <a:r>
              <a:rPr lang="en-US" sz="2400" dirty="0" smtClean="0"/>
              <a:t>Unit 5: Parallel query processing</a:t>
            </a:r>
            <a:endParaRPr lang="en-US" sz="2000" dirty="0" smtClean="0"/>
          </a:p>
          <a:p>
            <a:r>
              <a:rPr lang="en-US" sz="2400" dirty="0" smtClean="0"/>
              <a:t>Unit 6: DBMS usability, conceptual design</a:t>
            </a:r>
          </a:p>
          <a:p>
            <a:r>
              <a:rPr lang="en-US" sz="2400" dirty="0" smtClean="0"/>
              <a:t>Unit 7: Transactions</a:t>
            </a:r>
          </a:p>
          <a:p>
            <a:r>
              <a:rPr lang="en-US" sz="2400" dirty="0" smtClean="0"/>
              <a:t>Unit 8: Advanced topics (time permitting)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26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would you represent the Flights data as key, value pairs?</a:t>
            </a:r>
          </a:p>
          <a:p>
            <a:endParaRPr lang="en-US" sz="2400" dirty="0" smtClean="0"/>
          </a:p>
          <a:p>
            <a:r>
              <a:rPr lang="en-US" sz="2400" dirty="0" smtClean="0"/>
              <a:t>Option 1: key=fid, value=entire flight record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Option 2: key=date, value=all flights that day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380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Flights(fid, date, carrier,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flight_num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origin,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dest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...)</a:t>
            </a:r>
          </a:p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Carriers(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cid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name)</a:t>
            </a:r>
            <a:endParaRPr lang="en-US" sz="1800" dirty="0" smtClean="0">
              <a:solidFill>
                <a:srgbClr val="3366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00"/>
            <a:ext cx="488907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does query processing work?</a:t>
            </a:r>
          </a:p>
        </p:txBody>
      </p:sp>
    </p:spTree>
    <p:extLst>
      <p:ext uri="{BB962C8B-B14F-4D97-AF65-F5344CB8AC3E}">
        <p14:creationId xmlns:p14="http://schemas.microsoft.com/office/powerpoint/2010/main" val="15677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would you represent the Flights data as key, value pairs?</a:t>
            </a:r>
          </a:p>
          <a:p>
            <a:endParaRPr lang="en-US" sz="2400" dirty="0" smtClean="0"/>
          </a:p>
          <a:p>
            <a:r>
              <a:rPr lang="en-US" sz="2400" dirty="0" smtClean="0"/>
              <a:t>Option 1: key=fid, value=entire flight record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Option 2: key=date, value=all flights that day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Option 3: key=(</a:t>
            </a:r>
            <a:r>
              <a:rPr lang="en-US" sz="2400" dirty="0" err="1" smtClean="0"/>
              <a:t>origin,dest</a:t>
            </a:r>
            <a:r>
              <a:rPr lang="en-US" sz="2400" dirty="0" smtClean="0"/>
              <a:t>), value=all flights between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380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Flights(fid, date, carrier,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flight_num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origin, 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dest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...)</a:t>
            </a:r>
          </a:p>
          <a:p>
            <a:r>
              <a:rPr lang="en-US" sz="1800" dirty="0">
                <a:solidFill>
                  <a:srgbClr val="3366FF"/>
                </a:solidFill>
                <a:latin typeface="Arial"/>
              </a:rPr>
              <a:t>Carriers(</a:t>
            </a:r>
            <a:r>
              <a:rPr lang="en-US" sz="1800" dirty="0" err="1">
                <a:solidFill>
                  <a:srgbClr val="3366FF"/>
                </a:solidFill>
                <a:latin typeface="Arial"/>
              </a:rPr>
              <a:t>cid</a:t>
            </a:r>
            <a:r>
              <a:rPr lang="en-US" sz="1800" dirty="0">
                <a:solidFill>
                  <a:srgbClr val="3366FF"/>
                </a:solidFill>
                <a:latin typeface="Arial"/>
              </a:rPr>
              <a:t>, name)</a:t>
            </a:r>
            <a:endParaRPr lang="en-US" sz="1800" dirty="0" smtClean="0">
              <a:solidFill>
                <a:srgbClr val="3366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00"/>
            <a:ext cx="488907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How does query processing work?</a:t>
            </a:r>
          </a:p>
        </p:txBody>
      </p:sp>
    </p:spTree>
    <p:extLst>
      <p:ext uri="{BB962C8B-B14F-4D97-AF65-F5344CB8AC3E}">
        <p14:creationId xmlns:p14="http://schemas.microsoft.com/office/powerpoint/2010/main" val="14852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Stores Internals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Partitioning:</a:t>
            </a:r>
          </a:p>
          <a:p>
            <a:pPr lvl="1"/>
            <a:r>
              <a:rPr lang="en-US" dirty="0" smtClean="0"/>
              <a:t>Use a hash function h, and store every (</a:t>
            </a:r>
            <a:r>
              <a:rPr lang="en-US" dirty="0" err="1" smtClean="0"/>
              <a:t>key,value</a:t>
            </a:r>
            <a:r>
              <a:rPr lang="en-US" dirty="0" smtClean="0"/>
              <a:t>) pair on server h(key)</a:t>
            </a:r>
          </a:p>
          <a:p>
            <a:pPr lvl="1"/>
            <a:r>
              <a:rPr lang="en-US" dirty="0" smtClean="0"/>
              <a:t>In class: discuss get(key), and put(</a:t>
            </a:r>
            <a:r>
              <a:rPr lang="en-US" dirty="0" err="1" smtClean="0"/>
              <a:t>key,value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Replication:</a:t>
            </a:r>
          </a:p>
          <a:p>
            <a:pPr lvl="1"/>
            <a:r>
              <a:rPr lang="en-US" dirty="0" smtClean="0"/>
              <a:t>Store each key on (say) three servers</a:t>
            </a:r>
          </a:p>
          <a:p>
            <a:pPr lvl="1"/>
            <a:r>
              <a:rPr lang="en-US" dirty="0" smtClean="0"/>
              <a:t>On update, propagate change to the other servers; </a:t>
            </a:r>
            <a:r>
              <a:rPr lang="en-US" i="1" dirty="0" smtClean="0"/>
              <a:t>eventual consistency</a:t>
            </a:r>
            <a:endParaRPr lang="en-US" dirty="0" smtClean="0"/>
          </a:p>
          <a:p>
            <a:pPr lvl="1"/>
            <a:r>
              <a:rPr lang="en-US" dirty="0" smtClean="0"/>
              <a:t>Issue: when an app reads one replica, it may be stale</a:t>
            </a:r>
          </a:p>
          <a:p>
            <a:r>
              <a:rPr lang="en-US" dirty="0" smtClean="0"/>
              <a:t>Usually: combine </a:t>
            </a:r>
            <a:r>
              <a:rPr lang="en-US" dirty="0" err="1" smtClean="0"/>
              <a:t>partitioning+replication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Taxonomy based on data models: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Key-value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Project </a:t>
            </a:r>
            <a:r>
              <a:rPr lang="en-US" dirty="0" err="1" smtClean="0"/>
              <a:t>Voldemort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Document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SimpleDB</a:t>
            </a:r>
            <a:r>
              <a:rPr lang="en-US" dirty="0" smtClean="0"/>
              <a:t>, </a:t>
            </a:r>
            <a:r>
              <a:rPr lang="en-US" dirty="0" err="1" smtClean="0"/>
              <a:t>CouchDB</a:t>
            </a:r>
            <a:r>
              <a:rPr lang="en-US" dirty="0" smtClean="0"/>
              <a:t>,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Extensible </a:t>
            </a:r>
            <a:r>
              <a:rPr lang="en-US" dirty="0">
                <a:solidFill>
                  <a:srgbClr val="0000FF"/>
                </a:solidFill>
              </a:rPr>
              <a:t>Record </a:t>
            </a:r>
            <a:r>
              <a:rPr lang="en-US" dirty="0" smtClean="0">
                <a:solidFill>
                  <a:srgbClr val="0000FF"/>
                </a:solidFill>
              </a:rPr>
              <a:t>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HBase</a:t>
            </a:r>
            <a:r>
              <a:rPr lang="en-US" dirty="0" smtClean="0"/>
              <a:t>, Cassandra, PNUTS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4684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☞</a:t>
            </a:r>
            <a:endParaRPr lang="en-US" sz="3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5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Key, Value stores, the Value is often a very complex object</a:t>
            </a:r>
          </a:p>
          <a:p>
            <a:pPr lvl="1"/>
            <a:r>
              <a:rPr lang="en-US" dirty="0" smtClean="0"/>
              <a:t>Key = ‘2010/7/1’, Value = [all flights that date]</a:t>
            </a:r>
          </a:p>
          <a:p>
            <a:endParaRPr lang="en-US" dirty="0" smtClean="0"/>
          </a:p>
          <a:p>
            <a:r>
              <a:rPr lang="en-US" dirty="0" smtClean="0"/>
              <a:t>Better: allow DBMS to understand the </a:t>
            </a:r>
            <a:r>
              <a:rPr lang="en-US" i="1" dirty="0" smtClean="0"/>
              <a:t>value</a:t>
            </a:r>
          </a:p>
          <a:p>
            <a:pPr lvl="1"/>
            <a:r>
              <a:rPr lang="en-US" dirty="0" smtClean="0"/>
              <a:t>Represent </a:t>
            </a:r>
            <a:r>
              <a:rPr lang="en-US" i="1" dirty="0" smtClean="0"/>
              <a:t>value</a:t>
            </a:r>
            <a:r>
              <a:rPr lang="en-US" dirty="0" smtClean="0"/>
              <a:t> as a JSON (or XML...) document</a:t>
            </a:r>
            <a:endParaRPr lang="en-US" dirty="0"/>
          </a:p>
          <a:p>
            <a:pPr lvl="1"/>
            <a:r>
              <a:rPr lang="en-US" dirty="0"/>
              <a:t>[all </a:t>
            </a:r>
            <a:r>
              <a:rPr lang="en-US" dirty="0" smtClean="0"/>
              <a:t>flights on </a:t>
            </a:r>
            <a:r>
              <a:rPr lang="en-US" dirty="0"/>
              <a:t>that date</a:t>
            </a:r>
            <a:r>
              <a:rPr lang="en-US" dirty="0" smtClean="0"/>
              <a:t>] = a JSON file</a:t>
            </a:r>
            <a:endParaRPr lang="en-US" dirty="0"/>
          </a:p>
          <a:p>
            <a:pPr lvl="1"/>
            <a:r>
              <a:rPr lang="en-US" dirty="0" smtClean="0"/>
              <a:t>May search for all flights on a given date</a:t>
            </a:r>
          </a:p>
        </p:txBody>
      </p:sp>
    </p:spTree>
    <p:extLst>
      <p:ext uri="{BB962C8B-B14F-4D97-AF65-F5344CB8AC3E}">
        <p14:creationId xmlns:p14="http://schemas.microsoft.com/office/powerpoint/2010/main" val="18940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Stores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model</a:t>
            </a:r>
            <a:r>
              <a:rPr lang="en-US" dirty="0" smtClean="0"/>
              <a:t>: (</a:t>
            </a:r>
            <a:r>
              <a:rPr lang="en-US" dirty="0" err="1" smtClean="0"/>
              <a:t>key,document</a:t>
            </a:r>
            <a:r>
              <a:rPr lang="en-US" dirty="0" smtClean="0"/>
              <a:t>) pairs</a:t>
            </a:r>
          </a:p>
          <a:p>
            <a:pPr lvl="1"/>
            <a:r>
              <a:rPr lang="en-US" dirty="0" smtClean="0"/>
              <a:t>Key = string/integer, unique for the entire data</a:t>
            </a:r>
          </a:p>
          <a:p>
            <a:pPr lvl="1"/>
            <a:r>
              <a:rPr lang="en-US" dirty="0" smtClean="0"/>
              <a:t>Document = </a:t>
            </a:r>
            <a:r>
              <a:rPr lang="en-US" dirty="0" err="1" smtClean="0"/>
              <a:t>JSon</a:t>
            </a:r>
            <a:r>
              <a:rPr lang="en-US" dirty="0" smtClean="0"/>
              <a:t>, or XML</a:t>
            </a:r>
            <a:endParaRPr lang="en-US" dirty="0"/>
          </a:p>
          <a:p>
            <a:r>
              <a:rPr lang="en-US" b="1" dirty="0" smtClean="0"/>
              <a:t>Operations</a:t>
            </a:r>
          </a:p>
          <a:p>
            <a:pPr lvl="1"/>
            <a:r>
              <a:rPr lang="en-US" dirty="0" smtClean="0"/>
              <a:t>Get/put document by key</a:t>
            </a:r>
          </a:p>
          <a:p>
            <a:pPr lvl="1"/>
            <a:r>
              <a:rPr lang="en-US" dirty="0" smtClean="0"/>
              <a:t>Query language over </a:t>
            </a:r>
            <a:r>
              <a:rPr lang="en-US" dirty="0" err="1" smtClean="0"/>
              <a:t>JSon</a:t>
            </a:r>
            <a:endParaRPr lang="en-US" dirty="0" smtClean="0"/>
          </a:p>
          <a:p>
            <a:r>
              <a:rPr lang="en-US" b="1" dirty="0" smtClean="0"/>
              <a:t>Distribution / Partitioning</a:t>
            </a:r>
          </a:p>
          <a:p>
            <a:pPr lvl="1"/>
            <a:r>
              <a:rPr lang="en-US" dirty="0" smtClean="0"/>
              <a:t>Entire documents, as for key/value pairs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71800" y="6096000"/>
            <a:ext cx="30524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We will discuss </a:t>
            </a:r>
            <a:r>
              <a:rPr lang="en-US" dirty="0" err="1" smtClean="0">
                <a:latin typeface="Arial"/>
              </a:rPr>
              <a:t>JSon</a:t>
            </a:r>
            <a:endParaRPr lang="en-US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5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Taxonomy based on data models: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Key-value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Project </a:t>
            </a:r>
            <a:r>
              <a:rPr lang="en-US" dirty="0" err="1" smtClean="0"/>
              <a:t>Voldemort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Document 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SimpleDB</a:t>
            </a:r>
            <a:r>
              <a:rPr lang="en-US" dirty="0" smtClean="0"/>
              <a:t>, </a:t>
            </a:r>
            <a:r>
              <a:rPr lang="en-US" dirty="0" err="1" smtClean="0"/>
              <a:t>CouchDB</a:t>
            </a:r>
            <a:r>
              <a:rPr lang="en-US" dirty="0" smtClean="0"/>
              <a:t>, </a:t>
            </a:r>
            <a:r>
              <a:rPr lang="en-US" dirty="0" err="1" smtClean="0"/>
              <a:t>MongoDB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Extensible </a:t>
            </a:r>
            <a:r>
              <a:rPr lang="en-US" dirty="0">
                <a:solidFill>
                  <a:srgbClr val="0000FF"/>
                </a:solidFill>
              </a:rPr>
              <a:t>Record </a:t>
            </a:r>
            <a:r>
              <a:rPr lang="en-US" dirty="0" smtClean="0">
                <a:solidFill>
                  <a:srgbClr val="0000FF"/>
                </a:solidFill>
              </a:rPr>
              <a:t>Stores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HBase</a:t>
            </a:r>
            <a:r>
              <a:rPr lang="en-US" dirty="0" smtClean="0"/>
              <a:t>, Cassandra, PNUTS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4196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</a:rPr>
              <a:t>☞</a:t>
            </a:r>
            <a:endParaRPr lang="en-US" sz="36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62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Record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ased on Google’s </a:t>
            </a:r>
            <a:r>
              <a:rPr lang="en-US" sz="2400" dirty="0" err="1" smtClean="0"/>
              <a:t>BigTable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Data </a:t>
            </a:r>
            <a:r>
              <a:rPr lang="en-US" sz="2400" dirty="0"/>
              <a:t>model is rows and </a:t>
            </a:r>
            <a:r>
              <a:rPr lang="en-US" sz="2400" dirty="0" smtClean="0"/>
              <a:t>columns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Scalability by </a:t>
            </a:r>
            <a:r>
              <a:rPr lang="en-US" sz="2400" dirty="0"/>
              <a:t>splitting </a:t>
            </a:r>
            <a:r>
              <a:rPr lang="en-US" sz="2400" dirty="0" smtClean="0"/>
              <a:t>rows </a:t>
            </a:r>
            <a:r>
              <a:rPr lang="en-US" sz="2400" dirty="0"/>
              <a:t>and </a:t>
            </a:r>
            <a:r>
              <a:rPr lang="en-US" sz="2400" dirty="0" smtClean="0"/>
              <a:t>columns over nodes</a:t>
            </a:r>
          </a:p>
          <a:p>
            <a:pPr lvl="1"/>
            <a:r>
              <a:rPr lang="en-US" sz="2000" dirty="0"/>
              <a:t>Rows </a:t>
            </a:r>
            <a:r>
              <a:rPr lang="en-US" sz="2000" dirty="0" smtClean="0"/>
              <a:t>partitioned through </a:t>
            </a:r>
            <a:r>
              <a:rPr lang="en-US" sz="2000" dirty="0" err="1"/>
              <a:t>sharding</a:t>
            </a:r>
            <a:r>
              <a:rPr lang="en-US" sz="2000" dirty="0"/>
              <a:t> </a:t>
            </a:r>
            <a:r>
              <a:rPr lang="en-US" sz="2000" dirty="0" smtClean="0"/>
              <a:t>on primary key</a:t>
            </a:r>
          </a:p>
          <a:p>
            <a:pPr lvl="1"/>
            <a:r>
              <a:rPr lang="en-US" sz="2000" dirty="0" smtClean="0"/>
              <a:t>Columns </a:t>
            </a:r>
            <a:r>
              <a:rPr lang="en-US" sz="2000" dirty="0"/>
              <a:t>of a table are distributed over </a:t>
            </a:r>
            <a:r>
              <a:rPr lang="en-US" sz="2000" dirty="0" smtClean="0"/>
              <a:t>multiple nodes </a:t>
            </a:r>
            <a:r>
              <a:rPr lang="en-US" sz="2000" dirty="0"/>
              <a:t>by using “column groups</a:t>
            </a:r>
            <a:r>
              <a:rPr lang="en-US" sz="2000" dirty="0" smtClean="0"/>
              <a:t>”</a:t>
            </a:r>
          </a:p>
          <a:p>
            <a:pPr lvl="1"/>
            <a:endParaRPr lang="en-US" sz="2000" dirty="0"/>
          </a:p>
          <a:p>
            <a:r>
              <a:rPr lang="en-US" sz="2400" dirty="0" err="1"/>
              <a:t>HBase</a:t>
            </a:r>
            <a:r>
              <a:rPr lang="en-US" sz="2400" dirty="0"/>
              <a:t> is an open source implementation of </a:t>
            </a:r>
            <a:r>
              <a:rPr lang="en-US" sz="2400" dirty="0" err="1"/>
              <a:t>BigTable</a:t>
            </a:r>
            <a:endParaRPr lang="en-US" sz="24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287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So far we have studied the </a:t>
            </a:r>
            <a:r>
              <a:rPr lang="en-US" i="1" u="sng" dirty="0" smtClean="0"/>
              <a:t>relational data model</a:t>
            </a:r>
            <a:endParaRPr lang="en-US" dirty="0" smtClean="0"/>
          </a:p>
          <a:p>
            <a:pPr lvl="1"/>
            <a:r>
              <a:rPr lang="en-US" dirty="0" smtClean="0"/>
              <a:t>Data is stored in tables(=relations)</a:t>
            </a:r>
          </a:p>
          <a:p>
            <a:pPr lvl="1"/>
            <a:r>
              <a:rPr lang="en-US" dirty="0" smtClean="0"/>
              <a:t>Queries are expressions in SQL, relational algebra, or </a:t>
            </a:r>
            <a:r>
              <a:rPr lang="en-US" dirty="0" err="1" smtClean="0"/>
              <a:t>Datalog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Next week: </a:t>
            </a:r>
            <a:r>
              <a:rPr lang="en-US" dirty="0" err="1" smtClean="0"/>
              <a:t>Semistructured</a:t>
            </a:r>
            <a:r>
              <a:rPr lang="en-US" dirty="0" smtClean="0"/>
              <a:t> data model</a:t>
            </a:r>
          </a:p>
          <a:p>
            <a:pPr lvl="1"/>
            <a:r>
              <a:rPr lang="en-US" dirty="0" smtClean="0"/>
              <a:t>Popular formats today: XML, </a:t>
            </a:r>
            <a:r>
              <a:rPr lang="en-US" dirty="0" err="1" smtClean="0"/>
              <a:t>JSon</a:t>
            </a:r>
            <a:r>
              <a:rPr lang="en-US" dirty="0" smtClean="0"/>
              <a:t>, </a:t>
            </a:r>
            <a:r>
              <a:rPr lang="en-US" dirty="0" err="1" smtClean="0"/>
              <a:t>protobuf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Classes of </a:t>
            </a:r>
            <a:br>
              <a:rPr lang="en-US" dirty="0" smtClean="0"/>
            </a:br>
            <a:r>
              <a:rPr lang="en-US" dirty="0" smtClean="0"/>
              <a:t>Database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572000"/>
          </a:xfrm>
        </p:spPr>
        <p:txBody>
          <a:bodyPr/>
          <a:lstStyle/>
          <a:p>
            <a:r>
              <a:rPr lang="en-US" dirty="0" smtClean="0"/>
              <a:t>OLTP (Online Transaction Processing)</a:t>
            </a:r>
          </a:p>
          <a:p>
            <a:pPr lvl="1"/>
            <a:r>
              <a:rPr lang="en-US" dirty="0" smtClean="0"/>
              <a:t>Queries are simple lookups: 0 or 1 join</a:t>
            </a:r>
            <a:br>
              <a:rPr lang="en-US" dirty="0" smtClean="0"/>
            </a:br>
            <a:r>
              <a:rPr lang="en-US" dirty="0" smtClean="0"/>
              <a:t>E.g., find customer by ID and their orders</a:t>
            </a:r>
          </a:p>
          <a:p>
            <a:pPr lvl="1"/>
            <a:r>
              <a:rPr lang="en-US" dirty="0" smtClean="0"/>
              <a:t>Many updates. E.g., insert order, update payment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is critical: </a:t>
            </a:r>
            <a:r>
              <a:rPr lang="en-US" dirty="0" smtClean="0">
                <a:solidFill>
                  <a:srgbClr val="FF0000"/>
                </a:solidFill>
              </a:rPr>
              <a:t>transactions </a:t>
            </a:r>
            <a:r>
              <a:rPr lang="en-US" dirty="0" smtClean="0"/>
              <a:t>(more later)</a:t>
            </a:r>
          </a:p>
          <a:p>
            <a:r>
              <a:rPr lang="en-US" dirty="0" smtClean="0"/>
              <a:t>OLAP (Online Analytical Processing)</a:t>
            </a:r>
          </a:p>
          <a:p>
            <a:pPr lvl="1"/>
            <a:r>
              <a:rPr lang="en-US" dirty="0" smtClean="0"/>
              <a:t>aka “Decision Support”</a:t>
            </a:r>
          </a:p>
          <a:p>
            <a:pPr lvl="1"/>
            <a:r>
              <a:rPr lang="en-US" dirty="0" smtClean="0"/>
              <a:t>Queries have many joins, and group-</a:t>
            </a:r>
            <a:r>
              <a:rPr lang="en-US" dirty="0" err="1" smtClean="0"/>
              <a:t>by’s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E.g., sum revenues by store, product, clerk, date</a:t>
            </a:r>
          </a:p>
          <a:p>
            <a:pPr lvl="1"/>
            <a:r>
              <a:rPr lang="en-US" dirty="0" smtClean="0"/>
              <a:t>No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NoSQL</a:t>
            </a:r>
            <a:r>
              <a:rPr lang="en-US" dirty="0" smtClean="0"/>
              <a:t>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 motivated by Web 2.0 </a:t>
            </a:r>
            <a:r>
              <a:rPr lang="en-US" dirty="0" smtClean="0"/>
              <a:t>applications</a:t>
            </a:r>
            <a:endParaRPr lang="en-US" dirty="0"/>
          </a:p>
          <a:p>
            <a:pPr lvl="1"/>
            <a:r>
              <a:rPr lang="en-US" dirty="0" smtClean="0"/>
              <a:t>E.g. Facebook, Amazon, </a:t>
            </a:r>
            <a:r>
              <a:rPr lang="en-US" dirty="0" err="1" smtClean="0"/>
              <a:t>Instagram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Web startups need to </a:t>
            </a:r>
            <a:r>
              <a:rPr lang="en-US" dirty="0" err="1" smtClean="0"/>
              <a:t>scaleup</a:t>
            </a:r>
            <a:r>
              <a:rPr lang="en-US" dirty="0" smtClean="0"/>
              <a:t> from 10 to 100000 users very quickly</a:t>
            </a:r>
          </a:p>
          <a:p>
            <a:endParaRPr lang="en-US" dirty="0" smtClean="0"/>
          </a:p>
          <a:p>
            <a:r>
              <a:rPr lang="en-US" dirty="0" smtClean="0"/>
              <a:t>Needed: very large scale OLTP workloads</a:t>
            </a:r>
          </a:p>
          <a:p>
            <a:r>
              <a:rPr lang="en-US" dirty="0" smtClean="0"/>
              <a:t>Give up on consistency</a:t>
            </a:r>
          </a:p>
          <a:p>
            <a:r>
              <a:rPr lang="en-US" dirty="0" smtClean="0"/>
              <a:t>Give up OLAP</a:t>
            </a:r>
          </a:p>
        </p:txBody>
      </p:sp>
    </p:spTree>
    <p:extLst>
      <p:ext uri="{BB962C8B-B14F-4D97-AF65-F5344CB8AC3E}">
        <p14:creationId xmlns:p14="http://schemas.microsoft.com/office/powerpoint/2010/main" val="3491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Single server DBMS are too small for Web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Solution: scale out to multiple servers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hard for the </a:t>
            </a:r>
            <a:r>
              <a:rPr lang="en-US" i="1" dirty="0" smtClean="0"/>
              <a:t>entire</a:t>
            </a:r>
            <a:r>
              <a:rPr lang="en-US" dirty="0" smtClean="0"/>
              <a:t> functionality of DMBS</a:t>
            </a:r>
          </a:p>
          <a:p>
            <a:endParaRPr lang="en-US" dirty="0"/>
          </a:p>
          <a:p>
            <a:r>
              <a:rPr lang="en-US" dirty="0" err="1" smtClean="0"/>
              <a:t>NoSQL</a:t>
            </a:r>
            <a:r>
              <a:rPr lang="en-US" dirty="0" smtClean="0"/>
              <a:t>: reduce functionality for easier scale up</a:t>
            </a:r>
            <a:endParaRPr lang="en-US" dirty="0"/>
          </a:p>
          <a:p>
            <a:pPr lvl="1"/>
            <a:r>
              <a:rPr lang="en-US" dirty="0" smtClean="0"/>
              <a:t>Simpler data model</a:t>
            </a:r>
          </a:p>
          <a:p>
            <a:pPr lvl="1"/>
            <a:r>
              <a:rPr lang="en-US" dirty="0" smtClean="0"/>
              <a:t>Very restricted updates</a:t>
            </a:r>
          </a:p>
        </p:txBody>
      </p:sp>
    </p:spTree>
    <p:extLst>
      <p:ext uri="{BB962C8B-B14F-4D97-AF65-F5344CB8AC3E}">
        <p14:creationId xmlns:p14="http://schemas.microsoft.com/office/powerpoint/2010/main" val="14997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61435"/>
            <a:ext cx="11443648" cy="1371600"/>
          </a:xfrm>
        </p:spPr>
        <p:txBody>
          <a:bodyPr/>
          <a:lstStyle/>
          <a:p>
            <a:r>
              <a:rPr lang="en-US" dirty="0" smtClean="0"/>
              <a:t>RDBMS Review: </a:t>
            </a:r>
            <a:r>
              <a:rPr lang="en-US" dirty="0" err="1" smtClean="0"/>
              <a:t>Serverless</a:t>
            </a:r>
            <a:endParaRPr lang="en-US" dirty="0"/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990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auto">
          <a:xfrm>
            <a:off x="1066800" y="2286000"/>
            <a:ext cx="822960" cy="6114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200400" y="1600200"/>
            <a:ext cx="1179359" cy="649188"/>
          </a:xfrm>
          <a:prstGeom prst="wedgeEllipseCallout">
            <a:avLst>
              <a:gd name="adj1" fmla="val -91623"/>
              <a:gd name="adj2" fmla="val 3490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User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800600" y="1981200"/>
            <a:ext cx="4191000" cy="2514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SQLite:</a:t>
            </a:r>
          </a:p>
          <a:p>
            <a:r>
              <a:rPr lang="en-US" sz="2000" dirty="0" smtClean="0"/>
              <a:t>One </a:t>
            </a:r>
            <a:r>
              <a:rPr lang="en-US" sz="2000" dirty="0"/>
              <a:t>data file</a:t>
            </a:r>
          </a:p>
          <a:p>
            <a:r>
              <a:rPr lang="en-US" sz="2000" dirty="0"/>
              <a:t>One user</a:t>
            </a:r>
          </a:p>
          <a:p>
            <a:r>
              <a:rPr lang="en-US" sz="2000" dirty="0"/>
              <a:t>One DBMS </a:t>
            </a:r>
            <a:r>
              <a:rPr lang="en-US" sz="2000" dirty="0" smtClean="0"/>
              <a:t>application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Consistency</a:t>
            </a:r>
            <a:r>
              <a:rPr lang="en-US" sz="2000" dirty="0" smtClean="0"/>
              <a:t> is easy</a:t>
            </a:r>
            <a:endParaRPr lang="en-US" sz="2000" dirty="0"/>
          </a:p>
          <a:p>
            <a:r>
              <a:rPr lang="en-US" sz="2000" dirty="0"/>
              <a:t>But only a limited number of scenarios work with such model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endParaRPr lang="en-US" dirty="0">
              <a:latin typeface="Arial"/>
            </a:endParaRPr>
          </a:p>
        </p:txBody>
      </p:sp>
      <p:sp>
        <p:nvSpPr>
          <p:cNvPr id="28" name="Can 27"/>
          <p:cNvSpPr/>
          <p:nvPr/>
        </p:nvSpPr>
        <p:spPr bwMode="auto">
          <a:xfrm>
            <a:off x="762000" y="4304284"/>
            <a:ext cx="2514600" cy="990600"/>
          </a:xfrm>
          <a:prstGeom prst="can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1066800" y="2819400"/>
            <a:ext cx="1828800" cy="12954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DBMS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Application</a:t>
            </a:r>
            <a:endParaRPr lang="en-US" dirty="0">
              <a:latin typeface="Arial"/>
              <a:cs typeface="Arial"/>
            </a:endParaRPr>
          </a:p>
          <a:p>
            <a:pPr algn="ctr">
              <a:buNone/>
            </a:pPr>
            <a:r>
              <a:rPr lang="en-US" dirty="0">
                <a:latin typeface="Arial"/>
                <a:cs typeface="Arial"/>
              </a:rPr>
              <a:t>(SQLite)</a:t>
            </a: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1600200" y="4648200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</a:t>
            </a:r>
            <a:endParaRPr lang="en-US" dirty="0">
              <a:latin typeface="Arial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0" y="1066800"/>
            <a:ext cx="1847355" cy="649188"/>
          </a:xfrm>
          <a:prstGeom prst="wedgeEllipseCallout">
            <a:avLst>
              <a:gd name="adj1" fmla="val 22725"/>
              <a:gd name="adj2" fmla="val 18246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724400" y="5105400"/>
            <a:ext cx="1847355" cy="649188"/>
          </a:xfrm>
          <a:prstGeom prst="wedgeEllipseCallout">
            <a:avLst>
              <a:gd name="adj1" fmla="val -109874"/>
              <a:gd name="adj2" fmla="val -4632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dirty="0">
                <a:latin typeface="Arial"/>
                <a:cs typeface="Arial"/>
              </a:rPr>
              <a:t>Data </a:t>
            </a:r>
            <a:r>
              <a:rPr lang="en-US" dirty="0" smtClean="0">
                <a:latin typeface="Arial"/>
                <a:cs typeface="Arial"/>
              </a:rPr>
              <a:t>file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990600" y="6019800"/>
            <a:ext cx="1107227" cy="649188"/>
          </a:xfrm>
          <a:prstGeom prst="wedgeEllipseCallout">
            <a:avLst>
              <a:gd name="adj1" fmla="val 18052"/>
              <a:gd name="adj2" fmla="val -10556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Disk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0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RDBMS Review: Client-Server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228600" y="1600200"/>
            <a:ext cx="3048000" cy="432792"/>
          </a:xfrm>
          <a:prstGeom prst="wedgeEllipseCallout">
            <a:avLst>
              <a:gd name="adj1" fmla="val 14141"/>
              <a:gd name="adj2" fmla="val 14193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sz="2000" dirty="0" smtClean="0">
                <a:latin typeface="Arial"/>
                <a:cs typeface="Arial"/>
              </a:rPr>
              <a:t>Server Machine</a:t>
            </a:r>
            <a:endParaRPr lang="en-US" sz="2000" dirty="0">
              <a:latin typeface="Arial"/>
              <a:cs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733800" y="2209800"/>
            <a:ext cx="4805364" cy="3429000"/>
            <a:chOff x="2352" y="1392"/>
            <a:chExt cx="3027" cy="2160"/>
          </a:xfrm>
        </p:grpSpPr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0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8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0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V="1">
              <a:off x="2352" y="1728"/>
              <a:ext cx="16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2496" y="2400"/>
              <a:ext cx="15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2448" y="2880"/>
              <a:ext cx="18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2925" y="1920"/>
              <a:ext cx="245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  <a:buNone/>
              </a:pPr>
              <a:r>
                <a:rPr lang="en-US" dirty="0" smtClean="0">
                  <a:latin typeface="Arial"/>
                  <a:cs typeface="Arial"/>
                </a:rPr>
                <a:t>Connection (JDBC, ODBC)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7005029" y="1295400"/>
            <a:ext cx="2133600" cy="789384"/>
          </a:xfrm>
          <a:prstGeom prst="wedgeEllipseCallout">
            <a:avLst>
              <a:gd name="adj1" fmla="val -40003"/>
              <a:gd name="adj2" fmla="val 5731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Client Applications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28600" y="54864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One server running the database</a:t>
            </a:r>
          </a:p>
          <a:p>
            <a:r>
              <a:rPr lang="en-US" sz="2000" dirty="0" smtClean="0"/>
              <a:t>Many clients, connecting via the ODBC or JDBC </a:t>
            </a:r>
            <a:br>
              <a:rPr lang="en-US" sz="2000" dirty="0" smtClean="0"/>
            </a:br>
            <a:r>
              <a:rPr lang="en-US" sz="2000" dirty="0" smtClean="0"/>
              <a:t>(Java Database Connectivity) protocol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3</a:t>
            </a:r>
          </a:p>
        </p:txBody>
      </p:sp>
    </p:spTree>
    <p:extLst>
      <p:ext uri="{BB962C8B-B14F-4D97-AF65-F5344CB8AC3E}">
        <p14:creationId xmlns:p14="http://schemas.microsoft.com/office/powerpoint/2010/main" val="2784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RDBMS Review: Client-Server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228600" y="1600200"/>
            <a:ext cx="3048000" cy="432792"/>
          </a:xfrm>
          <a:prstGeom prst="wedgeEllipseCallout">
            <a:avLst>
              <a:gd name="adj1" fmla="val 14141"/>
              <a:gd name="adj2" fmla="val 14193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None/>
            </a:pPr>
            <a:r>
              <a:rPr lang="en-US" sz="2000" dirty="0" smtClean="0">
                <a:latin typeface="Arial"/>
                <a:cs typeface="Arial"/>
              </a:rPr>
              <a:t>Server Machine</a:t>
            </a:r>
            <a:endParaRPr lang="en-US" sz="2000" dirty="0">
              <a:latin typeface="Arial"/>
              <a:cs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733800" y="2209800"/>
            <a:ext cx="4805364" cy="3429000"/>
            <a:chOff x="2352" y="1392"/>
            <a:chExt cx="3027" cy="2160"/>
          </a:xfrm>
        </p:grpSpPr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0" y="1392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8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0" y="2244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59" name="Picture 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0" y="3108"/>
              <a:ext cx="62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V="1">
              <a:off x="2352" y="1728"/>
              <a:ext cx="16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2496" y="2400"/>
              <a:ext cx="15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2448" y="2880"/>
              <a:ext cx="18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2925" y="1920"/>
              <a:ext cx="245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20000"/>
                </a:spcBef>
                <a:buNone/>
              </a:pPr>
              <a:r>
                <a:rPr lang="en-US" dirty="0" smtClean="0">
                  <a:latin typeface="Arial"/>
                  <a:cs typeface="Arial"/>
                </a:rPr>
                <a:t>Connection (JDBC, ODBC)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7005029" y="1295400"/>
            <a:ext cx="2133600" cy="789384"/>
          </a:xfrm>
          <a:prstGeom prst="wedgeEllipseCallout">
            <a:avLst>
              <a:gd name="adj1" fmla="val -40003"/>
              <a:gd name="adj2" fmla="val 5731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Client Applications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28600" y="5486400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One server running the database</a:t>
            </a:r>
          </a:p>
          <a:p>
            <a:r>
              <a:rPr lang="en-US" sz="2000" dirty="0" smtClean="0"/>
              <a:t>Many clients, connecting via the ODBC or JDBC </a:t>
            </a:r>
            <a:br>
              <a:rPr lang="en-US" sz="2000" dirty="0" smtClean="0"/>
            </a:br>
            <a:r>
              <a:rPr lang="en-US" sz="2000" dirty="0" smtClean="0"/>
              <a:t>(Java Database Connectivity) protocol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3124200" y="914400"/>
            <a:ext cx="3635854" cy="13280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Many users and apps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Consistency</a:t>
            </a:r>
            <a:r>
              <a:rPr lang="en-US" dirty="0" smtClean="0">
                <a:latin typeface="Arial"/>
                <a:cs typeface="Arial"/>
              </a:rPr>
              <a:t> is harder </a:t>
            </a:r>
            <a:r>
              <a:rPr lang="en-US" dirty="0" smtClean="0">
                <a:latin typeface="Arial"/>
                <a:cs typeface="Arial"/>
                <a:sym typeface="Wingdings"/>
              </a:rPr>
              <a:t></a:t>
            </a:r>
            <a:br>
              <a:rPr lang="en-US" dirty="0" smtClean="0">
                <a:latin typeface="Arial"/>
                <a:cs typeface="Arial"/>
                <a:sym typeface="Wingdings"/>
              </a:rPr>
            </a:br>
            <a:r>
              <a:rPr lang="en-US" dirty="0" smtClean="0">
                <a:latin typeface="Arial"/>
                <a:cs typeface="Arial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transactions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09600" y="2438400"/>
            <a:ext cx="2895600" cy="2971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buNone/>
            </a:pPr>
            <a:r>
              <a:rPr lang="en-US" dirty="0" smtClean="0">
                <a:latin typeface="Arial"/>
              </a:rPr>
              <a:t>DB Server</a:t>
            </a:r>
            <a:endParaRPr lang="en-US" dirty="0">
              <a:latin typeface="Arial"/>
            </a:endParaRP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2667000"/>
            <a:ext cx="11445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838200" y="2723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File 1</a:t>
            </a:r>
            <a:endParaRPr lang="en-US" dirty="0">
              <a:latin typeface="Arial"/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838200" y="36376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</a:t>
            </a:r>
            <a:r>
              <a:rPr lang="en-US" dirty="0" smtClean="0">
                <a:latin typeface="Arial"/>
              </a:rPr>
              <a:t>2</a:t>
            </a:r>
            <a:endParaRPr lang="en-US" dirty="0">
              <a:latin typeface="Arial"/>
            </a:endParaRPr>
          </a:p>
        </p:txBody>
      </p:sp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838200" y="4628257"/>
            <a:ext cx="838200" cy="573286"/>
          </a:xfrm>
          <a:prstGeom prst="flowChartDocumen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File 3</a:t>
            </a:r>
          </a:p>
        </p:txBody>
      </p:sp>
    </p:spTree>
    <p:extLst>
      <p:ext uri="{BB962C8B-B14F-4D97-AF65-F5344CB8AC3E}">
        <p14:creationId xmlns:p14="http://schemas.microsoft.com/office/powerpoint/2010/main" val="7048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94889</TotalTime>
  <Words>2083</Words>
  <Application>Microsoft Macintosh PowerPoint</Application>
  <PresentationFormat>On-screen Show (4:3)</PresentationFormat>
  <Paragraphs>405</Paragraphs>
  <Slides>38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 Black</vt:lpstr>
      <vt:lpstr>Calibri</vt:lpstr>
      <vt:lpstr>Consolas</vt:lpstr>
      <vt:lpstr>Mangal</vt:lpstr>
      <vt:lpstr>ＭＳ Ｐゴシック</vt:lpstr>
      <vt:lpstr>Osaka</vt:lpstr>
      <vt:lpstr>StarSymbol</vt:lpstr>
      <vt:lpstr>Wingdings</vt:lpstr>
      <vt:lpstr>Arial</vt:lpstr>
      <vt:lpstr>Essential</vt:lpstr>
      <vt:lpstr>Cse 344</vt:lpstr>
      <vt:lpstr>Administrative minutiae</vt:lpstr>
      <vt:lpstr>Class Overview</vt:lpstr>
      <vt:lpstr>Two Classes of  Database Applications</vt:lpstr>
      <vt:lpstr>NoSQL Motivation</vt:lpstr>
      <vt:lpstr>What is the Problem?</vt:lpstr>
      <vt:lpstr>RDBMS Review: Serverless</vt:lpstr>
      <vt:lpstr>RDBMS Review: Client-Server</vt:lpstr>
      <vt:lpstr>RDBMS Review: Client-Server</vt:lpstr>
      <vt:lpstr>Client-Server</vt:lpstr>
      <vt:lpstr>Client-Server</vt:lpstr>
      <vt:lpstr>Client-Server</vt:lpstr>
      <vt:lpstr>Web Apps: 3 Tier</vt:lpstr>
      <vt:lpstr>Web Apps: 3 Tier</vt:lpstr>
      <vt:lpstr>Web Apps: 3 Tier</vt:lpstr>
      <vt:lpstr>Web Apps: 3 Tier</vt:lpstr>
      <vt:lpstr>Web Apps: 3 Tier</vt:lpstr>
      <vt:lpstr>Web Apps: 3 Tier</vt:lpstr>
      <vt:lpstr>Replicating the Database</vt:lpstr>
      <vt:lpstr>Scale Through Partitioning</vt:lpstr>
      <vt:lpstr>Scale Through Replication</vt:lpstr>
      <vt:lpstr>Relational Model  NoSQL</vt:lpstr>
      <vt:lpstr>Data Models</vt:lpstr>
      <vt:lpstr>Key-Value Stores Features</vt:lpstr>
      <vt:lpstr>Key-Value Stores Features</vt:lpstr>
      <vt:lpstr>Key-Value Stores Features</vt:lpstr>
      <vt:lpstr>Key-Value Stores Features</vt:lpstr>
      <vt:lpstr>Example</vt:lpstr>
      <vt:lpstr>Example</vt:lpstr>
      <vt:lpstr>Example</vt:lpstr>
      <vt:lpstr>Example</vt:lpstr>
      <vt:lpstr>Key-Value Stores Internals</vt:lpstr>
      <vt:lpstr>Data Models</vt:lpstr>
      <vt:lpstr>Motivation</vt:lpstr>
      <vt:lpstr>Document Stores Features</vt:lpstr>
      <vt:lpstr>Data Models</vt:lpstr>
      <vt:lpstr>Extensible Record Stores</vt:lpstr>
      <vt:lpstr>Where We Are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296</cp:revision>
  <cp:lastPrinted>2018-01-29T22:33:01Z</cp:lastPrinted>
  <dcterms:created xsi:type="dcterms:W3CDTF">2017-03-27T18:12:41Z</dcterms:created>
  <dcterms:modified xsi:type="dcterms:W3CDTF">2018-04-13T17:34:35Z</dcterms:modified>
</cp:coreProperties>
</file>