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sldIdLst>
    <p:sldId id="256" r:id="rId2"/>
    <p:sldId id="534" r:id="rId3"/>
    <p:sldId id="578" r:id="rId4"/>
    <p:sldId id="586" r:id="rId5"/>
    <p:sldId id="617" r:id="rId6"/>
    <p:sldId id="618" r:id="rId7"/>
    <p:sldId id="619" r:id="rId8"/>
    <p:sldId id="620" r:id="rId9"/>
    <p:sldId id="621" r:id="rId10"/>
    <p:sldId id="623" r:id="rId11"/>
    <p:sldId id="624" r:id="rId12"/>
    <p:sldId id="625" r:id="rId13"/>
    <p:sldId id="626" r:id="rId14"/>
    <p:sldId id="627" r:id="rId15"/>
    <p:sldId id="628" r:id="rId16"/>
    <p:sldId id="629" r:id="rId17"/>
    <p:sldId id="630" r:id="rId18"/>
    <p:sldId id="631" r:id="rId19"/>
    <p:sldId id="632" r:id="rId20"/>
    <p:sldId id="633" r:id="rId21"/>
    <p:sldId id="634" r:id="rId22"/>
    <p:sldId id="635" r:id="rId23"/>
    <p:sldId id="637" r:id="rId24"/>
    <p:sldId id="638" r:id="rId25"/>
    <p:sldId id="639" r:id="rId26"/>
    <p:sldId id="640" r:id="rId27"/>
    <p:sldId id="641" r:id="rId28"/>
    <p:sldId id="642" r:id="rId29"/>
    <p:sldId id="643" r:id="rId30"/>
    <p:sldId id="644" r:id="rId31"/>
    <p:sldId id="645" r:id="rId32"/>
    <p:sldId id="646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17" autoAdjust="0"/>
    <p:restoredTop sz="84568" autoAdjust="0"/>
  </p:normalViewPr>
  <p:slideViewPr>
    <p:cSldViewPr snapToGrid="0" snapToObjects="1">
      <p:cViewPr varScale="1">
        <p:scale>
          <a:sx n="94" d="100"/>
          <a:sy n="94" d="100"/>
        </p:scale>
        <p:origin x="20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4/11/18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Datalog</a:t>
            </a:r>
            <a:r>
              <a:rPr lang="en-US" baseline="0" dirty="0" smtClean="0"/>
              <a:t> consists of facts and rules.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5352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C626C-0767-4CD2-8E86-6F8D8368B620}" type="slidenum">
              <a:rPr lang="en-US">
                <a:solidFill>
                  <a:srgbClr val="000000"/>
                </a:solidFill>
              </a:rPr>
              <a:pPr/>
              <a:t>24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27" y="4409758"/>
            <a:ext cx="5131647" cy="41776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68547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685D1C-743B-1D41-A69C-C70AA75EEE8E}" type="slidenum">
              <a:rPr lang="en-US"/>
              <a:pPr/>
              <a:t>32</a:t>
            </a:fld>
            <a:endParaRPr lang="en-US"/>
          </a:p>
        </p:txBody>
      </p:sp>
      <p:sp>
        <p:nvSpPr>
          <p:cNvPr id="24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each item, say why we are learning about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8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EDB (defined by facts), IDB (defined</a:t>
            </a:r>
            <a:r>
              <a:rPr lang="en-US" baseline="0" dirty="0" smtClean="0"/>
              <a:t> by rules)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775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rules generate infinite numbers of answers!</a:t>
            </a:r>
          </a:p>
          <a:p>
            <a:endParaRPr lang="en-US" dirty="0" smtClean="0"/>
          </a:p>
          <a:p>
            <a:r>
              <a:rPr lang="en-US" dirty="0" smtClean="0"/>
              <a:t>not Casts(u, x) is not safe because there is</a:t>
            </a:r>
            <a:r>
              <a:rPr lang="en-US" baseline="0" dirty="0" smtClean="0"/>
              <a:t> an infinite number of u’s that makes it true, so we don’t know when to stop evaluation!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Stopped here Winter 2017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Compare this with SQL: every tuple variable is bound to a relation, so we will only iterate through each tuple in the bounded relation and nothing more</a:t>
            </a:r>
          </a:p>
          <a:p>
            <a:r>
              <a:rPr lang="en-US" baseline="0" dirty="0" smtClean="0"/>
              <a:t>But in RC / </a:t>
            </a:r>
            <a:r>
              <a:rPr lang="en-US" baseline="0" dirty="0" err="1" smtClean="0"/>
              <a:t>datalog</a:t>
            </a:r>
            <a:r>
              <a:rPr lang="en-US" baseline="0" dirty="0" smtClean="0"/>
              <a:t>, the variables are not explicitly bounded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532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rules generate infinite numbers of answers!</a:t>
            </a:r>
          </a:p>
          <a:p>
            <a:endParaRPr lang="en-US" dirty="0" smtClean="0"/>
          </a:p>
          <a:p>
            <a:r>
              <a:rPr lang="en-US" dirty="0" smtClean="0"/>
              <a:t>not Casts(u, x) is not safe because there is</a:t>
            </a:r>
            <a:r>
              <a:rPr lang="en-US" baseline="0" dirty="0" smtClean="0"/>
              <a:t> an infinite number of u’s that makes it true, so we don’t know when to stop evaluation!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Stopped here Winter 2017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Compare this with SQL: every tuple variable is bound to a relation, so we will only iterate through each tuple in the bounded relation and nothing more</a:t>
            </a:r>
          </a:p>
          <a:p>
            <a:r>
              <a:rPr lang="en-US" baseline="0" dirty="0" smtClean="0"/>
              <a:t>But in RC / </a:t>
            </a:r>
            <a:r>
              <a:rPr lang="en-US" baseline="0" dirty="0" err="1" smtClean="0"/>
              <a:t>datalog</a:t>
            </a:r>
            <a:r>
              <a:rPr lang="en-US" baseline="0" dirty="0" smtClean="0"/>
              <a:t>, the variables are not explicitly bounded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42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rules generate infinite numbers of answers!</a:t>
            </a:r>
          </a:p>
          <a:p>
            <a:endParaRPr lang="en-US" dirty="0" smtClean="0"/>
          </a:p>
          <a:p>
            <a:r>
              <a:rPr lang="en-US" dirty="0" smtClean="0"/>
              <a:t>not Casts(u, x) is not safe because there is</a:t>
            </a:r>
            <a:r>
              <a:rPr lang="en-US" baseline="0" dirty="0" smtClean="0"/>
              <a:t> an infinite number of u’s that makes it true, so we don’t know when to stop evaluation!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Stopped here Winter 2017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Compare this with SQL: every tuple variable is bound to a relation, so we will only iterate through each tuple in the bounded relation and nothing more</a:t>
            </a:r>
          </a:p>
          <a:p>
            <a:r>
              <a:rPr lang="en-US" baseline="0" dirty="0" smtClean="0"/>
              <a:t>But in RC / </a:t>
            </a:r>
            <a:r>
              <a:rPr lang="en-US" baseline="0" dirty="0" err="1" smtClean="0"/>
              <a:t>datalog</a:t>
            </a:r>
            <a:r>
              <a:rPr lang="en-US" baseline="0" dirty="0" smtClean="0"/>
              <a:t>, the variables are not explicitly bounded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746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rules generate infinite numbers of answers!</a:t>
            </a:r>
          </a:p>
          <a:p>
            <a:endParaRPr lang="en-US" dirty="0" smtClean="0"/>
          </a:p>
          <a:p>
            <a:r>
              <a:rPr lang="en-US" dirty="0" smtClean="0"/>
              <a:t>not Casts(u, x) is not safe because there is</a:t>
            </a:r>
            <a:r>
              <a:rPr lang="en-US" baseline="0" dirty="0" smtClean="0"/>
              <a:t> an infinite number of u’s that makes it true, so we don’t know when to stop evaluation!</a:t>
            </a:r>
          </a:p>
          <a:p>
            <a:endParaRPr lang="en-US" baseline="0" dirty="0" smtClean="0"/>
          </a:p>
          <a:p>
            <a:r>
              <a:rPr lang="en-US" baseline="0" dirty="0" smtClean="0"/>
              <a:t>Stopped here Winter 2017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Compare this with SQL: every tuple variable is bound to a relation, so we will only iterate through each tuple in the bounded relation and nothing more</a:t>
            </a:r>
          </a:p>
          <a:p>
            <a:r>
              <a:rPr lang="en-US" baseline="0" dirty="0" smtClean="0"/>
              <a:t>But in RC / </a:t>
            </a:r>
            <a:r>
              <a:rPr lang="en-US" baseline="0" dirty="0" err="1" smtClean="0"/>
              <a:t>datalog</a:t>
            </a:r>
            <a:r>
              <a:rPr lang="en-US" baseline="0" dirty="0" smtClean="0"/>
              <a:t>, the variables are not explicitly bounded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7BF030-8185-FD40-A608-F0A4F66CBACF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161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53BB2B-BFE0-4F0B-9512-6CA506A6CAE7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63495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C626C-0767-4CD2-8E86-6F8D8368B620}" type="slidenum">
              <a:rPr lang="en-US">
                <a:solidFill>
                  <a:srgbClr val="000000"/>
                </a:solidFill>
              </a:rPr>
              <a:pPr/>
              <a:t>22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27" y="4409758"/>
            <a:ext cx="5131647" cy="41776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5438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6C626C-0767-4CD2-8E86-6F8D8368B620}" type="slidenum">
              <a:rPr lang="en-US">
                <a:solidFill>
                  <a:srgbClr val="000000"/>
                </a:solidFill>
              </a:rPr>
              <a:pPr/>
              <a:t>23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137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027" y="4409758"/>
            <a:ext cx="5131647" cy="417766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pitchFamily="112" charset="0"/>
              <a:ea typeface="ＭＳ Ｐゴシック" pitchFamily="112" charset="-128"/>
              <a:cs typeface="ＭＳ Ｐゴシック" pitchFamily="11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1503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4/11/18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344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April 11</a:t>
            </a:r>
            <a:r>
              <a:rPr lang="en-US" baseline="30000" dirty="0" smtClean="0"/>
              <a:t>th</a:t>
            </a:r>
            <a:r>
              <a:rPr lang="en-US" dirty="0" smtClean="0"/>
              <a:t> –  </a:t>
            </a:r>
            <a:r>
              <a:rPr lang="en-US" dirty="0" err="1" smtClean="0"/>
              <a:t>Datalog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434" y="105772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a typeface="ＭＳ Ｐゴシック" pitchFamily="112" charset="-128"/>
                <a:cs typeface="ＭＳ Ｐゴシック" pitchFamily="112" charset="-128"/>
              </a:rPr>
              <a:t>Relational Algebra </a:t>
            </a:r>
            <a:r>
              <a:rPr lang="en-US" b="1" dirty="0">
                <a:ea typeface="ＭＳ Ｐゴシック" pitchFamily="112" charset="-128"/>
                <a:cs typeface="ＭＳ Ｐゴシック" pitchFamily="112" charset="-128"/>
              </a:rPr>
              <a:t>Operators</a:t>
            </a:r>
          </a:p>
        </p:txBody>
      </p:sp>
      <p:sp>
        <p:nvSpPr>
          <p:cNvPr id="88068" name="Rectangle 3"/>
          <p:cNvSpPr>
            <a:spLocks noGrp="1" noChangeArrowheads="1"/>
          </p:cNvSpPr>
          <p:nvPr>
            <p:ph idx="1"/>
          </p:nvPr>
        </p:nvSpPr>
        <p:spPr>
          <a:xfrm>
            <a:off x="672152" y="1375016"/>
            <a:ext cx="7772400" cy="4114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Union </a:t>
            </a:r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112" charset="2"/>
              </a:rPr>
              <a:t>∪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, difference</a:t>
            </a:r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-</a:t>
            </a:r>
            <a:r>
              <a:rPr lang="en-US" sz="2800" dirty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Selection </a:t>
            </a:r>
            <a:r>
              <a:rPr lang="el-GR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σ</a:t>
            </a:r>
            <a:endParaRPr lang="en-US" sz="2800" dirty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Projection </a:t>
            </a:r>
            <a:r>
              <a:rPr lang="el-GR" sz="2800" dirty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π</a:t>
            </a:r>
            <a:endParaRPr lang="en-US" sz="2800" dirty="0" smtClean="0">
              <a:solidFill>
                <a:srgbClr val="FF0000"/>
              </a:solidFill>
              <a:latin typeface="Symbol" pitchFamily="112" charset="2"/>
              <a:ea typeface="ＭＳ Ｐゴシック" pitchFamily="112" charset="-128"/>
              <a:cs typeface="ＭＳ Ｐゴシック" pitchFamily="112" charset="-128"/>
            </a:endParaRPr>
          </a:p>
          <a:p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Cartesian product </a:t>
            </a:r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X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  <a:sym typeface="Symbol" pitchFamily="-65" charset="2"/>
              </a:rPr>
              <a:t>,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 </a:t>
            </a:r>
            <a:r>
              <a:rPr lang="en-US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j</a:t>
            </a:r>
            <a:r>
              <a:rPr lang="en-US" sz="2800" dirty="0" smtClean="0"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oin </a:t>
            </a:r>
            <a:r>
              <a:rPr lang="en-US" sz="2800" dirty="0" smtClean="0">
                <a:solidFill>
                  <a:srgbClr val="FF0000"/>
                </a:solidFill>
                <a:latin typeface="Arial" pitchFamily="112" charset="0"/>
                <a:ea typeface="ＭＳ Ｐゴシック" pitchFamily="112" charset="-128"/>
                <a:cs typeface="ＭＳ Ｐゴシック" pitchFamily="112" charset="-128"/>
              </a:rPr>
              <a:t>⨝</a:t>
            </a:r>
          </a:p>
        </p:txBody>
      </p:sp>
    </p:spTree>
    <p:extLst>
      <p:ext uri="{BB962C8B-B14F-4D97-AF65-F5344CB8AC3E}">
        <p14:creationId xmlns:p14="http://schemas.microsoft.com/office/powerpoint/2010/main" val="55817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operators in </a:t>
            </a:r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Suppose we want Q1(</a:t>
            </a:r>
            <a:r>
              <a:rPr lang="mr-IN" sz="2800" dirty="0" smtClean="0"/>
              <a:t>…</a:t>
            </a:r>
            <a:r>
              <a:rPr lang="en-US" sz="2800" dirty="0" smtClean="0"/>
              <a:t>) to contain all the values from F1(</a:t>
            </a:r>
            <a:r>
              <a:rPr lang="mr-IN" sz="2800" dirty="0" smtClean="0"/>
              <a:t>…</a:t>
            </a:r>
            <a:r>
              <a:rPr lang="en-US" sz="2800" dirty="0" smtClean="0"/>
              <a:t>) and F2(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29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operators in </a:t>
            </a:r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Suppose we want Q1(</a:t>
            </a:r>
            <a:r>
              <a:rPr lang="mr-IN" sz="2800" dirty="0" smtClean="0"/>
              <a:t>…</a:t>
            </a:r>
            <a:r>
              <a:rPr lang="en-US" sz="2800" dirty="0" smtClean="0"/>
              <a:t>) to contain all the values from F1(</a:t>
            </a:r>
            <a:r>
              <a:rPr lang="mr-IN" sz="2800" dirty="0" smtClean="0"/>
              <a:t>…</a:t>
            </a:r>
            <a:r>
              <a:rPr lang="en-US" sz="2800" dirty="0" smtClean="0"/>
              <a:t>) and F2(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Q1(</a:t>
            </a:r>
            <a:r>
              <a:rPr lang="mr-IN" sz="2800" dirty="0" smtClean="0"/>
              <a:t>…</a:t>
            </a:r>
            <a:r>
              <a:rPr lang="en-US" sz="2800" dirty="0" smtClean="0"/>
              <a:t>) :- F1(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Q1(</a:t>
            </a:r>
            <a:r>
              <a:rPr lang="mr-IN" sz="2800" dirty="0" smtClean="0"/>
              <a:t>…</a:t>
            </a:r>
            <a:r>
              <a:rPr lang="en-US" sz="2800" dirty="0" smtClean="0"/>
              <a:t>) :- F2(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What about for difference?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99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operators in </a:t>
            </a:r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Suppose we want Q1(</a:t>
            </a:r>
            <a:r>
              <a:rPr lang="mr-IN" sz="2800" dirty="0" smtClean="0"/>
              <a:t>…</a:t>
            </a:r>
            <a:r>
              <a:rPr lang="en-US" sz="2800" dirty="0" smtClean="0"/>
              <a:t>) to contain all the values from F1(</a:t>
            </a:r>
            <a:r>
              <a:rPr lang="mr-IN" sz="2800" dirty="0" smtClean="0"/>
              <a:t>…</a:t>
            </a:r>
            <a:r>
              <a:rPr lang="en-US" sz="2800" dirty="0" smtClean="0"/>
              <a:t>) and F2(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Q1(</a:t>
            </a:r>
            <a:r>
              <a:rPr lang="mr-IN" sz="2800" dirty="0" smtClean="0"/>
              <a:t>…</a:t>
            </a:r>
            <a:r>
              <a:rPr lang="en-US" sz="2800" dirty="0" smtClean="0"/>
              <a:t>) :- F1(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Q1(</a:t>
            </a:r>
            <a:r>
              <a:rPr lang="mr-IN" sz="2800" dirty="0" smtClean="0"/>
              <a:t>…</a:t>
            </a:r>
            <a:r>
              <a:rPr lang="en-US" sz="2800" dirty="0" smtClean="0"/>
              <a:t>) :- F2(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What about for difference?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Q1(</a:t>
            </a:r>
            <a:r>
              <a:rPr lang="mr-IN" sz="2800" dirty="0" smtClean="0"/>
              <a:t>…</a:t>
            </a:r>
            <a:r>
              <a:rPr lang="en-US" sz="2800" dirty="0" smtClean="0"/>
              <a:t>) :- F1(</a:t>
            </a:r>
            <a:r>
              <a:rPr lang="mr-IN" sz="2800" dirty="0" smtClean="0"/>
              <a:t>…</a:t>
            </a:r>
            <a:r>
              <a:rPr lang="en-US" sz="2800" dirty="0" smtClean="0"/>
              <a:t>), !F2(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860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operators in </a:t>
            </a:r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Suppose we want Q1(</a:t>
            </a:r>
            <a:r>
              <a:rPr lang="mr-IN" sz="2800" dirty="0" smtClean="0"/>
              <a:t>…</a:t>
            </a:r>
            <a:r>
              <a:rPr lang="en-US" sz="2800" dirty="0" smtClean="0"/>
              <a:t>) to contain all the values from F1(</a:t>
            </a:r>
            <a:r>
              <a:rPr lang="mr-IN" sz="2800" dirty="0" smtClean="0"/>
              <a:t>…</a:t>
            </a:r>
            <a:r>
              <a:rPr lang="en-US" sz="2800" dirty="0" smtClean="0"/>
              <a:t>) and F2(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Q1(</a:t>
            </a:r>
            <a:r>
              <a:rPr lang="mr-IN" sz="2800" dirty="0" smtClean="0"/>
              <a:t>…</a:t>
            </a:r>
            <a:r>
              <a:rPr lang="en-US" sz="2800" dirty="0" smtClean="0"/>
              <a:t>) :- F1(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Q1(</a:t>
            </a:r>
            <a:r>
              <a:rPr lang="mr-IN" sz="2800" dirty="0" smtClean="0"/>
              <a:t>…</a:t>
            </a:r>
            <a:r>
              <a:rPr lang="en-US" sz="2800" dirty="0" smtClean="0"/>
              <a:t>) :- F2(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What about for difference?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Q1(</a:t>
            </a:r>
            <a:r>
              <a:rPr lang="mr-IN" sz="2800" dirty="0" smtClean="0"/>
              <a:t>…</a:t>
            </a:r>
            <a:r>
              <a:rPr lang="en-US" sz="2800" dirty="0" smtClean="0"/>
              <a:t>) :- F1(</a:t>
            </a:r>
            <a:r>
              <a:rPr lang="mr-IN" sz="2800" dirty="0" smtClean="0"/>
              <a:t>…</a:t>
            </a:r>
            <a:r>
              <a:rPr lang="en-US" sz="2800" dirty="0" smtClean="0"/>
              <a:t>), !F2(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The variables (</a:t>
            </a:r>
            <a:r>
              <a:rPr lang="mr-IN" sz="2800" dirty="0" smtClean="0"/>
              <a:t>…</a:t>
            </a:r>
            <a:r>
              <a:rPr lang="en-US" sz="2800" dirty="0" smtClean="0"/>
              <a:t>) in F1 and F2 must be the same, or else we have an </a:t>
            </a:r>
            <a:r>
              <a:rPr lang="en-US" sz="2800" i="1" dirty="0" smtClean="0"/>
              <a:t>unsafe </a:t>
            </a:r>
            <a:r>
              <a:rPr lang="en-US" sz="2800" dirty="0" smtClean="0"/>
              <a:t>rule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016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operators in </a:t>
            </a:r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Projection, from the variables 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,...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k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select some subset of the variables</a:t>
            </a:r>
          </a:p>
          <a:p>
            <a:pPr marL="342900" indent="-342900">
              <a:buFont typeface="Arial" charset="0"/>
              <a:buChar char="•"/>
            </a:pPr>
            <a:endParaRPr lang="en-US" sz="2800" baseline="-25000" dirty="0"/>
          </a:p>
        </p:txBody>
      </p:sp>
    </p:spTree>
    <p:extLst>
      <p:ext uri="{BB962C8B-B14F-4D97-AF65-F5344CB8AC3E}">
        <p14:creationId xmlns:p14="http://schemas.microsoft.com/office/powerpoint/2010/main" val="177855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operators in </a:t>
            </a:r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Projection, from the variables 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,...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k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select some subset of the variables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Q1(subset) :- Original(</a:t>
            </a:r>
            <a:r>
              <a:rPr lang="en-US" sz="2800" dirty="0" err="1" smtClean="0"/>
              <a:t>all_attributes</a:t>
            </a:r>
            <a:r>
              <a:rPr lang="en-US" sz="2800" dirty="0" smtClean="0"/>
              <a:t>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Selection: only return certain records from our knowledge base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79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operators in </a:t>
            </a:r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Projection, from the variables R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,R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,...</a:t>
            </a:r>
            <a:r>
              <a:rPr lang="en-US" sz="2800" dirty="0" err="1" smtClean="0"/>
              <a:t>R</a:t>
            </a:r>
            <a:r>
              <a:rPr lang="en-US" sz="2800" baseline="-25000" dirty="0" err="1" smtClean="0"/>
              <a:t>k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select some subset of the variables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Q1(subset) :- Original(</a:t>
            </a:r>
            <a:r>
              <a:rPr lang="en-US" sz="2800" dirty="0" err="1" smtClean="0"/>
              <a:t>all_attributes</a:t>
            </a:r>
            <a:r>
              <a:rPr lang="en-US" sz="2800" dirty="0" smtClean="0"/>
              <a:t>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Selection: only return certain records from our knowledge base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Q1(</a:t>
            </a:r>
            <a:r>
              <a:rPr lang="mr-IN" sz="2800" dirty="0" smtClean="0"/>
              <a:t>…</a:t>
            </a:r>
            <a:r>
              <a:rPr lang="en-US" sz="2800" dirty="0" smtClean="0"/>
              <a:t>) :- Original(</a:t>
            </a:r>
            <a:r>
              <a:rPr lang="mr-IN" sz="2800" dirty="0" smtClean="0"/>
              <a:t>…</a:t>
            </a:r>
            <a:r>
              <a:rPr lang="en-US" sz="2800" dirty="0" smtClean="0"/>
              <a:t>), </a:t>
            </a:r>
            <a:r>
              <a:rPr lang="en-US" sz="2800" dirty="0" err="1" smtClean="0"/>
              <a:t>selection_criteria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792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operators in </a:t>
            </a:r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Cross product: find all the pairs between R(a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,a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 and S(b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,b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50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operators in </a:t>
            </a:r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Cross product: find all the pairs between R(a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,a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 and S(b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,b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Q1(a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,b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 :- R(a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,a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), S(b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,b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Joins?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Natural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589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Administrative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HW2 Due tonight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HW3 out this afternoon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OQ4 Out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Midterm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Fill out piazza quiz before tomorrow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479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operators in </a:t>
            </a:r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Cross product: find all the pairs between R(a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,a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 and S(b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,b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Q1(a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,b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 :- R(a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,a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), S(b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,b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Joins?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Natural: Q1(</a:t>
            </a:r>
            <a:r>
              <a:rPr lang="en-US" sz="2800" dirty="0" err="1" smtClean="0"/>
              <a:t>a,b,c</a:t>
            </a:r>
            <a:r>
              <a:rPr lang="en-US" sz="2800" dirty="0" smtClean="0"/>
              <a:t>) :- R(</a:t>
            </a:r>
            <a:r>
              <a:rPr lang="en-US" sz="2800" dirty="0" err="1" smtClean="0"/>
              <a:t>a,b</a:t>
            </a:r>
            <a:r>
              <a:rPr lang="en-US" sz="2800" dirty="0" smtClean="0"/>
              <a:t>), S(</a:t>
            </a:r>
            <a:r>
              <a:rPr lang="en-US" sz="2800" dirty="0" err="1" smtClean="0"/>
              <a:t>b,c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Theta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339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smtClean="0"/>
              <a:t>operators in </a:t>
            </a:r>
            <a:r>
              <a:rPr lang="en-US" dirty="0" err="1" smtClean="0"/>
              <a:t>Datalog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Cross product: find all the pairs between R(a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,a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 and S(b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,b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Q1(a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,a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,b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 :- R(a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,a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), S(b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,b</a:t>
            </a:r>
            <a:r>
              <a:rPr lang="en-US" sz="2800" baseline="-25000" dirty="0" smtClean="0"/>
              <a:t>2</a:t>
            </a:r>
            <a:r>
              <a:rPr lang="mr-IN" sz="2800" dirty="0" smtClean="0"/>
              <a:t>…</a:t>
            </a:r>
            <a:r>
              <a:rPr lang="en-US" sz="2800" dirty="0" smtClean="0"/>
              <a:t>)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Joins?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Natural: Q1(</a:t>
            </a:r>
            <a:r>
              <a:rPr lang="en-US" sz="2800" dirty="0" err="1" smtClean="0"/>
              <a:t>a,b,c</a:t>
            </a:r>
            <a:r>
              <a:rPr lang="en-US" sz="2800" dirty="0" smtClean="0"/>
              <a:t>) :- R(</a:t>
            </a:r>
            <a:r>
              <a:rPr lang="en-US" sz="2800" dirty="0" err="1" smtClean="0"/>
              <a:t>a,b</a:t>
            </a:r>
            <a:r>
              <a:rPr lang="en-US" sz="2800" dirty="0" smtClean="0"/>
              <a:t>), S(</a:t>
            </a:r>
            <a:r>
              <a:rPr lang="en-US" sz="2800" dirty="0" err="1" smtClean="0"/>
              <a:t>b,c</a:t>
            </a:r>
            <a:r>
              <a:rPr lang="en-US" sz="2800" dirty="0" smtClean="0"/>
              <a:t>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Theta: Cross product with selection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Equijoin: subset of Theta join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15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36084" y="2249150"/>
            <a:ext cx="4263988" cy="297376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Q.sno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Supplier Q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Q.sstate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= ‘WA’)</a:t>
            </a: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EXCEPT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P.sno</a:t>
            </a: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Supply P</a:t>
            </a:r>
            <a:b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P.price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 &gt; 100)</a:t>
            </a: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Example</a:t>
            </a:r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00365" name="Rectangle 16"/>
          <p:cNvSpPr>
            <a:spLocks noChangeArrowheads="1"/>
          </p:cNvSpPr>
          <p:nvPr/>
        </p:nvSpPr>
        <p:spPr bwMode="auto">
          <a:xfrm>
            <a:off x="7469563" y="5486400"/>
            <a:ext cx="916918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700" b="1" dirty="0" smtClean="0">
                <a:solidFill>
                  <a:srgbClr val="000000"/>
                </a:solidFill>
                <a:latin typeface="Arial" pitchFamily="112" charset="0"/>
              </a:rPr>
              <a:t>Supply</a:t>
            </a:r>
            <a:endParaRPr lang="en-US" sz="1700" b="1" dirty="0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100371" name="Text Box 22"/>
          <p:cNvSpPr txBox="1">
            <a:spLocks noChangeArrowheads="1"/>
          </p:cNvSpPr>
          <p:nvPr/>
        </p:nvSpPr>
        <p:spPr bwMode="auto">
          <a:xfrm>
            <a:off x="5638800" y="4343400"/>
            <a:ext cx="15230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>
                <a:solidFill>
                  <a:prstClr val="black"/>
                </a:solidFill>
                <a:latin typeface="Arial"/>
                <a:sym typeface="Symbol" pitchFamily="112" charset="2"/>
              </a:rPr>
              <a:t>σ</a:t>
            </a:r>
            <a:r>
              <a:rPr lang="en-US" b="1" baseline="-25000" dirty="0" err="1" smtClean="0">
                <a:solidFill>
                  <a:prstClr val="black"/>
                </a:solidFill>
                <a:latin typeface="Arial"/>
                <a:sym typeface="Symbol" pitchFamily="112" charset="2"/>
              </a:rPr>
              <a:t>sstate</a:t>
            </a:r>
            <a:r>
              <a:rPr lang="en-US" b="1" baseline="-25000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=‘WA’</a:t>
            </a:r>
          </a:p>
        </p:txBody>
      </p:sp>
      <p:sp>
        <p:nvSpPr>
          <p:cNvPr id="100372" name="Rectangle 23"/>
          <p:cNvSpPr>
            <a:spLocks noChangeArrowheads="1"/>
          </p:cNvSpPr>
          <p:nvPr/>
        </p:nvSpPr>
        <p:spPr bwMode="auto">
          <a:xfrm>
            <a:off x="5862526" y="5486400"/>
            <a:ext cx="1058088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700" b="1" dirty="0" smtClean="0">
                <a:solidFill>
                  <a:srgbClr val="000000"/>
                </a:solidFill>
                <a:latin typeface="Arial" pitchFamily="112" charset="0"/>
              </a:rPr>
              <a:t>Supplier</a:t>
            </a:r>
            <a:endParaRPr lang="en-US" sz="1700" b="1" dirty="0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100374" name="Text Box 25"/>
          <p:cNvSpPr txBox="1">
            <a:spLocks noChangeArrowheads="1"/>
          </p:cNvSpPr>
          <p:nvPr/>
        </p:nvSpPr>
        <p:spPr bwMode="auto">
          <a:xfrm>
            <a:off x="7200900" y="4343400"/>
            <a:ext cx="14542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σ</a:t>
            </a:r>
            <a:r>
              <a:rPr lang="en-US" b="1" baseline="-25000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Price &gt; 100</a:t>
            </a:r>
          </a:p>
        </p:txBody>
      </p:sp>
      <p:cxnSp>
        <p:nvCxnSpPr>
          <p:cNvPr id="30" name="Straight Connector 29"/>
          <p:cNvCxnSpPr>
            <a:stCxn id="100372" idx="0"/>
            <a:endCxn id="100371" idx="2"/>
          </p:cNvCxnSpPr>
          <p:nvPr/>
        </p:nvCxnSpPr>
        <p:spPr bwMode="auto">
          <a:xfrm flipV="1">
            <a:off x="6391570" y="4805065"/>
            <a:ext cx="8753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00365" idx="0"/>
            <a:endCxn id="100374" idx="2"/>
          </p:cNvCxnSpPr>
          <p:nvPr/>
        </p:nvCxnSpPr>
        <p:spPr bwMode="auto">
          <a:xfrm flipV="1">
            <a:off x="7928022" y="4805065"/>
            <a:ext cx="0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781800" y="2438400"/>
            <a:ext cx="4243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Arial"/>
              </a:rPr>
              <a:t>−</a:t>
            </a:r>
            <a:endParaRPr lang="en-US" sz="3200" b="1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42" name="Straight Connector 41"/>
          <p:cNvCxnSpPr>
            <a:stCxn id="23" idx="0"/>
            <a:endCxn id="40" idx="2"/>
          </p:cNvCxnSpPr>
          <p:nvPr/>
        </p:nvCxnSpPr>
        <p:spPr bwMode="auto">
          <a:xfrm flipV="1">
            <a:off x="6399872" y="3023176"/>
            <a:ext cx="594086" cy="5582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8" idx="0"/>
            <a:endCxn id="40" idx="2"/>
          </p:cNvCxnSpPr>
          <p:nvPr/>
        </p:nvCxnSpPr>
        <p:spPr bwMode="auto">
          <a:xfrm flipH="1" flipV="1">
            <a:off x="6993958" y="3023176"/>
            <a:ext cx="934064" cy="482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Left Arrow 47"/>
          <p:cNvSpPr/>
          <p:nvPr/>
        </p:nvSpPr>
        <p:spPr bwMode="auto">
          <a:xfrm rot="10800000">
            <a:off x="4419600" y="3581400"/>
            <a:ext cx="978408" cy="48463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7547950" y="3505200"/>
            <a:ext cx="760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π</a:t>
            </a:r>
            <a:r>
              <a:rPr lang="en-US" b="1" baseline="-25000" dirty="0" err="1" smtClean="0">
                <a:solidFill>
                  <a:prstClr val="black"/>
                </a:solidFill>
                <a:latin typeface="Arial"/>
                <a:sym typeface="Symbol" pitchFamily="112" charset="2"/>
              </a:rPr>
              <a:t>sno</a:t>
            </a:r>
            <a:endParaRPr lang="en-US" b="1" baseline="-25000" dirty="0" smtClean="0">
              <a:solidFill>
                <a:prstClr val="black"/>
              </a:solidFill>
              <a:latin typeface="Arial"/>
              <a:sym typeface="Symbol" pitchFamily="112" charset="2"/>
            </a:endParaRPr>
          </a:p>
        </p:txBody>
      </p:sp>
      <p:cxnSp>
        <p:nvCxnSpPr>
          <p:cNvPr id="20" name="Straight Connector 19"/>
          <p:cNvCxnSpPr>
            <a:stCxn id="100374" idx="0"/>
            <a:endCxn id="18" idx="2"/>
          </p:cNvCxnSpPr>
          <p:nvPr/>
        </p:nvCxnSpPr>
        <p:spPr bwMode="auto">
          <a:xfrm flipV="1">
            <a:off x="7928022" y="3966865"/>
            <a:ext cx="0" cy="376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6019800" y="3581400"/>
            <a:ext cx="760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π</a:t>
            </a:r>
            <a:r>
              <a:rPr lang="en-US" b="1" baseline="-25000" dirty="0" err="1" smtClean="0">
                <a:solidFill>
                  <a:prstClr val="black"/>
                </a:solidFill>
                <a:latin typeface="Arial"/>
                <a:sym typeface="Symbol" pitchFamily="112" charset="2"/>
              </a:rPr>
              <a:t>sno</a:t>
            </a:r>
            <a:endParaRPr lang="en-US" b="1" baseline="-25000" dirty="0" smtClean="0">
              <a:solidFill>
                <a:prstClr val="black"/>
              </a:solidFill>
              <a:latin typeface="Arial"/>
              <a:sym typeface="Symbol" pitchFamily="112" charset="2"/>
            </a:endParaRPr>
          </a:p>
        </p:txBody>
      </p:sp>
      <p:cxnSp>
        <p:nvCxnSpPr>
          <p:cNvPr id="24" name="Straight Connector 23"/>
          <p:cNvCxnSpPr>
            <a:stCxn id="100371" idx="0"/>
            <a:endCxn id="23" idx="2"/>
          </p:cNvCxnSpPr>
          <p:nvPr/>
        </p:nvCxnSpPr>
        <p:spPr bwMode="auto">
          <a:xfrm flipH="1" flipV="1">
            <a:off x="6399872" y="4043065"/>
            <a:ext cx="451" cy="300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636525" y="349155"/>
            <a:ext cx="3365024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,sname,scity,sstate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Part(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,pname,psize,pcolor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Supply(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,price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58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5" grpId="0"/>
      <p:bldP spid="100371" grpId="0"/>
      <p:bldP spid="100372" grpId="0"/>
      <p:bldP spid="100374" grpId="0"/>
      <p:bldP spid="40" grpId="0"/>
      <p:bldP spid="18" grpId="0"/>
      <p:bldP spid="2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36083" y="2249150"/>
            <a:ext cx="3612835" cy="397096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err="1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Datalog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:</a:t>
            </a:r>
          </a:p>
          <a:p>
            <a:pPr>
              <a:buFontTx/>
              <a:buNone/>
            </a:pPr>
            <a:endParaRPr lang="en-US" dirty="0">
              <a:solidFill>
                <a:srgbClr val="244A58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endParaRPr lang="en-US" dirty="0" smtClean="0">
              <a:solidFill>
                <a:srgbClr val="244A58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endParaRPr lang="en-US" dirty="0" smtClean="0">
              <a:solidFill>
                <a:srgbClr val="244A58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endParaRPr lang="en-US" dirty="0">
              <a:solidFill>
                <a:srgbClr val="244A58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endParaRPr lang="en-US" dirty="0" smtClean="0">
              <a:solidFill>
                <a:srgbClr val="244A58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endParaRPr lang="en-US" dirty="0">
              <a:solidFill>
                <a:srgbClr val="244A58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endParaRPr lang="en-US" dirty="0" smtClean="0">
              <a:solidFill>
                <a:srgbClr val="244A58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endParaRPr lang="en-US" dirty="0">
              <a:solidFill>
                <a:srgbClr val="244A58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endParaRPr lang="en-US" dirty="0" smtClean="0">
              <a:solidFill>
                <a:srgbClr val="244A58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endParaRPr lang="en-US" dirty="0">
              <a:solidFill>
                <a:srgbClr val="244A58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endParaRPr lang="en-US" dirty="0" smtClean="0">
              <a:solidFill>
                <a:srgbClr val="244A58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endParaRPr lang="en-US" dirty="0">
              <a:solidFill>
                <a:srgbClr val="244A58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endParaRPr lang="en-US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Example</a:t>
            </a:r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00365" name="Rectangle 16"/>
          <p:cNvSpPr>
            <a:spLocks noChangeArrowheads="1"/>
          </p:cNvSpPr>
          <p:nvPr/>
        </p:nvSpPr>
        <p:spPr bwMode="auto">
          <a:xfrm>
            <a:off x="7469563" y="5486400"/>
            <a:ext cx="916918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700" b="1" dirty="0" smtClean="0">
                <a:solidFill>
                  <a:srgbClr val="000000"/>
                </a:solidFill>
                <a:latin typeface="Arial" pitchFamily="112" charset="0"/>
              </a:rPr>
              <a:t>Supply</a:t>
            </a:r>
            <a:endParaRPr lang="en-US" sz="1700" b="1" dirty="0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100371" name="Text Box 22"/>
          <p:cNvSpPr txBox="1">
            <a:spLocks noChangeArrowheads="1"/>
          </p:cNvSpPr>
          <p:nvPr/>
        </p:nvSpPr>
        <p:spPr bwMode="auto">
          <a:xfrm>
            <a:off x="5638800" y="4343400"/>
            <a:ext cx="15230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>
                <a:solidFill>
                  <a:prstClr val="black"/>
                </a:solidFill>
                <a:latin typeface="Arial"/>
                <a:sym typeface="Symbol" pitchFamily="112" charset="2"/>
              </a:rPr>
              <a:t>σ</a:t>
            </a:r>
            <a:r>
              <a:rPr lang="en-US" b="1" baseline="-25000" dirty="0" err="1" smtClean="0">
                <a:solidFill>
                  <a:prstClr val="black"/>
                </a:solidFill>
                <a:latin typeface="Arial"/>
                <a:sym typeface="Symbol" pitchFamily="112" charset="2"/>
              </a:rPr>
              <a:t>sstate</a:t>
            </a:r>
            <a:r>
              <a:rPr lang="en-US" b="1" baseline="-25000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=‘WA’</a:t>
            </a:r>
          </a:p>
        </p:txBody>
      </p:sp>
      <p:sp>
        <p:nvSpPr>
          <p:cNvPr id="100372" name="Rectangle 23"/>
          <p:cNvSpPr>
            <a:spLocks noChangeArrowheads="1"/>
          </p:cNvSpPr>
          <p:nvPr/>
        </p:nvSpPr>
        <p:spPr bwMode="auto">
          <a:xfrm>
            <a:off x="5862526" y="5486400"/>
            <a:ext cx="1058088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700" b="1" dirty="0" smtClean="0">
                <a:solidFill>
                  <a:srgbClr val="000000"/>
                </a:solidFill>
                <a:latin typeface="Arial" pitchFamily="112" charset="0"/>
              </a:rPr>
              <a:t>Supplier</a:t>
            </a:r>
            <a:endParaRPr lang="en-US" sz="1700" b="1" dirty="0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100374" name="Text Box 25"/>
          <p:cNvSpPr txBox="1">
            <a:spLocks noChangeArrowheads="1"/>
          </p:cNvSpPr>
          <p:nvPr/>
        </p:nvSpPr>
        <p:spPr bwMode="auto">
          <a:xfrm>
            <a:off x="7200900" y="4343400"/>
            <a:ext cx="14542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σ</a:t>
            </a:r>
            <a:r>
              <a:rPr lang="en-US" b="1" baseline="-25000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Price &gt; 100</a:t>
            </a:r>
          </a:p>
        </p:txBody>
      </p:sp>
      <p:cxnSp>
        <p:nvCxnSpPr>
          <p:cNvPr id="30" name="Straight Connector 29"/>
          <p:cNvCxnSpPr>
            <a:stCxn id="100372" idx="0"/>
            <a:endCxn id="100371" idx="2"/>
          </p:cNvCxnSpPr>
          <p:nvPr/>
        </p:nvCxnSpPr>
        <p:spPr bwMode="auto">
          <a:xfrm flipV="1">
            <a:off x="6391570" y="4805065"/>
            <a:ext cx="8753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00365" idx="0"/>
            <a:endCxn id="100374" idx="2"/>
          </p:cNvCxnSpPr>
          <p:nvPr/>
        </p:nvCxnSpPr>
        <p:spPr bwMode="auto">
          <a:xfrm flipV="1">
            <a:off x="7928022" y="4805065"/>
            <a:ext cx="0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781800" y="2438400"/>
            <a:ext cx="4243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Arial"/>
              </a:rPr>
              <a:t>−</a:t>
            </a:r>
            <a:endParaRPr lang="en-US" sz="3200" b="1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42" name="Straight Connector 41"/>
          <p:cNvCxnSpPr>
            <a:stCxn id="23" idx="0"/>
            <a:endCxn id="40" idx="2"/>
          </p:cNvCxnSpPr>
          <p:nvPr/>
        </p:nvCxnSpPr>
        <p:spPr bwMode="auto">
          <a:xfrm flipV="1">
            <a:off x="6399872" y="3023176"/>
            <a:ext cx="594086" cy="5582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8" idx="0"/>
            <a:endCxn id="40" idx="2"/>
          </p:cNvCxnSpPr>
          <p:nvPr/>
        </p:nvCxnSpPr>
        <p:spPr bwMode="auto">
          <a:xfrm flipH="1" flipV="1">
            <a:off x="6993958" y="3023176"/>
            <a:ext cx="934064" cy="482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Left Arrow 47"/>
          <p:cNvSpPr/>
          <p:nvPr/>
        </p:nvSpPr>
        <p:spPr bwMode="auto">
          <a:xfrm rot="10800000" flipH="1">
            <a:off x="3748920" y="3812232"/>
            <a:ext cx="1799230" cy="48463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7547950" y="3505200"/>
            <a:ext cx="760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π</a:t>
            </a:r>
            <a:r>
              <a:rPr lang="en-US" b="1" baseline="-25000" dirty="0" err="1" smtClean="0">
                <a:solidFill>
                  <a:prstClr val="black"/>
                </a:solidFill>
                <a:latin typeface="Arial"/>
                <a:sym typeface="Symbol" pitchFamily="112" charset="2"/>
              </a:rPr>
              <a:t>sno</a:t>
            </a:r>
            <a:endParaRPr lang="en-US" b="1" baseline="-25000" dirty="0" smtClean="0">
              <a:solidFill>
                <a:prstClr val="black"/>
              </a:solidFill>
              <a:latin typeface="Arial"/>
              <a:sym typeface="Symbol" pitchFamily="112" charset="2"/>
            </a:endParaRPr>
          </a:p>
        </p:txBody>
      </p:sp>
      <p:cxnSp>
        <p:nvCxnSpPr>
          <p:cNvPr id="20" name="Straight Connector 19"/>
          <p:cNvCxnSpPr>
            <a:stCxn id="100374" idx="0"/>
            <a:endCxn id="18" idx="2"/>
          </p:cNvCxnSpPr>
          <p:nvPr/>
        </p:nvCxnSpPr>
        <p:spPr bwMode="auto">
          <a:xfrm flipV="1">
            <a:off x="7928022" y="3966865"/>
            <a:ext cx="0" cy="376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6019800" y="3581400"/>
            <a:ext cx="760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π</a:t>
            </a:r>
            <a:r>
              <a:rPr lang="en-US" b="1" baseline="-25000" dirty="0" err="1" smtClean="0">
                <a:solidFill>
                  <a:prstClr val="black"/>
                </a:solidFill>
                <a:latin typeface="Arial"/>
                <a:sym typeface="Symbol" pitchFamily="112" charset="2"/>
              </a:rPr>
              <a:t>sno</a:t>
            </a:r>
            <a:endParaRPr lang="en-US" b="1" baseline="-25000" dirty="0" smtClean="0">
              <a:solidFill>
                <a:prstClr val="black"/>
              </a:solidFill>
              <a:latin typeface="Arial"/>
              <a:sym typeface="Symbol" pitchFamily="112" charset="2"/>
            </a:endParaRPr>
          </a:p>
        </p:txBody>
      </p:sp>
      <p:cxnSp>
        <p:nvCxnSpPr>
          <p:cNvPr id="24" name="Straight Connector 23"/>
          <p:cNvCxnSpPr>
            <a:stCxn id="100371" idx="0"/>
            <a:endCxn id="23" idx="2"/>
          </p:cNvCxnSpPr>
          <p:nvPr/>
        </p:nvCxnSpPr>
        <p:spPr bwMode="auto">
          <a:xfrm flipH="1" flipV="1">
            <a:off x="6399872" y="4043065"/>
            <a:ext cx="451" cy="300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636525" y="349155"/>
            <a:ext cx="3365024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,sname,scity,sstate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Part(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,pname,psize,pcolor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Supply(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,price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84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5" grpId="0"/>
      <p:bldP spid="100371" grpId="0"/>
      <p:bldP spid="100372" grpId="0"/>
      <p:bldP spid="100374" grpId="0"/>
      <p:bldP spid="40" grpId="0"/>
      <p:bldP spid="18" grpId="0"/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136083" y="2249150"/>
            <a:ext cx="3612835" cy="397096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squar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dirty="0" err="1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Datalog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:</a:t>
            </a:r>
          </a:p>
          <a:p>
            <a:pPr>
              <a:buFontTx/>
              <a:buNone/>
            </a:pPr>
            <a:endParaRPr lang="en-US" dirty="0" smtClean="0">
              <a:solidFill>
                <a:srgbClr val="244A58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Q1(</a:t>
            </a:r>
            <a:r>
              <a:rPr lang="en-US" dirty="0" err="1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no,name,city,state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) :- 	Supplier(</a:t>
            </a:r>
            <a:r>
              <a:rPr lang="en-US" dirty="0" err="1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sno,sname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,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scity,sstate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), 	</a:t>
            </a:r>
            <a:r>
              <a:rPr lang="en-US" dirty="0" err="1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sstate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=’WA’</a:t>
            </a:r>
            <a:endParaRPr lang="en-US" dirty="0">
              <a:solidFill>
                <a:srgbClr val="244A58"/>
              </a:solidFill>
              <a:latin typeface="Courier New" charset="0"/>
              <a:ea typeface="Courier New" charset="0"/>
              <a:cs typeface="Courier New" charset="0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Q2(</a:t>
            </a:r>
            <a:r>
              <a:rPr lang="en-US" dirty="0" err="1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no,pno,price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) :- 	Supply(</a:t>
            </a:r>
            <a:r>
              <a:rPr lang="en-US" dirty="0" err="1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s,pn,pr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), 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pr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 &gt; 100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Q3(</a:t>
            </a:r>
            <a:r>
              <a:rPr lang="en-US" dirty="0" err="1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sno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) :- Q1(</a:t>
            </a:r>
            <a:r>
              <a:rPr lang="en-US" dirty="0" err="1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sno,n,c,s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Q4(</a:t>
            </a:r>
            <a:r>
              <a:rPr lang="en-US" dirty="0" err="1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sno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) :- Q2(</a:t>
            </a:r>
            <a:r>
              <a:rPr lang="en-US" dirty="0" err="1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sno,pn,pr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Result(</a:t>
            </a:r>
            <a:r>
              <a:rPr lang="en-US" dirty="0" err="1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sno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) :- 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Q3(</a:t>
            </a:r>
            <a:r>
              <a:rPr lang="en-US" dirty="0" err="1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sno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),</a:t>
            </a:r>
          </a:p>
          <a:p>
            <a:pPr>
              <a:buFontTx/>
              <a:buNone/>
            </a:pPr>
            <a:r>
              <a:rPr lang="en-US" dirty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!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Q4(</a:t>
            </a:r>
            <a:r>
              <a:rPr lang="en-US" dirty="0" err="1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sno</a:t>
            </a:r>
            <a:r>
              <a:rPr lang="en-US" dirty="0" smtClean="0">
                <a:solidFill>
                  <a:srgbClr val="244A58"/>
                </a:solidFill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dirty="0">
              <a:solidFill>
                <a:srgbClr val="244A58"/>
              </a:solidFill>
              <a:latin typeface="Consolas" charset="0"/>
              <a:ea typeface="Consolas" charset="0"/>
              <a:cs typeface="Consolas" charset="0"/>
            </a:endParaRPr>
          </a:p>
          <a:p>
            <a:pPr>
              <a:buFontTx/>
              <a:buNone/>
            </a:pPr>
            <a:endParaRPr lang="en-US" dirty="0">
              <a:solidFill>
                <a:srgbClr val="244A58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112" charset="-128"/>
                <a:cs typeface="ＭＳ Ｐゴシック" pitchFamily="112" charset="-128"/>
              </a:rPr>
              <a:t>Example</a:t>
            </a:r>
            <a:endParaRPr lang="en-US" dirty="0">
              <a:ea typeface="ＭＳ Ｐゴシック" pitchFamily="112" charset="-128"/>
              <a:cs typeface="ＭＳ Ｐゴシック" pitchFamily="112" charset="-128"/>
            </a:endParaRPr>
          </a:p>
        </p:txBody>
      </p:sp>
      <p:sp>
        <p:nvSpPr>
          <p:cNvPr id="100365" name="Rectangle 16"/>
          <p:cNvSpPr>
            <a:spLocks noChangeArrowheads="1"/>
          </p:cNvSpPr>
          <p:nvPr/>
        </p:nvSpPr>
        <p:spPr bwMode="auto">
          <a:xfrm>
            <a:off x="7469563" y="5486400"/>
            <a:ext cx="916918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700" b="1" dirty="0" smtClean="0">
                <a:solidFill>
                  <a:srgbClr val="000000"/>
                </a:solidFill>
                <a:latin typeface="Arial" pitchFamily="112" charset="0"/>
              </a:rPr>
              <a:t>Supply</a:t>
            </a:r>
            <a:endParaRPr lang="en-US" sz="1700" b="1" dirty="0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100371" name="Text Box 22"/>
          <p:cNvSpPr txBox="1">
            <a:spLocks noChangeArrowheads="1"/>
          </p:cNvSpPr>
          <p:nvPr/>
        </p:nvSpPr>
        <p:spPr bwMode="auto">
          <a:xfrm>
            <a:off x="5638800" y="4343400"/>
            <a:ext cx="15230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>
                <a:solidFill>
                  <a:prstClr val="black"/>
                </a:solidFill>
                <a:latin typeface="Arial"/>
                <a:sym typeface="Symbol" pitchFamily="112" charset="2"/>
              </a:rPr>
              <a:t>σ</a:t>
            </a:r>
            <a:r>
              <a:rPr lang="en-US" b="1" baseline="-25000" dirty="0" err="1" smtClean="0">
                <a:solidFill>
                  <a:prstClr val="black"/>
                </a:solidFill>
                <a:latin typeface="Arial"/>
                <a:sym typeface="Symbol" pitchFamily="112" charset="2"/>
              </a:rPr>
              <a:t>sstate</a:t>
            </a:r>
            <a:r>
              <a:rPr lang="en-US" b="1" baseline="-25000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=‘WA’</a:t>
            </a:r>
          </a:p>
        </p:txBody>
      </p:sp>
      <p:sp>
        <p:nvSpPr>
          <p:cNvPr id="100372" name="Rectangle 23"/>
          <p:cNvSpPr>
            <a:spLocks noChangeArrowheads="1"/>
          </p:cNvSpPr>
          <p:nvPr/>
        </p:nvSpPr>
        <p:spPr bwMode="auto">
          <a:xfrm>
            <a:off x="5862526" y="5486400"/>
            <a:ext cx="1058088" cy="354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1700" b="1" dirty="0" smtClean="0">
                <a:solidFill>
                  <a:srgbClr val="000000"/>
                </a:solidFill>
                <a:latin typeface="Arial" pitchFamily="112" charset="0"/>
              </a:rPr>
              <a:t>Supplier</a:t>
            </a:r>
            <a:endParaRPr lang="en-US" sz="1700" b="1" dirty="0">
              <a:solidFill>
                <a:srgbClr val="000000"/>
              </a:solidFill>
              <a:latin typeface="Arial" pitchFamily="112" charset="0"/>
            </a:endParaRPr>
          </a:p>
        </p:txBody>
      </p:sp>
      <p:sp>
        <p:nvSpPr>
          <p:cNvPr id="100374" name="Text Box 25"/>
          <p:cNvSpPr txBox="1">
            <a:spLocks noChangeArrowheads="1"/>
          </p:cNvSpPr>
          <p:nvPr/>
        </p:nvSpPr>
        <p:spPr bwMode="auto">
          <a:xfrm>
            <a:off x="7200900" y="4343400"/>
            <a:ext cx="14542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σ</a:t>
            </a:r>
            <a:r>
              <a:rPr lang="en-US" b="1" baseline="-25000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Price &gt; 100</a:t>
            </a:r>
          </a:p>
        </p:txBody>
      </p:sp>
      <p:cxnSp>
        <p:nvCxnSpPr>
          <p:cNvPr id="30" name="Straight Connector 29"/>
          <p:cNvCxnSpPr>
            <a:stCxn id="100372" idx="0"/>
            <a:endCxn id="100371" idx="2"/>
          </p:cNvCxnSpPr>
          <p:nvPr/>
        </p:nvCxnSpPr>
        <p:spPr bwMode="auto">
          <a:xfrm flipV="1">
            <a:off x="6391570" y="4805065"/>
            <a:ext cx="8753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00365" idx="0"/>
            <a:endCxn id="100374" idx="2"/>
          </p:cNvCxnSpPr>
          <p:nvPr/>
        </p:nvCxnSpPr>
        <p:spPr bwMode="auto">
          <a:xfrm flipV="1">
            <a:off x="7928022" y="4805065"/>
            <a:ext cx="0" cy="681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781800" y="2438400"/>
            <a:ext cx="4243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3200" b="1" dirty="0" smtClean="0">
                <a:solidFill>
                  <a:prstClr val="black"/>
                </a:solidFill>
                <a:latin typeface="Arial"/>
              </a:rPr>
              <a:t>−</a:t>
            </a:r>
            <a:endParaRPr lang="en-US" sz="3200" b="1" dirty="0">
              <a:solidFill>
                <a:prstClr val="black"/>
              </a:solidFill>
              <a:latin typeface="Arial"/>
            </a:endParaRPr>
          </a:p>
        </p:txBody>
      </p:sp>
      <p:cxnSp>
        <p:nvCxnSpPr>
          <p:cNvPr id="42" name="Straight Connector 41"/>
          <p:cNvCxnSpPr>
            <a:stCxn id="23" idx="0"/>
            <a:endCxn id="40" idx="2"/>
          </p:cNvCxnSpPr>
          <p:nvPr/>
        </p:nvCxnSpPr>
        <p:spPr bwMode="auto">
          <a:xfrm flipV="1">
            <a:off x="6399872" y="3023176"/>
            <a:ext cx="594086" cy="5582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8" idx="0"/>
            <a:endCxn id="40" idx="2"/>
          </p:cNvCxnSpPr>
          <p:nvPr/>
        </p:nvCxnSpPr>
        <p:spPr bwMode="auto">
          <a:xfrm flipH="1" flipV="1">
            <a:off x="6993958" y="3023176"/>
            <a:ext cx="934064" cy="482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Left Arrow 47"/>
          <p:cNvSpPr/>
          <p:nvPr/>
        </p:nvSpPr>
        <p:spPr bwMode="auto">
          <a:xfrm rot="10800000" flipH="1">
            <a:off x="3748920" y="3812232"/>
            <a:ext cx="1799230" cy="484632"/>
          </a:xfrm>
          <a:prstGeom prst="left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None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7547950" y="3505200"/>
            <a:ext cx="760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π</a:t>
            </a:r>
            <a:r>
              <a:rPr lang="en-US" b="1" baseline="-25000" dirty="0" err="1" smtClean="0">
                <a:solidFill>
                  <a:prstClr val="black"/>
                </a:solidFill>
                <a:latin typeface="Arial"/>
                <a:sym typeface="Symbol" pitchFamily="112" charset="2"/>
              </a:rPr>
              <a:t>sno</a:t>
            </a:r>
            <a:endParaRPr lang="en-US" b="1" baseline="-25000" dirty="0" smtClean="0">
              <a:solidFill>
                <a:prstClr val="black"/>
              </a:solidFill>
              <a:latin typeface="Arial"/>
              <a:sym typeface="Symbol" pitchFamily="112" charset="2"/>
            </a:endParaRPr>
          </a:p>
        </p:txBody>
      </p:sp>
      <p:cxnSp>
        <p:nvCxnSpPr>
          <p:cNvPr id="20" name="Straight Connector 19"/>
          <p:cNvCxnSpPr>
            <a:stCxn id="100374" idx="0"/>
            <a:endCxn id="18" idx="2"/>
          </p:cNvCxnSpPr>
          <p:nvPr/>
        </p:nvCxnSpPr>
        <p:spPr bwMode="auto">
          <a:xfrm flipV="1">
            <a:off x="7928022" y="3966865"/>
            <a:ext cx="0" cy="3765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6019800" y="3581400"/>
            <a:ext cx="7601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l-GR" dirty="0" smtClean="0">
                <a:solidFill>
                  <a:prstClr val="black"/>
                </a:solidFill>
                <a:latin typeface="Arial"/>
                <a:sym typeface="Symbol" pitchFamily="112" charset="2"/>
              </a:rPr>
              <a:t>π</a:t>
            </a:r>
            <a:r>
              <a:rPr lang="en-US" b="1" baseline="-25000" dirty="0" err="1" smtClean="0">
                <a:solidFill>
                  <a:prstClr val="black"/>
                </a:solidFill>
                <a:latin typeface="Arial"/>
                <a:sym typeface="Symbol" pitchFamily="112" charset="2"/>
              </a:rPr>
              <a:t>sno</a:t>
            </a:r>
            <a:endParaRPr lang="en-US" b="1" baseline="-25000" dirty="0" smtClean="0">
              <a:solidFill>
                <a:prstClr val="black"/>
              </a:solidFill>
              <a:latin typeface="Arial"/>
              <a:sym typeface="Symbol" pitchFamily="112" charset="2"/>
            </a:endParaRPr>
          </a:p>
        </p:txBody>
      </p:sp>
      <p:cxnSp>
        <p:nvCxnSpPr>
          <p:cNvPr id="24" name="Straight Connector 23"/>
          <p:cNvCxnSpPr>
            <a:stCxn id="100371" idx="0"/>
            <a:endCxn id="23" idx="2"/>
          </p:cNvCxnSpPr>
          <p:nvPr/>
        </p:nvCxnSpPr>
        <p:spPr bwMode="auto">
          <a:xfrm flipH="1" flipV="1">
            <a:off x="6399872" y="4043065"/>
            <a:ext cx="451" cy="30033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5636525" y="349155"/>
            <a:ext cx="3365024" cy="8248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Supplier(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,sname,scity,sstate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Part(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,pname,psize,pcolor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>
              <a:buFontTx/>
              <a:buNone/>
            </a:pP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Supply(</a:t>
            </a:r>
            <a:r>
              <a:rPr lang="en-US" sz="1400" u="sng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sno,pno</a:t>
            </a:r>
            <a:r>
              <a:rPr lang="en-US" sz="1400" dirty="0" err="1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,price</a:t>
            </a:r>
            <a:r>
              <a:rPr lang="en-US" sz="1400" dirty="0" smtClean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  <a:endParaRPr lang="en-US" sz="1400" dirty="0">
              <a:solidFill>
                <a:prstClr val="black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53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5" grpId="0"/>
      <p:bldP spid="100371" grpId="0"/>
      <p:bldP spid="100372" grpId="0"/>
      <p:bldP spid="100374" grpId="0"/>
      <p:bldP spid="40" grpId="0"/>
      <p:bldP spid="18" grpId="0"/>
      <p:bldP spid="2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w/o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Find </a:t>
            </a:r>
            <a:r>
              <a:rPr lang="en-US" sz="2800" dirty="0"/>
              <a:t>Joe's friends, and Joe's friends of friends</a:t>
            </a:r>
            <a:r>
              <a:rPr lang="en-US" sz="2800" dirty="0" smtClean="0"/>
              <a:t>.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86000" y="3200400"/>
            <a:ext cx="4086150" cy="76944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A(x) :- Friend('Joe', x)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A(x) :- Friend('Joe', z), Friend(z, x)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03114" y="98127"/>
            <a:ext cx="28646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Friend(name1, name2)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0000FF"/>
                </a:solidFill>
                <a:latin typeface="Arial"/>
                <a:cs typeface="Arial"/>
              </a:rPr>
              <a:t>Enemy(name1, name2)</a:t>
            </a:r>
          </a:p>
        </p:txBody>
      </p:sp>
    </p:spTree>
    <p:extLst>
      <p:ext uri="{BB962C8B-B14F-4D97-AF65-F5344CB8AC3E}">
        <p14:creationId xmlns:p14="http://schemas.microsoft.com/office/powerpoint/2010/main" val="198156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 w/o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Find all of Joe's friends who do not have any friends except for Joe: 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1981200" y="3657600"/>
            <a:ext cx="5797636" cy="113941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JoeFriends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(x) :- Friend('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Joe',x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>
              <a:buFontTx/>
              <a:buNone/>
            </a:pP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NonAns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(x) :-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JoeFriends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(x), Friend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y != ‘Joe’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A(x) :-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JoeFriends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(x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NOT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NonAns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(x)</a:t>
            </a:r>
          </a:p>
        </p:txBody>
      </p:sp>
    </p:spTree>
    <p:extLst>
      <p:ext uri="{BB962C8B-B14F-4D97-AF65-F5344CB8AC3E}">
        <p14:creationId xmlns:p14="http://schemas.microsoft.com/office/powerpoint/2010/main" val="97721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 w/o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Find </a:t>
            </a:r>
            <a:r>
              <a:rPr lang="en-US" sz="2800" dirty="0"/>
              <a:t>all </a:t>
            </a:r>
            <a:r>
              <a:rPr lang="en-US" sz="2800" dirty="0" smtClean="0"/>
              <a:t>people </a:t>
            </a:r>
            <a:r>
              <a:rPr lang="en-US" sz="2800" dirty="0"/>
              <a:t>such that all their enemies' enemies are their </a:t>
            </a:r>
            <a:r>
              <a:rPr lang="en-US" sz="2800" dirty="0" smtClean="0"/>
              <a:t>friends</a:t>
            </a:r>
            <a:endParaRPr lang="en-US" sz="2800" dirty="0"/>
          </a:p>
          <a:p>
            <a:r>
              <a:rPr lang="en-US" sz="2400" dirty="0"/>
              <a:t>Q: if someone doesn't have any enemies nor friends, do we want them in the answer?</a:t>
            </a:r>
          </a:p>
          <a:p>
            <a:r>
              <a:rPr lang="en-US" sz="2400" dirty="0"/>
              <a:t>A: Yes!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4343400"/>
            <a:ext cx="6331385" cy="224741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Everyone(x) :- Friend(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Everyone(x) :- Friend(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y,x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Everyone(x) :- Enemy(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Everyone(x) :- Enemy(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y,x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>
              <a:buFontTx/>
              <a:buNone/>
            </a:pP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NonAns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(x) :- Enemy(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),Enemy(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y,z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NOT Friend(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x,z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A(x) :- Everyone(x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NOT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NonAns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(x)</a:t>
            </a:r>
          </a:p>
        </p:txBody>
      </p:sp>
    </p:spTree>
    <p:extLst>
      <p:ext uri="{BB962C8B-B14F-4D97-AF65-F5344CB8AC3E}">
        <p14:creationId xmlns:p14="http://schemas.microsoft.com/office/powerpoint/2010/main" val="577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 w/o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Find all persons x that have a friend all of whose enemies are x's enemies.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62000" y="3124200"/>
            <a:ext cx="6331385" cy="113941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Everyone(x) :- Friend(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>
              <a:buFontTx/>
              <a:buNone/>
            </a:pP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NonAns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(x) :- Friend(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 Enemy(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y,z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NOT Enemy(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x,z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A(x) :- Everyone(x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), NOT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NonAns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(x)</a:t>
            </a:r>
          </a:p>
        </p:txBody>
      </p:sp>
    </p:spTree>
    <p:extLst>
      <p:ext uri="{BB962C8B-B14F-4D97-AF65-F5344CB8AC3E}">
        <p14:creationId xmlns:p14="http://schemas.microsoft.com/office/powerpoint/2010/main" val="34111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w/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people are in the </a:t>
            </a:r>
            <a:r>
              <a:rPr lang="en-US" i="1" u="sng" dirty="0" smtClean="0"/>
              <a:t>same generation</a:t>
            </a:r>
            <a:r>
              <a:rPr lang="en-US" dirty="0" smtClean="0"/>
              <a:t> if they are siblings, or if they have parents in the same generation</a:t>
            </a:r>
          </a:p>
          <a:p>
            <a:endParaRPr lang="en-US" dirty="0"/>
          </a:p>
          <a:p>
            <a:r>
              <a:rPr lang="en-US" dirty="0" smtClean="0"/>
              <a:t>Find all persons in the same generation with Alice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077" y="0"/>
            <a:ext cx="1667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ParentChild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p,c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0749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: Facts and Rules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752600"/>
            <a:ext cx="429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Facts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tuples in the database</a:t>
            </a:r>
            <a:endParaRPr lang="en-US" dirty="0" smtClean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52600"/>
            <a:ext cx="2331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Rules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queries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11788" y="3934913"/>
            <a:ext cx="23170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  <a:latin typeface="Arial"/>
              </a:rPr>
              <a:t>Actor(id, </a:t>
            </a:r>
            <a:r>
              <a:rPr lang="en-US" sz="1600" dirty="0" err="1" smtClean="0">
                <a:solidFill>
                  <a:prstClr val="black"/>
                </a:solidFill>
                <a:latin typeface="Arial"/>
              </a:rPr>
              <a:t>fname</a:t>
            </a:r>
            <a:r>
              <a:rPr lang="en-US" sz="1600" dirty="0" smtClean="0">
                <a:solidFill>
                  <a:prstClr val="black"/>
                </a:solidFill>
                <a:latin typeface="Arial"/>
              </a:rPr>
              <a:t>, </a:t>
            </a:r>
            <a:r>
              <a:rPr lang="en-US" sz="1600" dirty="0" err="1" smtClean="0">
                <a:solidFill>
                  <a:prstClr val="black"/>
                </a:solidFill>
                <a:latin typeface="Arial"/>
              </a:rPr>
              <a:t>lname</a:t>
            </a:r>
            <a:r>
              <a:rPr lang="en-US" sz="1600" dirty="0" smtClean="0">
                <a:solidFill>
                  <a:prstClr val="black"/>
                </a:solidFill>
                <a:latin typeface="Arial"/>
              </a:rPr>
              <a:t>)</a:t>
            </a:r>
            <a:br>
              <a:rPr lang="en-US" sz="1600" dirty="0" smtClean="0">
                <a:solidFill>
                  <a:prstClr val="black"/>
                </a:solidFill>
                <a:latin typeface="Arial"/>
              </a:rPr>
            </a:br>
            <a:r>
              <a:rPr lang="en-US" sz="1600" dirty="0" smtClean="0">
                <a:solidFill>
                  <a:prstClr val="black"/>
                </a:solidFill>
                <a:latin typeface="Arial"/>
              </a:rPr>
              <a:t>Casts(</a:t>
            </a:r>
            <a:r>
              <a:rPr lang="en-US" sz="1600" dirty="0" err="1" smtClean="0">
                <a:solidFill>
                  <a:prstClr val="black"/>
                </a:solidFill>
                <a:latin typeface="Arial"/>
              </a:rPr>
              <a:t>pid</a:t>
            </a:r>
            <a:r>
              <a:rPr lang="en-US" sz="1600" dirty="0" smtClean="0">
                <a:solidFill>
                  <a:prstClr val="black"/>
                </a:solidFill>
                <a:latin typeface="Arial"/>
              </a:rPr>
              <a:t>, mid)</a:t>
            </a:r>
            <a:br>
              <a:rPr lang="en-US" sz="1600" dirty="0" smtClean="0">
                <a:solidFill>
                  <a:prstClr val="black"/>
                </a:solidFill>
                <a:latin typeface="Arial"/>
              </a:rPr>
            </a:br>
            <a:r>
              <a:rPr lang="en-US" sz="1600" dirty="0" smtClean="0">
                <a:solidFill>
                  <a:prstClr val="black"/>
                </a:solidFill>
                <a:latin typeface="Arial"/>
              </a:rPr>
              <a:t>Movie(id, name, year)</a:t>
            </a:r>
          </a:p>
        </p:txBody>
      </p:sp>
      <p:sp>
        <p:nvSpPr>
          <p:cNvPr id="9" name="Rectangle 8"/>
          <p:cNvSpPr/>
          <p:nvPr/>
        </p:nvSpPr>
        <p:spPr>
          <a:xfrm>
            <a:off x="2411788" y="3889610"/>
            <a:ext cx="2317061" cy="830997"/>
          </a:xfrm>
          <a:prstGeom prst="rect">
            <a:avLst/>
          </a:prstGeom>
          <a:noFill/>
          <a:ln w="381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041711" y="4096743"/>
            <a:ext cx="1615292" cy="41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/>
                <a:ea typeface="ＭＳ Ｐゴシック" charset="-128"/>
                <a:cs typeface="Arial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ctr">
              <a:buNone/>
            </a:pPr>
            <a:r>
              <a:rPr lang="en-US" sz="2400" kern="0" dirty="0" smtClean="0">
                <a:solidFill>
                  <a:srgbClr val="FF0000"/>
                </a:solidFill>
              </a:rPr>
              <a:t>Schema</a:t>
            </a:r>
          </a:p>
        </p:txBody>
      </p:sp>
      <p:cxnSp>
        <p:nvCxnSpPr>
          <p:cNvPr id="12" name="Straight Arrow Connector 11"/>
          <p:cNvCxnSpPr>
            <a:stCxn id="10" idx="1"/>
            <a:endCxn id="11" idx="3"/>
          </p:cNvCxnSpPr>
          <p:nvPr/>
        </p:nvCxnSpPr>
        <p:spPr bwMode="auto">
          <a:xfrm flipH="1">
            <a:off x="4728849" y="4305108"/>
            <a:ext cx="312862" cy="45304"/>
          </a:xfrm>
          <a:prstGeom prst="straightConnector1">
            <a:avLst/>
          </a:prstGeom>
          <a:solidFill>
            <a:srgbClr val="C0C0C0">
              <a:alpha val="50000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3325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 w/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all persons in the same generation with Alice</a:t>
            </a:r>
          </a:p>
          <a:p>
            <a:r>
              <a:rPr lang="en-US" dirty="0" smtClean="0"/>
              <a:t>Let’s compute SG(</a:t>
            </a:r>
            <a:r>
              <a:rPr lang="en-US" dirty="0" err="1" smtClean="0"/>
              <a:t>x,y</a:t>
            </a:r>
            <a:r>
              <a:rPr lang="en-US" dirty="0" smtClean="0"/>
              <a:t>) = “</a:t>
            </a:r>
            <a:r>
              <a:rPr lang="en-US" dirty="0" err="1" smtClean="0"/>
              <a:t>x,y</a:t>
            </a:r>
            <a:r>
              <a:rPr lang="en-US" dirty="0" smtClean="0"/>
              <a:t> are in the same generation”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077" y="0"/>
            <a:ext cx="1667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ParentChild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p,c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)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4419600"/>
            <a:ext cx="6243421" cy="113941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SG(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 :-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p,x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SG(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 :-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p,x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q,y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), SG(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p,q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  <a:p>
            <a:pPr>
              <a:buFontTx/>
              <a:buNone/>
            </a:pP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Answer(x) :- SG(“Alice”, x)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426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EDB (base relations) </a:t>
            </a:r>
            <a:r>
              <a:rPr lang="en-US" sz="2800" dirty="0"/>
              <a:t>and </a:t>
            </a:r>
            <a:r>
              <a:rPr lang="en-US" sz="2800" dirty="0" smtClean="0"/>
              <a:t>IDB (derived relations)</a:t>
            </a:r>
            <a:endParaRPr lang="en-US" sz="2800" dirty="0"/>
          </a:p>
          <a:p>
            <a:r>
              <a:rPr lang="en-US" sz="2800" dirty="0" err="1" smtClean="0"/>
              <a:t>Datalog</a:t>
            </a:r>
            <a:r>
              <a:rPr lang="en-US" sz="2800" dirty="0" smtClean="0"/>
              <a:t> program = set of rules</a:t>
            </a:r>
          </a:p>
          <a:p>
            <a:r>
              <a:rPr lang="en-US" sz="2800" dirty="0" err="1" smtClean="0"/>
              <a:t>Datalog</a:t>
            </a:r>
            <a:r>
              <a:rPr lang="en-US" sz="2800" dirty="0" smtClean="0"/>
              <a:t> is recursive</a:t>
            </a:r>
            <a:endParaRPr lang="en-US" sz="2400" dirty="0" smtClean="0"/>
          </a:p>
          <a:p>
            <a:endParaRPr lang="en-US" sz="2800" dirty="0" smtClean="0"/>
          </a:p>
          <a:p>
            <a:r>
              <a:rPr lang="en-US" sz="2800" dirty="0" smtClean="0"/>
              <a:t>Some reminders about semantics:</a:t>
            </a:r>
          </a:p>
          <a:p>
            <a:pPr lvl="1"/>
            <a:r>
              <a:rPr lang="en-US" sz="2400" dirty="0" smtClean="0"/>
              <a:t>Multiple atoms in a rule mean join (or intersection)</a:t>
            </a:r>
          </a:p>
          <a:p>
            <a:pPr lvl="1"/>
            <a:r>
              <a:rPr lang="en-US" sz="2400" dirty="0" smtClean="0"/>
              <a:t>Variables with the same name are join variables</a:t>
            </a:r>
          </a:p>
          <a:p>
            <a:pPr lvl="1"/>
            <a:r>
              <a:rPr lang="en-US" sz="2400" dirty="0"/>
              <a:t>Multiple rules with same </a:t>
            </a:r>
            <a:r>
              <a:rPr lang="en-US" sz="2400" dirty="0" smtClean="0"/>
              <a:t>head </a:t>
            </a:r>
            <a:r>
              <a:rPr lang="en-US" sz="2400" dirty="0"/>
              <a:t>mean </a:t>
            </a:r>
            <a:r>
              <a:rPr lang="en-US" sz="2400" dirty="0" smtClean="0"/>
              <a:t>union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627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Class Overview</a:t>
            </a:r>
            <a:endParaRPr lang="en-US" sz="4000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Unit 1: Intro</a:t>
            </a:r>
          </a:p>
          <a:p>
            <a:r>
              <a:rPr lang="en-US" sz="2400" dirty="0" smtClean="0"/>
              <a:t>Unit 2: Relational Data Models and Query Languages</a:t>
            </a:r>
          </a:p>
          <a:p>
            <a:r>
              <a:rPr lang="en-US" sz="2400" dirty="0" smtClean="0"/>
              <a:t>Unit 3: Non-relational data</a:t>
            </a:r>
          </a:p>
          <a:p>
            <a:pPr lvl="1"/>
            <a:r>
              <a:rPr lang="en-US" sz="2000" dirty="0" err="1" smtClean="0"/>
              <a:t>NoSQL</a:t>
            </a:r>
            <a:endParaRPr lang="en-US" sz="2000" dirty="0" smtClean="0"/>
          </a:p>
          <a:p>
            <a:pPr lvl="1"/>
            <a:r>
              <a:rPr lang="en-US" sz="2000" dirty="0" err="1" smtClean="0"/>
              <a:t>Json</a:t>
            </a:r>
            <a:endParaRPr lang="en-US" sz="2000" dirty="0" smtClean="0"/>
          </a:p>
          <a:p>
            <a:pPr lvl="1"/>
            <a:r>
              <a:rPr lang="en-US" sz="2000" dirty="0" smtClean="0"/>
              <a:t>SQL++</a:t>
            </a:r>
          </a:p>
          <a:p>
            <a:r>
              <a:rPr lang="en-US" sz="2400" dirty="0" smtClean="0"/>
              <a:t>Unit 4: RDMBS internals and query optimization</a:t>
            </a:r>
          </a:p>
          <a:p>
            <a:r>
              <a:rPr lang="en-US" sz="2400" dirty="0" smtClean="0"/>
              <a:t>Unit 5: Parallel query processing</a:t>
            </a:r>
            <a:endParaRPr lang="en-US" sz="2000" dirty="0" smtClean="0"/>
          </a:p>
          <a:p>
            <a:r>
              <a:rPr lang="en-US" sz="2400" dirty="0" smtClean="0"/>
              <a:t>Unit 6: DBMS usability, conceptual design</a:t>
            </a:r>
          </a:p>
          <a:p>
            <a:r>
              <a:rPr lang="en-US" sz="2400" dirty="0" smtClean="0"/>
              <a:t>Unit 7: Transactions</a:t>
            </a:r>
          </a:p>
          <a:p>
            <a:r>
              <a:rPr lang="en-US" sz="2400" dirty="0" smtClean="0"/>
              <a:t>Unit 8: Advanced topics (time permitting)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1480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: Facts and Rules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2362200"/>
            <a:ext cx="4669117" cy="224676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Actor(344759,‘Douglas’, ‘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Fowley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Casts(344759, 29851).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Casts(355713, 29000).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Movie(7909, ‘A Night in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Armour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’, 1910).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Movie(29000, ‘Arizona’, 1940).</a:t>
            </a:r>
          </a:p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Movie(29445, ‘Ave Maria’, 1940).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752600"/>
            <a:ext cx="42995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Facts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</a:t>
            </a:r>
            <a:r>
              <a:rPr lang="en-US" dirty="0">
                <a:solidFill>
                  <a:prstClr val="black"/>
                </a:solidFill>
                <a:latin typeface="Arial"/>
              </a:rPr>
              <a:t>tuples in the database</a:t>
            </a:r>
            <a:endParaRPr lang="en-US" dirty="0" smtClean="0">
              <a:solidFill>
                <a:srgbClr val="0000FF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52600"/>
            <a:ext cx="2331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FF"/>
                </a:solidFill>
                <a:latin typeface="Arial"/>
              </a:rPr>
              <a:t>Rules 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= queries</a:t>
            </a:r>
            <a:endParaRPr lang="en-US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2514600"/>
            <a:ext cx="3735818" cy="4001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Q1(y) :-  Movie(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x,y,z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z=‘1940’.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81600" y="3429000"/>
            <a:ext cx="3832374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Q2(f, l) :-  Actor(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z,f,l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Casts(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b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             Movie(x,y,’1940’).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43200" y="4724400"/>
            <a:ext cx="6227862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Q3(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f,l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 :- Actor(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z,f,l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Casts(z,x1), Movie(x1,y1,1910),</a:t>
            </a:r>
            <a:b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</a:b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                                 Casts(z,x2), Movie(x2,y2,1940)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0600" y="5562600"/>
            <a:ext cx="72699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Extensional Database Predicates = EDB 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= Actor, Casts, Movie</a:t>
            </a:r>
          </a:p>
          <a:p>
            <a:pPr>
              <a:buFontTx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/>
              </a:rPr>
              <a:t>Intensional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 Database </a:t>
            </a:r>
            <a:r>
              <a:rPr lang="en-US" sz="2000" dirty="0">
                <a:solidFill>
                  <a:srgbClr val="0000FF"/>
                </a:solidFill>
                <a:latin typeface="Arial"/>
              </a:rPr>
              <a:t>Predicates = </a:t>
            </a:r>
            <a:r>
              <a:rPr lang="en-US" sz="2000" dirty="0" smtClean="0">
                <a:solidFill>
                  <a:srgbClr val="0000FF"/>
                </a:solidFill>
                <a:latin typeface="Arial"/>
              </a:rPr>
              <a:t>IDB </a:t>
            </a:r>
            <a:r>
              <a:rPr lang="en-US" sz="2000" dirty="0" smtClean="0">
                <a:solidFill>
                  <a:prstClr val="black"/>
                </a:solidFill>
                <a:latin typeface="Arial"/>
              </a:rPr>
              <a:t>= Q1, Q2, Q3</a:t>
            </a:r>
            <a:endParaRPr lang="en-US" sz="2000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981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</a:t>
            </a:r>
            <a:r>
              <a:rPr lang="en-US" dirty="0" err="1" smtClean="0"/>
              <a:t>Datalog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3048000"/>
            <a:ext cx="5010236" cy="400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U1(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:-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(“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Alice”,x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y != “Bob”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133600"/>
            <a:ext cx="85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Here are </a:t>
            </a:r>
            <a:r>
              <a:rPr lang="en-US" i="1" u="sng" dirty="0" smtClean="0">
                <a:solidFill>
                  <a:prstClr val="black"/>
                </a:solidFill>
                <a:latin typeface="Arial"/>
              </a:rPr>
              <a:t>unsafe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datalog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rules.  What’s “unsafe” about them ?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3962400"/>
            <a:ext cx="5744236" cy="400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U2(x)   :-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(“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Alice”,x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!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7" y="0"/>
            <a:ext cx="1667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ParentChild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p,c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660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</a:t>
            </a:r>
            <a:r>
              <a:rPr lang="en-US" dirty="0" err="1" smtClean="0"/>
              <a:t>Datalog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3048000"/>
            <a:ext cx="5010236" cy="400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U1(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:-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(“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Alice”,x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y != “Bob”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133600"/>
            <a:ext cx="85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Here are </a:t>
            </a:r>
            <a:r>
              <a:rPr lang="en-US" i="1" u="sng" dirty="0" smtClean="0">
                <a:solidFill>
                  <a:prstClr val="black"/>
                </a:solidFill>
                <a:latin typeface="Arial"/>
              </a:rPr>
              <a:t>unsafe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datalog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rules.  What’s “unsafe” about them ?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3962400"/>
            <a:ext cx="5744236" cy="400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U2(x)   :-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(“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Alice”,x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!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7" y="0"/>
            <a:ext cx="1667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ParentChild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p,c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)</a:t>
            </a:r>
          </a:p>
        </p:txBody>
      </p:sp>
      <p:sp>
        <p:nvSpPr>
          <p:cNvPr id="3" name="Oval Callout 2"/>
          <p:cNvSpPr/>
          <p:nvPr/>
        </p:nvSpPr>
        <p:spPr bwMode="auto">
          <a:xfrm>
            <a:off x="6600504" y="2590800"/>
            <a:ext cx="2967973" cy="1038701"/>
          </a:xfrm>
          <a:prstGeom prst="wedgeEllipseCallout">
            <a:avLst>
              <a:gd name="adj1" fmla="val -53863"/>
              <a:gd name="adj2" fmla="val 887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Holds for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every y</a:t>
            </a:r>
            <a:r>
              <a:rPr lang="en-US" sz="1400" dirty="0">
                <a:latin typeface="+mn-lt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other than “Bob”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U1 = infinite!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7442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</a:t>
            </a:r>
            <a:r>
              <a:rPr lang="en-US" dirty="0" err="1" smtClean="0"/>
              <a:t>Datalog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3048000"/>
            <a:ext cx="5010236" cy="400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U1(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:-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(“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Alice”,x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y != “Bob”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133600"/>
            <a:ext cx="85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Here are </a:t>
            </a:r>
            <a:r>
              <a:rPr lang="en-US" i="1" u="sng" dirty="0" smtClean="0">
                <a:solidFill>
                  <a:prstClr val="black"/>
                </a:solidFill>
                <a:latin typeface="Arial"/>
              </a:rPr>
              <a:t>unsafe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datalog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rules.  What’s “unsafe” about them ?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3962400"/>
            <a:ext cx="5744236" cy="400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U2(x)   :-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(“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Alice”,x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!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077" y="0"/>
            <a:ext cx="1667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ParentChild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p,c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)</a:t>
            </a:r>
          </a:p>
        </p:txBody>
      </p:sp>
      <p:sp>
        <p:nvSpPr>
          <p:cNvPr id="3" name="Oval Callout 2"/>
          <p:cNvSpPr/>
          <p:nvPr/>
        </p:nvSpPr>
        <p:spPr bwMode="auto">
          <a:xfrm>
            <a:off x="6600504" y="2590800"/>
            <a:ext cx="2967973" cy="1038701"/>
          </a:xfrm>
          <a:prstGeom prst="wedgeEllipseCallout">
            <a:avLst>
              <a:gd name="adj1" fmla="val -53863"/>
              <a:gd name="adj2" fmla="val 887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Holds for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every y</a:t>
            </a:r>
            <a:r>
              <a:rPr lang="en-US" sz="1400" dirty="0">
                <a:latin typeface="+mn-lt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other than “Bob”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U1 = infinite!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5562600" y="4267200"/>
            <a:ext cx="4184426" cy="1341656"/>
          </a:xfrm>
          <a:prstGeom prst="wedgeEllipseCallout">
            <a:avLst>
              <a:gd name="adj1" fmla="val -54645"/>
              <a:gd name="adj2" fmla="val -3880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Want Alice’s childless children,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but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we get all children x (because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there exists some y that x is not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parent of y)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84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 </a:t>
            </a:r>
            <a:r>
              <a:rPr lang="en-US" dirty="0" err="1" smtClean="0"/>
              <a:t>Datalog</a:t>
            </a:r>
            <a:r>
              <a:rPr lang="en-US" dirty="0" smtClean="0"/>
              <a:t> Rules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3048000"/>
            <a:ext cx="5010236" cy="400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U1(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 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:- 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(“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Alice”,x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,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y != “Bob”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133600"/>
            <a:ext cx="85278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  <a:latin typeface="Arial"/>
              </a:rPr>
              <a:t>Here are </a:t>
            </a:r>
            <a:r>
              <a:rPr lang="en-US" i="1" u="sng" dirty="0" smtClean="0">
                <a:solidFill>
                  <a:prstClr val="black"/>
                </a:solidFill>
                <a:latin typeface="Arial"/>
              </a:rPr>
              <a:t>unsafe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en-US" dirty="0" err="1" smtClean="0">
                <a:solidFill>
                  <a:prstClr val="black"/>
                </a:solidFill>
                <a:latin typeface="Arial"/>
              </a:rPr>
              <a:t>datalog</a:t>
            </a:r>
            <a:r>
              <a:rPr lang="en-US" dirty="0" smtClean="0">
                <a:solidFill>
                  <a:prstClr val="black"/>
                </a:solidFill>
                <a:latin typeface="Arial"/>
              </a:rPr>
              <a:t> rules.  What’s “unsafe” about them ?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0" y="3962400"/>
            <a:ext cx="5744236" cy="40075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57023" dir="2700000" algn="ctr" rotWithShape="0">
              <a:schemeClr val="tx1">
                <a:alpha val="75000"/>
              </a:schemeClr>
            </a:outerShdw>
          </a:effectLst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buFontTx/>
              <a:buNone/>
            </a:pP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U2(x)   :- 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(“</a:t>
            </a:r>
            <a:r>
              <a:rPr lang="en-US" sz="2000" dirty="0" err="1">
                <a:solidFill>
                  <a:prstClr val="black"/>
                </a:solidFill>
                <a:latin typeface="Arial"/>
                <a:cs typeface="Arial"/>
              </a:rPr>
              <a:t>Alice”,x</a:t>
            </a:r>
            <a:r>
              <a:rPr lang="en-US" sz="2000" dirty="0">
                <a:solidFill>
                  <a:prstClr val="black"/>
                </a:solidFill>
                <a:latin typeface="Arial"/>
                <a:cs typeface="Arial"/>
              </a:rPr>
              <a:t>), 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!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ParentChild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(</a:t>
            </a:r>
            <a:r>
              <a:rPr lang="en-US" sz="2000" dirty="0" err="1" smtClean="0">
                <a:solidFill>
                  <a:prstClr val="black"/>
                </a:solidFill>
                <a:latin typeface="Arial"/>
                <a:cs typeface="Arial"/>
              </a:rPr>
              <a:t>x,y</a:t>
            </a:r>
            <a:r>
              <a:rPr lang="en-US" sz="2000" dirty="0" smtClean="0">
                <a:solidFill>
                  <a:prstClr val="black"/>
                </a:solidFill>
                <a:latin typeface="Arial"/>
                <a:cs typeface="Arial"/>
              </a:rPr>
              <a:t>)</a:t>
            </a:r>
            <a:endParaRPr lang="en-US" sz="20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5715000"/>
            <a:ext cx="649338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prstClr val="black"/>
                </a:solidFill>
              </a:rPr>
              <a:t>A </a:t>
            </a:r>
            <a:r>
              <a:rPr lang="en-US" dirty="0" err="1" smtClean="0">
                <a:solidFill>
                  <a:prstClr val="black"/>
                </a:solidFill>
              </a:rPr>
              <a:t>datalog</a:t>
            </a:r>
            <a:r>
              <a:rPr lang="en-US" dirty="0" smtClean="0">
                <a:solidFill>
                  <a:prstClr val="black"/>
                </a:solidFill>
              </a:rPr>
              <a:t> rule is </a:t>
            </a:r>
            <a:r>
              <a:rPr lang="en-US" i="1" u="sng" dirty="0" smtClean="0">
                <a:solidFill>
                  <a:prstClr val="black"/>
                </a:solidFill>
              </a:rPr>
              <a:t>safe</a:t>
            </a:r>
            <a:r>
              <a:rPr lang="en-US" dirty="0" smtClean="0">
                <a:solidFill>
                  <a:prstClr val="black"/>
                </a:solidFill>
              </a:rPr>
              <a:t> if every variable appears</a:t>
            </a:r>
            <a:br>
              <a:rPr lang="en-US" dirty="0" smtClean="0">
                <a:solidFill>
                  <a:prstClr val="black"/>
                </a:solidFill>
              </a:rPr>
            </a:br>
            <a:r>
              <a:rPr lang="en-US" dirty="0" smtClean="0">
                <a:solidFill>
                  <a:prstClr val="black"/>
                </a:solidFill>
              </a:rPr>
              <a:t>in some positive relational atom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077" y="0"/>
            <a:ext cx="16671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ParentChild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Arial"/>
              </a:rPr>
              <a:t>p,c</a:t>
            </a:r>
            <a:r>
              <a:rPr lang="en-US" sz="1600" dirty="0" smtClean="0">
                <a:solidFill>
                  <a:srgbClr val="0000FF"/>
                </a:solidFill>
                <a:latin typeface="Arial"/>
              </a:rPr>
              <a:t>)</a:t>
            </a:r>
          </a:p>
        </p:txBody>
      </p:sp>
      <p:sp>
        <p:nvSpPr>
          <p:cNvPr id="3" name="Oval Callout 2"/>
          <p:cNvSpPr/>
          <p:nvPr/>
        </p:nvSpPr>
        <p:spPr bwMode="auto">
          <a:xfrm>
            <a:off x="6600504" y="2590800"/>
            <a:ext cx="2967973" cy="1038701"/>
          </a:xfrm>
          <a:prstGeom prst="wedgeEllipseCallout">
            <a:avLst>
              <a:gd name="adj1" fmla="val -53863"/>
              <a:gd name="adj2" fmla="val 887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Holds for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every y</a:t>
            </a:r>
            <a:r>
              <a:rPr lang="en-US" sz="1400" dirty="0">
                <a:latin typeface="+mn-lt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other than “Bob”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U1 = infinite!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Oval Callout 10"/>
          <p:cNvSpPr/>
          <p:nvPr/>
        </p:nvSpPr>
        <p:spPr bwMode="auto">
          <a:xfrm>
            <a:off x="5562600" y="4267200"/>
            <a:ext cx="4184426" cy="1341656"/>
          </a:xfrm>
          <a:prstGeom prst="wedgeEllipseCallout">
            <a:avLst>
              <a:gd name="adj1" fmla="val -54645"/>
              <a:gd name="adj2" fmla="val -38805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Want Alice’s childless children,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but</a:t>
            </a: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we get all children x (because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there exists some y that x is not</a:t>
            </a:r>
            <a:b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parent of y)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732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10597487" cy="1371600"/>
          </a:xfrm>
        </p:spPr>
        <p:txBody>
          <a:bodyPr/>
          <a:lstStyle/>
          <a:p>
            <a:r>
              <a:rPr lang="en-US" dirty="0" err="1" smtClean="0"/>
              <a:t>Datalog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800" dirty="0" err="1" smtClean="0"/>
              <a:t>Datalog</a:t>
            </a:r>
            <a:r>
              <a:rPr lang="en-US" sz="2800" dirty="0" smtClean="0"/>
              <a:t> can express things RA cannot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800" dirty="0" smtClean="0"/>
              <a:t>Recursive Queries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Can </a:t>
            </a:r>
            <a:r>
              <a:rPr lang="en-US" sz="2800" dirty="0" err="1" smtClean="0"/>
              <a:t>Datalog</a:t>
            </a:r>
            <a:r>
              <a:rPr lang="en-US" sz="2800" dirty="0" smtClean="0"/>
              <a:t> express all queries in RA?</a:t>
            </a:r>
          </a:p>
          <a:p>
            <a:pPr marL="800100" lvl="1" indent="-342900"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745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89158</TotalTime>
  <Words>1717</Words>
  <Application>Microsoft Macintosh PowerPoint</Application>
  <PresentationFormat>On-screen Show (4:3)</PresentationFormat>
  <Paragraphs>282</Paragraphs>
  <Slides>32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 Black</vt:lpstr>
      <vt:lpstr>Calibri</vt:lpstr>
      <vt:lpstr>Consolas</vt:lpstr>
      <vt:lpstr>Courier New</vt:lpstr>
      <vt:lpstr>Mangal</vt:lpstr>
      <vt:lpstr>ＭＳ Ｐゴシック</vt:lpstr>
      <vt:lpstr>Symbol</vt:lpstr>
      <vt:lpstr>Arial</vt:lpstr>
      <vt:lpstr>Essential</vt:lpstr>
      <vt:lpstr>Cse 344</vt:lpstr>
      <vt:lpstr>Administrative minutiae</vt:lpstr>
      <vt:lpstr>Datalog: Facts and Rules</vt:lpstr>
      <vt:lpstr>Datalog: Facts and Rules</vt:lpstr>
      <vt:lpstr>Safe Datalog Rules</vt:lpstr>
      <vt:lpstr>Safe Datalog Rules</vt:lpstr>
      <vt:lpstr>Safe Datalog Rules</vt:lpstr>
      <vt:lpstr>Safe Datalog Rules</vt:lpstr>
      <vt:lpstr>Datalog:  relational database</vt:lpstr>
      <vt:lpstr>Relational Algebra Operators</vt:lpstr>
      <vt:lpstr>operators in Datalog</vt:lpstr>
      <vt:lpstr>operators in Datalog</vt:lpstr>
      <vt:lpstr>operators in Datalog</vt:lpstr>
      <vt:lpstr>operators in Datalog</vt:lpstr>
      <vt:lpstr>operators in Datalog</vt:lpstr>
      <vt:lpstr>operators in Datalog</vt:lpstr>
      <vt:lpstr>operators in Datalog</vt:lpstr>
      <vt:lpstr>operators in Datalog</vt:lpstr>
      <vt:lpstr>operators in Datalog</vt:lpstr>
      <vt:lpstr>operators in Datalog</vt:lpstr>
      <vt:lpstr>operators in Datalog</vt:lpstr>
      <vt:lpstr>Example</vt:lpstr>
      <vt:lpstr>Example</vt:lpstr>
      <vt:lpstr>Example</vt:lpstr>
      <vt:lpstr>More Examples w/o Recursion</vt:lpstr>
      <vt:lpstr>More Examples w/o Recursion</vt:lpstr>
      <vt:lpstr>More Examples w/o Recursion</vt:lpstr>
      <vt:lpstr>More Examples w/o Recursion</vt:lpstr>
      <vt:lpstr>More Examples w/ Recursion</vt:lpstr>
      <vt:lpstr>More Examples w/ Recursion</vt:lpstr>
      <vt:lpstr>Datalog Summary</vt:lpstr>
      <vt:lpstr>Class Overview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ejmcc</cp:lastModifiedBy>
  <cp:revision>289</cp:revision>
  <cp:lastPrinted>2018-01-26T22:37:43Z</cp:lastPrinted>
  <dcterms:created xsi:type="dcterms:W3CDTF">2017-03-27T18:12:41Z</dcterms:created>
  <dcterms:modified xsi:type="dcterms:W3CDTF">2018-04-11T17:30:36Z</dcterms:modified>
</cp:coreProperties>
</file>