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2"/>
  </p:notesMasterIdLst>
  <p:sldIdLst>
    <p:sldId id="256" r:id="rId2"/>
    <p:sldId id="534" r:id="rId3"/>
    <p:sldId id="574" r:id="rId4"/>
    <p:sldId id="535" r:id="rId5"/>
    <p:sldId id="556" r:id="rId6"/>
    <p:sldId id="558" r:id="rId7"/>
    <p:sldId id="560" r:id="rId8"/>
    <p:sldId id="561" r:id="rId9"/>
    <p:sldId id="562" r:id="rId10"/>
    <p:sldId id="563" r:id="rId11"/>
    <p:sldId id="564" r:id="rId12"/>
    <p:sldId id="565" r:id="rId13"/>
    <p:sldId id="566" r:id="rId14"/>
    <p:sldId id="567" r:id="rId15"/>
    <p:sldId id="568" r:id="rId16"/>
    <p:sldId id="569" r:id="rId17"/>
    <p:sldId id="570" r:id="rId18"/>
    <p:sldId id="571" r:id="rId19"/>
    <p:sldId id="572" r:id="rId20"/>
    <p:sldId id="575" r:id="rId21"/>
    <p:sldId id="573" r:id="rId22"/>
    <p:sldId id="576" r:id="rId23"/>
    <p:sldId id="578" r:id="rId24"/>
    <p:sldId id="579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589" r:id="rId35"/>
    <p:sldId id="590" r:id="rId36"/>
    <p:sldId id="591" r:id="rId37"/>
    <p:sldId id="592" r:id="rId38"/>
    <p:sldId id="593" r:id="rId39"/>
    <p:sldId id="594" r:id="rId40"/>
    <p:sldId id="595" r:id="rId41"/>
    <p:sldId id="596" r:id="rId42"/>
    <p:sldId id="597" r:id="rId43"/>
    <p:sldId id="598" r:id="rId44"/>
    <p:sldId id="599" r:id="rId45"/>
    <p:sldId id="601" r:id="rId46"/>
    <p:sldId id="602" r:id="rId47"/>
    <p:sldId id="617" r:id="rId48"/>
    <p:sldId id="618" r:id="rId49"/>
    <p:sldId id="619" r:id="rId50"/>
    <p:sldId id="620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4/9/18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E970F-1603-0E40-BA5E-0C057E82C01A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26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0427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068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346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887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C626C-0767-4CD2-8E86-6F8D8368B620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8"/>
            <a:ext cx="5131647" cy="41776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28773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Datalog</a:t>
            </a:r>
            <a:r>
              <a:rPr lang="en-US" baseline="0" dirty="0" smtClean="0"/>
              <a:t> consists of facts and rules.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35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Datalog</a:t>
            </a:r>
            <a:r>
              <a:rPr lang="en-US" baseline="0" dirty="0" smtClean="0"/>
              <a:t> consists of facts and rules.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829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Datalog</a:t>
            </a:r>
            <a:r>
              <a:rPr lang="en-US" baseline="0" dirty="0" smtClean="0"/>
              <a:t> consists of facts and rules.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900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Datalog</a:t>
            </a:r>
            <a:r>
              <a:rPr lang="en-US" baseline="0" dirty="0" smtClean="0"/>
              <a:t> consists of facts and rules.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071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 the comma like an “AND”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82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1DE5A-D1B2-AF40-9E5D-DD918F130561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325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 the comma like an “AND”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837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EDB (defined by facts), IDB (defined</a:t>
            </a:r>
            <a:r>
              <a:rPr lang="en-US" baseline="0" dirty="0" smtClean="0"/>
              <a:t> by rules)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75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Atoms are also called “</a:t>
            </a:r>
            <a:r>
              <a:rPr lang="en-US" dirty="0" err="1" smtClean="0"/>
              <a:t>subgoals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Atoms are predicates: relational predicate (IDB</a:t>
            </a:r>
            <a:r>
              <a:rPr lang="en-US" baseline="0" dirty="0" smtClean="0"/>
              <a:t> or EDB</a:t>
            </a:r>
            <a:r>
              <a:rPr lang="en-US" dirty="0" smtClean="0"/>
              <a:t>) or arithmetic predicate.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480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Rule is of the form head :- body and is read “&lt;head&gt; if it is known that &lt;body&gt;”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616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7BC53-3549-1D4E-8265-50470DD4505F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550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7BC53-3549-1D4E-8265-50470DD4505F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34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7BC53-3549-1D4E-8265-50470DD4505F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135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7BC53-3549-1D4E-8265-50470DD4505F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647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7BC53-3549-1D4E-8265-50470DD4505F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971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7BC53-3549-1D4E-8265-50470DD4505F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0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EEBC2-D771-6B49-8343-4A254B361F7D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159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7BC53-3549-1D4E-8265-50470DD4505F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030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7BC53-3549-1D4E-8265-50470DD4505F}" type="slidenum">
              <a:rPr lang="en-US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428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rules generate infinite numbers of answers!</a:t>
            </a:r>
          </a:p>
          <a:p>
            <a:endParaRPr lang="en-US" dirty="0" smtClean="0"/>
          </a:p>
          <a:p>
            <a:r>
              <a:rPr lang="en-US" dirty="0" smtClean="0"/>
              <a:t>not Casts(u, x) is not safe because there is</a:t>
            </a:r>
            <a:r>
              <a:rPr lang="en-US" baseline="0" dirty="0" smtClean="0"/>
              <a:t> an infinite number of u’s that makes it true, so we don’t know when to stop evaluation!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Stopped here Winter 2017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Compare this with SQL: every tuple variable is bound to a relation, so we will only iterate through each tuple in the bounded relation and nothing more</a:t>
            </a:r>
          </a:p>
          <a:p>
            <a:r>
              <a:rPr lang="en-US" baseline="0" dirty="0" smtClean="0"/>
              <a:t>But in RC /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, the variables are not explicitly bounded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47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324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rules generate infinite numbers of answers!</a:t>
            </a:r>
          </a:p>
          <a:p>
            <a:endParaRPr lang="en-US" dirty="0" smtClean="0"/>
          </a:p>
          <a:p>
            <a:r>
              <a:rPr lang="en-US" dirty="0" smtClean="0"/>
              <a:t>not Casts(u, x) is not safe because there is</a:t>
            </a:r>
            <a:r>
              <a:rPr lang="en-US" baseline="0" dirty="0" smtClean="0"/>
              <a:t> an infinite number of u’s that makes it true, so we don’t know when to stop evaluation!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Stopped here Winter 2017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Compare this with SQL: every tuple variable is bound to a relation, so we will only iterate through each tuple in the bounded relation and nothing more</a:t>
            </a:r>
          </a:p>
          <a:p>
            <a:r>
              <a:rPr lang="en-US" baseline="0" dirty="0" smtClean="0"/>
              <a:t>But in RC /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, the variables are not explicitly bounded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48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427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rules generate infinite numbers of answers!</a:t>
            </a:r>
          </a:p>
          <a:p>
            <a:endParaRPr lang="en-US" dirty="0" smtClean="0"/>
          </a:p>
          <a:p>
            <a:r>
              <a:rPr lang="en-US" dirty="0" smtClean="0"/>
              <a:t>not Casts(u, x) is not safe because there is</a:t>
            </a:r>
            <a:r>
              <a:rPr lang="en-US" baseline="0" dirty="0" smtClean="0"/>
              <a:t> an infinite number of u’s that makes it true, so we don’t know when to stop evaluation!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Stopped here Winter 2017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Compare this with SQL: every tuple variable is bound to a relation, so we will only iterate through each tuple in the bounded relation and nothing more</a:t>
            </a:r>
          </a:p>
          <a:p>
            <a:r>
              <a:rPr lang="en-US" baseline="0" dirty="0" smtClean="0"/>
              <a:t>But in RC /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, the variables are not explicitly bounded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49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462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rules generate infinite numbers of answers!</a:t>
            </a:r>
          </a:p>
          <a:p>
            <a:endParaRPr lang="en-US" dirty="0" smtClean="0"/>
          </a:p>
          <a:p>
            <a:r>
              <a:rPr lang="en-US" dirty="0" smtClean="0"/>
              <a:t>not Casts(u, x) is not safe because there is</a:t>
            </a:r>
            <a:r>
              <a:rPr lang="en-US" baseline="0" dirty="0" smtClean="0"/>
              <a:t> an infinite number of u’s that makes it true, so we don’t know when to stop evaluation!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Stopped here Winter 2017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Compare this with SQL: every tuple variable is bound to a relation, so we will only iterate through each tuple in the bounded relation and nothing more</a:t>
            </a:r>
          </a:p>
          <a:p>
            <a:r>
              <a:rPr lang="en-US" baseline="0" dirty="0" smtClean="0"/>
              <a:t>But in RC /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, the variables are not explicitly bounded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50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61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EEBC2-D771-6B49-8343-4A254B361F7D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4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3BB2B-BFE0-4F0B-9512-6CA506A6CAE7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6348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BFC96-2CF9-814B-ABFF-52093F3A8C8A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8"/>
            <a:ext cx="5131647" cy="4177665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We discussed last</a:t>
            </a:r>
            <a:r>
              <a:rPr lang="en-US" baseline="0" dirty="0" smtClean="0"/>
              <a:t> lecture the FIVE RA operators: union, difference, selection, projection, join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Three more operators that make sense only on bags (even lists).  We will talk only about Grouping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36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73D32-6BCB-5B46-9F89-D2C2EFAF7F67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8"/>
            <a:ext cx="5131647" cy="4177665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Explain</a:t>
            </a:r>
            <a:r>
              <a:rPr lang="en-US" baseline="0" dirty="0" smtClean="0"/>
              <a:t> on this example what gamma does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36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CCD90-67B1-0540-9C0B-A3E83BAB9F75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translate a general SELECT-FROM-WHERE query?</a:t>
            </a:r>
            <a:r>
              <a:rPr lang="en-US" baseline="0" dirty="0" smtClean="0"/>
              <a:t>   It becomes a sequence of select-project-join operations.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3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DB8BF-8716-BB40-9B41-D7957005F7A9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do we translate a SELECT FROM WHERE GROUP BY HAVING?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57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4/9/18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April 9</a:t>
            </a:r>
            <a:r>
              <a:rPr lang="en-US" baseline="30000" dirty="0" smtClean="0"/>
              <a:t>th</a:t>
            </a:r>
            <a:r>
              <a:rPr lang="en-US" dirty="0" smtClean="0"/>
              <a:t> –  </a:t>
            </a:r>
            <a:r>
              <a:rPr lang="en-US" dirty="0" err="1" smtClean="0"/>
              <a:t>Datalog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RA: Operators on Bags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Duplicate elimination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endParaRPr lang="en-US" dirty="0" smtClean="0">
              <a:latin typeface="Symbol" charset="2"/>
              <a:cs typeface="Symbol" charset="2"/>
            </a:endParaRPr>
          </a:p>
          <a:p>
            <a:r>
              <a:rPr lang="en-US" dirty="0" smtClean="0"/>
              <a:t>Grouping </a:t>
            </a:r>
            <a:r>
              <a:rPr lang="en-US" dirty="0" smtClean="0">
                <a:latin typeface="Symbol" charset="2"/>
                <a:cs typeface="Symbol" charset="2"/>
              </a:rPr>
              <a:t>g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Takes in relation and a list of grouping operations (e.g., aggregates). Returns a new relation.</a:t>
            </a:r>
          </a:p>
          <a:p>
            <a:r>
              <a:rPr lang="en-US" dirty="0" smtClean="0"/>
              <a:t>Sorting </a:t>
            </a:r>
            <a:r>
              <a:rPr lang="en-US" dirty="0" smtClean="0">
                <a:latin typeface="Symbol" charset="2"/>
                <a:cs typeface="Symbol" charset="2"/>
              </a:rPr>
              <a:t>t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Takes in a relation, a list of attributes to sort on, and an order. Returns a new relation.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0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Extended RA Operators</a:t>
            </a:r>
            <a:endParaRPr lang="en-US" dirty="0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974725" y="2251075"/>
            <a:ext cx="3852337" cy="15081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city,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sales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city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count(*) &gt;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100</a:t>
            </a:r>
          </a:p>
        </p:txBody>
      </p:sp>
      <p:sp>
        <p:nvSpPr>
          <p:cNvPr id="85007" name="Rectangle 14"/>
          <p:cNvSpPr>
            <a:spLocks noChangeArrowheads="1"/>
          </p:cNvSpPr>
          <p:nvPr/>
        </p:nvSpPr>
        <p:spPr bwMode="auto">
          <a:xfrm>
            <a:off x="609600" y="5486400"/>
            <a:ext cx="37955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T1,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T2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= temporary tables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53000" y="1653084"/>
            <a:ext cx="3993551" cy="4294981"/>
            <a:chOff x="4953000" y="1653084"/>
            <a:chExt cx="3993551" cy="4294981"/>
          </a:xfrm>
        </p:grpSpPr>
        <p:sp>
          <p:nvSpPr>
            <p:cNvPr id="84997" name="Text Box 4"/>
            <p:cNvSpPr txBox="1">
              <a:spLocks noChangeArrowheads="1"/>
            </p:cNvSpPr>
            <p:nvPr/>
          </p:nvSpPr>
          <p:spPr bwMode="auto">
            <a:xfrm>
              <a:off x="4953000" y="5486400"/>
              <a:ext cx="399355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dirty="0">
                  <a:solidFill>
                    <a:prstClr val="black"/>
                  </a:solidFill>
                  <a:latin typeface="Arial"/>
                  <a:cs typeface="Arial"/>
                </a:rPr>
                <a:t>sales(product, city, </a:t>
              </a: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quantity)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84998" name="Rectangle 5"/>
            <p:cNvSpPr>
              <a:spLocks noChangeArrowheads="1"/>
            </p:cNvSpPr>
            <p:nvPr/>
          </p:nvSpPr>
          <p:spPr bwMode="auto">
            <a:xfrm>
              <a:off x="4953000" y="4519613"/>
              <a:ext cx="361118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dirty="0">
                  <a:solidFill>
                    <a:prstClr val="black"/>
                  </a:solidFill>
                  <a:latin typeface="Symbol" charset="2"/>
                </a:rPr>
                <a:t>g </a:t>
              </a:r>
              <a:r>
                <a:rPr lang="en-US" baseline="-25000" dirty="0">
                  <a:solidFill>
                    <a:prstClr val="black"/>
                  </a:solidFill>
                  <a:latin typeface="Arial"/>
                  <a:cs typeface="Arial"/>
                </a:rPr>
                <a:t>city, sum</a:t>
              </a:r>
              <a:r>
                <a:rPr lang="en-US" baseline="-25000" dirty="0" smtClean="0">
                  <a:solidFill>
                    <a:prstClr val="black"/>
                  </a:solidFill>
                  <a:latin typeface="Arial"/>
                  <a:cs typeface="Arial"/>
                </a:rPr>
                <a:t>(quantity)</a:t>
              </a:r>
              <a:r>
                <a:rPr lang="en-US" baseline="-25000" dirty="0" smtClean="0">
                  <a:solidFill>
                    <a:prstClr val="black"/>
                  </a:solidFill>
                  <a:latin typeface="Arial"/>
                  <a:ea typeface="Arial"/>
                  <a:cs typeface="Arial"/>
                </a:rPr>
                <a:t>→q, </a:t>
              </a:r>
              <a:r>
                <a:rPr lang="en-US" baseline="-25000" dirty="0">
                  <a:solidFill>
                    <a:prstClr val="black"/>
                  </a:solidFill>
                  <a:latin typeface="Arial"/>
                  <a:ea typeface="Arial"/>
                  <a:cs typeface="Arial"/>
                </a:rPr>
                <a:t>count(*) → c</a:t>
              </a:r>
              <a:r>
                <a:rPr lang="en-US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</a:p>
          </p:txBody>
        </p:sp>
        <p:sp>
          <p:nvSpPr>
            <p:cNvPr id="84999" name="Rectangle 6"/>
            <p:cNvSpPr>
              <a:spLocks noChangeArrowheads="1"/>
            </p:cNvSpPr>
            <p:nvPr/>
          </p:nvSpPr>
          <p:spPr bwMode="auto">
            <a:xfrm>
              <a:off x="5867400" y="3452813"/>
              <a:ext cx="113750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dirty="0">
                  <a:solidFill>
                    <a:prstClr val="black"/>
                  </a:solidFill>
                  <a:latin typeface="Symbol" charset="2"/>
                </a:rPr>
                <a:t>s </a:t>
              </a:r>
              <a:r>
                <a:rPr lang="en-US" baseline="-25000" dirty="0" smtClean="0">
                  <a:solidFill>
                    <a:prstClr val="black"/>
                  </a:solidFill>
                  <a:latin typeface="Arial"/>
                  <a:cs typeface="Arial"/>
                </a:rPr>
                <a:t>c </a:t>
              </a:r>
              <a:r>
                <a:rPr lang="en-US" baseline="-25000" dirty="0">
                  <a:solidFill>
                    <a:prstClr val="black"/>
                  </a:solidFill>
                  <a:latin typeface="Arial"/>
                  <a:cs typeface="Arial"/>
                </a:rPr>
                <a:t>&gt; 100</a:t>
              </a:r>
            </a:p>
          </p:txBody>
        </p:sp>
        <p:sp>
          <p:nvSpPr>
            <p:cNvPr id="85000" name="Rectangle 7"/>
            <p:cNvSpPr>
              <a:spLocks noChangeArrowheads="1"/>
            </p:cNvSpPr>
            <p:nvPr/>
          </p:nvSpPr>
          <p:spPr bwMode="auto">
            <a:xfrm>
              <a:off x="5791200" y="2438400"/>
              <a:ext cx="10186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dirty="0">
                  <a:solidFill>
                    <a:prstClr val="black"/>
                  </a:solidFill>
                  <a:latin typeface="Symbol" charset="2"/>
                </a:rPr>
                <a:t>P </a:t>
              </a:r>
              <a:r>
                <a:rPr lang="en-US" baseline="-25000" dirty="0">
                  <a:solidFill>
                    <a:prstClr val="black"/>
                  </a:solidFill>
                  <a:latin typeface="Arial"/>
                  <a:cs typeface="Arial"/>
                </a:rPr>
                <a:t>city, </a:t>
              </a:r>
              <a:r>
                <a:rPr lang="en-US" baseline="-25000" dirty="0" smtClean="0">
                  <a:solidFill>
                    <a:prstClr val="black"/>
                  </a:solidFill>
                  <a:latin typeface="Arial"/>
                  <a:cs typeface="Arial"/>
                </a:rPr>
                <a:t>q</a:t>
              </a:r>
              <a:endParaRPr lang="en-US" baseline="-25000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85001" name="Line 8"/>
            <p:cNvSpPr>
              <a:spLocks noChangeShapeType="1"/>
            </p:cNvSpPr>
            <p:nvPr/>
          </p:nvSpPr>
          <p:spPr bwMode="auto">
            <a:xfrm flipV="1">
              <a:off x="6096000" y="5105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85002" name="Line 9"/>
            <p:cNvSpPr>
              <a:spLocks noChangeShapeType="1"/>
            </p:cNvSpPr>
            <p:nvPr/>
          </p:nvSpPr>
          <p:spPr bwMode="auto">
            <a:xfrm flipV="1">
              <a:off x="6096000" y="3962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85003" name="Line 10"/>
            <p:cNvSpPr>
              <a:spLocks noChangeShapeType="1"/>
            </p:cNvSpPr>
            <p:nvPr/>
          </p:nvSpPr>
          <p:spPr bwMode="auto">
            <a:xfrm flipV="1">
              <a:off x="6096000" y="2895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6099504" y="2114749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5489904" y="1653084"/>
              <a:ext cx="121219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</a:rPr>
                <a:t>Answer</a:t>
              </a: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248400" y="3048000"/>
            <a:ext cx="2728299" cy="1452265"/>
            <a:chOff x="6248400" y="3048000"/>
            <a:chExt cx="2728299" cy="1452265"/>
          </a:xfrm>
        </p:grpSpPr>
        <p:sp>
          <p:nvSpPr>
            <p:cNvPr id="85004" name="Text Box 11"/>
            <p:cNvSpPr txBox="1">
              <a:spLocks noChangeArrowheads="1"/>
            </p:cNvSpPr>
            <p:nvPr/>
          </p:nvSpPr>
          <p:spPr bwMode="auto">
            <a:xfrm>
              <a:off x="7292975" y="4038600"/>
              <a:ext cx="1683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dirty="0">
                  <a:solidFill>
                    <a:srgbClr val="0000FF"/>
                  </a:solidFill>
                  <a:latin typeface="Arial"/>
                  <a:cs typeface="Arial"/>
                </a:rPr>
                <a:t>T1(</a:t>
              </a:r>
              <a:r>
                <a:rPr lang="en-US" dirty="0" err="1">
                  <a:solidFill>
                    <a:srgbClr val="0000FF"/>
                  </a:solidFill>
                  <a:latin typeface="Arial"/>
                  <a:cs typeface="Arial"/>
                </a:rPr>
                <a:t>city</a:t>
              </a:r>
              <a:r>
                <a:rPr lang="en-US" dirty="0" err="1" smtClean="0">
                  <a:solidFill>
                    <a:srgbClr val="0000FF"/>
                  </a:solidFill>
                  <a:latin typeface="Arial"/>
                  <a:cs typeface="Arial"/>
                </a:rPr>
                <a:t>,q,</a:t>
              </a:r>
              <a:r>
                <a:rPr lang="en-US" dirty="0" err="1">
                  <a:solidFill>
                    <a:srgbClr val="0000FF"/>
                  </a:solidFill>
                  <a:latin typeface="Arial"/>
                  <a:cs typeface="Arial"/>
                </a:rPr>
                <a:t>c</a:t>
              </a:r>
              <a:r>
                <a:rPr lang="en-US" dirty="0">
                  <a:solidFill>
                    <a:srgbClr val="0000FF"/>
                  </a:solidFill>
                  <a:latin typeface="Arial"/>
                  <a:cs typeface="Arial"/>
                </a:rPr>
                <a:t>)</a:t>
              </a:r>
            </a:p>
          </p:txBody>
        </p:sp>
        <p:sp>
          <p:nvSpPr>
            <p:cNvPr id="85005" name="Text Box 12"/>
            <p:cNvSpPr txBox="1">
              <a:spLocks noChangeArrowheads="1"/>
            </p:cNvSpPr>
            <p:nvPr/>
          </p:nvSpPr>
          <p:spPr bwMode="auto">
            <a:xfrm>
              <a:off x="7292975" y="3048000"/>
              <a:ext cx="1683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dirty="0">
                  <a:solidFill>
                    <a:srgbClr val="0000FF"/>
                  </a:solidFill>
                  <a:latin typeface="Arial"/>
                  <a:cs typeface="Arial"/>
                </a:rPr>
                <a:t>T2(</a:t>
              </a:r>
              <a:r>
                <a:rPr lang="en-US" dirty="0" err="1">
                  <a:solidFill>
                    <a:srgbClr val="0000FF"/>
                  </a:solidFill>
                  <a:latin typeface="Arial"/>
                  <a:cs typeface="Arial"/>
                </a:rPr>
                <a:t>city</a:t>
              </a:r>
              <a:r>
                <a:rPr lang="en-US" dirty="0" err="1" smtClean="0">
                  <a:solidFill>
                    <a:srgbClr val="0000FF"/>
                  </a:solidFill>
                  <a:latin typeface="Arial"/>
                  <a:cs typeface="Arial"/>
                </a:rPr>
                <a:t>,q,</a:t>
              </a:r>
              <a:r>
                <a:rPr lang="en-US" dirty="0" err="1">
                  <a:solidFill>
                    <a:srgbClr val="0000FF"/>
                  </a:solidFill>
                  <a:latin typeface="Arial"/>
                  <a:cs typeface="Arial"/>
                </a:rPr>
                <a:t>c</a:t>
              </a:r>
              <a:r>
                <a:rPr lang="en-US" dirty="0">
                  <a:solidFill>
                    <a:srgbClr val="0000FF"/>
                  </a:solidFill>
                  <a:latin typeface="Arial"/>
                  <a:cs typeface="Arial"/>
                </a:rPr>
                <a:t>)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 bwMode="auto">
            <a:xfrm flipH="1">
              <a:off x="6248400" y="3276600"/>
              <a:ext cx="838200" cy="0"/>
            </a:xfrm>
            <a:prstGeom prst="straightConnector1">
              <a:avLst/>
            </a:prstGeom>
            <a:solidFill>
              <a:srgbClr val="C0C0C0">
                <a:alpha val="50000"/>
              </a:srgbClr>
            </a:solidFill>
            <a:ln w="9525" cap="flat" cmpd="sng" algn="ctr">
              <a:solidFill>
                <a:srgbClr val="0000FF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>
              <a:off x="6282995" y="4267200"/>
              <a:ext cx="838200" cy="0"/>
            </a:xfrm>
            <a:prstGeom prst="straightConnector1">
              <a:avLst/>
            </a:prstGeom>
            <a:solidFill>
              <a:srgbClr val="C0C0C0">
                <a:alpha val="50000"/>
              </a:srgbClr>
            </a:solidFill>
            <a:ln w="9525" cap="flat" cmpd="sng" algn="ctr">
              <a:solidFill>
                <a:srgbClr val="0000FF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585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Plan for </a:t>
            </a:r>
            <a:r>
              <a:rPr lang="en-US" dirty="0" smtClean="0"/>
              <a:t>a Query (1/2</a:t>
            </a:r>
            <a:r>
              <a:rPr lang="en-US" dirty="0"/>
              <a:t>)</a:t>
            </a:r>
          </a:p>
        </p:txBody>
      </p:sp>
      <p:sp>
        <p:nvSpPr>
          <p:cNvPr id="561156" name="Text Box 4"/>
          <p:cNvSpPr txBox="1">
            <a:spLocks noChangeArrowheads="1"/>
          </p:cNvSpPr>
          <p:nvPr/>
        </p:nvSpPr>
        <p:spPr bwMode="auto">
          <a:xfrm>
            <a:off x="990600" y="5803900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R</a:t>
            </a:r>
          </a:p>
        </p:txBody>
      </p:sp>
      <p:sp>
        <p:nvSpPr>
          <p:cNvPr id="561157" name="Text Box 5"/>
          <p:cNvSpPr txBox="1">
            <a:spLocks noChangeArrowheads="1"/>
          </p:cNvSpPr>
          <p:nvPr/>
        </p:nvSpPr>
        <p:spPr bwMode="auto">
          <a:xfrm>
            <a:off x="3313113" y="5805488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32000" y="4876800"/>
            <a:ext cx="762000" cy="228600"/>
            <a:chOff x="480" y="4080"/>
            <a:chExt cx="96" cy="48"/>
          </a:xfrm>
        </p:grpSpPr>
        <p:sp>
          <p:nvSpPr>
            <p:cNvPr id="561159" name="Line 7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1160" name="Line 8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1161" name="Line 9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1162" name="Line 10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561163" name="Text Box 11"/>
          <p:cNvSpPr txBox="1">
            <a:spLocks noChangeArrowheads="1"/>
          </p:cNvSpPr>
          <p:nvPr/>
        </p:nvSpPr>
        <p:spPr bwMode="auto">
          <a:xfrm>
            <a:off x="1635125" y="4953000"/>
            <a:ext cx="13952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join condition</a:t>
            </a:r>
          </a:p>
        </p:txBody>
      </p:sp>
      <p:sp>
        <p:nvSpPr>
          <p:cNvPr id="561164" name="Line 12"/>
          <p:cNvSpPr>
            <a:spLocks noChangeShapeType="1"/>
          </p:cNvSpPr>
          <p:nvPr/>
        </p:nvSpPr>
        <p:spPr bwMode="auto">
          <a:xfrm flipV="1">
            <a:off x="1355725" y="5410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65" name="Line 13"/>
          <p:cNvSpPr>
            <a:spLocks noChangeShapeType="1"/>
          </p:cNvSpPr>
          <p:nvPr/>
        </p:nvSpPr>
        <p:spPr bwMode="auto">
          <a:xfrm>
            <a:off x="2860675" y="5395913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66" name="Line 14"/>
          <p:cNvSpPr>
            <a:spLocks noChangeShapeType="1"/>
          </p:cNvSpPr>
          <p:nvPr/>
        </p:nvSpPr>
        <p:spPr bwMode="auto">
          <a:xfrm flipH="1">
            <a:off x="2397125" y="4405313"/>
            <a:ext cx="498475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67" name="Text Box 15"/>
          <p:cNvSpPr txBox="1">
            <a:spLocks noChangeArrowheads="1"/>
          </p:cNvSpPr>
          <p:nvPr/>
        </p:nvSpPr>
        <p:spPr bwMode="auto">
          <a:xfrm>
            <a:off x="2209800" y="2971800"/>
            <a:ext cx="2060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cs typeface="Arial"/>
              </a:rPr>
              <a:t>σ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selection condition</a:t>
            </a:r>
            <a:endParaRPr lang="en-US" baseline="-25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1168" name="Text Box 16"/>
          <p:cNvSpPr txBox="1">
            <a:spLocks noChangeArrowheads="1"/>
          </p:cNvSpPr>
          <p:nvPr/>
        </p:nvSpPr>
        <p:spPr bwMode="auto">
          <a:xfrm>
            <a:off x="2819400" y="2209800"/>
            <a:ext cx="873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fields</a:t>
            </a:r>
            <a:endParaRPr lang="en-US" baseline="-25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1169" name="Line 17"/>
          <p:cNvSpPr>
            <a:spLocks noChangeShapeType="1"/>
          </p:cNvSpPr>
          <p:nvPr/>
        </p:nvSpPr>
        <p:spPr bwMode="auto">
          <a:xfrm>
            <a:off x="3200400" y="2728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843213" y="3948113"/>
            <a:ext cx="762000" cy="228600"/>
            <a:chOff x="480" y="4080"/>
            <a:chExt cx="96" cy="48"/>
          </a:xfrm>
        </p:grpSpPr>
        <p:sp>
          <p:nvSpPr>
            <p:cNvPr id="561171" name="Line 19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1172" name="Line 20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1173" name="Line 21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1174" name="Line 22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561175" name="Text Box 23"/>
          <p:cNvSpPr txBox="1">
            <a:spLocks noChangeArrowheads="1"/>
          </p:cNvSpPr>
          <p:nvPr/>
        </p:nvSpPr>
        <p:spPr bwMode="auto">
          <a:xfrm>
            <a:off x="2446338" y="4024313"/>
            <a:ext cx="13952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join condition</a:t>
            </a:r>
          </a:p>
        </p:txBody>
      </p:sp>
      <p:sp>
        <p:nvSpPr>
          <p:cNvPr id="561176" name="Line 24"/>
          <p:cNvSpPr>
            <a:spLocks noChangeShapeType="1"/>
          </p:cNvSpPr>
          <p:nvPr/>
        </p:nvSpPr>
        <p:spPr bwMode="auto">
          <a:xfrm>
            <a:off x="3657600" y="4481513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77" name="Text Box 25"/>
          <p:cNvSpPr txBox="1">
            <a:spLocks noChangeArrowheads="1"/>
          </p:cNvSpPr>
          <p:nvPr/>
        </p:nvSpPr>
        <p:spPr bwMode="auto">
          <a:xfrm>
            <a:off x="4038600" y="48625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…</a:t>
            </a:r>
          </a:p>
        </p:txBody>
      </p:sp>
      <p:sp>
        <p:nvSpPr>
          <p:cNvPr id="561178" name="Line 26"/>
          <p:cNvSpPr>
            <a:spLocks noChangeShapeType="1"/>
          </p:cNvSpPr>
          <p:nvPr/>
        </p:nvSpPr>
        <p:spPr bwMode="auto">
          <a:xfrm>
            <a:off x="3200400" y="3490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79" name="Line 27"/>
          <p:cNvSpPr>
            <a:spLocks noChangeShapeType="1"/>
          </p:cNvSpPr>
          <p:nvPr/>
        </p:nvSpPr>
        <p:spPr bwMode="auto">
          <a:xfrm>
            <a:off x="3200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80" name="Text Box 28"/>
          <p:cNvSpPr txBox="1">
            <a:spLocks noChangeArrowheads="1"/>
          </p:cNvSpPr>
          <p:nvPr/>
        </p:nvSpPr>
        <p:spPr bwMode="auto">
          <a:xfrm>
            <a:off x="2971800" y="1676400"/>
            <a:ext cx="184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89" name="Text Box 37"/>
          <p:cNvSpPr txBox="1">
            <a:spLocks noChangeArrowheads="1"/>
          </p:cNvSpPr>
          <p:nvPr/>
        </p:nvSpPr>
        <p:spPr bwMode="auto">
          <a:xfrm>
            <a:off x="5072567" y="3657600"/>
            <a:ext cx="3690433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SELECT-PROJECT-JOIN</a:t>
            </a:r>
          </a:p>
          <a:p>
            <a:pPr algn="ctr"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Query</a:t>
            </a:r>
          </a:p>
        </p:txBody>
      </p:sp>
      <p:sp>
        <p:nvSpPr>
          <p:cNvPr id="561190" name="AutoShape 38"/>
          <p:cNvSpPr>
            <a:spLocks/>
          </p:cNvSpPr>
          <p:nvPr/>
        </p:nvSpPr>
        <p:spPr bwMode="auto">
          <a:xfrm>
            <a:off x="4495800" y="2209800"/>
            <a:ext cx="609600" cy="3886200"/>
          </a:xfrm>
          <a:prstGeom prst="rightBrace">
            <a:avLst>
              <a:gd name="adj1" fmla="val 5312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91" name="Text Box 39"/>
          <p:cNvSpPr txBox="1">
            <a:spLocks noChangeArrowheads="1"/>
          </p:cNvSpPr>
          <p:nvPr/>
        </p:nvSpPr>
        <p:spPr bwMode="auto">
          <a:xfrm>
            <a:off x="2590800" y="1519535"/>
            <a:ext cx="1212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Answer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1905000"/>
            <a:ext cx="2733441" cy="13480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fields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R, S, </a:t>
            </a:r>
            <a:r>
              <a:rPr lang="is-I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…</a:t>
            </a:r>
          </a:p>
          <a:p>
            <a:pPr>
              <a:buFontTx/>
              <a:buNone/>
            </a:pPr>
            <a:r>
              <a:rPr lang="is-I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condition</a:t>
            </a:r>
            <a:endParaRPr lang="en-US" dirty="0" smtClean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6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6" grpId="0"/>
      <p:bldP spid="561157" grpId="0"/>
      <p:bldP spid="561163" grpId="0"/>
      <p:bldP spid="561164" grpId="0" animBg="1"/>
      <p:bldP spid="561165" grpId="0" animBg="1"/>
      <p:bldP spid="561166" grpId="0" animBg="1"/>
      <p:bldP spid="561167" grpId="0"/>
      <p:bldP spid="561168" grpId="0"/>
      <p:bldP spid="561169" grpId="0" animBg="1"/>
      <p:bldP spid="561175" grpId="0"/>
      <p:bldP spid="561176" grpId="0" animBg="1"/>
      <p:bldP spid="561177" grpId="0"/>
      <p:bldP spid="561178" grpId="0" animBg="1"/>
      <p:bldP spid="561179" grpId="0" animBg="1"/>
      <p:bldP spid="561180" grpId="0"/>
      <p:bldP spid="561190" grpId="0" animBg="1"/>
      <p:bldP spid="5611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Typical Plan for a Query (1/2)</a:t>
            </a:r>
          </a:p>
        </p:txBody>
      </p:sp>
      <p:sp>
        <p:nvSpPr>
          <p:cNvPr id="564239" name="Text Box 15"/>
          <p:cNvSpPr txBox="1">
            <a:spLocks noChangeArrowheads="1"/>
          </p:cNvSpPr>
          <p:nvPr/>
        </p:nvSpPr>
        <p:spPr bwMode="auto">
          <a:xfrm>
            <a:off x="3951288" y="2514600"/>
            <a:ext cx="873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fields</a:t>
            </a:r>
            <a:endParaRPr lang="en-US" baseline="-25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4254" name="Text Box 30"/>
          <p:cNvSpPr txBox="1">
            <a:spLocks noChangeArrowheads="1"/>
          </p:cNvSpPr>
          <p:nvPr/>
        </p:nvSpPr>
        <p:spPr bwMode="auto">
          <a:xfrm>
            <a:off x="2650268" y="1676400"/>
            <a:ext cx="33695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  <a:t>ɣ</a:t>
            </a:r>
            <a:r>
              <a:rPr lang="en-US" baseline="-25000" dirty="0" err="1" smtClean="0">
                <a:solidFill>
                  <a:prstClr val="black"/>
                </a:solidFill>
                <a:latin typeface="Arial"/>
                <a:cs typeface="Arial"/>
              </a:rPr>
              <a:t>fields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, sum/count/min/max(fields)</a:t>
            </a:r>
          </a:p>
        </p:txBody>
      </p:sp>
      <p:sp>
        <p:nvSpPr>
          <p:cNvPr id="564256" name="Text Box 32"/>
          <p:cNvSpPr txBox="1">
            <a:spLocks noChangeArrowheads="1"/>
          </p:cNvSpPr>
          <p:nvPr/>
        </p:nvSpPr>
        <p:spPr bwMode="auto">
          <a:xfrm>
            <a:off x="3352800" y="914400"/>
            <a:ext cx="18549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cs typeface="Arial"/>
              </a:rPr>
              <a:t>σ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having condition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4257" name="Line 33"/>
          <p:cNvSpPr>
            <a:spLocks noChangeShapeType="1"/>
          </p:cNvSpPr>
          <p:nvPr/>
        </p:nvSpPr>
        <p:spPr bwMode="auto">
          <a:xfrm>
            <a:off x="44196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4262" name="Line 38"/>
          <p:cNvSpPr>
            <a:spLocks noChangeShapeType="1"/>
          </p:cNvSpPr>
          <p:nvPr/>
        </p:nvSpPr>
        <p:spPr bwMode="auto">
          <a:xfrm>
            <a:off x="44196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4264" name="Text Box 40"/>
          <p:cNvSpPr txBox="1">
            <a:spLocks noChangeArrowheads="1"/>
          </p:cNvSpPr>
          <p:nvPr/>
        </p:nvSpPr>
        <p:spPr bwMode="auto">
          <a:xfrm>
            <a:off x="3523889" y="3352800"/>
            <a:ext cx="1810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σ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where condition</a:t>
            </a:r>
            <a:endParaRPr lang="en-US" baseline="-25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4265" name="Line 41"/>
          <p:cNvSpPr>
            <a:spLocks noChangeShapeType="1"/>
          </p:cNvSpPr>
          <p:nvPr/>
        </p:nvSpPr>
        <p:spPr bwMode="auto">
          <a:xfrm flipH="1">
            <a:off x="3505200" y="4862513"/>
            <a:ext cx="498475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027488" y="4343400"/>
            <a:ext cx="762000" cy="228600"/>
            <a:chOff x="480" y="4080"/>
            <a:chExt cx="96" cy="48"/>
          </a:xfrm>
        </p:grpSpPr>
        <p:sp>
          <p:nvSpPr>
            <p:cNvPr id="564267" name="Line 43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4268" name="Line 44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4269" name="Line 45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4270" name="Line 46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564271" name="Text Box 47"/>
          <p:cNvSpPr txBox="1">
            <a:spLocks noChangeArrowheads="1"/>
          </p:cNvSpPr>
          <p:nvPr/>
        </p:nvSpPr>
        <p:spPr bwMode="auto">
          <a:xfrm>
            <a:off x="3630613" y="4419600"/>
            <a:ext cx="13952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join condition</a:t>
            </a:r>
          </a:p>
        </p:txBody>
      </p:sp>
      <p:sp>
        <p:nvSpPr>
          <p:cNvPr id="564272" name="Line 48"/>
          <p:cNvSpPr>
            <a:spLocks noChangeShapeType="1"/>
          </p:cNvSpPr>
          <p:nvPr/>
        </p:nvSpPr>
        <p:spPr bwMode="auto">
          <a:xfrm>
            <a:off x="4841875" y="4876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4281" name="Line 57"/>
          <p:cNvSpPr>
            <a:spLocks noChangeShapeType="1"/>
          </p:cNvSpPr>
          <p:nvPr/>
        </p:nvSpPr>
        <p:spPr bwMode="auto">
          <a:xfrm>
            <a:off x="44196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4282" name="Line 58"/>
          <p:cNvSpPr>
            <a:spLocks noChangeShapeType="1"/>
          </p:cNvSpPr>
          <p:nvPr/>
        </p:nvSpPr>
        <p:spPr bwMode="auto">
          <a:xfrm>
            <a:off x="44196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4283" name="Text Box 59"/>
          <p:cNvSpPr txBox="1">
            <a:spLocks noChangeArrowheads="1"/>
          </p:cNvSpPr>
          <p:nvPr/>
        </p:nvSpPr>
        <p:spPr bwMode="auto">
          <a:xfrm>
            <a:off x="3200400" y="5195888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…</a:t>
            </a:r>
          </a:p>
        </p:txBody>
      </p:sp>
      <p:sp>
        <p:nvSpPr>
          <p:cNvPr id="564284" name="Text Box 60"/>
          <p:cNvSpPr txBox="1">
            <a:spLocks noChangeArrowheads="1"/>
          </p:cNvSpPr>
          <p:nvPr/>
        </p:nvSpPr>
        <p:spPr bwMode="auto">
          <a:xfrm>
            <a:off x="5099050" y="5195888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6000" y="1447800"/>
            <a:ext cx="2903359" cy="2234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fields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R, S, </a:t>
            </a:r>
            <a:r>
              <a:rPr lang="is-I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…</a:t>
            </a:r>
          </a:p>
          <a:p>
            <a:pPr>
              <a:buFontTx/>
              <a:buNone/>
            </a:pPr>
            <a:r>
              <a:rPr lang="is-I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condition</a:t>
            </a:r>
          </a:p>
          <a:p>
            <a:pPr>
              <a:buFontTx/>
              <a:buNone/>
            </a:pPr>
            <a:r>
              <a:rPr lang="is-I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 BY fields</a:t>
            </a:r>
          </a:p>
          <a:p>
            <a:pPr>
              <a:buFontTx/>
              <a:buNone/>
            </a:pPr>
            <a:r>
              <a:rPr lang="is-I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 condition</a:t>
            </a:r>
            <a:endParaRPr lang="en-US" dirty="0" smtClean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8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39" grpId="0"/>
      <p:bldP spid="564254" grpId="0"/>
      <p:bldP spid="564256" grpId="0"/>
      <p:bldP spid="564257" grpId="0" animBg="1"/>
      <p:bldP spid="564262" grpId="0" animBg="1"/>
      <p:bldP spid="564264" grpId="0"/>
      <p:bldP spid="564265" grpId="0" animBg="1"/>
      <p:bldP spid="564271" grpId="0"/>
      <p:bldP spid="564272" grpId="0" animBg="1"/>
      <p:bldP spid="564281" grpId="0" animBg="1"/>
      <p:bldP spid="564282" grpId="0" animBg="1"/>
      <p:bldP spid="564283" grpId="0"/>
      <p:bldP spid="5642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76200"/>
            <a:ext cx="3365024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,price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47650" y="1905000"/>
            <a:ext cx="4773743" cy="334309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Q.sstate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 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 exists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0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47650" y="1905000"/>
            <a:ext cx="4773743" cy="334309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Q.sstate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 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 exists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6" name="Connector 5"/>
          <p:cNvSpPr/>
          <p:nvPr/>
        </p:nvSpPr>
        <p:spPr bwMode="auto">
          <a:xfrm>
            <a:off x="4191000" y="2514600"/>
            <a:ext cx="2616998" cy="649188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Correlation !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 bwMode="auto">
          <a:xfrm flipH="1" flipV="1">
            <a:off x="2819400" y="2590800"/>
            <a:ext cx="1371600" cy="2483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H="1">
            <a:off x="3581400" y="3068717"/>
            <a:ext cx="992850" cy="14270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638800" y="76200"/>
            <a:ext cx="3365024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,price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1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47650" y="1905000"/>
            <a:ext cx="4773743" cy="334309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Q.sstate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 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 exists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6" name="Connector 5"/>
          <p:cNvSpPr/>
          <p:nvPr/>
        </p:nvSpPr>
        <p:spPr bwMode="auto">
          <a:xfrm>
            <a:off x="5715000" y="1752600"/>
            <a:ext cx="3073881" cy="649188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De-Correlation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Bent-Up Arrow 10"/>
          <p:cNvSpPr/>
          <p:nvPr/>
        </p:nvSpPr>
        <p:spPr bwMode="auto">
          <a:xfrm rot="10800000" flipH="1">
            <a:off x="4343400" y="2133600"/>
            <a:ext cx="1066800" cy="731520"/>
          </a:xfrm>
          <a:prstGeom prst="bentUp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953000" y="2971800"/>
            <a:ext cx="4094069" cy="2973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Q.sstate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</a:t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100)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76200"/>
            <a:ext cx="3365024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,price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953000" y="2971800"/>
            <a:ext cx="4094069" cy="2973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Q.sstate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</a:t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100)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2209800"/>
            <a:ext cx="4263988" cy="2973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.sno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.sstate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‘WA’)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EXCEPT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100)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3962400" y="4038600"/>
            <a:ext cx="978408" cy="48463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392" y="5402400"/>
            <a:ext cx="3396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EXCEPT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set difference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76200"/>
            <a:ext cx="3365024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,price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Connector 5"/>
          <p:cNvSpPr/>
          <p:nvPr/>
        </p:nvSpPr>
        <p:spPr bwMode="auto">
          <a:xfrm>
            <a:off x="4038600" y="1828800"/>
            <a:ext cx="2352631" cy="649188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Un-nesting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4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52400" y="2209800"/>
            <a:ext cx="4263988" cy="2973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Q.sstate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‘WA’)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EXCEPT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100)</a:t>
            </a: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100365" name="Rectangle 16"/>
          <p:cNvSpPr>
            <a:spLocks noChangeArrowheads="1"/>
          </p:cNvSpPr>
          <p:nvPr/>
        </p:nvSpPr>
        <p:spPr bwMode="auto">
          <a:xfrm>
            <a:off x="7469563" y="5486400"/>
            <a:ext cx="91691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Supply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1" name="Text Box 22"/>
          <p:cNvSpPr txBox="1">
            <a:spLocks noChangeArrowheads="1"/>
          </p:cNvSpPr>
          <p:nvPr/>
        </p:nvSpPr>
        <p:spPr bwMode="auto">
          <a:xfrm>
            <a:off x="5638800" y="4343400"/>
            <a:ext cx="1523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>
                <a:solidFill>
                  <a:prstClr val="black"/>
                </a:solidFill>
                <a:latin typeface="Arial"/>
                <a:sym typeface="Symbol" pitchFamily="112" charset="2"/>
              </a:rPr>
              <a:t>σ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sstate</a:t>
            </a:r>
            <a:r>
              <a:rPr lang="en-US" b="1" baseline="-25000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=‘WA’</a:t>
            </a:r>
          </a:p>
        </p:txBody>
      </p:sp>
      <p:sp>
        <p:nvSpPr>
          <p:cNvPr id="100372" name="Rectangle 23"/>
          <p:cNvSpPr>
            <a:spLocks noChangeArrowheads="1"/>
          </p:cNvSpPr>
          <p:nvPr/>
        </p:nvSpPr>
        <p:spPr bwMode="auto">
          <a:xfrm>
            <a:off x="5862526" y="5486400"/>
            <a:ext cx="105808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Supplier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4" name="Text Box 25"/>
          <p:cNvSpPr txBox="1">
            <a:spLocks noChangeArrowheads="1"/>
          </p:cNvSpPr>
          <p:nvPr/>
        </p:nvSpPr>
        <p:spPr bwMode="auto">
          <a:xfrm>
            <a:off x="7200900" y="4343400"/>
            <a:ext cx="14542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σ</a:t>
            </a:r>
            <a:r>
              <a:rPr lang="en-US" b="1" baseline="-25000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Price &gt; 100</a:t>
            </a:r>
          </a:p>
        </p:txBody>
      </p:sp>
      <p:cxnSp>
        <p:nvCxnSpPr>
          <p:cNvPr id="30" name="Straight Connector 29"/>
          <p:cNvCxnSpPr>
            <a:stCxn id="100372" idx="0"/>
            <a:endCxn id="100371" idx="2"/>
          </p:cNvCxnSpPr>
          <p:nvPr/>
        </p:nvCxnSpPr>
        <p:spPr bwMode="auto">
          <a:xfrm flipV="1">
            <a:off x="6391570" y="4805065"/>
            <a:ext cx="8753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00365" idx="0"/>
            <a:endCxn id="100374" idx="2"/>
          </p:cNvCxnSpPr>
          <p:nvPr/>
        </p:nvCxnSpPr>
        <p:spPr bwMode="auto">
          <a:xfrm flipV="1">
            <a:off x="7928022" y="4805065"/>
            <a:ext cx="0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781800" y="24384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Arial"/>
              </a:rPr>
              <a:t>−</a:t>
            </a:r>
            <a:endParaRPr lang="en-US" sz="3200" b="1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42" name="Straight Connector 41"/>
          <p:cNvCxnSpPr>
            <a:stCxn id="23" idx="0"/>
            <a:endCxn id="40" idx="2"/>
          </p:cNvCxnSpPr>
          <p:nvPr/>
        </p:nvCxnSpPr>
        <p:spPr bwMode="auto">
          <a:xfrm flipV="1">
            <a:off x="6399872" y="3023176"/>
            <a:ext cx="594086" cy="558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8" idx="0"/>
            <a:endCxn id="40" idx="2"/>
          </p:cNvCxnSpPr>
          <p:nvPr/>
        </p:nvCxnSpPr>
        <p:spPr bwMode="auto">
          <a:xfrm flipH="1" flipV="1">
            <a:off x="6993958" y="3023176"/>
            <a:ext cx="934064" cy="482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Connector 46"/>
          <p:cNvSpPr/>
          <p:nvPr/>
        </p:nvSpPr>
        <p:spPr bwMode="auto">
          <a:xfrm>
            <a:off x="4343400" y="2133600"/>
            <a:ext cx="2008877" cy="649188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Finally…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8" name="Left Arrow 47"/>
          <p:cNvSpPr/>
          <p:nvPr/>
        </p:nvSpPr>
        <p:spPr bwMode="auto">
          <a:xfrm rot="10800000">
            <a:off x="4419600" y="3581400"/>
            <a:ext cx="978408" cy="48463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7547950" y="3505200"/>
            <a:ext cx="760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π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sno</a:t>
            </a:r>
            <a:endParaRPr lang="en-US" b="1" baseline="-25000" dirty="0" smtClean="0">
              <a:solidFill>
                <a:prstClr val="black"/>
              </a:solidFill>
              <a:latin typeface="Arial"/>
              <a:sym typeface="Symbol" pitchFamily="112" charset="2"/>
            </a:endParaRPr>
          </a:p>
        </p:txBody>
      </p:sp>
      <p:cxnSp>
        <p:nvCxnSpPr>
          <p:cNvPr id="20" name="Straight Connector 19"/>
          <p:cNvCxnSpPr>
            <a:stCxn id="100374" idx="0"/>
            <a:endCxn id="18" idx="2"/>
          </p:cNvCxnSpPr>
          <p:nvPr/>
        </p:nvCxnSpPr>
        <p:spPr bwMode="auto">
          <a:xfrm flipV="1">
            <a:off x="7928022" y="3966865"/>
            <a:ext cx="0" cy="376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6019800" y="3581400"/>
            <a:ext cx="760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π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sno</a:t>
            </a:r>
            <a:endParaRPr lang="en-US" b="1" baseline="-25000" dirty="0" smtClean="0">
              <a:solidFill>
                <a:prstClr val="black"/>
              </a:solidFill>
              <a:latin typeface="Arial"/>
              <a:sym typeface="Symbol" pitchFamily="112" charset="2"/>
            </a:endParaRPr>
          </a:p>
        </p:txBody>
      </p:sp>
      <p:cxnSp>
        <p:nvCxnSpPr>
          <p:cNvPr id="24" name="Straight Connector 23"/>
          <p:cNvCxnSpPr>
            <a:stCxn id="100371" idx="0"/>
            <a:endCxn id="23" idx="2"/>
          </p:cNvCxnSpPr>
          <p:nvPr/>
        </p:nvCxnSpPr>
        <p:spPr bwMode="auto">
          <a:xfrm flipH="1" flipV="1">
            <a:off x="6399872" y="4043065"/>
            <a:ext cx="451" cy="300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638800" y="76200"/>
            <a:ext cx="3365024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,price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5" grpId="0"/>
      <p:bldP spid="100371" grpId="0"/>
      <p:bldP spid="100372" grpId="0"/>
      <p:bldP spid="100374" grpId="0"/>
      <p:bldP spid="40" grpId="0"/>
      <p:bldP spid="18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RA and SQL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= a declarative language where we say </a:t>
            </a:r>
            <a:r>
              <a:rPr lang="en-US" i="1" u="sng" dirty="0" smtClean="0"/>
              <a:t>what</a:t>
            </a:r>
            <a:r>
              <a:rPr lang="en-US" dirty="0" smtClean="0"/>
              <a:t> data we want to retrieve</a:t>
            </a:r>
          </a:p>
          <a:p>
            <a:r>
              <a:rPr lang="en-US" dirty="0" smtClean="0"/>
              <a:t>RA = an algebra where we say </a:t>
            </a:r>
            <a:r>
              <a:rPr lang="en-US" i="1" u="sng" dirty="0" smtClean="0"/>
              <a:t>how</a:t>
            </a:r>
            <a:r>
              <a:rPr lang="en-US" dirty="0" smtClean="0"/>
              <a:t> we want to retrieve the data</a:t>
            </a:r>
          </a:p>
          <a:p>
            <a:r>
              <a:rPr lang="en-US" b="1" dirty="0" smtClean="0"/>
              <a:t>Theorem</a:t>
            </a:r>
            <a:r>
              <a:rPr lang="en-US" dirty="0" smtClean="0"/>
              <a:t>: SQL and RA can express exactly the same class of queries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943600"/>
            <a:ext cx="775084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+mn-lt"/>
              </a:rPr>
              <a:t>RDBMS translate SQL </a:t>
            </a:r>
            <a:r>
              <a:rPr lang="en-US" sz="2800" dirty="0" smtClean="0">
                <a:latin typeface="+mn-lt"/>
                <a:sym typeface="Wingdings"/>
              </a:rPr>
              <a:t> RA, then optimize RA</a:t>
            </a:r>
            <a:endParaRPr lang="en-US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129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Administrative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Midterm exam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Piazza poll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OQ 2/3 Due Friday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HW2 Due Wednesday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HW3 Out Wednesday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Relational Algebra </a:t>
            </a:r>
            <a:br>
              <a:rPr lang="en-US" dirty="0" smtClean="0"/>
            </a:br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Be able to get a query write the relational algebra expression equivalent to 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Given a relational algebra expression, write the equivalent query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Understand what each are trying to get semantically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775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RA and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SQL (and RA) cannot express ALL queries that we could write in, say, Java</a:t>
            </a:r>
          </a:p>
          <a:p>
            <a:r>
              <a:rPr lang="en-US" sz="2800" dirty="0" smtClean="0"/>
              <a:t>Example:</a:t>
            </a:r>
          </a:p>
          <a:p>
            <a:pPr lvl="1"/>
            <a:r>
              <a:rPr lang="en-US" sz="2400" dirty="0" smtClean="0"/>
              <a:t>Parent(</a:t>
            </a:r>
            <a:r>
              <a:rPr lang="en-US" sz="2400" dirty="0" err="1" smtClean="0"/>
              <a:t>p,c</a:t>
            </a:r>
            <a:r>
              <a:rPr lang="en-US" sz="2400" dirty="0" smtClean="0"/>
              <a:t>):    find all descendants of ‘Alice’</a:t>
            </a:r>
          </a:p>
          <a:p>
            <a:pPr lvl="1"/>
            <a:r>
              <a:rPr lang="en-US" sz="2400" dirty="0" smtClean="0"/>
              <a:t>No RA query can compute this!</a:t>
            </a:r>
          </a:p>
          <a:p>
            <a:pPr lvl="1"/>
            <a:r>
              <a:rPr lang="en-US" sz="2400" dirty="0" smtClean="0"/>
              <a:t>This is called a </a:t>
            </a:r>
            <a:r>
              <a:rPr lang="en-US" sz="2400" i="1" dirty="0" smtClean="0"/>
              <a:t>recursive query</a:t>
            </a:r>
            <a:endParaRPr lang="en-US" sz="2400" dirty="0" smtClean="0"/>
          </a:p>
          <a:p>
            <a:r>
              <a:rPr lang="en-US" sz="2800" i="1" dirty="0" err="1" smtClean="0"/>
              <a:t>Datalog</a:t>
            </a:r>
            <a:r>
              <a:rPr lang="en-US" sz="2800" dirty="0" smtClean="0"/>
              <a:t> is an extension that can compute recursive queries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9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Datalog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Another query language for relational model</a:t>
            </a:r>
          </a:p>
          <a:p>
            <a:pPr lvl="1"/>
            <a:r>
              <a:rPr lang="en-US" sz="2400" dirty="0" smtClean="0"/>
              <a:t>Designed in the 80’s</a:t>
            </a:r>
          </a:p>
          <a:p>
            <a:pPr lvl="1"/>
            <a:r>
              <a:rPr lang="en-US" sz="2400" dirty="0" smtClean="0"/>
              <a:t>Simple, concise, elegant</a:t>
            </a:r>
          </a:p>
          <a:p>
            <a:pPr lvl="1"/>
            <a:r>
              <a:rPr lang="en-US" sz="2400" dirty="0" smtClean="0"/>
              <a:t>Extends relational queries with </a:t>
            </a:r>
            <a:r>
              <a:rPr lang="en-US" sz="2400" i="1" u="sng" dirty="0" smtClean="0"/>
              <a:t>recursion</a:t>
            </a:r>
          </a:p>
          <a:p>
            <a:r>
              <a:rPr lang="en-US" sz="2400" dirty="0" smtClean="0"/>
              <a:t>Relies on a logical framework for ”record” selection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70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: Facts and Rules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429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Facts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tuples in the database</a:t>
            </a:r>
            <a:endParaRPr lang="en-US" dirty="0" smtClean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52600"/>
            <a:ext cx="2331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Rules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queries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788" y="3934913"/>
            <a:ext cx="2317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  <a:latin typeface="Arial"/>
              </a:rPr>
              <a:t>Actor(id, </a:t>
            </a:r>
            <a:r>
              <a:rPr lang="en-US" sz="1600" dirty="0" err="1" smtClean="0">
                <a:solidFill>
                  <a:prstClr val="black"/>
                </a:solidFill>
                <a:latin typeface="Arial"/>
              </a:rPr>
              <a:t>fname</a:t>
            </a:r>
            <a:r>
              <a:rPr lang="en-US" sz="1600" dirty="0" smtClean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latin typeface="Arial"/>
              </a:rPr>
              <a:t>lname</a:t>
            </a:r>
            <a:r>
              <a:rPr lang="en-US" sz="1600" dirty="0" smtClean="0">
                <a:solidFill>
                  <a:prstClr val="black"/>
                </a:solidFill>
                <a:latin typeface="Arial"/>
              </a:rPr>
              <a:t>)</a:t>
            </a:r>
            <a:br>
              <a:rPr lang="en-US" sz="1600" dirty="0" smtClean="0">
                <a:solidFill>
                  <a:prstClr val="black"/>
                </a:solidFill>
                <a:latin typeface="Arial"/>
              </a:rPr>
            </a:br>
            <a:r>
              <a:rPr lang="en-US" sz="1600" dirty="0" smtClean="0">
                <a:solidFill>
                  <a:prstClr val="black"/>
                </a:solidFill>
                <a:latin typeface="Arial"/>
              </a:rPr>
              <a:t>Casts(</a:t>
            </a:r>
            <a:r>
              <a:rPr lang="en-US" sz="1600" dirty="0" err="1" smtClean="0">
                <a:solidFill>
                  <a:prstClr val="black"/>
                </a:solidFill>
                <a:latin typeface="Arial"/>
              </a:rPr>
              <a:t>pid</a:t>
            </a:r>
            <a:r>
              <a:rPr lang="en-US" sz="1600" dirty="0" smtClean="0">
                <a:solidFill>
                  <a:prstClr val="black"/>
                </a:solidFill>
                <a:latin typeface="Arial"/>
              </a:rPr>
              <a:t>, mid)</a:t>
            </a:r>
            <a:br>
              <a:rPr lang="en-US" sz="1600" dirty="0" smtClean="0">
                <a:solidFill>
                  <a:prstClr val="black"/>
                </a:solidFill>
                <a:latin typeface="Arial"/>
              </a:rPr>
            </a:br>
            <a:r>
              <a:rPr lang="en-US" sz="1600" dirty="0" smtClean="0">
                <a:solidFill>
                  <a:prstClr val="black"/>
                </a:solidFill>
                <a:latin typeface="Arial"/>
              </a:rPr>
              <a:t>Movie(id, name, year)</a:t>
            </a:r>
          </a:p>
        </p:txBody>
      </p:sp>
      <p:sp>
        <p:nvSpPr>
          <p:cNvPr id="9" name="Rectangle 8"/>
          <p:cNvSpPr/>
          <p:nvPr/>
        </p:nvSpPr>
        <p:spPr>
          <a:xfrm>
            <a:off x="2411788" y="3889610"/>
            <a:ext cx="2317061" cy="830997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041711" y="4096743"/>
            <a:ext cx="1615292" cy="4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US" sz="2400" kern="0" dirty="0" smtClean="0">
                <a:solidFill>
                  <a:srgbClr val="FF0000"/>
                </a:solidFill>
              </a:rPr>
              <a:t>Schema</a:t>
            </a:r>
          </a:p>
        </p:txBody>
      </p:sp>
      <p:cxnSp>
        <p:nvCxnSpPr>
          <p:cNvPr id="12" name="Straight Arrow Connector 11"/>
          <p:cNvCxnSpPr>
            <a:stCxn id="10" idx="1"/>
            <a:endCxn id="11" idx="3"/>
          </p:cNvCxnSpPr>
          <p:nvPr/>
        </p:nvCxnSpPr>
        <p:spPr bwMode="auto">
          <a:xfrm flipH="1">
            <a:off x="4728849" y="4305108"/>
            <a:ext cx="312862" cy="45304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332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: Facts and Rules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362200"/>
            <a:ext cx="4669117" cy="2246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Actor(344759,‘Douglas’, ‘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Fowley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Casts(344759, 29851).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Casts(355713, 29000).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Movie(7909, ‘A Night in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Armour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’, 1910).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Movie(29000, ‘Arizona’, 1940).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Movie(29445, ‘Ave Maria’, 1940).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429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Facts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tuples in the database</a:t>
            </a:r>
            <a:endParaRPr lang="en-US" dirty="0" smtClean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52600"/>
            <a:ext cx="2331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Rules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queries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43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: Facts and Rules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362200"/>
            <a:ext cx="4669117" cy="2246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Actor(344759,‘Douglas’, ‘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Fowley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Casts(344759, 29851).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Casts(355713, 29000).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Movie(7909, ‘A Night in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Armour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’, 1910).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Movie(29000, ‘Arizona’, 1940).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Movie(29445, ‘Ave Maria’, 1940).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429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Facts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tuples in the database</a:t>
            </a:r>
            <a:endParaRPr lang="en-US" dirty="0" smtClean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52600"/>
            <a:ext cx="2331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Rules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queries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514600"/>
            <a:ext cx="3735818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Q1(y) :-  Movie(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x,y,z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z=‘1940’.</a:t>
            </a:r>
          </a:p>
        </p:txBody>
      </p:sp>
    </p:spTree>
    <p:extLst>
      <p:ext uri="{BB962C8B-B14F-4D97-AF65-F5344CB8AC3E}">
        <p14:creationId xmlns:p14="http://schemas.microsoft.com/office/powerpoint/2010/main" val="124615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: Facts and Rules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362200"/>
            <a:ext cx="4669117" cy="2246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Actor(344759,‘Douglas’, ‘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Fowley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Casts(344759, 29851).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Casts(355713, 29000).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Movie(7909, ‘A Night in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Armour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’, 1910).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Movie(29000, ‘Arizona’, 1940).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Movie(29445, ‘Ave Maria’, 1940).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429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Facts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tuples in the database</a:t>
            </a:r>
            <a:endParaRPr lang="en-US" dirty="0" smtClean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52600"/>
            <a:ext cx="2331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Rules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queries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514600"/>
            <a:ext cx="3735818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Q1(y) :-  Movie(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x,y,z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z=‘1940’.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5257800"/>
            <a:ext cx="439605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cs typeface="Arial"/>
              </a:rPr>
              <a:t>Find Movies made in 1940</a:t>
            </a:r>
          </a:p>
        </p:txBody>
      </p:sp>
    </p:spTree>
    <p:extLst>
      <p:ext uri="{BB962C8B-B14F-4D97-AF65-F5344CB8AC3E}">
        <p14:creationId xmlns:p14="http://schemas.microsoft.com/office/powerpoint/2010/main" val="203645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: Facts and Rules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362200"/>
            <a:ext cx="4669117" cy="2246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Actor(344759,‘Douglas’, ‘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Fowley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Casts(344759, 29851).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Casts(355713, 29000).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Movie(7909, ‘A Night in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Armour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’, 1910).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Movie(29000, ‘Arizona’, 1940).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Movie(29445, ‘Ave Maria’, 1940).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429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Facts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tuples in the database</a:t>
            </a:r>
            <a:endParaRPr lang="en-US" dirty="0" smtClean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52600"/>
            <a:ext cx="2331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Rules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queries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514600"/>
            <a:ext cx="3735818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Q1(y) :-  Movie(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x,y,z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z=‘1940’.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1600" y="3429000"/>
            <a:ext cx="3832374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Q2(f, l) :-  Actor(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Casts(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           Movie(x,y,’1940’).</a:t>
            </a:r>
          </a:p>
        </p:txBody>
      </p:sp>
    </p:spTree>
    <p:extLst>
      <p:ext uri="{BB962C8B-B14F-4D97-AF65-F5344CB8AC3E}">
        <p14:creationId xmlns:p14="http://schemas.microsoft.com/office/powerpoint/2010/main" val="82879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: Facts and Rules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362200"/>
            <a:ext cx="4669117" cy="2246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Actor(344759,‘Douglas’, ‘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Fowley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Casts(344759, 29851).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Casts(355713, 29000).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Movie(7909, ‘A Night in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Armour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’, 1910).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Movie(29000, ‘Arizona’, 1940).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Movie(29445, ‘Ave Maria’, 1940).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429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Facts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tuples in the database</a:t>
            </a:r>
            <a:endParaRPr lang="en-US" dirty="0" smtClean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52600"/>
            <a:ext cx="2331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Rules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queries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514600"/>
            <a:ext cx="3735818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Q1(y) :-  Movie(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x,y,z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z=‘1940’.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1600" y="3429000"/>
            <a:ext cx="3832374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Q2(f, l) :-  Actor(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Casts(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           Movie(x,y,’1940’).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4925" y="5334000"/>
            <a:ext cx="760947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cs typeface="Arial"/>
              </a:rPr>
              <a:t>Find Actors who acted in Movies made in 1940</a:t>
            </a:r>
          </a:p>
        </p:txBody>
      </p:sp>
    </p:spTree>
    <p:extLst>
      <p:ext uri="{BB962C8B-B14F-4D97-AF65-F5344CB8AC3E}">
        <p14:creationId xmlns:p14="http://schemas.microsoft.com/office/powerpoint/2010/main" val="86621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: Facts and Rules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362200"/>
            <a:ext cx="4669117" cy="2246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Actor(344759,‘Douglas’, ‘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Fowley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Casts(344759, 29851).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Casts(355713, 29000).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Movie(7909, ‘A Night in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Armour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’, 1910).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Movie(29000, ‘Arizona’, 1940).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Movie(29445, ‘Ave Maria’, 1940).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429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Facts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tuples in the database</a:t>
            </a:r>
            <a:endParaRPr lang="en-US" dirty="0" smtClean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52600"/>
            <a:ext cx="2331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Rules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queries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514600"/>
            <a:ext cx="3735818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Q1(y) :-  Movie(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x,y,z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z=‘1940’.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1600" y="3429000"/>
            <a:ext cx="3832374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Q2(f, l) :-  Actor(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Casts(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           Movie(x,y,’1940’).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43200" y="4724400"/>
            <a:ext cx="6227862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Q3(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 :- Actor(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Casts(z,x1), Movie(x1,y1,1910),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                           Casts(z,x2), Movie(x2,y2,1940)</a:t>
            </a:r>
          </a:p>
        </p:txBody>
      </p:sp>
    </p:spTree>
    <p:extLst>
      <p:ext uri="{BB962C8B-B14F-4D97-AF65-F5344CB8AC3E}">
        <p14:creationId xmlns:p14="http://schemas.microsoft.com/office/powerpoint/2010/main" val="13817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Set-at-a-time algebra, which manipulates relations</a:t>
            </a:r>
          </a:p>
          <a:p>
            <a:r>
              <a:rPr lang="en-US" dirty="0" smtClean="0"/>
              <a:t>In SQL we say </a:t>
            </a:r>
            <a:r>
              <a:rPr lang="en-US" i="1" u="sng" dirty="0" smtClean="0"/>
              <a:t>what</a:t>
            </a:r>
            <a:r>
              <a:rPr lang="en-US" dirty="0" smtClean="0"/>
              <a:t> we want</a:t>
            </a:r>
          </a:p>
          <a:p>
            <a:r>
              <a:rPr lang="en-US" dirty="0" smtClean="0"/>
              <a:t>In RA we can express </a:t>
            </a:r>
            <a:r>
              <a:rPr lang="en-US" i="1" u="sng" dirty="0" smtClean="0"/>
              <a:t>how</a:t>
            </a:r>
            <a:r>
              <a:rPr lang="en-US" dirty="0" smtClean="0"/>
              <a:t> to get it</a:t>
            </a:r>
          </a:p>
          <a:p>
            <a:r>
              <a:rPr lang="en-US" dirty="0" smtClean="0"/>
              <a:t>Every DBMS implementations converts a SQL query to RA in order to execute it</a:t>
            </a:r>
          </a:p>
          <a:p>
            <a:r>
              <a:rPr lang="en-US" dirty="0" smtClean="0"/>
              <a:t>An RA expression is called a </a:t>
            </a:r>
            <a:r>
              <a:rPr lang="en-US" i="1" u="sng" dirty="0" smtClean="0"/>
              <a:t>query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: Facts and Rules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362200"/>
            <a:ext cx="4669117" cy="2246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Actor(344759,‘Douglas’, ‘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Fowley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Casts(344759, 29851).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Casts(355713, 29000).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Movie(7909, ‘A Night in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Armour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’, 1910).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Movie(29000, ‘Arizona’, 1940).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Movie(29445, ‘Ave Maria’, 1940).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429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Facts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tuples in the database</a:t>
            </a:r>
            <a:endParaRPr lang="en-US" dirty="0" smtClean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52600"/>
            <a:ext cx="2331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Rules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queries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514600"/>
            <a:ext cx="3735818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Q1(y) :-  Movie(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x,y,z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z=‘1940’.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1600" y="3429000"/>
            <a:ext cx="3832374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Q2(f, l) :-  Actor(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Casts(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           Movie(x,y,’1940’).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43200" y="4724400"/>
            <a:ext cx="6227862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Q3(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 :- Actor(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Casts(z,x1), Movie(x1,y1,1910),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                           Casts(z,x2), Movie(x2,y2,1940)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5638800"/>
            <a:ext cx="841453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Find Actors who acted in a Movie in 1940 and in one in 1910</a:t>
            </a:r>
          </a:p>
        </p:txBody>
      </p:sp>
    </p:spTree>
    <p:extLst>
      <p:ext uri="{BB962C8B-B14F-4D97-AF65-F5344CB8AC3E}">
        <p14:creationId xmlns:p14="http://schemas.microsoft.com/office/powerpoint/2010/main" val="79772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: Facts and Rules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362200"/>
            <a:ext cx="4669117" cy="2246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Actor(344759,‘Douglas’, ‘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Fowley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Casts(344759, 29851).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Casts(355713, 29000).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Movie(7909, ‘A Night in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Armour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’, 1910).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Movie(29000, ‘Arizona’, 1940).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Movie(29445, ‘Ave Maria’, 1940).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429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Facts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tuples in the database</a:t>
            </a:r>
            <a:endParaRPr lang="en-US" dirty="0" smtClean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52600"/>
            <a:ext cx="2331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Rules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queries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514600"/>
            <a:ext cx="3735818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Q1(y) :-  Movie(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x,y,z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z=‘1940’.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1600" y="3429000"/>
            <a:ext cx="3832374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Q2(f, l) :-  Actor(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Casts(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           Movie(x,y,’1940’).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43200" y="4724400"/>
            <a:ext cx="6227862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Q3(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 :- Actor(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Casts(z,x1), Movie(x1,y1,1910),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                           Casts(z,x2), Movie(x2,y2,1940)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5562600"/>
            <a:ext cx="72699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Extensional Database Predicates = EDB 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= Actor, Casts, Movie</a:t>
            </a:r>
          </a:p>
          <a:p>
            <a:pPr>
              <a:buFontTx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Intensional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 Database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Predicates =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IDB 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= Q1, Q2, Q3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98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: Terminology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4038600"/>
            <a:ext cx="5927048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Q2(f, l) :-  Actor(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Casts(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Movie(x,y,’1940’).</a:t>
            </a:r>
          </a:p>
        </p:txBody>
      </p:sp>
      <p:sp>
        <p:nvSpPr>
          <p:cNvPr id="8" name="Left Brace 7"/>
          <p:cNvSpPr/>
          <p:nvPr/>
        </p:nvSpPr>
        <p:spPr bwMode="auto">
          <a:xfrm rot="5400000">
            <a:off x="4884182" y="602218"/>
            <a:ext cx="518636" cy="4648200"/>
          </a:xfrm>
          <a:prstGeom prst="leftBrace">
            <a:avLst>
              <a:gd name="adj1" fmla="val 92681"/>
              <a:gd name="adj2" fmla="val 50000"/>
            </a:avLst>
          </a:prstGeom>
          <a:solidFill>
            <a:srgbClr val="FFFF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Left Brace 8"/>
          <p:cNvSpPr/>
          <p:nvPr/>
        </p:nvSpPr>
        <p:spPr bwMode="auto">
          <a:xfrm rot="5400000">
            <a:off x="3168640" y="3237458"/>
            <a:ext cx="518636" cy="1221283"/>
          </a:xfrm>
          <a:prstGeom prst="leftBrace">
            <a:avLst>
              <a:gd name="adj1" fmla="val 92681"/>
              <a:gd name="adj2" fmla="val 50000"/>
            </a:avLst>
          </a:prstGeom>
          <a:solidFill>
            <a:srgbClr val="FFFF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5400000">
            <a:off x="4542324" y="3237459"/>
            <a:ext cx="518636" cy="1221283"/>
          </a:xfrm>
          <a:prstGeom prst="leftBrace">
            <a:avLst>
              <a:gd name="adj1" fmla="val 92681"/>
              <a:gd name="adj2" fmla="val 50000"/>
            </a:avLst>
          </a:prstGeom>
          <a:solidFill>
            <a:srgbClr val="FFFF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Left Brace 12"/>
          <p:cNvSpPr/>
          <p:nvPr/>
        </p:nvSpPr>
        <p:spPr bwMode="auto">
          <a:xfrm rot="5400000">
            <a:off x="6216640" y="3008858"/>
            <a:ext cx="518636" cy="1678483"/>
          </a:xfrm>
          <a:prstGeom prst="leftBrace">
            <a:avLst>
              <a:gd name="adj1" fmla="val 92681"/>
              <a:gd name="adj2" fmla="val 50000"/>
            </a:avLst>
          </a:prstGeom>
          <a:solidFill>
            <a:srgbClr val="FFFF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2209800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body</a:t>
            </a:r>
          </a:p>
        </p:txBody>
      </p:sp>
      <p:sp>
        <p:nvSpPr>
          <p:cNvPr id="16" name="Left Brace 15"/>
          <p:cNvSpPr/>
          <p:nvPr/>
        </p:nvSpPr>
        <p:spPr bwMode="auto">
          <a:xfrm rot="5400000">
            <a:off x="1911340" y="2544276"/>
            <a:ext cx="518636" cy="840283"/>
          </a:xfrm>
          <a:prstGeom prst="leftBrace">
            <a:avLst>
              <a:gd name="adj1" fmla="val 92681"/>
              <a:gd name="adj2" fmla="val 50000"/>
            </a:avLst>
          </a:prstGeom>
          <a:solidFill>
            <a:srgbClr val="FFFF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200" y="22098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head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3124200"/>
            <a:ext cx="868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atom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95800" y="3124200"/>
            <a:ext cx="868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atom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67400" y="3124200"/>
            <a:ext cx="2819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atom (aka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subgoal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43200" y="5105400"/>
            <a:ext cx="40590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f, l	= head variables</a:t>
            </a:r>
            <a:r>
              <a:rPr lang="en-US" dirty="0">
                <a:solidFill>
                  <a:prstClr val="black"/>
                </a:solidFill>
                <a:latin typeface="Arial"/>
              </a:rPr>
              <a:t/>
            </a:r>
            <a:br>
              <a:rPr lang="en-US" dirty="0">
                <a:solidFill>
                  <a:prstClr val="black"/>
                </a:solidFill>
                <a:latin typeface="Arial"/>
              </a:rPr>
            </a:br>
            <a:r>
              <a:rPr lang="en-US" dirty="0" err="1" smtClean="0">
                <a:solidFill>
                  <a:prstClr val="black"/>
                </a:solidFill>
                <a:latin typeface="Arial"/>
              </a:rPr>
              <a:t>x,y,z</a:t>
            </a:r>
            <a:r>
              <a:rPr lang="en-US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existential variables</a:t>
            </a:r>
          </a:p>
        </p:txBody>
      </p:sp>
    </p:spTree>
    <p:extLst>
      <p:ext uri="{BB962C8B-B14F-4D97-AF65-F5344CB8AC3E}">
        <p14:creationId xmlns:p14="http://schemas.microsoft.com/office/powerpoint/2010/main" val="11129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Datalog</a:t>
            </a:r>
            <a:r>
              <a:rPr lang="en-US" dirty="0" smtClean="0"/>
              <a:t> Terminology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2819400"/>
            <a:ext cx="7772400" cy="3276600"/>
          </a:xfrm>
        </p:spPr>
        <p:txBody>
          <a:bodyPr>
            <a:normAutofit/>
          </a:bodyPr>
          <a:lstStyle/>
          <a:p>
            <a:r>
              <a:rPr lang="en-US" sz="2400" dirty="0" err="1"/>
              <a:t>R</a:t>
            </a:r>
            <a:r>
              <a:rPr lang="en-US" sz="2400" baseline="-25000" dirty="0" err="1"/>
              <a:t>i</a:t>
            </a:r>
            <a:r>
              <a:rPr lang="en-US" sz="2400" dirty="0"/>
              <a:t>(</a:t>
            </a:r>
            <a:r>
              <a:rPr lang="en-US" sz="2400" dirty="0" err="1"/>
              <a:t>args</a:t>
            </a:r>
            <a:r>
              <a:rPr lang="en-US" sz="2400" baseline="-25000" dirty="0" err="1"/>
              <a:t>i</a:t>
            </a:r>
            <a:r>
              <a:rPr lang="en-US" sz="2400" dirty="0" smtClean="0"/>
              <a:t>) called an </a:t>
            </a:r>
            <a:r>
              <a:rPr lang="en-US" sz="2400" i="1" u="sng" dirty="0" smtClean="0"/>
              <a:t>atom</a:t>
            </a:r>
            <a:r>
              <a:rPr lang="en-US" sz="2400" dirty="0" smtClean="0"/>
              <a:t>, or a </a:t>
            </a:r>
            <a:r>
              <a:rPr lang="en-US" sz="2400" i="1" u="sng" dirty="0"/>
              <a:t>relational </a:t>
            </a:r>
            <a:r>
              <a:rPr lang="en-US" sz="2400" i="1" u="sng" dirty="0" smtClean="0"/>
              <a:t>predicate</a:t>
            </a:r>
            <a:endParaRPr lang="en-US" sz="2400" i="1" u="sng" dirty="0"/>
          </a:p>
          <a:p>
            <a:r>
              <a:rPr lang="en-US" sz="2400" dirty="0" err="1"/>
              <a:t>R</a:t>
            </a:r>
            <a:r>
              <a:rPr lang="en-US" sz="2400" baseline="-25000" dirty="0" err="1"/>
              <a:t>i</a:t>
            </a:r>
            <a:r>
              <a:rPr lang="en-US" sz="2400" dirty="0"/>
              <a:t>(</a:t>
            </a:r>
            <a:r>
              <a:rPr lang="en-US" sz="2400" dirty="0" err="1"/>
              <a:t>args</a:t>
            </a:r>
            <a:r>
              <a:rPr lang="en-US" sz="2400" baseline="-25000" dirty="0" err="1"/>
              <a:t>i</a:t>
            </a:r>
            <a:r>
              <a:rPr lang="en-US" sz="2400" dirty="0"/>
              <a:t>) evaluates to true when relation </a:t>
            </a:r>
            <a:r>
              <a:rPr lang="en-US" sz="2400" dirty="0" err="1"/>
              <a:t>R</a:t>
            </a:r>
            <a:r>
              <a:rPr lang="en-US" sz="2400" baseline="-25000" dirty="0" err="1"/>
              <a:t>i</a:t>
            </a:r>
            <a:r>
              <a:rPr lang="en-US" sz="2400" dirty="0"/>
              <a:t> contains the tuple described by </a:t>
            </a:r>
            <a:r>
              <a:rPr lang="en-US" sz="2400" dirty="0" err="1"/>
              <a:t>args</a:t>
            </a:r>
            <a:r>
              <a:rPr lang="en-US" sz="2400" baseline="-25000" dirty="0" err="1"/>
              <a:t>i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smtClean="0"/>
              <a:t>Example: Actor</a:t>
            </a:r>
            <a:r>
              <a:rPr lang="en-US" sz="2000" dirty="0"/>
              <a:t>(344759</a:t>
            </a:r>
            <a:r>
              <a:rPr lang="en-US" sz="2000" dirty="0" smtClean="0"/>
              <a:t>, ‘</a:t>
            </a:r>
            <a:r>
              <a:rPr lang="en-US" sz="2000" dirty="0"/>
              <a:t>Douglas’, ‘Fowley’</a:t>
            </a:r>
            <a:r>
              <a:rPr lang="en-US" sz="2000" dirty="0" smtClean="0"/>
              <a:t>) is true</a:t>
            </a:r>
            <a:endParaRPr lang="en-US" sz="2400" dirty="0"/>
          </a:p>
          <a:p>
            <a:r>
              <a:rPr lang="en-US" sz="2400" dirty="0"/>
              <a:t>In </a:t>
            </a:r>
            <a:r>
              <a:rPr lang="en-US" sz="2400" dirty="0" smtClean="0"/>
              <a:t>addition </a:t>
            </a:r>
            <a:r>
              <a:rPr lang="en-US" sz="2400" dirty="0"/>
              <a:t>we can also have arithmetic </a:t>
            </a:r>
            <a:r>
              <a:rPr lang="en-US" sz="2400" dirty="0" smtClean="0"/>
              <a:t>predicates</a:t>
            </a:r>
          </a:p>
          <a:p>
            <a:pPr lvl="1"/>
            <a:r>
              <a:rPr lang="en-US" sz="2000" dirty="0" smtClean="0"/>
              <a:t>Example: z &gt; ‘</a:t>
            </a:r>
            <a:r>
              <a:rPr lang="en-US" sz="2000" dirty="0"/>
              <a:t>1940</a:t>
            </a:r>
            <a:r>
              <a:rPr lang="en-US" sz="2000" dirty="0" smtClean="0"/>
              <a:t>’.</a:t>
            </a:r>
          </a:p>
          <a:p>
            <a:r>
              <a:rPr lang="en-US" sz="2400" dirty="0" smtClean="0"/>
              <a:t>Book uses AND instead of ,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1905000"/>
            <a:ext cx="4666441" cy="4623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Q(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args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) :- R1(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args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), R2(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args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), ....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58309" y="5791200"/>
            <a:ext cx="3956812" cy="369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Q(</a:t>
            </a:r>
            <a:r>
              <a:rPr lang="en-US" sz="1800" dirty="0" err="1">
                <a:solidFill>
                  <a:prstClr val="black"/>
                </a:solidFill>
                <a:latin typeface="Arial"/>
                <a:cs typeface="Arial"/>
              </a:rPr>
              <a:t>args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) :- R1(</a:t>
            </a:r>
            <a:r>
              <a:rPr lang="en-US" sz="1800" dirty="0" err="1">
                <a:solidFill>
                  <a:prstClr val="black"/>
                </a:solidFill>
                <a:latin typeface="Arial"/>
                <a:cs typeface="Arial"/>
              </a:rPr>
              <a:t>args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 R2(</a:t>
            </a:r>
            <a:r>
              <a:rPr lang="en-US" sz="1800" dirty="0" err="1">
                <a:solidFill>
                  <a:prstClr val="black"/>
                </a:solidFill>
                <a:latin typeface="Arial"/>
                <a:cs typeface="Arial"/>
              </a:rPr>
              <a:t>args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1800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0423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Semantics of a Single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33400"/>
          </a:xfrm>
        </p:spPr>
        <p:txBody>
          <a:bodyPr/>
          <a:lstStyle/>
          <a:p>
            <a:r>
              <a:rPr lang="en-US" sz="2400" dirty="0"/>
              <a:t>Meaning of a </a:t>
            </a:r>
            <a:r>
              <a:rPr lang="en-US" sz="2400" dirty="0" err="1"/>
              <a:t>datalog</a:t>
            </a:r>
            <a:r>
              <a:rPr lang="en-US" sz="2400" dirty="0"/>
              <a:t> rule =  a logical statement </a:t>
            </a:r>
            <a:r>
              <a:rPr lang="en-US" sz="2400" dirty="0" smtClean="0"/>
              <a:t>!</a:t>
            </a:r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14600" y="1752600"/>
            <a:ext cx="3735818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Q1(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 :-  Movie(</a:t>
            </a:r>
            <a:r>
              <a:rPr lang="en-US" sz="2000" dirty="0" err="1">
                <a:solidFill>
                  <a:srgbClr val="0000FF"/>
                </a:solidFill>
                <a:latin typeface="Arial"/>
                <a:cs typeface="Arial"/>
              </a:rPr>
              <a:t>x,y,z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z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=‘1940’.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362200"/>
            <a:ext cx="8229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 smtClean="0">
                <a:solidFill>
                  <a:prstClr val="black"/>
                </a:solidFill>
              </a:rPr>
              <a:t>For all </a:t>
            </a:r>
            <a:r>
              <a:rPr lang="en-US" sz="2400" dirty="0" smtClean="0">
                <a:solidFill>
                  <a:srgbClr val="0000FF"/>
                </a:solidFill>
              </a:rPr>
              <a:t>x, y, z</a:t>
            </a:r>
            <a:r>
              <a:rPr lang="en-US" sz="2400" dirty="0" smtClean="0">
                <a:solidFill>
                  <a:prstClr val="black"/>
                </a:solidFill>
              </a:rPr>
              <a:t>: if (</a:t>
            </a:r>
            <a:r>
              <a:rPr lang="en-US" sz="2400" dirty="0" err="1" smtClean="0">
                <a:solidFill>
                  <a:srgbClr val="0000FF"/>
                </a:solidFill>
              </a:rPr>
              <a:t>x,y,z</a:t>
            </a:r>
            <a:r>
              <a:rPr lang="en-US" sz="2400" dirty="0" smtClean="0">
                <a:solidFill>
                  <a:prstClr val="black"/>
                </a:solidFill>
              </a:rPr>
              <a:t>) ∈ Movies and </a:t>
            </a:r>
            <a:r>
              <a:rPr lang="en-US" sz="2400" dirty="0" smtClean="0">
                <a:solidFill>
                  <a:srgbClr val="0000FF"/>
                </a:solidFill>
              </a:rPr>
              <a:t>z</a:t>
            </a:r>
            <a:r>
              <a:rPr lang="en-US" sz="2400" dirty="0" smtClean="0">
                <a:solidFill>
                  <a:prstClr val="black"/>
                </a:solidFill>
              </a:rPr>
              <a:t> = ‘1940’ </a:t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then y is in Q1 (i.e. is part of the answer)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∀</a:t>
            </a:r>
            <a:r>
              <a:rPr lang="en-US" sz="2400" dirty="0" err="1" smtClean="0">
                <a:solidFill>
                  <a:srgbClr val="0000FF"/>
                </a:solidFill>
              </a:rPr>
              <a:t>x∀y∀z</a:t>
            </a:r>
            <a:r>
              <a:rPr lang="en-US" sz="2400" dirty="0" smtClean="0">
                <a:solidFill>
                  <a:prstClr val="black"/>
                </a:solidFill>
              </a:rPr>
              <a:t> [(Movie</a:t>
            </a:r>
            <a:r>
              <a:rPr lang="en-US" sz="2400" dirty="0">
                <a:solidFill>
                  <a:prstClr val="black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x,y,z</a:t>
            </a:r>
            <a:r>
              <a:rPr lang="en-US" sz="2400" dirty="0">
                <a:solidFill>
                  <a:prstClr val="black"/>
                </a:solidFill>
              </a:rPr>
              <a:t>) and </a:t>
            </a:r>
            <a:r>
              <a:rPr lang="en-US" sz="2400" dirty="0">
                <a:solidFill>
                  <a:srgbClr val="0000FF"/>
                </a:solidFill>
              </a:rPr>
              <a:t>z</a:t>
            </a:r>
            <a:r>
              <a:rPr lang="en-US" sz="2400" dirty="0">
                <a:solidFill>
                  <a:prstClr val="black"/>
                </a:solidFill>
              </a:rPr>
              <a:t>=‘1940’) </a:t>
            </a:r>
            <a:r>
              <a:rPr lang="en-US" sz="2400" dirty="0">
                <a:solidFill>
                  <a:prstClr val="black"/>
                </a:solidFill>
                <a:sym typeface="Symbol" pitchFamily="112" charset="2"/>
              </a:rPr>
              <a:t>⇒</a:t>
            </a:r>
            <a:r>
              <a:rPr lang="en-US" sz="2400" dirty="0">
                <a:solidFill>
                  <a:prstClr val="black"/>
                </a:solidFill>
                <a:sym typeface="Wingdings"/>
              </a:rPr>
              <a:t> </a:t>
            </a:r>
            <a:r>
              <a:rPr lang="en-US" sz="2400" dirty="0">
                <a:sym typeface="Wingdings"/>
              </a:rPr>
              <a:t>Q1(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y</a:t>
            </a:r>
            <a:r>
              <a:rPr lang="en-US" sz="2400" dirty="0">
                <a:sym typeface="Wingdings"/>
              </a:rPr>
              <a:t>)</a:t>
            </a:r>
            <a:r>
              <a:rPr lang="en-US" sz="2400" dirty="0" smtClean="0">
                <a:sym typeface="Wingdings"/>
              </a:rPr>
              <a:t>]</a:t>
            </a:r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Logically equivalent:</a:t>
            </a:r>
            <a:r>
              <a:rPr lang="en-US" sz="2000" dirty="0">
                <a:solidFill>
                  <a:prstClr val="black"/>
                </a:solidFill>
              </a:rPr>
              <a:t/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∀y </a:t>
            </a:r>
            <a:r>
              <a:rPr lang="en-US" sz="2400" dirty="0" smtClean="0">
                <a:solidFill>
                  <a:prstClr val="black"/>
                </a:solidFill>
              </a:rPr>
              <a:t>[(</a:t>
            </a:r>
            <a:r>
              <a:rPr lang="en-US" sz="2400" dirty="0" smtClean="0">
                <a:solidFill>
                  <a:srgbClr val="FF0000"/>
                </a:solidFill>
              </a:rPr>
              <a:t>∃</a:t>
            </a:r>
            <a:r>
              <a:rPr lang="en-US" sz="2400" dirty="0" err="1" smtClean="0">
                <a:solidFill>
                  <a:srgbClr val="FF0000"/>
                </a:solidFill>
              </a:rPr>
              <a:t>x∃z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Movie</a:t>
            </a:r>
            <a:r>
              <a:rPr lang="en-US" sz="2400" dirty="0">
                <a:solidFill>
                  <a:prstClr val="black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x</a:t>
            </a:r>
            <a:r>
              <a:rPr lang="en-US" sz="2400" dirty="0" err="1">
                <a:solidFill>
                  <a:prstClr val="black"/>
                </a:solidFill>
              </a:rPr>
              <a:t>,</a:t>
            </a:r>
            <a:r>
              <a:rPr lang="en-US" sz="2400" dirty="0" err="1">
                <a:solidFill>
                  <a:srgbClr val="0000FF"/>
                </a:solidFill>
              </a:rPr>
              <a:t>y</a:t>
            </a:r>
            <a:r>
              <a:rPr lang="en-US" sz="2400" dirty="0" err="1">
                <a:solidFill>
                  <a:prstClr val="black"/>
                </a:solidFill>
              </a:rPr>
              <a:t>,</a:t>
            </a:r>
            <a:r>
              <a:rPr lang="en-US" sz="2400" dirty="0" err="1">
                <a:solidFill>
                  <a:srgbClr val="FF0000"/>
                </a:solidFill>
              </a:rPr>
              <a:t>z</a:t>
            </a:r>
            <a:r>
              <a:rPr lang="en-US" sz="2400" dirty="0">
                <a:solidFill>
                  <a:prstClr val="black"/>
                </a:solidFill>
              </a:rPr>
              <a:t>) and </a:t>
            </a:r>
            <a:r>
              <a:rPr lang="en-US" sz="2400" dirty="0">
                <a:solidFill>
                  <a:srgbClr val="FF0000"/>
                </a:solidFill>
              </a:rPr>
              <a:t>z</a:t>
            </a:r>
            <a:r>
              <a:rPr lang="en-US" sz="2400" dirty="0">
                <a:solidFill>
                  <a:prstClr val="black"/>
                </a:solidFill>
              </a:rPr>
              <a:t>=‘1940</a:t>
            </a:r>
            <a:r>
              <a:rPr lang="en-US" sz="2400" dirty="0" smtClean="0">
                <a:solidFill>
                  <a:prstClr val="black"/>
                </a:solidFill>
              </a:rPr>
              <a:t>’) </a:t>
            </a:r>
            <a:r>
              <a:rPr lang="en-US" sz="2400" dirty="0" smtClean="0">
                <a:solidFill>
                  <a:prstClr val="black"/>
                </a:solidFill>
                <a:sym typeface="Symbol" pitchFamily="112" charset="2"/>
              </a:rPr>
              <a:t>⇒</a:t>
            </a:r>
            <a:r>
              <a:rPr lang="en-US" sz="2400" dirty="0" smtClean="0">
                <a:solidFill>
                  <a:prstClr val="black"/>
                </a:solidFill>
                <a:sym typeface="Wingdings"/>
              </a:rPr>
              <a:t> </a:t>
            </a:r>
            <a:r>
              <a:rPr lang="en-US" sz="2400" dirty="0">
                <a:sym typeface="Wingdings"/>
              </a:rPr>
              <a:t>Q1(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y</a:t>
            </a:r>
            <a:r>
              <a:rPr lang="en-US" sz="2400" dirty="0" smtClean="0">
                <a:sym typeface="Wingdings"/>
              </a:rPr>
              <a:t>)</a:t>
            </a:r>
            <a:r>
              <a:rPr lang="en-US" sz="2400" dirty="0">
                <a:sym typeface="Wingdings"/>
              </a:rPr>
              <a:t>]</a:t>
            </a:r>
            <a:endParaRPr lang="en-US" sz="2400" dirty="0"/>
          </a:p>
          <a:p>
            <a:r>
              <a:rPr lang="en-US" sz="2400" dirty="0" smtClean="0">
                <a:solidFill>
                  <a:prstClr val="black"/>
                </a:solidFill>
              </a:rPr>
              <a:t>Thus, non-head variables are </a:t>
            </a:r>
            <a:r>
              <a:rPr lang="en-US" sz="2400" dirty="0">
                <a:solidFill>
                  <a:prstClr val="black"/>
                </a:solidFill>
              </a:rPr>
              <a:t>called "</a:t>
            </a:r>
            <a:r>
              <a:rPr lang="en-US" sz="2400" dirty="0" smtClean="0">
                <a:solidFill>
                  <a:prstClr val="black"/>
                </a:solidFill>
              </a:rPr>
              <a:t>existential variables”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We want the </a:t>
            </a:r>
            <a:r>
              <a:rPr lang="en-US" sz="2400" i="1" u="sng" dirty="0" smtClean="0">
                <a:solidFill>
                  <a:prstClr val="black"/>
                </a:solidFill>
              </a:rPr>
              <a:t>smallest</a:t>
            </a:r>
            <a:r>
              <a:rPr lang="en-US" sz="2400" dirty="0" smtClean="0">
                <a:solidFill>
                  <a:prstClr val="black"/>
                </a:solidFill>
              </a:rPr>
              <a:t> set Q1 with this property (why?)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2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Datalog</a:t>
            </a:r>
            <a:r>
              <a:rPr lang="en-US" dirty="0"/>
              <a:t>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datalog</a:t>
            </a:r>
            <a:r>
              <a:rPr lang="en-US" dirty="0" smtClean="0"/>
              <a:t> program consists of several rules</a:t>
            </a:r>
          </a:p>
          <a:p>
            <a:r>
              <a:rPr lang="en-US" dirty="0" smtClean="0"/>
              <a:t>Importantly, rules may be recursive!</a:t>
            </a:r>
          </a:p>
          <a:p>
            <a:r>
              <a:rPr lang="en-US" dirty="0" smtClean="0"/>
              <a:t>Usually there is one distinguished predicate that’s the output</a:t>
            </a:r>
          </a:p>
          <a:p>
            <a:r>
              <a:rPr lang="en-US" dirty="0" smtClean="0"/>
              <a:t>We will show an example first, then give the general semantics.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" name="Oval 3"/>
          <p:cNvSpPr>
            <a:spLocks noChangeAspect="1" noChangeArrowheads="1"/>
          </p:cNvSpPr>
          <p:nvPr/>
        </p:nvSpPr>
        <p:spPr bwMode="auto">
          <a:xfrm>
            <a:off x="8651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10" name="Oval 4"/>
          <p:cNvSpPr>
            <a:spLocks noChangeAspect="1" noChangeArrowheads="1"/>
          </p:cNvSpPr>
          <p:nvPr/>
        </p:nvSpPr>
        <p:spPr bwMode="auto">
          <a:xfrm>
            <a:off x="255551" y="27227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11" name="Oval 5"/>
          <p:cNvSpPr>
            <a:spLocks noChangeAspect="1" noChangeArrowheads="1"/>
          </p:cNvSpPr>
          <p:nvPr/>
        </p:nvSpPr>
        <p:spPr bwMode="auto">
          <a:xfrm>
            <a:off x="22367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4</a:t>
            </a:r>
          </a:p>
        </p:txBody>
      </p:sp>
      <p:sp>
        <p:nvSpPr>
          <p:cNvPr id="12" name="Oval 6"/>
          <p:cNvSpPr>
            <a:spLocks noChangeAspect="1" noChangeArrowheads="1"/>
          </p:cNvSpPr>
          <p:nvPr/>
        </p:nvSpPr>
        <p:spPr bwMode="auto">
          <a:xfrm>
            <a:off x="2160551" y="30275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09070" y="1286115"/>
            <a:ext cx="24160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R encodes a graph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1165189" y="1959209"/>
            <a:ext cx="1143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6" y="0"/>
              </a:cxn>
              <a:cxn ang="0">
                <a:pos x="720" y="144"/>
              </a:cxn>
            </a:cxnLst>
            <a:rect l="0" t="0" r="r" b="b"/>
            <a:pathLst>
              <a:path w="720" h="144">
                <a:moveTo>
                  <a:pt x="0" y="144"/>
                </a:moveTo>
                <a:cubicBezTo>
                  <a:pt x="108" y="72"/>
                  <a:pt x="216" y="0"/>
                  <a:pt x="336" y="0"/>
                </a:cubicBezTo>
                <a:cubicBezTo>
                  <a:pt x="456" y="0"/>
                  <a:pt x="588" y="72"/>
                  <a:pt x="720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407951" y="2341796"/>
            <a:ext cx="457200" cy="3810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96" y="48"/>
              </a:cxn>
              <a:cxn ang="0">
                <a:pos x="0" y="240"/>
              </a:cxn>
            </a:cxnLst>
            <a:rect l="0" t="0" r="r" b="b"/>
            <a:pathLst>
              <a:path w="288" h="240">
                <a:moveTo>
                  <a:pt x="288" y="0"/>
                </a:moveTo>
                <a:cubicBezTo>
                  <a:pt x="216" y="4"/>
                  <a:pt x="144" y="8"/>
                  <a:pt x="96" y="48"/>
                </a:cubicBezTo>
                <a:cubicBezTo>
                  <a:pt x="48" y="88"/>
                  <a:pt x="24" y="164"/>
                  <a:pt x="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636551" y="2417996"/>
            <a:ext cx="533400" cy="6350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92" y="336"/>
              </a:cxn>
              <a:cxn ang="0">
                <a:pos x="336" y="0"/>
              </a:cxn>
            </a:cxnLst>
            <a:rect l="0" t="0" r="r" b="b"/>
            <a:pathLst>
              <a:path w="336" h="400">
                <a:moveTo>
                  <a:pt x="0" y="384"/>
                </a:moveTo>
                <a:cubicBezTo>
                  <a:pt x="68" y="392"/>
                  <a:pt x="136" y="400"/>
                  <a:pt x="192" y="336"/>
                </a:cubicBezTo>
                <a:cubicBezTo>
                  <a:pt x="248" y="272"/>
                  <a:pt x="292" y="136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484151" y="3103796"/>
            <a:ext cx="1676400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92"/>
              </a:cxn>
              <a:cxn ang="0">
                <a:pos x="1056" y="144"/>
              </a:cxn>
            </a:cxnLst>
            <a:rect l="0" t="0" r="r" b="b"/>
            <a:pathLst>
              <a:path w="1056" h="216">
                <a:moveTo>
                  <a:pt x="0" y="0"/>
                </a:moveTo>
                <a:cubicBezTo>
                  <a:pt x="200" y="84"/>
                  <a:pt x="400" y="168"/>
                  <a:pt x="576" y="192"/>
                </a:cubicBezTo>
                <a:cubicBezTo>
                  <a:pt x="752" y="216"/>
                  <a:pt x="904" y="180"/>
                  <a:pt x="1056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" name="Group 12"/>
          <p:cNvGraphicFramePr>
            <a:graphicFrameLocks noGrp="1"/>
          </p:cNvGraphicFramePr>
          <p:nvPr>
            <p:extLst/>
          </p:nvPr>
        </p:nvGraphicFramePr>
        <p:xfrm>
          <a:off x="127997" y="3918466"/>
          <a:ext cx="1533374" cy="2077438"/>
        </p:xfrm>
        <a:graphic>
          <a:graphicData uri="http://schemas.openxmlformats.org/drawingml/2006/table">
            <a:tbl>
              <a:tblPr/>
              <a:tblGrid>
                <a:gridCol w="766687"/>
                <a:gridCol w="766687"/>
              </a:tblGrid>
              <a:tr h="346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163865" y="3408596"/>
            <a:ext cx="5866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R=</a:t>
            </a:r>
          </a:p>
        </p:txBody>
      </p:sp>
      <p:sp>
        <p:nvSpPr>
          <p:cNvPr id="20" name="Freeform 33"/>
          <p:cNvSpPr>
            <a:spLocks/>
          </p:cNvSpPr>
          <p:nvPr/>
        </p:nvSpPr>
        <p:spPr bwMode="auto">
          <a:xfrm>
            <a:off x="2541551" y="2417996"/>
            <a:ext cx="317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92" y="288"/>
              </a:cxn>
              <a:cxn ang="0">
                <a:pos x="48" y="0"/>
              </a:cxn>
            </a:cxnLst>
            <a:rect l="0" t="0" r="r" b="b"/>
            <a:pathLst>
              <a:path w="200" h="480">
                <a:moveTo>
                  <a:pt x="0" y="480"/>
                </a:moveTo>
                <a:cubicBezTo>
                  <a:pt x="92" y="424"/>
                  <a:pt x="184" y="368"/>
                  <a:pt x="192" y="288"/>
                </a:cubicBezTo>
                <a:cubicBezTo>
                  <a:pt x="200" y="208"/>
                  <a:pt x="124" y="104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Oval 5"/>
          <p:cNvSpPr>
            <a:spLocks noChangeAspect="1" noChangeArrowheads="1"/>
          </p:cNvSpPr>
          <p:nvPr/>
        </p:nvSpPr>
        <p:spPr bwMode="auto">
          <a:xfrm>
            <a:off x="2811488" y="1489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5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" name="Straight Arrow Connector 7"/>
          <p:cNvCxnSpPr>
            <a:stCxn id="11" idx="7"/>
            <a:endCxn id="27" idx="3"/>
          </p:cNvCxnSpPr>
          <p:nvPr/>
        </p:nvCxnSpPr>
        <p:spPr>
          <a:xfrm flipV="1">
            <a:off x="2561955" y="1814804"/>
            <a:ext cx="305329" cy="354188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115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" name="Oval 3"/>
          <p:cNvSpPr>
            <a:spLocks noChangeAspect="1" noChangeArrowheads="1"/>
          </p:cNvSpPr>
          <p:nvPr/>
        </p:nvSpPr>
        <p:spPr bwMode="auto">
          <a:xfrm>
            <a:off x="8651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10" name="Oval 4"/>
          <p:cNvSpPr>
            <a:spLocks noChangeAspect="1" noChangeArrowheads="1"/>
          </p:cNvSpPr>
          <p:nvPr/>
        </p:nvSpPr>
        <p:spPr bwMode="auto">
          <a:xfrm>
            <a:off x="255551" y="27227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11" name="Oval 5"/>
          <p:cNvSpPr>
            <a:spLocks noChangeAspect="1" noChangeArrowheads="1"/>
          </p:cNvSpPr>
          <p:nvPr/>
        </p:nvSpPr>
        <p:spPr bwMode="auto">
          <a:xfrm>
            <a:off x="22367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4</a:t>
            </a:r>
          </a:p>
        </p:txBody>
      </p:sp>
      <p:sp>
        <p:nvSpPr>
          <p:cNvPr id="12" name="Oval 6"/>
          <p:cNvSpPr>
            <a:spLocks noChangeAspect="1" noChangeArrowheads="1"/>
          </p:cNvSpPr>
          <p:nvPr/>
        </p:nvSpPr>
        <p:spPr bwMode="auto">
          <a:xfrm>
            <a:off x="2160551" y="30275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09070" y="1286115"/>
            <a:ext cx="24160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R encodes a graph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1165189" y="1959209"/>
            <a:ext cx="1143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6" y="0"/>
              </a:cxn>
              <a:cxn ang="0">
                <a:pos x="720" y="144"/>
              </a:cxn>
            </a:cxnLst>
            <a:rect l="0" t="0" r="r" b="b"/>
            <a:pathLst>
              <a:path w="720" h="144">
                <a:moveTo>
                  <a:pt x="0" y="144"/>
                </a:moveTo>
                <a:cubicBezTo>
                  <a:pt x="108" y="72"/>
                  <a:pt x="216" y="0"/>
                  <a:pt x="336" y="0"/>
                </a:cubicBezTo>
                <a:cubicBezTo>
                  <a:pt x="456" y="0"/>
                  <a:pt x="588" y="72"/>
                  <a:pt x="720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407951" y="2341796"/>
            <a:ext cx="457200" cy="3810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96" y="48"/>
              </a:cxn>
              <a:cxn ang="0">
                <a:pos x="0" y="240"/>
              </a:cxn>
            </a:cxnLst>
            <a:rect l="0" t="0" r="r" b="b"/>
            <a:pathLst>
              <a:path w="288" h="240">
                <a:moveTo>
                  <a:pt x="288" y="0"/>
                </a:moveTo>
                <a:cubicBezTo>
                  <a:pt x="216" y="4"/>
                  <a:pt x="144" y="8"/>
                  <a:pt x="96" y="48"/>
                </a:cubicBezTo>
                <a:cubicBezTo>
                  <a:pt x="48" y="88"/>
                  <a:pt x="24" y="164"/>
                  <a:pt x="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636551" y="2417996"/>
            <a:ext cx="533400" cy="6350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92" y="336"/>
              </a:cxn>
              <a:cxn ang="0">
                <a:pos x="336" y="0"/>
              </a:cxn>
            </a:cxnLst>
            <a:rect l="0" t="0" r="r" b="b"/>
            <a:pathLst>
              <a:path w="336" h="400">
                <a:moveTo>
                  <a:pt x="0" y="384"/>
                </a:moveTo>
                <a:cubicBezTo>
                  <a:pt x="68" y="392"/>
                  <a:pt x="136" y="400"/>
                  <a:pt x="192" y="336"/>
                </a:cubicBezTo>
                <a:cubicBezTo>
                  <a:pt x="248" y="272"/>
                  <a:pt x="292" y="136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484151" y="3103796"/>
            <a:ext cx="1676400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92"/>
              </a:cxn>
              <a:cxn ang="0">
                <a:pos x="1056" y="144"/>
              </a:cxn>
            </a:cxnLst>
            <a:rect l="0" t="0" r="r" b="b"/>
            <a:pathLst>
              <a:path w="1056" h="216">
                <a:moveTo>
                  <a:pt x="0" y="0"/>
                </a:moveTo>
                <a:cubicBezTo>
                  <a:pt x="200" y="84"/>
                  <a:pt x="400" y="168"/>
                  <a:pt x="576" y="192"/>
                </a:cubicBezTo>
                <a:cubicBezTo>
                  <a:pt x="752" y="216"/>
                  <a:pt x="904" y="180"/>
                  <a:pt x="1056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" name="Group 12"/>
          <p:cNvGraphicFramePr>
            <a:graphicFrameLocks noGrp="1"/>
          </p:cNvGraphicFramePr>
          <p:nvPr>
            <p:extLst/>
          </p:nvPr>
        </p:nvGraphicFramePr>
        <p:xfrm>
          <a:off x="127997" y="3918466"/>
          <a:ext cx="1533374" cy="2077438"/>
        </p:xfrm>
        <a:graphic>
          <a:graphicData uri="http://schemas.openxmlformats.org/drawingml/2006/table">
            <a:tbl>
              <a:tblPr/>
              <a:tblGrid>
                <a:gridCol w="766687"/>
                <a:gridCol w="766687"/>
              </a:tblGrid>
              <a:tr h="346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163865" y="3408596"/>
            <a:ext cx="5866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R=</a:t>
            </a:r>
          </a:p>
        </p:txBody>
      </p:sp>
      <p:sp>
        <p:nvSpPr>
          <p:cNvPr id="20" name="Freeform 33"/>
          <p:cNvSpPr>
            <a:spLocks/>
          </p:cNvSpPr>
          <p:nvPr/>
        </p:nvSpPr>
        <p:spPr bwMode="auto">
          <a:xfrm>
            <a:off x="2541551" y="2417996"/>
            <a:ext cx="317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92" y="288"/>
              </a:cxn>
              <a:cxn ang="0">
                <a:pos x="48" y="0"/>
              </a:cxn>
            </a:cxnLst>
            <a:rect l="0" t="0" r="r" b="b"/>
            <a:pathLst>
              <a:path w="200" h="480">
                <a:moveTo>
                  <a:pt x="0" y="480"/>
                </a:moveTo>
                <a:cubicBezTo>
                  <a:pt x="92" y="424"/>
                  <a:pt x="184" y="368"/>
                  <a:pt x="192" y="288"/>
                </a:cubicBezTo>
                <a:cubicBezTo>
                  <a:pt x="200" y="208"/>
                  <a:pt x="124" y="104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672256" y="1622230"/>
            <a:ext cx="3198311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sym typeface="Symbol" pitchFamily="-64" charset="2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x,z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), 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z,y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  <a:endParaRPr lang="en-US" sz="24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67600" y="1547434"/>
            <a:ext cx="151052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What does</a:t>
            </a:r>
            <a:br>
              <a:rPr lang="en-US" sz="2000" dirty="0" smtClean="0"/>
            </a:br>
            <a:r>
              <a:rPr lang="en-US" sz="2000" dirty="0" smtClean="0"/>
              <a:t>it compute?</a:t>
            </a:r>
            <a:endParaRPr lang="en-US" sz="2000" dirty="0"/>
          </a:p>
        </p:txBody>
      </p:sp>
      <p:sp>
        <p:nvSpPr>
          <p:cNvPr id="27" name="Oval 5"/>
          <p:cNvSpPr>
            <a:spLocks noChangeAspect="1" noChangeArrowheads="1"/>
          </p:cNvSpPr>
          <p:nvPr/>
        </p:nvSpPr>
        <p:spPr bwMode="auto">
          <a:xfrm>
            <a:off x="2811488" y="1489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5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" name="Straight Arrow Connector 7"/>
          <p:cNvCxnSpPr>
            <a:stCxn id="11" idx="7"/>
            <a:endCxn id="27" idx="3"/>
          </p:cNvCxnSpPr>
          <p:nvPr/>
        </p:nvCxnSpPr>
        <p:spPr>
          <a:xfrm flipV="1">
            <a:off x="2561955" y="1814804"/>
            <a:ext cx="305329" cy="354188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119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9" name="Oval 3"/>
          <p:cNvSpPr>
            <a:spLocks noChangeAspect="1" noChangeArrowheads="1"/>
          </p:cNvSpPr>
          <p:nvPr/>
        </p:nvSpPr>
        <p:spPr bwMode="auto">
          <a:xfrm>
            <a:off x="8651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10" name="Oval 4"/>
          <p:cNvSpPr>
            <a:spLocks noChangeAspect="1" noChangeArrowheads="1"/>
          </p:cNvSpPr>
          <p:nvPr/>
        </p:nvSpPr>
        <p:spPr bwMode="auto">
          <a:xfrm>
            <a:off x="255551" y="27227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11" name="Oval 5"/>
          <p:cNvSpPr>
            <a:spLocks noChangeAspect="1" noChangeArrowheads="1"/>
          </p:cNvSpPr>
          <p:nvPr/>
        </p:nvSpPr>
        <p:spPr bwMode="auto">
          <a:xfrm>
            <a:off x="22367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4</a:t>
            </a:r>
          </a:p>
        </p:txBody>
      </p:sp>
      <p:sp>
        <p:nvSpPr>
          <p:cNvPr id="12" name="Oval 6"/>
          <p:cNvSpPr>
            <a:spLocks noChangeAspect="1" noChangeArrowheads="1"/>
          </p:cNvSpPr>
          <p:nvPr/>
        </p:nvSpPr>
        <p:spPr bwMode="auto">
          <a:xfrm>
            <a:off x="2160551" y="30275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1165189" y="1959209"/>
            <a:ext cx="1143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6" y="0"/>
              </a:cxn>
              <a:cxn ang="0">
                <a:pos x="720" y="144"/>
              </a:cxn>
            </a:cxnLst>
            <a:rect l="0" t="0" r="r" b="b"/>
            <a:pathLst>
              <a:path w="720" h="144">
                <a:moveTo>
                  <a:pt x="0" y="144"/>
                </a:moveTo>
                <a:cubicBezTo>
                  <a:pt x="108" y="72"/>
                  <a:pt x="216" y="0"/>
                  <a:pt x="336" y="0"/>
                </a:cubicBezTo>
                <a:cubicBezTo>
                  <a:pt x="456" y="0"/>
                  <a:pt x="588" y="72"/>
                  <a:pt x="720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407951" y="2341796"/>
            <a:ext cx="457200" cy="3810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96" y="48"/>
              </a:cxn>
              <a:cxn ang="0">
                <a:pos x="0" y="240"/>
              </a:cxn>
            </a:cxnLst>
            <a:rect l="0" t="0" r="r" b="b"/>
            <a:pathLst>
              <a:path w="288" h="240">
                <a:moveTo>
                  <a:pt x="288" y="0"/>
                </a:moveTo>
                <a:cubicBezTo>
                  <a:pt x="216" y="4"/>
                  <a:pt x="144" y="8"/>
                  <a:pt x="96" y="48"/>
                </a:cubicBezTo>
                <a:cubicBezTo>
                  <a:pt x="48" y="88"/>
                  <a:pt x="24" y="164"/>
                  <a:pt x="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636551" y="2417996"/>
            <a:ext cx="533400" cy="6350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92" y="336"/>
              </a:cxn>
              <a:cxn ang="0">
                <a:pos x="336" y="0"/>
              </a:cxn>
            </a:cxnLst>
            <a:rect l="0" t="0" r="r" b="b"/>
            <a:pathLst>
              <a:path w="336" h="400">
                <a:moveTo>
                  <a:pt x="0" y="384"/>
                </a:moveTo>
                <a:cubicBezTo>
                  <a:pt x="68" y="392"/>
                  <a:pt x="136" y="400"/>
                  <a:pt x="192" y="336"/>
                </a:cubicBezTo>
                <a:cubicBezTo>
                  <a:pt x="248" y="272"/>
                  <a:pt x="292" y="136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484151" y="3103796"/>
            <a:ext cx="1676400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92"/>
              </a:cxn>
              <a:cxn ang="0">
                <a:pos x="1056" y="144"/>
              </a:cxn>
            </a:cxnLst>
            <a:rect l="0" t="0" r="r" b="b"/>
            <a:pathLst>
              <a:path w="1056" h="216">
                <a:moveTo>
                  <a:pt x="0" y="0"/>
                </a:moveTo>
                <a:cubicBezTo>
                  <a:pt x="200" y="84"/>
                  <a:pt x="400" y="168"/>
                  <a:pt x="576" y="192"/>
                </a:cubicBezTo>
                <a:cubicBezTo>
                  <a:pt x="752" y="216"/>
                  <a:pt x="904" y="180"/>
                  <a:pt x="1056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" name="Group 12"/>
          <p:cNvGraphicFramePr>
            <a:graphicFrameLocks noGrp="1"/>
          </p:cNvGraphicFramePr>
          <p:nvPr>
            <p:extLst/>
          </p:nvPr>
        </p:nvGraphicFramePr>
        <p:xfrm>
          <a:off x="127997" y="3918466"/>
          <a:ext cx="1533374" cy="2077438"/>
        </p:xfrm>
        <a:graphic>
          <a:graphicData uri="http://schemas.openxmlformats.org/drawingml/2006/table">
            <a:tbl>
              <a:tblPr/>
              <a:tblGrid>
                <a:gridCol w="766687"/>
                <a:gridCol w="766687"/>
              </a:tblGrid>
              <a:tr h="346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163865" y="3408596"/>
            <a:ext cx="5866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R=</a:t>
            </a:r>
          </a:p>
        </p:txBody>
      </p:sp>
      <p:sp>
        <p:nvSpPr>
          <p:cNvPr id="20" name="Freeform 33"/>
          <p:cNvSpPr>
            <a:spLocks/>
          </p:cNvSpPr>
          <p:nvPr/>
        </p:nvSpPr>
        <p:spPr bwMode="auto">
          <a:xfrm>
            <a:off x="2541551" y="2417996"/>
            <a:ext cx="317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92" y="288"/>
              </a:cxn>
              <a:cxn ang="0">
                <a:pos x="48" y="0"/>
              </a:cxn>
            </a:cxnLst>
            <a:rect l="0" t="0" r="r" b="b"/>
            <a:pathLst>
              <a:path w="200" h="480">
                <a:moveTo>
                  <a:pt x="0" y="480"/>
                </a:moveTo>
                <a:cubicBezTo>
                  <a:pt x="92" y="424"/>
                  <a:pt x="184" y="368"/>
                  <a:pt x="192" y="288"/>
                </a:cubicBezTo>
                <a:cubicBezTo>
                  <a:pt x="200" y="208"/>
                  <a:pt x="124" y="104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672256" y="1622230"/>
            <a:ext cx="3198311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sym typeface="Symbol" pitchFamily="-64" charset="2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x,z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), 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z,y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  <a:endParaRPr lang="en-US" sz="24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7046" y="3573223"/>
            <a:ext cx="1169010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Initially: 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is empty.</a:t>
            </a:r>
          </a:p>
        </p:txBody>
      </p:sp>
      <p:sp>
        <p:nvSpPr>
          <p:cNvPr id="27" name="Oval 5"/>
          <p:cNvSpPr>
            <a:spLocks noChangeAspect="1" noChangeArrowheads="1"/>
          </p:cNvSpPr>
          <p:nvPr/>
        </p:nvSpPr>
        <p:spPr bwMode="auto">
          <a:xfrm>
            <a:off x="2811488" y="1489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5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" name="Straight Arrow Connector 7"/>
          <p:cNvCxnSpPr>
            <a:stCxn id="11" idx="7"/>
            <a:endCxn id="27" idx="3"/>
          </p:cNvCxnSpPr>
          <p:nvPr/>
        </p:nvCxnSpPr>
        <p:spPr>
          <a:xfrm flipV="1">
            <a:off x="2561955" y="1814804"/>
            <a:ext cx="305329" cy="354188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aphicFrame>
        <p:nvGraphicFramePr>
          <p:cNvPr id="34" name="Group 12"/>
          <p:cNvGraphicFramePr>
            <a:graphicFrameLocks noGrp="1"/>
          </p:cNvGraphicFramePr>
          <p:nvPr>
            <p:extLst/>
          </p:nvPr>
        </p:nvGraphicFramePr>
        <p:xfrm>
          <a:off x="2128682" y="4864273"/>
          <a:ext cx="712342" cy="243840"/>
        </p:xfrm>
        <a:graphic>
          <a:graphicData uri="http://schemas.openxmlformats.org/drawingml/2006/table">
            <a:tbl>
              <a:tblPr/>
              <a:tblGrid>
                <a:gridCol w="356171"/>
                <a:gridCol w="356171"/>
              </a:tblGrid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09070" y="1286115"/>
            <a:ext cx="24160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R encodes a graph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67600" y="1547434"/>
            <a:ext cx="151052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What does</a:t>
            </a:r>
            <a:br>
              <a:rPr lang="en-US" sz="2000" dirty="0" smtClean="0"/>
            </a:br>
            <a:r>
              <a:rPr lang="en-US" sz="2000" dirty="0" smtClean="0"/>
              <a:t>it compute?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02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9" name="Oval 3"/>
          <p:cNvSpPr>
            <a:spLocks noChangeAspect="1" noChangeArrowheads="1"/>
          </p:cNvSpPr>
          <p:nvPr/>
        </p:nvSpPr>
        <p:spPr bwMode="auto">
          <a:xfrm>
            <a:off x="8651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10" name="Oval 4"/>
          <p:cNvSpPr>
            <a:spLocks noChangeAspect="1" noChangeArrowheads="1"/>
          </p:cNvSpPr>
          <p:nvPr/>
        </p:nvSpPr>
        <p:spPr bwMode="auto">
          <a:xfrm>
            <a:off x="255551" y="27227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11" name="Oval 5"/>
          <p:cNvSpPr>
            <a:spLocks noChangeAspect="1" noChangeArrowheads="1"/>
          </p:cNvSpPr>
          <p:nvPr/>
        </p:nvSpPr>
        <p:spPr bwMode="auto">
          <a:xfrm>
            <a:off x="22367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4</a:t>
            </a:r>
          </a:p>
        </p:txBody>
      </p:sp>
      <p:sp>
        <p:nvSpPr>
          <p:cNvPr id="12" name="Oval 6"/>
          <p:cNvSpPr>
            <a:spLocks noChangeAspect="1" noChangeArrowheads="1"/>
          </p:cNvSpPr>
          <p:nvPr/>
        </p:nvSpPr>
        <p:spPr bwMode="auto">
          <a:xfrm>
            <a:off x="2160551" y="30275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1165189" y="1959209"/>
            <a:ext cx="1143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6" y="0"/>
              </a:cxn>
              <a:cxn ang="0">
                <a:pos x="720" y="144"/>
              </a:cxn>
            </a:cxnLst>
            <a:rect l="0" t="0" r="r" b="b"/>
            <a:pathLst>
              <a:path w="720" h="144">
                <a:moveTo>
                  <a:pt x="0" y="144"/>
                </a:moveTo>
                <a:cubicBezTo>
                  <a:pt x="108" y="72"/>
                  <a:pt x="216" y="0"/>
                  <a:pt x="336" y="0"/>
                </a:cubicBezTo>
                <a:cubicBezTo>
                  <a:pt x="456" y="0"/>
                  <a:pt x="588" y="72"/>
                  <a:pt x="720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407951" y="2341796"/>
            <a:ext cx="457200" cy="3810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96" y="48"/>
              </a:cxn>
              <a:cxn ang="0">
                <a:pos x="0" y="240"/>
              </a:cxn>
            </a:cxnLst>
            <a:rect l="0" t="0" r="r" b="b"/>
            <a:pathLst>
              <a:path w="288" h="240">
                <a:moveTo>
                  <a:pt x="288" y="0"/>
                </a:moveTo>
                <a:cubicBezTo>
                  <a:pt x="216" y="4"/>
                  <a:pt x="144" y="8"/>
                  <a:pt x="96" y="48"/>
                </a:cubicBezTo>
                <a:cubicBezTo>
                  <a:pt x="48" y="88"/>
                  <a:pt x="24" y="164"/>
                  <a:pt x="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636551" y="2417996"/>
            <a:ext cx="533400" cy="6350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92" y="336"/>
              </a:cxn>
              <a:cxn ang="0">
                <a:pos x="336" y="0"/>
              </a:cxn>
            </a:cxnLst>
            <a:rect l="0" t="0" r="r" b="b"/>
            <a:pathLst>
              <a:path w="336" h="400">
                <a:moveTo>
                  <a:pt x="0" y="384"/>
                </a:moveTo>
                <a:cubicBezTo>
                  <a:pt x="68" y="392"/>
                  <a:pt x="136" y="400"/>
                  <a:pt x="192" y="336"/>
                </a:cubicBezTo>
                <a:cubicBezTo>
                  <a:pt x="248" y="272"/>
                  <a:pt x="292" y="136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484151" y="3103796"/>
            <a:ext cx="1676400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92"/>
              </a:cxn>
              <a:cxn ang="0">
                <a:pos x="1056" y="144"/>
              </a:cxn>
            </a:cxnLst>
            <a:rect l="0" t="0" r="r" b="b"/>
            <a:pathLst>
              <a:path w="1056" h="216">
                <a:moveTo>
                  <a:pt x="0" y="0"/>
                </a:moveTo>
                <a:cubicBezTo>
                  <a:pt x="200" y="84"/>
                  <a:pt x="400" y="168"/>
                  <a:pt x="576" y="192"/>
                </a:cubicBezTo>
                <a:cubicBezTo>
                  <a:pt x="752" y="216"/>
                  <a:pt x="904" y="180"/>
                  <a:pt x="1056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" name="Group 12"/>
          <p:cNvGraphicFramePr>
            <a:graphicFrameLocks noGrp="1"/>
          </p:cNvGraphicFramePr>
          <p:nvPr>
            <p:extLst/>
          </p:nvPr>
        </p:nvGraphicFramePr>
        <p:xfrm>
          <a:off x="127997" y="3918466"/>
          <a:ext cx="1533374" cy="2077438"/>
        </p:xfrm>
        <a:graphic>
          <a:graphicData uri="http://schemas.openxmlformats.org/drawingml/2006/table">
            <a:tbl>
              <a:tblPr/>
              <a:tblGrid>
                <a:gridCol w="766687"/>
                <a:gridCol w="766687"/>
              </a:tblGrid>
              <a:tr h="346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163865" y="3408596"/>
            <a:ext cx="5866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R=</a:t>
            </a:r>
          </a:p>
        </p:txBody>
      </p:sp>
      <p:sp>
        <p:nvSpPr>
          <p:cNvPr id="20" name="Freeform 33"/>
          <p:cNvSpPr>
            <a:spLocks/>
          </p:cNvSpPr>
          <p:nvPr/>
        </p:nvSpPr>
        <p:spPr bwMode="auto">
          <a:xfrm>
            <a:off x="2541551" y="2417996"/>
            <a:ext cx="317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92" y="288"/>
              </a:cxn>
              <a:cxn ang="0">
                <a:pos x="48" y="0"/>
              </a:cxn>
            </a:cxnLst>
            <a:rect l="0" t="0" r="r" b="b"/>
            <a:pathLst>
              <a:path w="200" h="480">
                <a:moveTo>
                  <a:pt x="0" y="480"/>
                </a:moveTo>
                <a:cubicBezTo>
                  <a:pt x="92" y="424"/>
                  <a:pt x="184" y="368"/>
                  <a:pt x="192" y="288"/>
                </a:cubicBezTo>
                <a:cubicBezTo>
                  <a:pt x="200" y="208"/>
                  <a:pt x="124" y="104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7046" y="3573223"/>
            <a:ext cx="1169010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Initially: 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is empty.</a:t>
            </a:r>
          </a:p>
        </p:txBody>
      </p:sp>
      <p:graphicFrame>
        <p:nvGraphicFramePr>
          <p:cNvPr id="21" name="Group 12"/>
          <p:cNvGraphicFramePr>
            <a:graphicFrameLocks noGrp="1"/>
          </p:cNvGraphicFramePr>
          <p:nvPr>
            <p:extLst/>
          </p:nvPr>
        </p:nvGraphicFramePr>
        <p:xfrm>
          <a:off x="3862472" y="4254673"/>
          <a:ext cx="712342" cy="1463040"/>
        </p:xfrm>
        <a:graphic>
          <a:graphicData uri="http://schemas.openxmlformats.org/drawingml/2006/table">
            <a:tbl>
              <a:tblPr/>
              <a:tblGrid>
                <a:gridCol w="356171"/>
                <a:gridCol w="356171"/>
              </a:tblGrid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407198" y="3319284"/>
            <a:ext cx="1427494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First iteration: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=</a:t>
            </a:r>
            <a:endParaRPr lang="en-US" sz="1600" dirty="0">
              <a:latin typeface="Arial"/>
            </a:endParaRPr>
          </a:p>
        </p:txBody>
      </p:sp>
      <p:sp>
        <p:nvSpPr>
          <p:cNvPr id="27" name="Oval 5"/>
          <p:cNvSpPr>
            <a:spLocks noChangeAspect="1" noChangeArrowheads="1"/>
          </p:cNvSpPr>
          <p:nvPr/>
        </p:nvSpPr>
        <p:spPr bwMode="auto">
          <a:xfrm>
            <a:off x="2811488" y="1489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5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" name="Straight Arrow Connector 7"/>
          <p:cNvCxnSpPr>
            <a:stCxn id="11" idx="7"/>
            <a:endCxn id="27" idx="3"/>
          </p:cNvCxnSpPr>
          <p:nvPr/>
        </p:nvCxnSpPr>
        <p:spPr>
          <a:xfrm flipV="1">
            <a:off x="2561955" y="1814804"/>
            <a:ext cx="305329" cy="354188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aphicFrame>
        <p:nvGraphicFramePr>
          <p:cNvPr id="34" name="Group 12"/>
          <p:cNvGraphicFramePr>
            <a:graphicFrameLocks noGrp="1"/>
          </p:cNvGraphicFramePr>
          <p:nvPr>
            <p:extLst/>
          </p:nvPr>
        </p:nvGraphicFramePr>
        <p:xfrm>
          <a:off x="2128682" y="4864273"/>
          <a:ext cx="712342" cy="243840"/>
        </p:xfrm>
        <a:graphic>
          <a:graphicData uri="http://schemas.openxmlformats.org/drawingml/2006/table">
            <a:tbl>
              <a:tblPr/>
              <a:tblGrid>
                <a:gridCol w="356171"/>
                <a:gridCol w="356171"/>
              </a:tblGrid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09070" y="1295400"/>
            <a:ext cx="24160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R encodes a graph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4648200" y="4267200"/>
            <a:ext cx="393925" cy="1450513"/>
          </a:xfrm>
          <a:prstGeom prst="rightBrace">
            <a:avLst>
              <a:gd name="adj1" fmla="val 70969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None/>
            </a:pPr>
            <a:endParaRPr lang="en-US" sz="1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572000" y="5791200"/>
            <a:ext cx="1615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>
                <a:latin typeface="+mn-lt"/>
              </a:rPr>
              <a:t>Second rule</a:t>
            </a:r>
            <a:br>
              <a:rPr lang="en-US" sz="12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>generates nothing</a:t>
            </a:r>
            <a:br>
              <a:rPr lang="en-US" sz="12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>(because T is empty)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39817" y="4862341"/>
            <a:ext cx="1789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>
                <a:latin typeface="+mn-lt"/>
              </a:rPr>
              <a:t>First rule generates this</a:t>
            </a: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3672256" y="1622230"/>
            <a:ext cx="3198311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sym typeface="Symbol" pitchFamily="-64" charset="2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x,z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), 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z,y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  <a:endParaRPr lang="en-US" sz="24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7600" y="1547434"/>
            <a:ext cx="151052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What does</a:t>
            </a:r>
            <a:br>
              <a:rPr lang="en-US" sz="2000" dirty="0" smtClean="0"/>
            </a:br>
            <a:r>
              <a:rPr lang="en-US" sz="2000" dirty="0" smtClean="0"/>
              <a:t>it compute?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44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81200"/>
            <a:ext cx="8534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/>
            <a:r>
              <a:rPr lang="en-US" kern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Relations and attributes</a:t>
            </a:r>
          </a:p>
          <a:p>
            <a:pPr eaLnBrk="1" hangingPunct="1"/>
            <a:r>
              <a:rPr lang="en-US" kern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Functions that are applied to relations</a:t>
            </a:r>
          </a:p>
          <a:p>
            <a:pPr lvl="1" eaLnBrk="1" hangingPunct="1"/>
            <a:r>
              <a:rPr lang="en-US" kern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Return relations</a:t>
            </a:r>
          </a:p>
          <a:p>
            <a:pPr lvl="1" eaLnBrk="1" hangingPunct="1"/>
            <a:r>
              <a:rPr lang="en-US" kern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Can be composed together</a:t>
            </a:r>
          </a:p>
          <a:p>
            <a:pPr lvl="1" eaLnBrk="1" hangingPunct="1"/>
            <a:r>
              <a:rPr lang="en-US" kern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Often displayed using a tree rather than linearly</a:t>
            </a:r>
          </a:p>
          <a:p>
            <a:pPr lvl="1" eaLnBrk="1" hangingPunct="1"/>
            <a:r>
              <a:rPr lang="en-US" kern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Use Greek symbols: </a:t>
            </a:r>
            <a:r>
              <a:rPr lang="el-GR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σ</a:t>
            </a:r>
            <a:r>
              <a:rPr lang="en-US" dirty="0" smtClean="0">
                <a:latin typeface="Symbol" pitchFamily="112" charset="2"/>
                <a:ea typeface="Symbol" pitchFamily="112" charset="2"/>
                <a:cs typeface="Symbol" pitchFamily="112" charset="2"/>
              </a:rPr>
              <a:t>, p, </a:t>
            </a:r>
            <a:r>
              <a:rPr lang="el-GR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δ</a:t>
            </a:r>
            <a:r>
              <a:rPr lang="en-US" dirty="0" smtClean="0">
                <a:latin typeface="Symbol" pitchFamily="112" charset="2"/>
                <a:ea typeface="Symbol" pitchFamily="112" charset="2"/>
                <a:cs typeface="Symbol" pitchFamily="112" charset="2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etc</a:t>
            </a:r>
            <a:endParaRPr lang="en-US" kern="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9" name="Oval 3"/>
          <p:cNvSpPr>
            <a:spLocks noChangeAspect="1" noChangeArrowheads="1"/>
          </p:cNvSpPr>
          <p:nvPr/>
        </p:nvSpPr>
        <p:spPr bwMode="auto">
          <a:xfrm>
            <a:off x="8651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10" name="Oval 4"/>
          <p:cNvSpPr>
            <a:spLocks noChangeAspect="1" noChangeArrowheads="1"/>
          </p:cNvSpPr>
          <p:nvPr/>
        </p:nvSpPr>
        <p:spPr bwMode="auto">
          <a:xfrm>
            <a:off x="255551" y="27227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11" name="Oval 5"/>
          <p:cNvSpPr>
            <a:spLocks noChangeAspect="1" noChangeArrowheads="1"/>
          </p:cNvSpPr>
          <p:nvPr/>
        </p:nvSpPr>
        <p:spPr bwMode="auto">
          <a:xfrm>
            <a:off x="22367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4</a:t>
            </a:r>
          </a:p>
        </p:txBody>
      </p:sp>
      <p:sp>
        <p:nvSpPr>
          <p:cNvPr id="12" name="Oval 6"/>
          <p:cNvSpPr>
            <a:spLocks noChangeAspect="1" noChangeArrowheads="1"/>
          </p:cNvSpPr>
          <p:nvPr/>
        </p:nvSpPr>
        <p:spPr bwMode="auto">
          <a:xfrm>
            <a:off x="2160551" y="30275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1165189" y="1959209"/>
            <a:ext cx="1143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6" y="0"/>
              </a:cxn>
              <a:cxn ang="0">
                <a:pos x="720" y="144"/>
              </a:cxn>
            </a:cxnLst>
            <a:rect l="0" t="0" r="r" b="b"/>
            <a:pathLst>
              <a:path w="720" h="144">
                <a:moveTo>
                  <a:pt x="0" y="144"/>
                </a:moveTo>
                <a:cubicBezTo>
                  <a:pt x="108" y="72"/>
                  <a:pt x="216" y="0"/>
                  <a:pt x="336" y="0"/>
                </a:cubicBezTo>
                <a:cubicBezTo>
                  <a:pt x="456" y="0"/>
                  <a:pt x="588" y="72"/>
                  <a:pt x="720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407951" y="2341796"/>
            <a:ext cx="457200" cy="3810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96" y="48"/>
              </a:cxn>
              <a:cxn ang="0">
                <a:pos x="0" y="240"/>
              </a:cxn>
            </a:cxnLst>
            <a:rect l="0" t="0" r="r" b="b"/>
            <a:pathLst>
              <a:path w="288" h="240">
                <a:moveTo>
                  <a:pt x="288" y="0"/>
                </a:moveTo>
                <a:cubicBezTo>
                  <a:pt x="216" y="4"/>
                  <a:pt x="144" y="8"/>
                  <a:pt x="96" y="48"/>
                </a:cubicBezTo>
                <a:cubicBezTo>
                  <a:pt x="48" y="88"/>
                  <a:pt x="24" y="164"/>
                  <a:pt x="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636551" y="2417996"/>
            <a:ext cx="533400" cy="6350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92" y="336"/>
              </a:cxn>
              <a:cxn ang="0">
                <a:pos x="336" y="0"/>
              </a:cxn>
            </a:cxnLst>
            <a:rect l="0" t="0" r="r" b="b"/>
            <a:pathLst>
              <a:path w="336" h="400">
                <a:moveTo>
                  <a:pt x="0" y="384"/>
                </a:moveTo>
                <a:cubicBezTo>
                  <a:pt x="68" y="392"/>
                  <a:pt x="136" y="400"/>
                  <a:pt x="192" y="336"/>
                </a:cubicBezTo>
                <a:cubicBezTo>
                  <a:pt x="248" y="272"/>
                  <a:pt x="292" y="136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484151" y="3103796"/>
            <a:ext cx="1676400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92"/>
              </a:cxn>
              <a:cxn ang="0">
                <a:pos x="1056" y="144"/>
              </a:cxn>
            </a:cxnLst>
            <a:rect l="0" t="0" r="r" b="b"/>
            <a:pathLst>
              <a:path w="1056" h="216">
                <a:moveTo>
                  <a:pt x="0" y="0"/>
                </a:moveTo>
                <a:cubicBezTo>
                  <a:pt x="200" y="84"/>
                  <a:pt x="400" y="168"/>
                  <a:pt x="576" y="192"/>
                </a:cubicBezTo>
                <a:cubicBezTo>
                  <a:pt x="752" y="216"/>
                  <a:pt x="904" y="180"/>
                  <a:pt x="1056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" name="Group 12"/>
          <p:cNvGraphicFramePr>
            <a:graphicFrameLocks noGrp="1"/>
          </p:cNvGraphicFramePr>
          <p:nvPr>
            <p:extLst/>
          </p:nvPr>
        </p:nvGraphicFramePr>
        <p:xfrm>
          <a:off x="127997" y="3918466"/>
          <a:ext cx="1533374" cy="2077438"/>
        </p:xfrm>
        <a:graphic>
          <a:graphicData uri="http://schemas.openxmlformats.org/drawingml/2006/table">
            <a:tbl>
              <a:tblPr/>
              <a:tblGrid>
                <a:gridCol w="766687"/>
                <a:gridCol w="766687"/>
              </a:tblGrid>
              <a:tr h="346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163865" y="3408596"/>
            <a:ext cx="5866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R=</a:t>
            </a:r>
          </a:p>
        </p:txBody>
      </p:sp>
      <p:sp>
        <p:nvSpPr>
          <p:cNvPr id="20" name="Freeform 33"/>
          <p:cNvSpPr>
            <a:spLocks/>
          </p:cNvSpPr>
          <p:nvPr/>
        </p:nvSpPr>
        <p:spPr bwMode="auto">
          <a:xfrm>
            <a:off x="2541551" y="2417996"/>
            <a:ext cx="317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92" y="288"/>
              </a:cxn>
              <a:cxn ang="0">
                <a:pos x="48" y="0"/>
              </a:cxn>
            </a:cxnLst>
            <a:rect l="0" t="0" r="r" b="b"/>
            <a:pathLst>
              <a:path w="200" h="480">
                <a:moveTo>
                  <a:pt x="0" y="480"/>
                </a:moveTo>
                <a:cubicBezTo>
                  <a:pt x="92" y="424"/>
                  <a:pt x="184" y="368"/>
                  <a:pt x="192" y="288"/>
                </a:cubicBezTo>
                <a:cubicBezTo>
                  <a:pt x="200" y="208"/>
                  <a:pt x="124" y="104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672256" y="1622230"/>
            <a:ext cx="3198311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sym typeface="Symbol" pitchFamily="-64" charset="2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x,z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), 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z,y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  <a:endParaRPr lang="en-US" sz="24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7046" y="3573223"/>
            <a:ext cx="1169010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Initially: 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is empty.</a:t>
            </a:r>
          </a:p>
        </p:txBody>
      </p:sp>
      <p:graphicFrame>
        <p:nvGraphicFramePr>
          <p:cNvPr id="21" name="Group 12"/>
          <p:cNvGraphicFramePr>
            <a:graphicFrameLocks noGrp="1"/>
          </p:cNvGraphicFramePr>
          <p:nvPr>
            <p:extLst/>
          </p:nvPr>
        </p:nvGraphicFramePr>
        <p:xfrm>
          <a:off x="3862472" y="4254673"/>
          <a:ext cx="712342" cy="1463040"/>
        </p:xfrm>
        <a:graphic>
          <a:graphicData uri="http://schemas.openxmlformats.org/drawingml/2006/table">
            <a:tbl>
              <a:tblPr/>
              <a:tblGrid>
                <a:gridCol w="356171"/>
                <a:gridCol w="356171"/>
              </a:tblGrid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115834" y="3065346"/>
            <a:ext cx="1724551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Second iteration: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=</a:t>
            </a:r>
            <a:endParaRPr lang="en-US" sz="1600" dirty="0">
              <a:latin typeface="Arial"/>
            </a:endParaRPr>
          </a:p>
        </p:txBody>
      </p:sp>
      <p:graphicFrame>
        <p:nvGraphicFramePr>
          <p:cNvPr id="24" name="Group 12"/>
          <p:cNvGraphicFramePr>
            <a:graphicFrameLocks noGrp="1"/>
          </p:cNvGraphicFramePr>
          <p:nvPr>
            <p:extLst/>
          </p:nvPr>
        </p:nvGraphicFramePr>
        <p:xfrm>
          <a:off x="5596262" y="3523153"/>
          <a:ext cx="732718" cy="2926080"/>
        </p:xfrm>
        <a:graphic>
          <a:graphicData uri="http://schemas.openxmlformats.org/drawingml/2006/table">
            <a:tbl>
              <a:tblPr/>
              <a:tblGrid>
                <a:gridCol w="366359"/>
                <a:gridCol w="366359"/>
              </a:tblGrid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407198" y="3319284"/>
            <a:ext cx="1427494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First iteration: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=</a:t>
            </a:r>
            <a:endParaRPr lang="en-US" sz="1600" dirty="0">
              <a:latin typeface="Arial"/>
            </a:endParaRPr>
          </a:p>
        </p:txBody>
      </p:sp>
      <p:sp>
        <p:nvSpPr>
          <p:cNvPr id="27" name="Oval 5"/>
          <p:cNvSpPr>
            <a:spLocks noChangeAspect="1" noChangeArrowheads="1"/>
          </p:cNvSpPr>
          <p:nvPr/>
        </p:nvSpPr>
        <p:spPr bwMode="auto">
          <a:xfrm>
            <a:off x="2811488" y="1489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5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" name="Straight Arrow Connector 7"/>
          <p:cNvCxnSpPr>
            <a:stCxn id="11" idx="7"/>
            <a:endCxn id="27" idx="3"/>
          </p:cNvCxnSpPr>
          <p:nvPr/>
        </p:nvCxnSpPr>
        <p:spPr>
          <a:xfrm flipV="1">
            <a:off x="2561955" y="1814804"/>
            <a:ext cx="305329" cy="354188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aphicFrame>
        <p:nvGraphicFramePr>
          <p:cNvPr id="34" name="Group 12"/>
          <p:cNvGraphicFramePr>
            <a:graphicFrameLocks noGrp="1"/>
          </p:cNvGraphicFramePr>
          <p:nvPr>
            <p:extLst/>
          </p:nvPr>
        </p:nvGraphicFramePr>
        <p:xfrm>
          <a:off x="2128682" y="4864273"/>
          <a:ext cx="712342" cy="243840"/>
        </p:xfrm>
        <a:graphic>
          <a:graphicData uri="http://schemas.openxmlformats.org/drawingml/2006/table">
            <a:tbl>
              <a:tblPr/>
              <a:tblGrid>
                <a:gridCol w="356171"/>
                <a:gridCol w="356171"/>
              </a:tblGrid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209070" y="1286115"/>
            <a:ext cx="24160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R encodes a graph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67600" y="1547434"/>
            <a:ext cx="151052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What does</a:t>
            </a:r>
            <a:br>
              <a:rPr lang="en-US" sz="2000" dirty="0" smtClean="0"/>
            </a:br>
            <a:r>
              <a:rPr lang="en-US" sz="2000" dirty="0" smtClean="0"/>
              <a:t>it compute?</a:t>
            </a:r>
            <a:endParaRPr lang="en-US" sz="2000" dirty="0"/>
          </a:p>
        </p:txBody>
      </p:sp>
      <p:sp>
        <p:nvSpPr>
          <p:cNvPr id="30" name="Right Brace 29"/>
          <p:cNvSpPr/>
          <p:nvPr/>
        </p:nvSpPr>
        <p:spPr>
          <a:xfrm>
            <a:off x="6400800" y="3505200"/>
            <a:ext cx="469766" cy="1468089"/>
          </a:xfrm>
          <a:prstGeom prst="rightBrace">
            <a:avLst>
              <a:gd name="adj1" fmla="val 70969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None/>
            </a:pPr>
            <a:endParaRPr lang="en-US" sz="1200" dirty="0" smtClean="0"/>
          </a:p>
        </p:txBody>
      </p:sp>
      <p:sp>
        <p:nvSpPr>
          <p:cNvPr id="31" name="Right Brace 30"/>
          <p:cNvSpPr/>
          <p:nvPr/>
        </p:nvSpPr>
        <p:spPr>
          <a:xfrm>
            <a:off x="6400799" y="5029200"/>
            <a:ext cx="469767" cy="1468089"/>
          </a:xfrm>
          <a:prstGeom prst="rightBrace">
            <a:avLst>
              <a:gd name="adj1" fmla="val 70969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None/>
            </a:pPr>
            <a:endParaRPr lang="en-US" sz="1200" dirty="0" smtClean="0"/>
          </a:p>
        </p:txBody>
      </p:sp>
      <p:sp>
        <p:nvSpPr>
          <p:cNvPr id="33" name="AutoShape 8"/>
          <p:cNvSpPr>
            <a:spLocks noChangeArrowheads="1"/>
          </p:cNvSpPr>
          <p:nvPr/>
        </p:nvSpPr>
        <p:spPr bwMode="auto">
          <a:xfrm>
            <a:off x="3980337" y="6096000"/>
            <a:ext cx="1368018" cy="432792"/>
          </a:xfrm>
          <a:prstGeom prst="wedgeEllipseCallout">
            <a:avLst>
              <a:gd name="adj1" fmla="val 70973"/>
              <a:gd name="adj2" fmla="val -4151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  <a:cs typeface="Arial"/>
              </a:rPr>
              <a:t>New facts</a:t>
            </a:r>
            <a:endParaRPr lang="en-US" sz="14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68960" y="4100744"/>
            <a:ext cx="1789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>
                <a:latin typeface="+mn-lt"/>
              </a:rPr>
              <a:t>First rule generates this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40385" y="5624744"/>
            <a:ext cx="2018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>
                <a:latin typeface="+mn-lt"/>
              </a:rPr>
              <a:t>Second rule generates this</a:t>
            </a:r>
          </a:p>
        </p:txBody>
      </p:sp>
    </p:spTree>
    <p:extLst>
      <p:ext uri="{BB962C8B-B14F-4D97-AF65-F5344CB8AC3E}">
        <p14:creationId xmlns:p14="http://schemas.microsoft.com/office/powerpoint/2010/main" val="82167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9" name="Oval 3"/>
          <p:cNvSpPr>
            <a:spLocks noChangeAspect="1" noChangeArrowheads="1"/>
          </p:cNvSpPr>
          <p:nvPr/>
        </p:nvSpPr>
        <p:spPr bwMode="auto">
          <a:xfrm>
            <a:off x="8651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10" name="Oval 4"/>
          <p:cNvSpPr>
            <a:spLocks noChangeAspect="1" noChangeArrowheads="1"/>
          </p:cNvSpPr>
          <p:nvPr/>
        </p:nvSpPr>
        <p:spPr bwMode="auto">
          <a:xfrm>
            <a:off x="255551" y="27227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11" name="Oval 5"/>
          <p:cNvSpPr>
            <a:spLocks noChangeAspect="1" noChangeArrowheads="1"/>
          </p:cNvSpPr>
          <p:nvPr/>
        </p:nvSpPr>
        <p:spPr bwMode="auto">
          <a:xfrm>
            <a:off x="22367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4</a:t>
            </a:r>
          </a:p>
        </p:txBody>
      </p:sp>
      <p:sp>
        <p:nvSpPr>
          <p:cNvPr id="12" name="Oval 6"/>
          <p:cNvSpPr>
            <a:spLocks noChangeAspect="1" noChangeArrowheads="1"/>
          </p:cNvSpPr>
          <p:nvPr/>
        </p:nvSpPr>
        <p:spPr bwMode="auto">
          <a:xfrm>
            <a:off x="2160551" y="30275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1165189" y="1959209"/>
            <a:ext cx="1143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6" y="0"/>
              </a:cxn>
              <a:cxn ang="0">
                <a:pos x="720" y="144"/>
              </a:cxn>
            </a:cxnLst>
            <a:rect l="0" t="0" r="r" b="b"/>
            <a:pathLst>
              <a:path w="720" h="144">
                <a:moveTo>
                  <a:pt x="0" y="144"/>
                </a:moveTo>
                <a:cubicBezTo>
                  <a:pt x="108" y="72"/>
                  <a:pt x="216" y="0"/>
                  <a:pt x="336" y="0"/>
                </a:cubicBezTo>
                <a:cubicBezTo>
                  <a:pt x="456" y="0"/>
                  <a:pt x="588" y="72"/>
                  <a:pt x="720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407951" y="2341796"/>
            <a:ext cx="457200" cy="3810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96" y="48"/>
              </a:cxn>
              <a:cxn ang="0">
                <a:pos x="0" y="240"/>
              </a:cxn>
            </a:cxnLst>
            <a:rect l="0" t="0" r="r" b="b"/>
            <a:pathLst>
              <a:path w="288" h="240">
                <a:moveTo>
                  <a:pt x="288" y="0"/>
                </a:moveTo>
                <a:cubicBezTo>
                  <a:pt x="216" y="4"/>
                  <a:pt x="144" y="8"/>
                  <a:pt x="96" y="48"/>
                </a:cubicBezTo>
                <a:cubicBezTo>
                  <a:pt x="48" y="88"/>
                  <a:pt x="24" y="164"/>
                  <a:pt x="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636551" y="2417996"/>
            <a:ext cx="533400" cy="6350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92" y="336"/>
              </a:cxn>
              <a:cxn ang="0">
                <a:pos x="336" y="0"/>
              </a:cxn>
            </a:cxnLst>
            <a:rect l="0" t="0" r="r" b="b"/>
            <a:pathLst>
              <a:path w="336" h="400">
                <a:moveTo>
                  <a:pt x="0" y="384"/>
                </a:moveTo>
                <a:cubicBezTo>
                  <a:pt x="68" y="392"/>
                  <a:pt x="136" y="400"/>
                  <a:pt x="192" y="336"/>
                </a:cubicBezTo>
                <a:cubicBezTo>
                  <a:pt x="248" y="272"/>
                  <a:pt x="292" y="136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484151" y="3103796"/>
            <a:ext cx="1676400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92"/>
              </a:cxn>
              <a:cxn ang="0">
                <a:pos x="1056" y="144"/>
              </a:cxn>
            </a:cxnLst>
            <a:rect l="0" t="0" r="r" b="b"/>
            <a:pathLst>
              <a:path w="1056" h="216">
                <a:moveTo>
                  <a:pt x="0" y="0"/>
                </a:moveTo>
                <a:cubicBezTo>
                  <a:pt x="200" y="84"/>
                  <a:pt x="400" y="168"/>
                  <a:pt x="576" y="192"/>
                </a:cubicBezTo>
                <a:cubicBezTo>
                  <a:pt x="752" y="216"/>
                  <a:pt x="904" y="180"/>
                  <a:pt x="1056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" name="Group 12"/>
          <p:cNvGraphicFramePr>
            <a:graphicFrameLocks noGrp="1"/>
          </p:cNvGraphicFramePr>
          <p:nvPr>
            <p:extLst/>
          </p:nvPr>
        </p:nvGraphicFramePr>
        <p:xfrm>
          <a:off x="127997" y="3918466"/>
          <a:ext cx="1533374" cy="2077438"/>
        </p:xfrm>
        <a:graphic>
          <a:graphicData uri="http://schemas.openxmlformats.org/drawingml/2006/table">
            <a:tbl>
              <a:tblPr/>
              <a:tblGrid>
                <a:gridCol w="766687"/>
                <a:gridCol w="766687"/>
              </a:tblGrid>
              <a:tr h="346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163865" y="3408596"/>
            <a:ext cx="5866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R=</a:t>
            </a:r>
          </a:p>
        </p:txBody>
      </p:sp>
      <p:sp>
        <p:nvSpPr>
          <p:cNvPr id="20" name="Freeform 33"/>
          <p:cNvSpPr>
            <a:spLocks/>
          </p:cNvSpPr>
          <p:nvPr/>
        </p:nvSpPr>
        <p:spPr bwMode="auto">
          <a:xfrm>
            <a:off x="2541551" y="2417996"/>
            <a:ext cx="317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92" y="288"/>
              </a:cxn>
              <a:cxn ang="0">
                <a:pos x="48" y="0"/>
              </a:cxn>
            </a:cxnLst>
            <a:rect l="0" t="0" r="r" b="b"/>
            <a:pathLst>
              <a:path w="200" h="480">
                <a:moveTo>
                  <a:pt x="0" y="480"/>
                </a:moveTo>
                <a:cubicBezTo>
                  <a:pt x="92" y="424"/>
                  <a:pt x="184" y="368"/>
                  <a:pt x="192" y="288"/>
                </a:cubicBezTo>
                <a:cubicBezTo>
                  <a:pt x="200" y="208"/>
                  <a:pt x="124" y="104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672256" y="1622230"/>
            <a:ext cx="3198311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sym typeface="Symbol" pitchFamily="-64" charset="2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x,z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), 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z,y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  <a:endParaRPr lang="en-US" sz="24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7046" y="3573223"/>
            <a:ext cx="1169010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Initially: 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is empty.</a:t>
            </a:r>
          </a:p>
        </p:txBody>
      </p:sp>
      <p:graphicFrame>
        <p:nvGraphicFramePr>
          <p:cNvPr id="21" name="Group 12"/>
          <p:cNvGraphicFramePr>
            <a:graphicFrameLocks noGrp="1"/>
          </p:cNvGraphicFramePr>
          <p:nvPr>
            <p:extLst/>
          </p:nvPr>
        </p:nvGraphicFramePr>
        <p:xfrm>
          <a:off x="3862472" y="4254673"/>
          <a:ext cx="712342" cy="1463040"/>
        </p:xfrm>
        <a:graphic>
          <a:graphicData uri="http://schemas.openxmlformats.org/drawingml/2006/table">
            <a:tbl>
              <a:tblPr/>
              <a:tblGrid>
                <a:gridCol w="356171"/>
                <a:gridCol w="356171"/>
              </a:tblGrid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115834" y="3065346"/>
            <a:ext cx="1724551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Second iteration: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=</a:t>
            </a:r>
            <a:endParaRPr lang="en-US" sz="1600" dirty="0">
              <a:latin typeface="Arial"/>
            </a:endParaRPr>
          </a:p>
        </p:txBody>
      </p:sp>
      <p:graphicFrame>
        <p:nvGraphicFramePr>
          <p:cNvPr id="24" name="Group 12"/>
          <p:cNvGraphicFramePr>
            <a:graphicFrameLocks noGrp="1"/>
          </p:cNvGraphicFramePr>
          <p:nvPr>
            <p:extLst/>
          </p:nvPr>
        </p:nvGraphicFramePr>
        <p:xfrm>
          <a:off x="5596262" y="3523153"/>
          <a:ext cx="732718" cy="2926080"/>
        </p:xfrm>
        <a:graphic>
          <a:graphicData uri="http://schemas.openxmlformats.org/drawingml/2006/table">
            <a:tbl>
              <a:tblPr/>
              <a:tblGrid>
                <a:gridCol w="366359"/>
                <a:gridCol w="366359"/>
              </a:tblGrid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407198" y="3319284"/>
            <a:ext cx="1427494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First iteration: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=</a:t>
            </a:r>
            <a:endParaRPr lang="en-US" sz="1600" dirty="0">
              <a:latin typeface="Arial"/>
            </a:endParaRPr>
          </a:p>
        </p:txBody>
      </p:sp>
      <p:sp>
        <p:nvSpPr>
          <p:cNvPr id="27" name="Oval 5"/>
          <p:cNvSpPr>
            <a:spLocks noChangeAspect="1" noChangeArrowheads="1"/>
          </p:cNvSpPr>
          <p:nvPr/>
        </p:nvSpPr>
        <p:spPr bwMode="auto">
          <a:xfrm>
            <a:off x="2811488" y="1489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5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" name="Straight Arrow Connector 7"/>
          <p:cNvCxnSpPr>
            <a:stCxn id="11" idx="7"/>
            <a:endCxn id="27" idx="3"/>
          </p:cNvCxnSpPr>
          <p:nvPr/>
        </p:nvCxnSpPr>
        <p:spPr>
          <a:xfrm flipV="1">
            <a:off x="2561955" y="1814804"/>
            <a:ext cx="305329" cy="354188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7121528" y="2811408"/>
            <a:ext cx="1496123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Third iteration: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=</a:t>
            </a:r>
            <a:endParaRPr lang="en-US" sz="1600" dirty="0">
              <a:latin typeface="Arial"/>
            </a:endParaRPr>
          </a:p>
        </p:txBody>
      </p:sp>
      <p:graphicFrame>
        <p:nvGraphicFramePr>
          <p:cNvPr id="33" name="Group 12"/>
          <p:cNvGraphicFramePr>
            <a:graphicFrameLocks noGrp="1"/>
          </p:cNvGraphicFramePr>
          <p:nvPr>
            <p:extLst/>
          </p:nvPr>
        </p:nvGraphicFramePr>
        <p:xfrm>
          <a:off x="7350429" y="3401233"/>
          <a:ext cx="732718" cy="3169920"/>
        </p:xfrm>
        <a:graphic>
          <a:graphicData uri="http://schemas.openxmlformats.org/drawingml/2006/table">
            <a:tbl>
              <a:tblPr/>
              <a:tblGrid>
                <a:gridCol w="366359"/>
                <a:gridCol w="366359"/>
              </a:tblGrid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Group 12"/>
          <p:cNvGraphicFramePr>
            <a:graphicFrameLocks noGrp="1"/>
          </p:cNvGraphicFramePr>
          <p:nvPr>
            <p:extLst/>
          </p:nvPr>
        </p:nvGraphicFramePr>
        <p:xfrm>
          <a:off x="2128682" y="4864273"/>
          <a:ext cx="712342" cy="243840"/>
        </p:xfrm>
        <a:graphic>
          <a:graphicData uri="http://schemas.openxmlformats.org/drawingml/2006/table">
            <a:tbl>
              <a:tblPr/>
              <a:tblGrid>
                <a:gridCol w="356171"/>
                <a:gridCol w="356171"/>
              </a:tblGrid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209070" y="1286115"/>
            <a:ext cx="24160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R encodes a graph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67600" y="1547434"/>
            <a:ext cx="151052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What does</a:t>
            </a:r>
            <a:br>
              <a:rPr lang="en-US" sz="2000" dirty="0" smtClean="0"/>
            </a:br>
            <a:r>
              <a:rPr lang="en-US" sz="2000" dirty="0" smtClean="0"/>
              <a:t>it compute?</a:t>
            </a:r>
            <a:endParaRPr lang="en-US" sz="2000" dirty="0"/>
          </a:p>
        </p:txBody>
      </p:sp>
      <p:sp>
        <p:nvSpPr>
          <p:cNvPr id="35" name="Right Brace 34"/>
          <p:cNvSpPr/>
          <p:nvPr/>
        </p:nvSpPr>
        <p:spPr>
          <a:xfrm>
            <a:off x="8150352" y="3942111"/>
            <a:ext cx="155448" cy="1010889"/>
          </a:xfrm>
          <a:prstGeom prst="rightBrace">
            <a:avLst>
              <a:gd name="adj1" fmla="val 70969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None/>
            </a:pPr>
            <a:endParaRPr lang="en-US" sz="1200" dirty="0" smtClean="0"/>
          </a:p>
        </p:txBody>
      </p:sp>
      <p:sp>
        <p:nvSpPr>
          <p:cNvPr id="36" name="Right Brace 35"/>
          <p:cNvSpPr/>
          <p:nvPr/>
        </p:nvSpPr>
        <p:spPr>
          <a:xfrm>
            <a:off x="8150352" y="5105400"/>
            <a:ext cx="155448" cy="1468089"/>
          </a:xfrm>
          <a:prstGeom prst="rightBrace">
            <a:avLst>
              <a:gd name="adj1" fmla="val 70969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None/>
            </a:pPr>
            <a:endParaRPr lang="en-US" sz="1200" dirty="0" smtClean="0"/>
          </a:p>
        </p:txBody>
      </p:sp>
      <p:sp>
        <p:nvSpPr>
          <p:cNvPr id="38" name="Right Brace 37"/>
          <p:cNvSpPr/>
          <p:nvPr/>
        </p:nvSpPr>
        <p:spPr>
          <a:xfrm>
            <a:off x="8150352" y="3352800"/>
            <a:ext cx="155448" cy="457200"/>
          </a:xfrm>
          <a:prstGeom prst="rightBrace">
            <a:avLst>
              <a:gd name="adj1" fmla="val 70969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None/>
            </a:pPr>
            <a:endParaRPr lang="en-US" sz="1200" dirty="0" smtClean="0"/>
          </a:p>
        </p:txBody>
      </p:sp>
      <p:sp>
        <p:nvSpPr>
          <p:cNvPr id="39" name="AutoShape 8"/>
          <p:cNvSpPr>
            <a:spLocks noChangeArrowheads="1"/>
          </p:cNvSpPr>
          <p:nvPr/>
        </p:nvSpPr>
        <p:spPr bwMode="auto">
          <a:xfrm>
            <a:off x="5791200" y="6425208"/>
            <a:ext cx="1251491" cy="432792"/>
          </a:xfrm>
          <a:prstGeom prst="wedgeEllipseCallout">
            <a:avLst>
              <a:gd name="adj1" fmla="val 70973"/>
              <a:gd name="adj2" fmla="val -4151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  <a:cs typeface="Arial"/>
              </a:rPr>
              <a:t>New fact</a:t>
            </a:r>
            <a:endParaRPr lang="en-US" sz="14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44694" y="4254673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>
                <a:latin typeface="+mn-lt"/>
              </a:rPr>
              <a:t>First rule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316119" y="5634335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>
                <a:latin typeface="+mn-lt"/>
              </a:rPr>
              <a:t>Second</a:t>
            </a:r>
            <a:br>
              <a:rPr lang="en-US" sz="12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>rule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332638" y="3440008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>
                <a:latin typeface="+mn-lt"/>
              </a:rPr>
              <a:t>Both rules</a:t>
            </a:r>
          </a:p>
        </p:txBody>
      </p:sp>
    </p:spTree>
    <p:extLst>
      <p:ext uri="{BB962C8B-B14F-4D97-AF65-F5344CB8AC3E}">
        <p14:creationId xmlns:p14="http://schemas.microsoft.com/office/powerpoint/2010/main" val="57999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9" name="Oval 3"/>
          <p:cNvSpPr>
            <a:spLocks noChangeAspect="1" noChangeArrowheads="1"/>
          </p:cNvSpPr>
          <p:nvPr/>
        </p:nvSpPr>
        <p:spPr bwMode="auto">
          <a:xfrm>
            <a:off x="8651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10" name="Oval 4"/>
          <p:cNvSpPr>
            <a:spLocks noChangeAspect="1" noChangeArrowheads="1"/>
          </p:cNvSpPr>
          <p:nvPr/>
        </p:nvSpPr>
        <p:spPr bwMode="auto">
          <a:xfrm>
            <a:off x="255551" y="27227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11" name="Oval 5"/>
          <p:cNvSpPr>
            <a:spLocks noChangeAspect="1" noChangeArrowheads="1"/>
          </p:cNvSpPr>
          <p:nvPr/>
        </p:nvSpPr>
        <p:spPr bwMode="auto">
          <a:xfrm>
            <a:off x="22367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4</a:t>
            </a:r>
          </a:p>
        </p:txBody>
      </p:sp>
      <p:sp>
        <p:nvSpPr>
          <p:cNvPr id="12" name="Oval 6"/>
          <p:cNvSpPr>
            <a:spLocks noChangeAspect="1" noChangeArrowheads="1"/>
          </p:cNvSpPr>
          <p:nvPr/>
        </p:nvSpPr>
        <p:spPr bwMode="auto">
          <a:xfrm>
            <a:off x="2160551" y="30275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1165189" y="1959209"/>
            <a:ext cx="1143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6" y="0"/>
              </a:cxn>
              <a:cxn ang="0">
                <a:pos x="720" y="144"/>
              </a:cxn>
            </a:cxnLst>
            <a:rect l="0" t="0" r="r" b="b"/>
            <a:pathLst>
              <a:path w="720" h="144">
                <a:moveTo>
                  <a:pt x="0" y="144"/>
                </a:moveTo>
                <a:cubicBezTo>
                  <a:pt x="108" y="72"/>
                  <a:pt x="216" y="0"/>
                  <a:pt x="336" y="0"/>
                </a:cubicBezTo>
                <a:cubicBezTo>
                  <a:pt x="456" y="0"/>
                  <a:pt x="588" y="72"/>
                  <a:pt x="720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407951" y="2341796"/>
            <a:ext cx="457200" cy="3810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96" y="48"/>
              </a:cxn>
              <a:cxn ang="0">
                <a:pos x="0" y="240"/>
              </a:cxn>
            </a:cxnLst>
            <a:rect l="0" t="0" r="r" b="b"/>
            <a:pathLst>
              <a:path w="288" h="240">
                <a:moveTo>
                  <a:pt x="288" y="0"/>
                </a:moveTo>
                <a:cubicBezTo>
                  <a:pt x="216" y="4"/>
                  <a:pt x="144" y="8"/>
                  <a:pt x="96" y="48"/>
                </a:cubicBezTo>
                <a:cubicBezTo>
                  <a:pt x="48" y="88"/>
                  <a:pt x="24" y="164"/>
                  <a:pt x="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636551" y="2417996"/>
            <a:ext cx="533400" cy="6350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92" y="336"/>
              </a:cxn>
              <a:cxn ang="0">
                <a:pos x="336" y="0"/>
              </a:cxn>
            </a:cxnLst>
            <a:rect l="0" t="0" r="r" b="b"/>
            <a:pathLst>
              <a:path w="336" h="400">
                <a:moveTo>
                  <a:pt x="0" y="384"/>
                </a:moveTo>
                <a:cubicBezTo>
                  <a:pt x="68" y="392"/>
                  <a:pt x="136" y="400"/>
                  <a:pt x="192" y="336"/>
                </a:cubicBezTo>
                <a:cubicBezTo>
                  <a:pt x="248" y="272"/>
                  <a:pt x="292" y="136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484151" y="3103796"/>
            <a:ext cx="1676400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92"/>
              </a:cxn>
              <a:cxn ang="0">
                <a:pos x="1056" y="144"/>
              </a:cxn>
            </a:cxnLst>
            <a:rect l="0" t="0" r="r" b="b"/>
            <a:pathLst>
              <a:path w="1056" h="216">
                <a:moveTo>
                  <a:pt x="0" y="0"/>
                </a:moveTo>
                <a:cubicBezTo>
                  <a:pt x="200" y="84"/>
                  <a:pt x="400" y="168"/>
                  <a:pt x="576" y="192"/>
                </a:cubicBezTo>
                <a:cubicBezTo>
                  <a:pt x="752" y="216"/>
                  <a:pt x="904" y="180"/>
                  <a:pt x="1056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" name="Group 12"/>
          <p:cNvGraphicFramePr>
            <a:graphicFrameLocks noGrp="1"/>
          </p:cNvGraphicFramePr>
          <p:nvPr>
            <p:extLst/>
          </p:nvPr>
        </p:nvGraphicFramePr>
        <p:xfrm>
          <a:off x="127997" y="3918466"/>
          <a:ext cx="1533374" cy="2077438"/>
        </p:xfrm>
        <a:graphic>
          <a:graphicData uri="http://schemas.openxmlformats.org/drawingml/2006/table">
            <a:tbl>
              <a:tblPr/>
              <a:tblGrid>
                <a:gridCol w="766687"/>
                <a:gridCol w="766687"/>
              </a:tblGrid>
              <a:tr h="346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163865" y="3408596"/>
            <a:ext cx="5866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R=</a:t>
            </a:r>
          </a:p>
        </p:txBody>
      </p:sp>
      <p:sp>
        <p:nvSpPr>
          <p:cNvPr id="20" name="Freeform 33"/>
          <p:cNvSpPr>
            <a:spLocks/>
          </p:cNvSpPr>
          <p:nvPr/>
        </p:nvSpPr>
        <p:spPr bwMode="auto">
          <a:xfrm>
            <a:off x="2541551" y="2417996"/>
            <a:ext cx="317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92" y="288"/>
              </a:cxn>
              <a:cxn ang="0">
                <a:pos x="48" y="0"/>
              </a:cxn>
            </a:cxnLst>
            <a:rect l="0" t="0" r="r" b="b"/>
            <a:pathLst>
              <a:path w="200" h="480">
                <a:moveTo>
                  <a:pt x="0" y="480"/>
                </a:moveTo>
                <a:cubicBezTo>
                  <a:pt x="92" y="424"/>
                  <a:pt x="184" y="368"/>
                  <a:pt x="192" y="288"/>
                </a:cubicBezTo>
                <a:cubicBezTo>
                  <a:pt x="200" y="208"/>
                  <a:pt x="124" y="104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672256" y="1622230"/>
            <a:ext cx="3198311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sym typeface="Symbol" pitchFamily="-64" charset="2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x,z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), 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z,y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  <a:endParaRPr lang="en-US" sz="24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7046" y="3573223"/>
            <a:ext cx="1169010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Initially: 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is empty.</a:t>
            </a:r>
          </a:p>
        </p:txBody>
      </p:sp>
      <p:graphicFrame>
        <p:nvGraphicFramePr>
          <p:cNvPr id="21" name="Group 12"/>
          <p:cNvGraphicFramePr>
            <a:graphicFrameLocks noGrp="1"/>
          </p:cNvGraphicFramePr>
          <p:nvPr>
            <p:extLst/>
          </p:nvPr>
        </p:nvGraphicFramePr>
        <p:xfrm>
          <a:off x="3862472" y="4254673"/>
          <a:ext cx="712342" cy="1463040"/>
        </p:xfrm>
        <a:graphic>
          <a:graphicData uri="http://schemas.openxmlformats.org/drawingml/2006/table">
            <a:tbl>
              <a:tblPr/>
              <a:tblGrid>
                <a:gridCol w="356171"/>
                <a:gridCol w="356171"/>
              </a:tblGrid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115834" y="3065346"/>
            <a:ext cx="1724551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Second iteration: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=</a:t>
            </a:r>
            <a:endParaRPr lang="en-US" sz="1600" dirty="0">
              <a:latin typeface="Arial"/>
            </a:endParaRPr>
          </a:p>
        </p:txBody>
      </p:sp>
      <p:graphicFrame>
        <p:nvGraphicFramePr>
          <p:cNvPr id="24" name="Group 12"/>
          <p:cNvGraphicFramePr>
            <a:graphicFrameLocks noGrp="1"/>
          </p:cNvGraphicFramePr>
          <p:nvPr>
            <p:extLst/>
          </p:nvPr>
        </p:nvGraphicFramePr>
        <p:xfrm>
          <a:off x="5596262" y="3523153"/>
          <a:ext cx="732718" cy="2926080"/>
        </p:xfrm>
        <a:graphic>
          <a:graphicData uri="http://schemas.openxmlformats.org/drawingml/2006/table">
            <a:tbl>
              <a:tblPr/>
              <a:tblGrid>
                <a:gridCol w="366359"/>
                <a:gridCol w="366359"/>
              </a:tblGrid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407198" y="3319284"/>
            <a:ext cx="1427494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First iteration: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=</a:t>
            </a:r>
            <a:endParaRPr lang="en-US" sz="1600" dirty="0">
              <a:latin typeface="Arial"/>
            </a:endParaRPr>
          </a:p>
        </p:txBody>
      </p:sp>
      <p:sp>
        <p:nvSpPr>
          <p:cNvPr id="27" name="Oval 5"/>
          <p:cNvSpPr>
            <a:spLocks noChangeAspect="1" noChangeArrowheads="1"/>
          </p:cNvSpPr>
          <p:nvPr/>
        </p:nvSpPr>
        <p:spPr bwMode="auto">
          <a:xfrm>
            <a:off x="2811488" y="1489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5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" name="Straight Arrow Connector 7"/>
          <p:cNvCxnSpPr>
            <a:stCxn id="11" idx="7"/>
            <a:endCxn id="27" idx="3"/>
          </p:cNvCxnSpPr>
          <p:nvPr/>
        </p:nvCxnSpPr>
        <p:spPr>
          <a:xfrm flipV="1">
            <a:off x="2561955" y="1814804"/>
            <a:ext cx="305329" cy="354188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7121528" y="2811408"/>
            <a:ext cx="1496123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Third iteration: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=</a:t>
            </a:r>
            <a:endParaRPr lang="en-US" sz="1600" dirty="0">
              <a:latin typeface="Arial"/>
            </a:endParaRPr>
          </a:p>
        </p:txBody>
      </p:sp>
      <p:graphicFrame>
        <p:nvGraphicFramePr>
          <p:cNvPr id="33" name="Group 12"/>
          <p:cNvGraphicFramePr>
            <a:graphicFrameLocks noGrp="1"/>
          </p:cNvGraphicFramePr>
          <p:nvPr>
            <p:extLst/>
          </p:nvPr>
        </p:nvGraphicFramePr>
        <p:xfrm>
          <a:off x="7350429" y="3401233"/>
          <a:ext cx="732718" cy="3169920"/>
        </p:xfrm>
        <a:graphic>
          <a:graphicData uri="http://schemas.openxmlformats.org/drawingml/2006/table">
            <a:tbl>
              <a:tblPr/>
              <a:tblGrid>
                <a:gridCol w="366359"/>
                <a:gridCol w="366359"/>
              </a:tblGrid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Group 12"/>
          <p:cNvGraphicFramePr>
            <a:graphicFrameLocks noGrp="1"/>
          </p:cNvGraphicFramePr>
          <p:nvPr>
            <p:extLst/>
          </p:nvPr>
        </p:nvGraphicFramePr>
        <p:xfrm>
          <a:off x="2128682" y="4864273"/>
          <a:ext cx="712342" cy="243840"/>
        </p:xfrm>
        <a:graphic>
          <a:graphicData uri="http://schemas.openxmlformats.org/drawingml/2006/table">
            <a:tbl>
              <a:tblPr/>
              <a:tblGrid>
                <a:gridCol w="356171"/>
                <a:gridCol w="356171"/>
              </a:tblGrid>
              <a:tr h="20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209070" y="1286115"/>
            <a:ext cx="24160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R encodes a graph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67600" y="1547434"/>
            <a:ext cx="151052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What does</a:t>
            </a:r>
            <a:br>
              <a:rPr lang="en-US" sz="2000" dirty="0" smtClean="0"/>
            </a:br>
            <a:r>
              <a:rPr lang="en-US" sz="2000" dirty="0" smtClean="0"/>
              <a:t>it compute?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8229600" y="4419600"/>
            <a:ext cx="925679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No</a:t>
            </a:r>
            <a:br>
              <a:rPr lang="en-US" sz="2000" dirty="0" smtClean="0"/>
            </a:br>
            <a:r>
              <a:rPr lang="en-US" sz="2000" dirty="0" smtClean="0"/>
              <a:t>new</a:t>
            </a:r>
            <a:br>
              <a:rPr lang="en-US" sz="2000" dirty="0" smtClean="0"/>
            </a:br>
            <a:r>
              <a:rPr lang="en-US" sz="2000" dirty="0" smtClean="0"/>
              <a:t>facts.</a:t>
            </a:r>
            <a:br>
              <a:rPr lang="en-US" sz="2000" dirty="0" smtClean="0"/>
            </a:br>
            <a:r>
              <a:rPr lang="en-US" sz="2000" dirty="0" smtClean="0"/>
              <a:t>DONE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8305800" y="3352800"/>
            <a:ext cx="914633" cy="1126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Arial"/>
              </a:rPr>
              <a:t>Fourth</a:t>
            </a:r>
            <a:br>
              <a:rPr lang="en-US" sz="1600" dirty="0" smtClean="0">
                <a:latin typeface="Arial"/>
              </a:rPr>
            </a:br>
            <a:r>
              <a:rPr lang="en-US" sz="1600" dirty="0" smtClean="0">
                <a:latin typeface="Arial"/>
              </a:rPr>
              <a:t>iteration</a:t>
            </a:r>
          </a:p>
          <a:p>
            <a:pPr>
              <a:buNone/>
            </a:pPr>
            <a:r>
              <a:rPr lang="en-US" sz="1600" dirty="0" smtClean="0">
                <a:latin typeface="Arial"/>
              </a:rPr>
              <a:t>T =</a:t>
            </a:r>
            <a:br>
              <a:rPr lang="en-US" sz="1600" dirty="0" smtClean="0">
                <a:latin typeface="Arial"/>
              </a:rPr>
            </a:br>
            <a:r>
              <a:rPr lang="en-US" sz="1600" dirty="0" smtClean="0">
                <a:latin typeface="Arial"/>
              </a:rPr>
              <a:t>(same)</a:t>
            </a:r>
            <a:endParaRPr lang="en-US" sz="16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17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 Semantics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err="1" smtClean="0"/>
              <a:t>Fixpoint</a:t>
            </a:r>
            <a:r>
              <a:rPr lang="en-US" sz="2000" dirty="0" smtClean="0"/>
              <a:t> semantics</a:t>
            </a:r>
          </a:p>
          <a:p>
            <a:r>
              <a:rPr lang="en-US" sz="2000" dirty="0" smtClean="0"/>
              <a:t>Start: </a:t>
            </a:r>
            <a:br>
              <a:rPr lang="en-US" sz="2000" dirty="0" smtClean="0"/>
            </a:br>
            <a:r>
              <a:rPr lang="en-US" sz="2000" dirty="0" smtClean="0"/>
              <a:t>	IDB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empty relations</a:t>
            </a:r>
            <a:br>
              <a:rPr lang="en-US" sz="2000" dirty="0" smtClean="0"/>
            </a:br>
            <a:r>
              <a:rPr lang="en-US" sz="2000" dirty="0" smtClean="0"/>
              <a:t>	t = 0</a:t>
            </a:r>
            <a:br>
              <a:rPr lang="en-US" sz="2000" dirty="0" smtClean="0"/>
            </a:br>
            <a:r>
              <a:rPr lang="en-US" sz="2000" dirty="0" smtClean="0"/>
              <a:t>Repeat:</a:t>
            </a:r>
            <a:br>
              <a:rPr lang="en-US" sz="2000" dirty="0" smtClean="0"/>
            </a:br>
            <a:r>
              <a:rPr lang="en-US" sz="2000" dirty="0" smtClean="0"/>
              <a:t>	IDB</a:t>
            </a:r>
            <a:r>
              <a:rPr lang="en-US" sz="2000" baseline="-25000" dirty="0" smtClean="0"/>
              <a:t>t+1</a:t>
            </a:r>
            <a:r>
              <a:rPr lang="en-US" sz="2000" dirty="0" smtClean="0"/>
              <a:t> = Compute Rules(EDB, </a:t>
            </a:r>
            <a:r>
              <a:rPr lang="en-US" sz="2000" dirty="0" err="1" smtClean="0"/>
              <a:t>IDB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	t = t+1</a:t>
            </a:r>
            <a:br>
              <a:rPr lang="en-US" sz="2000" dirty="0" smtClean="0"/>
            </a:br>
            <a:r>
              <a:rPr lang="en-US" sz="2000" dirty="0" smtClean="0"/>
              <a:t>Until </a:t>
            </a:r>
            <a:r>
              <a:rPr lang="en-US" sz="2000" dirty="0" err="1" smtClean="0"/>
              <a:t>IDB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 = IDB</a:t>
            </a:r>
            <a:r>
              <a:rPr lang="en-US" sz="2000" baseline="-25000" dirty="0" smtClean="0"/>
              <a:t>t-1</a:t>
            </a:r>
          </a:p>
          <a:p>
            <a:endParaRPr lang="en-US" sz="2000" dirty="0" smtClean="0"/>
          </a:p>
          <a:p>
            <a:r>
              <a:rPr lang="en-US" sz="2000" dirty="0" smtClean="0"/>
              <a:t>Remark: since rules are monotone:</a:t>
            </a:r>
            <a:br>
              <a:rPr lang="en-US" sz="2000" dirty="0" smtClean="0"/>
            </a:br>
            <a:r>
              <a:rPr lang="en-US" sz="2000" dirty="0" smtClean="0"/>
              <a:t>∅ = IDB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⊆IDB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⊆ IDB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⊆ ...</a:t>
            </a:r>
          </a:p>
          <a:p>
            <a:r>
              <a:rPr lang="en-US" sz="2000" dirty="0" smtClean="0"/>
              <a:t>It follows that a </a:t>
            </a:r>
            <a:r>
              <a:rPr lang="en-US" sz="2000" dirty="0" err="1" smtClean="0"/>
              <a:t>datalog</a:t>
            </a:r>
            <a:r>
              <a:rPr lang="en-US" sz="2000" dirty="0" smtClean="0"/>
              <a:t> program w/o functions (+, *, ...) always terminates. (Why? In what time?)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69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Datalog</a:t>
            </a:r>
            <a:r>
              <a:rPr lang="en-US" dirty="0"/>
              <a:t>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Minimal model semantics:</a:t>
            </a:r>
          </a:p>
          <a:p>
            <a:r>
              <a:rPr lang="en-US" dirty="0" smtClean="0"/>
              <a:t>Return the IDB that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For every rule,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∀</a:t>
            </a:r>
            <a:r>
              <a:rPr lang="en-US" dirty="0" err="1" smtClean="0">
                <a:solidFill>
                  <a:srgbClr val="0000FF"/>
                </a:solidFill>
              </a:rPr>
              <a:t>vars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[</a:t>
            </a:r>
            <a:r>
              <a:rPr lang="en-US" dirty="0" smtClean="0">
                <a:solidFill>
                  <a:prstClr val="black"/>
                </a:solidFill>
              </a:rPr>
              <a:t>(Body(EDB,IDB) </a:t>
            </a:r>
            <a:r>
              <a:rPr lang="en-US" dirty="0" smtClean="0">
                <a:solidFill>
                  <a:prstClr val="black"/>
                </a:solidFill>
                <a:sym typeface="Symbol" pitchFamily="112" charset="2"/>
              </a:rPr>
              <a:t>⇒</a:t>
            </a:r>
            <a:r>
              <a:rPr lang="en-US" dirty="0" smtClean="0">
                <a:solidFill>
                  <a:prstClr val="black"/>
                </a:solidFill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Head(IDB)]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  <a:sym typeface="Wingdings"/>
              </a:rPr>
              <a:t>Is the smallest IDB satisfying (1)</a:t>
            </a:r>
          </a:p>
          <a:p>
            <a:pPr lvl="1"/>
            <a:endParaRPr lang="en-US" dirty="0">
              <a:solidFill>
                <a:prstClr val="black"/>
              </a:solidFill>
              <a:sym typeface="Wingdings"/>
            </a:endParaRPr>
          </a:p>
          <a:p>
            <a:r>
              <a:rPr lang="en-US" dirty="0" smtClean="0">
                <a:solidFill>
                  <a:prstClr val="black"/>
                </a:solidFill>
                <a:sym typeface="Wingdings"/>
              </a:rPr>
              <a:t>Theorem: there exists a smallest IDB satisfying (1)</a:t>
            </a: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935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fixpoint</a:t>
            </a:r>
            <a:r>
              <a:rPr lang="en-US" dirty="0" smtClean="0"/>
              <a:t> semantics tells us how to compute a </a:t>
            </a:r>
            <a:r>
              <a:rPr lang="en-US" dirty="0" err="1" smtClean="0"/>
              <a:t>datalog</a:t>
            </a:r>
            <a:r>
              <a:rPr lang="en-US" dirty="0" smtClean="0"/>
              <a:t> query</a:t>
            </a:r>
          </a:p>
          <a:p>
            <a:endParaRPr lang="en-US" dirty="0" smtClean="0"/>
          </a:p>
          <a:p>
            <a:r>
              <a:rPr lang="en-US" dirty="0" smtClean="0"/>
              <a:t>The minimal model semantics is more declarative: only says what we get</a:t>
            </a:r>
          </a:p>
          <a:p>
            <a:endParaRPr lang="en-US" dirty="0" smtClean="0"/>
          </a:p>
          <a:p>
            <a:r>
              <a:rPr lang="en-US" dirty="0" smtClean="0"/>
              <a:t>The two semantics are equivalent</a:t>
            </a:r>
            <a:br>
              <a:rPr lang="en-US" dirty="0" smtClean="0"/>
            </a:br>
            <a:r>
              <a:rPr lang="en-US" dirty="0" smtClean="0"/>
              <a:t>meaning: you get the same thing </a:t>
            </a:r>
          </a:p>
        </p:txBody>
      </p:sp>
    </p:spTree>
    <p:extLst>
      <p:ext uri="{BB962C8B-B14F-4D97-AF65-F5344CB8AC3E}">
        <p14:creationId xmlns:p14="http://schemas.microsoft.com/office/powerpoint/2010/main" val="16640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Equivalent Programs</a:t>
            </a:r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4276910" y="1819552"/>
            <a:ext cx="3198311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sym typeface="Symbol" pitchFamily="-64" charset="2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x,z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), 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z,y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  <a:endParaRPr lang="en-US" sz="24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276910" y="3016430"/>
            <a:ext cx="3198311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sym typeface="Symbol" pitchFamily="-64" charset="2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x,z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), R(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z,y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  <a:endParaRPr lang="en-US" sz="24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4276910" y="4232701"/>
            <a:ext cx="3159839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sym typeface="Symbol" pitchFamily="-64" charset="2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</a:t>
            </a:r>
            <a:r>
              <a:rPr lang="en-US" sz="24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x,z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), T(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z,y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  <a:endParaRPr lang="en-US" sz="24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7600" y="1921669"/>
            <a:ext cx="1741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Right linear</a:t>
            </a:r>
            <a:endParaRPr lang="en-US" dirty="0">
              <a:latin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67600" y="3239760"/>
            <a:ext cx="153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Left linear</a:t>
            </a:r>
            <a:endParaRPr lang="en-US" dirty="0"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67600" y="4463534"/>
            <a:ext cx="160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Non-linear</a:t>
            </a:r>
            <a:endParaRPr lang="en-US" dirty="0">
              <a:latin typeface="Arial"/>
            </a:endParaRPr>
          </a:p>
        </p:txBody>
      </p:sp>
      <p:sp>
        <p:nvSpPr>
          <p:cNvPr id="26" name="Oval 3"/>
          <p:cNvSpPr>
            <a:spLocks noChangeAspect="1" noChangeArrowheads="1"/>
          </p:cNvSpPr>
          <p:nvPr/>
        </p:nvSpPr>
        <p:spPr bwMode="auto">
          <a:xfrm>
            <a:off x="8651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27" name="Oval 4"/>
          <p:cNvSpPr>
            <a:spLocks noChangeAspect="1" noChangeArrowheads="1"/>
          </p:cNvSpPr>
          <p:nvPr/>
        </p:nvSpPr>
        <p:spPr bwMode="auto">
          <a:xfrm>
            <a:off x="255551" y="27227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28" name="Oval 5"/>
          <p:cNvSpPr>
            <a:spLocks noChangeAspect="1" noChangeArrowheads="1"/>
          </p:cNvSpPr>
          <p:nvPr/>
        </p:nvSpPr>
        <p:spPr bwMode="auto">
          <a:xfrm>
            <a:off x="2236751" y="21131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4</a:t>
            </a: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2160551" y="3027596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31" name="Freeform 8"/>
          <p:cNvSpPr>
            <a:spLocks/>
          </p:cNvSpPr>
          <p:nvPr/>
        </p:nvSpPr>
        <p:spPr bwMode="auto">
          <a:xfrm>
            <a:off x="1165189" y="1959209"/>
            <a:ext cx="1143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6" y="0"/>
              </a:cxn>
              <a:cxn ang="0">
                <a:pos x="720" y="144"/>
              </a:cxn>
            </a:cxnLst>
            <a:rect l="0" t="0" r="r" b="b"/>
            <a:pathLst>
              <a:path w="720" h="144">
                <a:moveTo>
                  <a:pt x="0" y="144"/>
                </a:moveTo>
                <a:cubicBezTo>
                  <a:pt x="108" y="72"/>
                  <a:pt x="216" y="0"/>
                  <a:pt x="336" y="0"/>
                </a:cubicBezTo>
                <a:cubicBezTo>
                  <a:pt x="456" y="0"/>
                  <a:pt x="588" y="72"/>
                  <a:pt x="720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Freeform 9"/>
          <p:cNvSpPr>
            <a:spLocks/>
          </p:cNvSpPr>
          <p:nvPr/>
        </p:nvSpPr>
        <p:spPr bwMode="auto">
          <a:xfrm>
            <a:off x="407951" y="2341796"/>
            <a:ext cx="457200" cy="3810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96" y="48"/>
              </a:cxn>
              <a:cxn ang="0">
                <a:pos x="0" y="240"/>
              </a:cxn>
            </a:cxnLst>
            <a:rect l="0" t="0" r="r" b="b"/>
            <a:pathLst>
              <a:path w="288" h="240">
                <a:moveTo>
                  <a:pt x="288" y="0"/>
                </a:moveTo>
                <a:cubicBezTo>
                  <a:pt x="216" y="4"/>
                  <a:pt x="144" y="8"/>
                  <a:pt x="96" y="48"/>
                </a:cubicBezTo>
                <a:cubicBezTo>
                  <a:pt x="48" y="88"/>
                  <a:pt x="24" y="164"/>
                  <a:pt x="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Freeform 10"/>
          <p:cNvSpPr>
            <a:spLocks/>
          </p:cNvSpPr>
          <p:nvPr/>
        </p:nvSpPr>
        <p:spPr bwMode="auto">
          <a:xfrm>
            <a:off x="636551" y="2417996"/>
            <a:ext cx="533400" cy="6350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92" y="336"/>
              </a:cxn>
              <a:cxn ang="0">
                <a:pos x="336" y="0"/>
              </a:cxn>
            </a:cxnLst>
            <a:rect l="0" t="0" r="r" b="b"/>
            <a:pathLst>
              <a:path w="336" h="400">
                <a:moveTo>
                  <a:pt x="0" y="384"/>
                </a:moveTo>
                <a:cubicBezTo>
                  <a:pt x="68" y="392"/>
                  <a:pt x="136" y="400"/>
                  <a:pt x="192" y="336"/>
                </a:cubicBezTo>
                <a:cubicBezTo>
                  <a:pt x="248" y="272"/>
                  <a:pt x="292" y="136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Freeform 11"/>
          <p:cNvSpPr>
            <a:spLocks/>
          </p:cNvSpPr>
          <p:nvPr/>
        </p:nvSpPr>
        <p:spPr bwMode="auto">
          <a:xfrm>
            <a:off x="484151" y="3103796"/>
            <a:ext cx="1676400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92"/>
              </a:cxn>
              <a:cxn ang="0">
                <a:pos x="1056" y="144"/>
              </a:cxn>
            </a:cxnLst>
            <a:rect l="0" t="0" r="r" b="b"/>
            <a:pathLst>
              <a:path w="1056" h="216">
                <a:moveTo>
                  <a:pt x="0" y="0"/>
                </a:moveTo>
                <a:cubicBezTo>
                  <a:pt x="200" y="84"/>
                  <a:pt x="400" y="168"/>
                  <a:pt x="576" y="192"/>
                </a:cubicBezTo>
                <a:cubicBezTo>
                  <a:pt x="752" y="216"/>
                  <a:pt x="904" y="180"/>
                  <a:pt x="1056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5" name="Group 12"/>
          <p:cNvGraphicFramePr>
            <a:graphicFrameLocks noGrp="1"/>
          </p:cNvGraphicFramePr>
          <p:nvPr>
            <p:extLst/>
          </p:nvPr>
        </p:nvGraphicFramePr>
        <p:xfrm>
          <a:off x="127997" y="3918466"/>
          <a:ext cx="1533374" cy="2077438"/>
        </p:xfrm>
        <a:graphic>
          <a:graphicData uri="http://schemas.openxmlformats.org/drawingml/2006/table">
            <a:tbl>
              <a:tblPr/>
              <a:tblGrid>
                <a:gridCol w="766687"/>
                <a:gridCol w="766687"/>
              </a:tblGrid>
              <a:tr h="346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163865" y="3408596"/>
            <a:ext cx="5866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R=</a:t>
            </a:r>
          </a:p>
        </p:txBody>
      </p:sp>
      <p:sp>
        <p:nvSpPr>
          <p:cNvPr id="37" name="Freeform 33"/>
          <p:cNvSpPr>
            <a:spLocks/>
          </p:cNvSpPr>
          <p:nvPr/>
        </p:nvSpPr>
        <p:spPr bwMode="auto">
          <a:xfrm>
            <a:off x="2541551" y="2417996"/>
            <a:ext cx="317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92" y="288"/>
              </a:cxn>
              <a:cxn ang="0">
                <a:pos x="48" y="0"/>
              </a:cxn>
            </a:cxnLst>
            <a:rect l="0" t="0" r="r" b="b"/>
            <a:pathLst>
              <a:path w="200" h="480">
                <a:moveTo>
                  <a:pt x="0" y="480"/>
                </a:moveTo>
                <a:cubicBezTo>
                  <a:pt x="92" y="424"/>
                  <a:pt x="184" y="368"/>
                  <a:pt x="192" y="288"/>
                </a:cubicBezTo>
                <a:cubicBezTo>
                  <a:pt x="200" y="208"/>
                  <a:pt x="124" y="104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Oval 5"/>
          <p:cNvSpPr>
            <a:spLocks noChangeAspect="1" noChangeArrowheads="1"/>
          </p:cNvSpPr>
          <p:nvPr/>
        </p:nvSpPr>
        <p:spPr bwMode="auto">
          <a:xfrm>
            <a:off x="2811488" y="1489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5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0" name="Straight Arrow Connector 39"/>
          <p:cNvCxnSpPr>
            <a:stCxn id="28" idx="7"/>
            <a:endCxn id="39" idx="3"/>
          </p:cNvCxnSpPr>
          <p:nvPr/>
        </p:nvCxnSpPr>
        <p:spPr>
          <a:xfrm flipV="1">
            <a:off x="2561955" y="1814804"/>
            <a:ext cx="305329" cy="354188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209070" y="1286115"/>
            <a:ext cx="2877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R encodes a graph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85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</a:t>
            </a:r>
            <a:r>
              <a:rPr lang="en-US" dirty="0" err="1" smtClean="0"/>
              <a:t>Datalog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3048000"/>
            <a:ext cx="5010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U1(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:-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y != “Bob”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85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Here are </a:t>
            </a:r>
            <a:r>
              <a:rPr lang="en-US" i="1" u="sng" dirty="0" smtClean="0">
                <a:solidFill>
                  <a:prstClr val="black"/>
                </a:solidFill>
                <a:latin typeface="Arial"/>
              </a:rPr>
              <a:t>unsafe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rules.  What’s “unsafe” about them 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3962400"/>
            <a:ext cx="5744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U2(x)   :-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!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7" y="0"/>
            <a:ext cx="1667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ParentChild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p,c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60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</a:t>
            </a:r>
            <a:r>
              <a:rPr lang="en-US" dirty="0" err="1" smtClean="0"/>
              <a:t>Datalog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3048000"/>
            <a:ext cx="5010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U1(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:-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y != “Bob”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85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Here are </a:t>
            </a:r>
            <a:r>
              <a:rPr lang="en-US" i="1" u="sng" dirty="0" smtClean="0">
                <a:solidFill>
                  <a:prstClr val="black"/>
                </a:solidFill>
                <a:latin typeface="Arial"/>
              </a:rPr>
              <a:t>unsafe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rules.  What’s “unsafe” about them 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3962400"/>
            <a:ext cx="5744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U2(x)   :-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!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7" y="0"/>
            <a:ext cx="1667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ParentChild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p,c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3" name="Oval Callout 2"/>
          <p:cNvSpPr/>
          <p:nvPr/>
        </p:nvSpPr>
        <p:spPr bwMode="auto">
          <a:xfrm>
            <a:off x="6600504" y="2590800"/>
            <a:ext cx="2967973" cy="1038701"/>
          </a:xfrm>
          <a:prstGeom prst="wedgeEllipseCallout">
            <a:avLst>
              <a:gd name="adj1" fmla="val -53863"/>
              <a:gd name="adj2" fmla="val 887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Holds for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every y</a:t>
            </a:r>
            <a:r>
              <a:rPr lang="en-US" sz="1400" dirty="0">
                <a:latin typeface="+mn-lt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other than “Bob”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U1 = infinite!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44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</a:t>
            </a:r>
            <a:r>
              <a:rPr lang="en-US" dirty="0" err="1" smtClean="0"/>
              <a:t>Datalog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3048000"/>
            <a:ext cx="5010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U1(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:-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y != “Bob”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85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Here are </a:t>
            </a:r>
            <a:r>
              <a:rPr lang="en-US" i="1" u="sng" dirty="0" smtClean="0">
                <a:solidFill>
                  <a:prstClr val="black"/>
                </a:solidFill>
                <a:latin typeface="Arial"/>
              </a:rPr>
              <a:t>unsafe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rules.  What’s “unsafe” about them 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3962400"/>
            <a:ext cx="5744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U2(x)   :-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!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7" y="0"/>
            <a:ext cx="1667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ParentChild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p,c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3" name="Oval Callout 2"/>
          <p:cNvSpPr/>
          <p:nvPr/>
        </p:nvSpPr>
        <p:spPr bwMode="auto">
          <a:xfrm>
            <a:off x="6600504" y="2590800"/>
            <a:ext cx="2967973" cy="1038701"/>
          </a:xfrm>
          <a:prstGeom prst="wedgeEllipseCallout">
            <a:avLst>
              <a:gd name="adj1" fmla="val -53863"/>
              <a:gd name="adj2" fmla="val 887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Holds for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every y</a:t>
            </a:r>
            <a:r>
              <a:rPr lang="en-US" sz="1400" dirty="0">
                <a:latin typeface="+mn-lt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other than “Bob”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U1 = infinite!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5562600" y="4267200"/>
            <a:ext cx="4184426" cy="1341656"/>
          </a:xfrm>
          <a:prstGeom prst="wedgeEllipseCallout">
            <a:avLst>
              <a:gd name="adj1" fmla="val -54645"/>
              <a:gd name="adj2" fmla="val -3880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Want Alice’s childless children,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but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we get all children x (because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there exists some y that x is not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parent of y)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84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Summary</a:t>
            </a: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820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Theta-join</a:t>
            </a:r>
            <a:r>
              <a:rPr lang="en-US" sz="2800" dirty="0"/>
              <a:t>: </a:t>
            </a:r>
            <a:r>
              <a:rPr lang="en-US" sz="2800" dirty="0" smtClean="0"/>
              <a:t>R</a:t>
            </a:r>
            <a:r>
              <a:rPr lang="en-US" sz="2800" dirty="0"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2800" dirty="0" smtClean="0">
                <a:ea typeface="ＭＳ Ｐゴシック" pitchFamily="112" charset="-128"/>
                <a:cs typeface="ＭＳ Ｐゴシック" pitchFamily="112" charset="-128"/>
              </a:rPr>
              <a:t>⨝ </a:t>
            </a:r>
            <a:r>
              <a:rPr lang="en-US" sz="2800" baseline="-25000" dirty="0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</a:t>
            </a:r>
            <a:r>
              <a:rPr lang="en-US" sz="2800" dirty="0" smtClean="0"/>
              <a:t> </a:t>
            </a:r>
            <a:r>
              <a:rPr lang="en-US" sz="2800" dirty="0" smtClean="0"/>
              <a:t>S </a:t>
            </a:r>
            <a:r>
              <a:rPr lang="en-US" sz="2800" dirty="0"/>
              <a:t>= </a:t>
            </a:r>
            <a:r>
              <a:rPr lang="el-GR" sz="2800" dirty="0"/>
              <a:t>σ</a:t>
            </a:r>
            <a:r>
              <a:rPr lang="en-US" sz="2800" baseline="-25000" dirty="0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 </a:t>
            </a:r>
            <a:r>
              <a:rPr lang="en-US" sz="2800" dirty="0" smtClean="0"/>
              <a:t>(R × </a:t>
            </a:r>
            <a:r>
              <a:rPr lang="en-US" sz="2800" dirty="0"/>
              <a:t>S)</a:t>
            </a:r>
          </a:p>
          <a:p>
            <a:pPr lvl="1"/>
            <a:r>
              <a:rPr lang="en-US" sz="2400" dirty="0"/>
              <a:t>Join of R and S with a join condition </a:t>
            </a:r>
            <a:r>
              <a:rPr lang="el-GR" sz="2400" dirty="0" smtClean="0"/>
              <a:t>θ</a:t>
            </a:r>
            <a:endParaRPr lang="en-US" sz="2400" dirty="0"/>
          </a:p>
          <a:p>
            <a:pPr lvl="1"/>
            <a:r>
              <a:rPr lang="en-US" sz="2400" dirty="0"/>
              <a:t>Cross-product followed by selection </a:t>
            </a:r>
            <a:r>
              <a:rPr lang="el-GR" sz="2400" dirty="0" smtClean="0"/>
              <a:t>θ</a:t>
            </a:r>
            <a:endParaRPr lang="en-US" sz="2400" dirty="0" smtClean="0"/>
          </a:p>
          <a:p>
            <a:pPr lvl="1"/>
            <a:r>
              <a:rPr lang="en-US" sz="2400" dirty="0" smtClean="0"/>
              <a:t>No projection</a:t>
            </a:r>
            <a:endParaRPr lang="en-US" sz="2400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Equijoin</a:t>
            </a:r>
            <a:r>
              <a:rPr lang="en-US" sz="2800" dirty="0"/>
              <a:t>: </a:t>
            </a:r>
            <a:r>
              <a:rPr lang="en-US" sz="2800" dirty="0" smtClean="0"/>
              <a:t>R</a:t>
            </a:r>
            <a:r>
              <a:rPr lang="en-US" sz="2800" dirty="0"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2800" dirty="0" smtClean="0">
                <a:ea typeface="ＭＳ Ｐゴシック" pitchFamily="112" charset="-128"/>
                <a:cs typeface="ＭＳ Ｐゴシック" pitchFamily="112" charset="-128"/>
              </a:rPr>
              <a:t>⨝ </a:t>
            </a:r>
            <a:r>
              <a:rPr lang="el-GR" sz="2800" baseline="-25000" dirty="0" smtClean="0"/>
              <a:t>θ</a:t>
            </a:r>
            <a:r>
              <a:rPr lang="el-GR" sz="2800" dirty="0" smtClean="0"/>
              <a:t> </a:t>
            </a:r>
            <a:r>
              <a:rPr lang="en-US" sz="2800" dirty="0" smtClean="0"/>
              <a:t>S </a:t>
            </a:r>
            <a:r>
              <a:rPr lang="en-US" sz="2800" dirty="0"/>
              <a:t>= </a:t>
            </a:r>
            <a:r>
              <a:rPr lang="el-GR" sz="2800" dirty="0" smtClean="0"/>
              <a:t>σ</a:t>
            </a:r>
            <a:r>
              <a:rPr lang="el-GR" sz="2800" baseline="-25000" dirty="0" smtClean="0"/>
              <a:t>θ</a:t>
            </a:r>
            <a:r>
              <a:rPr lang="en-US" sz="2800" dirty="0" smtClean="0">
                <a:latin typeface="Symbol" pitchFamily="-65" charset="2"/>
                <a:sym typeface="Symbol" pitchFamily="-65" charset="2"/>
              </a:rPr>
              <a:t> (</a:t>
            </a:r>
            <a:r>
              <a:rPr lang="en-US" sz="2800" dirty="0" smtClean="0"/>
              <a:t>R </a:t>
            </a:r>
            <a:r>
              <a:rPr lang="en-US" sz="2800" dirty="0"/>
              <a:t>× S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r>
              <a:rPr lang="en-US" sz="2400" dirty="0"/>
              <a:t>Join condition </a:t>
            </a:r>
            <a:r>
              <a:rPr lang="el-GR" sz="2400" dirty="0"/>
              <a:t>θ </a:t>
            </a:r>
            <a:r>
              <a:rPr lang="en-US" sz="2400" dirty="0" smtClean="0"/>
              <a:t>consists </a:t>
            </a:r>
            <a:r>
              <a:rPr lang="en-US" sz="2400" dirty="0"/>
              <a:t>only of equalities</a:t>
            </a:r>
          </a:p>
          <a:p>
            <a:pPr lvl="1"/>
            <a:r>
              <a:rPr lang="en-US" sz="2400" dirty="0" smtClean="0"/>
              <a:t>No projection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Natural </a:t>
            </a:r>
            <a:r>
              <a:rPr lang="en-US" sz="2800" b="1" dirty="0">
                <a:solidFill>
                  <a:srgbClr val="FF0000"/>
                </a:solidFill>
              </a:rPr>
              <a:t>join</a:t>
            </a:r>
            <a:r>
              <a:rPr lang="en-US" sz="2800" dirty="0"/>
              <a:t>: </a:t>
            </a:r>
            <a:r>
              <a:rPr lang="en-US" sz="2800" dirty="0" smtClean="0"/>
              <a:t>R</a:t>
            </a:r>
            <a:r>
              <a:rPr lang="en-US" sz="2800" dirty="0">
                <a:ea typeface="ＭＳ Ｐゴシック" pitchFamily="112" charset="-128"/>
                <a:cs typeface="ＭＳ Ｐゴシック" pitchFamily="112" charset="-128"/>
              </a:rPr>
              <a:t> ⨝</a:t>
            </a:r>
            <a:r>
              <a:rPr lang="en-US" sz="2800" dirty="0" smtClean="0"/>
              <a:t> </a:t>
            </a:r>
            <a:r>
              <a:rPr lang="en-US" sz="2800" dirty="0" smtClean="0"/>
              <a:t> S </a:t>
            </a:r>
            <a:r>
              <a:rPr lang="en-US" sz="2800" dirty="0"/>
              <a:t>= </a:t>
            </a:r>
            <a:r>
              <a:rPr lang="el-GR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(</a:t>
            </a:r>
            <a:r>
              <a:rPr lang="el-GR" sz="2800" dirty="0" err="1"/>
              <a:t>σ</a:t>
            </a:r>
            <a:r>
              <a:rPr lang="el-GR" sz="2800" baseline="-25000" dirty="0" err="1" smtClean="0"/>
              <a:t>θ</a:t>
            </a:r>
            <a:r>
              <a:rPr lang="el-GR" sz="2800" dirty="0" smtClean="0"/>
              <a:t> </a:t>
            </a:r>
            <a:r>
              <a:rPr lang="en-US" sz="2800" dirty="0" smtClean="0"/>
              <a:t>(R </a:t>
            </a:r>
            <a:r>
              <a:rPr lang="en-US" sz="2800" dirty="0"/>
              <a:t>× S</a:t>
            </a:r>
            <a:r>
              <a:rPr lang="en-US" sz="2800" dirty="0" smtClean="0"/>
              <a:t>))</a:t>
            </a:r>
            <a:endParaRPr lang="en-US" sz="2400" dirty="0"/>
          </a:p>
          <a:p>
            <a:pPr lvl="1"/>
            <a:r>
              <a:rPr lang="en-US" sz="2400" dirty="0"/>
              <a:t>Equality on </a:t>
            </a:r>
            <a:r>
              <a:rPr lang="en-US" sz="2400" b="1" dirty="0"/>
              <a:t>all</a:t>
            </a:r>
            <a:r>
              <a:rPr lang="en-US" sz="2400" dirty="0"/>
              <a:t> fields with same name in R and in </a:t>
            </a:r>
            <a:r>
              <a:rPr lang="en-US" sz="2400" dirty="0" smtClean="0"/>
              <a:t>S</a:t>
            </a:r>
          </a:p>
          <a:p>
            <a:pPr lvl="1"/>
            <a:r>
              <a:rPr lang="en-US" sz="2400" dirty="0"/>
              <a:t>Projection </a:t>
            </a:r>
            <a:r>
              <a:rPr lang="el-GR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drops all redundant </a:t>
            </a:r>
            <a:r>
              <a:rPr lang="en-US" sz="2400" dirty="0" smtClean="0"/>
              <a:t>attributes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</a:t>
            </a:r>
            <a:r>
              <a:rPr lang="en-US" dirty="0" err="1" smtClean="0"/>
              <a:t>Datalog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3048000"/>
            <a:ext cx="5010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U1(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:-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y != “Bob”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85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Here are </a:t>
            </a:r>
            <a:r>
              <a:rPr lang="en-US" i="1" u="sng" dirty="0" smtClean="0">
                <a:solidFill>
                  <a:prstClr val="black"/>
                </a:solidFill>
                <a:latin typeface="Arial"/>
              </a:rPr>
              <a:t>unsafe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rules.  What’s “unsafe” about them 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3962400"/>
            <a:ext cx="5744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U2(x)   :-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!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5715000"/>
            <a:ext cx="649338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A </a:t>
            </a:r>
            <a:r>
              <a:rPr lang="en-US" dirty="0" err="1" smtClean="0">
                <a:solidFill>
                  <a:prstClr val="black"/>
                </a:solidFill>
              </a:rPr>
              <a:t>datalog</a:t>
            </a:r>
            <a:r>
              <a:rPr lang="en-US" dirty="0" smtClean="0">
                <a:solidFill>
                  <a:prstClr val="black"/>
                </a:solidFill>
              </a:rPr>
              <a:t> rule is </a:t>
            </a:r>
            <a:r>
              <a:rPr lang="en-US" i="1" u="sng" dirty="0" smtClean="0">
                <a:solidFill>
                  <a:prstClr val="black"/>
                </a:solidFill>
              </a:rPr>
              <a:t>safe</a:t>
            </a:r>
            <a:r>
              <a:rPr lang="en-US" dirty="0" smtClean="0">
                <a:solidFill>
                  <a:prstClr val="black"/>
                </a:solidFill>
              </a:rPr>
              <a:t> if every variable appears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in some positive relational atom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77" y="0"/>
            <a:ext cx="1667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ParentChild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p,c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3" name="Oval Callout 2"/>
          <p:cNvSpPr/>
          <p:nvPr/>
        </p:nvSpPr>
        <p:spPr bwMode="auto">
          <a:xfrm>
            <a:off x="6600504" y="2590800"/>
            <a:ext cx="2967973" cy="1038701"/>
          </a:xfrm>
          <a:prstGeom prst="wedgeEllipseCallout">
            <a:avLst>
              <a:gd name="adj1" fmla="val -53863"/>
              <a:gd name="adj2" fmla="val 887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Holds for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every y</a:t>
            </a:r>
            <a:r>
              <a:rPr lang="en-US" sz="1400" dirty="0">
                <a:latin typeface="+mn-lt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other than “Bob”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U1 = infinite!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5562600" y="4267200"/>
            <a:ext cx="4184426" cy="1341656"/>
          </a:xfrm>
          <a:prstGeom prst="wedgeEllipseCallout">
            <a:avLst>
              <a:gd name="adj1" fmla="val -54645"/>
              <a:gd name="adj2" fmla="val -3880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Want Alice’s childless children,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but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we get all children x (because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there exists some y that x is not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parent of y)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73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Joins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Outer join</a:t>
            </a:r>
            <a:endParaRPr lang="en-US" sz="2800" dirty="0"/>
          </a:p>
          <a:p>
            <a:pPr lvl="1"/>
            <a:r>
              <a:rPr lang="en-US" sz="2400" dirty="0"/>
              <a:t>Include tuples with no matches in the output</a:t>
            </a:r>
          </a:p>
          <a:p>
            <a:pPr lvl="1"/>
            <a:r>
              <a:rPr lang="en-US" sz="2400" dirty="0"/>
              <a:t>Use NULL values for missing </a:t>
            </a:r>
            <a:r>
              <a:rPr lang="en-US" sz="2400" dirty="0" smtClean="0"/>
              <a:t>attributes</a:t>
            </a:r>
          </a:p>
          <a:p>
            <a:pPr lvl="1"/>
            <a:r>
              <a:rPr lang="en-US" sz="2400" dirty="0" smtClean="0"/>
              <a:t>Does not eliminate </a:t>
            </a:r>
            <a:r>
              <a:rPr lang="en-US" sz="2400" smtClean="0"/>
              <a:t>duplicate columns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Variants</a:t>
            </a:r>
          </a:p>
          <a:p>
            <a:pPr lvl="1"/>
            <a:r>
              <a:rPr lang="en-US" sz="2400" dirty="0"/>
              <a:t>Left outer join</a:t>
            </a:r>
          </a:p>
          <a:p>
            <a:pPr lvl="1"/>
            <a:r>
              <a:rPr lang="en-US" sz="2400" dirty="0"/>
              <a:t>Right outer join</a:t>
            </a:r>
          </a:p>
          <a:p>
            <a:pPr lvl="1"/>
            <a:r>
              <a:rPr lang="en-US" sz="2400" dirty="0"/>
              <a:t>Full outer join</a:t>
            </a:r>
          </a:p>
        </p:txBody>
      </p:sp>
    </p:spTree>
    <p:extLst>
      <p:ext uri="{BB962C8B-B14F-4D97-AF65-F5344CB8AC3E}">
        <p14:creationId xmlns:p14="http://schemas.microsoft.com/office/powerpoint/2010/main" val="8881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2000" u="sng" dirty="0" err="1"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2000" u="sng" dirty="0" err="1"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2000" u="sng" dirty="0" err="1"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,qty,price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smtClean="0"/>
              <a:t>Name </a:t>
            </a:r>
            <a:r>
              <a:rPr lang="en-US" sz="1800" dirty="0"/>
              <a:t>of supplier of parts with size greater than 10</a:t>
            </a:r>
          </a:p>
          <a:p>
            <a:pPr>
              <a:buFontTx/>
              <a:buNone/>
            </a:pPr>
            <a:r>
              <a:rPr lang="en-US" sz="2000" dirty="0"/>
              <a:t> </a:t>
            </a:r>
            <a:r>
              <a:rPr lang="el-GR" sz="2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sz="2000" baseline="-25000" dirty="0" err="1" smtClean="0"/>
              <a:t>sname</a:t>
            </a:r>
            <a:r>
              <a:rPr lang="en-US" sz="2000" dirty="0"/>
              <a:t>(Supplier </a:t>
            </a:r>
            <a:r>
              <a:rPr lang="en-US" sz="2000" dirty="0">
                <a:ea typeface="ＭＳ Ｐゴシック" pitchFamily="112" charset="-128"/>
                <a:cs typeface="ＭＳ Ｐゴシック" pitchFamily="112" charset="-128"/>
              </a:rPr>
              <a:t>⨝ </a:t>
            </a:r>
            <a:r>
              <a:rPr lang="en-US" sz="2000" dirty="0" smtClean="0"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2000" dirty="0" smtClean="0"/>
              <a:t>Supply </a:t>
            </a:r>
            <a:r>
              <a:rPr lang="en-US" sz="2000" dirty="0" smtClean="0"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2000" dirty="0" smtClean="0"/>
              <a:t> </a:t>
            </a:r>
            <a:r>
              <a:rPr lang="en-US" sz="2000" dirty="0" smtClean="0"/>
              <a:t> (</a:t>
            </a:r>
            <a:r>
              <a:rPr lang="el-GR" sz="2000" dirty="0"/>
              <a:t>σ</a:t>
            </a:r>
            <a:r>
              <a:rPr lang="en-US" sz="2000" baseline="-25000" dirty="0" err="1" smtClean="0"/>
              <a:t>psize</a:t>
            </a:r>
            <a:r>
              <a:rPr lang="en-US" sz="2000" baseline="-25000" dirty="0" smtClean="0"/>
              <a:t>&gt;10</a:t>
            </a:r>
            <a:r>
              <a:rPr lang="en-US" sz="2000" dirty="0" smtClean="0"/>
              <a:t> </a:t>
            </a:r>
            <a:r>
              <a:rPr lang="en-US" sz="2000" dirty="0"/>
              <a:t>(Part))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 smtClean="0"/>
              <a:t>Name </a:t>
            </a:r>
            <a:r>
              <a:rPr lang="en-US" sz="2000" dirty="0"/>
              <a:t>of supplier of red parts or parts with size greater than 10</a:t>
            </a:r>
          </a:p>
          <a:p>
            <a:pPr>
              <a:buFontTx/>
              <a:buNone/>
            </a:pPr>
            <a:r>
              <a:rPr lang="en-US" sz="2000" dirty="0"/>
              <a:t> </a:t>
            </a:r>
            <a:r>
              <a:rPr lang="el-GR" sz="2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sz="2000" baseline="-25000" dirty="0" err="1" smtClean="0"/>
              <a:t>sname</a:t>
            </a:r>
            <a:r>
              <a:rPr lang="en-US" sz="2000" dirty="0" smtClean="0"/>
              <a:t>(Supplier </a:t>
            </a:r>
            <a:r>
              <a:rPr lang="en-US" sz="2000" dirty="0" smtClean="0"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2000" dirty="0" smtClean="0"/>
              <a:t> </a:t>
            </a:r>
            <a:r>
              <a:rPr lang="en-US" sz="2000" dirty="0" smtClean="0"/>
              <a:t> Supply </a:t>
            </a:r>
            <a:r>
              <a:rPr lang="en-US" sz="2000" dirty="0" smtClean="0"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2000" dirty="0" smtClean="0"/>
              <a:t> </a:t>
            </a:r>
            <a:r>
              <a:rPr lang="en-US" sz="2000" dirty="0" smtClean="0"/>
              <a:t> (</a:t>
            </a:r>
            <a:r>
              <a:rPr lang="el-GR" sz="2000" dirty="0"/>
              <a:t>σ </a:t>
            </a:r>
            <a:r>
              <a:rPr lang="en-US" sz="2000" baseline="-25000" dirty="0" err="1" smtClean="0"/>
              <a:t>psize</a:t>
            </a:r>
            <a:r>
              <a:rPr lang="en-US" sz="2000" baseline="-25000" dirty="0" smtClean="0"/>
              <a:t>&gt;10</a:t>
            </a:r>
            <a:r>
              <a:rPr lang="en-US" sz="2000" dirty="0" smtClean="0"/>
              <a:t> </a:t>
            </a:r>
            <a:r>
              <a:rPr lang="en-US" sz="2000" dirty="0"/>
              <a:t>(Part) </a:t>
            </a:r>
            <a:r>
              <a:rPr lang="en-US" sz="2000" dirty="0" smtClean="0"/>
              <a:t>∪</a:t>
            </a:r>
            <a:r>
              <a:rPr lang="en-US" sz="2000" dirty="0">
                <a:sym typeface="Symbol" pitchFamily="-65" charset="2"/>
              </a:rPr>
              <a:t> </a:t>
            </a:r>
            <a:r>
              <a:rPr lang="el-GR" sz="2000" dirty="0" smtClean="0"/>
              <a:t>σ</a:t>
            </a:r>
            <a:r>
              <a:rPr lang="en-US" sz="2000" baseline="-25000" dirty="0" err="1" smtClean="0"/>
              <a:t>pcolor</a:t>
            </a:r>
            <a:r>
              <a:rPr lang="en-US" sz="2000" baseline="-25000" dirty="0"/>
              <a:t>=‘red’</a:t>
            </a:r>
            <a:r>
              <a:rPr lang="en-US" sz="2000" dirty="0"/>
              <a:t> (Part) ) </a:t>
            </a:r>
            <a:r>
              <a:rPr lang="en-US" sz="2000" dirty="0" smtClean="0"/>
              <a:t>)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l-GR" sz="2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sz="2000" baseline="-25000" dirty="0" err="1" smtClean="0"/>
              <a:t>sname</a:t>
            </a:r>
            <a:r>
              <a:rPr lang="en-US" sz="2000" dirty="0" smtClean="0"/>
              <a:t>(Supplier </a:t>
            </a:r>
            <a:r>
              <a:rPr lang="en-US" sz="2000" dirty="0" smtClean="0"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2000" dirty="0" smtClean="0"/>
              <a:t> </a:t>
            </a:r>
            <a:r>
              <a:rPr lang="en-US" sz="2000" dirty="0" smtClean="0"/>
              <a:t> Supply </a:t>
            </a:r>
            <a:r>
              <a:rPr lang="en-US" sz="2000" dirty="0" smtClean="0"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2000" dirty="0" smtClean="0"/>
              <a:t> </a:t>
            </a:r>
            <a:r>
              <a:rPr lang="en-US" sz="2000" dirty="0" smtClean="0"/>
              <a:t> (</a:t>
            </a:r>
            <a:r>
              <a:rPr lang="el-GR" sz="2000" dirty="0" smtClean="0"/>
              <a:t>σ </a:t>
            </a:r>
            <a:r>
              <a:rPr lang="en-US" sz="2000" baseline="-25000" dirty="0" err="1" smtClean="0"/>
              <a:t>psize</a:t>
            </a:r>
            <a:r>
              <a:rPr lang="en-US" sz="2000" baseline="-25000" dirty="0" smtClean="0"/>
              <a:t>&gt;10 </a:t>
            </a:r>
            <a:r>
              <a:rPr lang="en-US" sz="2000" baseline="-25000" dirty="0" smtClean="0">
                <a:latin typeface="ＭＳ ゴシック"/>
                <a:ea typeface="ＭＳ ゴシック"/>
                <a:cs typeface="ＭＳ ゴシック"/>
              </a:rPr>
              <a:t>∨ </a:t>
            </a:r>
            <a:r>
              <a:rPr lang="en-US" sz="2000" baseline="-25000" dirty="0" err="1" smtClean="0"/>
              <a:t>pcolor</a:t>
            </a:r>
            <a:r>
              <a:rPr lang="en-US" sz="2000" baseline="-25000" dirty="0" smtClean="0"/>
              <a:t>=‘red’</a:t>
            </a:r>
            <a:r>
              <a:rPr lang="en-US" sz="2000" dirty="0" smtClean="0"/>
              <a:t> (Part) ) )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Can be represented as trees as well</a:t>
            </a:r>
          </a:p>
        </p:txBody>
      </p:sp>
    </p:spTree>
    <p:extLst>
      <p:ext uri="{BB962C8B-B14F-4D97-AF65-F5344CB8AC3E}">
        <p14:creationId xmlns:p14="http://schemas.microsoft.com/office/powerpoint/2010/main" val="118283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2445" y="1832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Representing RA Queries as Trees</a:t>
            </a:r>
            <a:endParaRPr lang="en-US" sz="3600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371456" y="3153197"/>
            <a:ext cx="5938358" cy="238572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l-GR" sz="2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sz="2000" baseline="-25000" dirty="0" err="1" smtClean="0"/>
              <a:t>sname</a:t>
            </a:r>
            <a:r>
              <a:rPr lang="en-US" sz="2000" dirty="0"/>
              <a:t>(Supplier </a:t>
            </a:r>
            <a:r>
              <a:rPr lang="en-US" sz="2000" dirty="0">
                <a:ea typeface="ＭＳ Ｐゴシック" pitchFamily="112" charset="-128"/>
                <a:cs typeface="ＭＳ Ｐゴシック" pitchFamily="112" charset="-128"/>
              </a:rPr>
              <a:t>⨝ </a:t>
            </a:r>
            <a:r>
              <a:rPr lang="en-US" sz="2000" dirty="0" smtClean="0"/>
              <a:t>Supply </a:t>
            </a:r>
            <a:r>
              <a:rPr lang="en-US" sz="2000" dirty="0" smtClean="0"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2000" dirty="0" smtClean="0"/>
              <a:t> </a:t>
            </a:r>
            <a:r>
              <a:rPr lang="en-US" sz="2000" dirty="0" smtClean="0"/>
              <a:t> (</a:t>
            </a:r>
            <a:r>
              <a:rPr lang="el-GR" sz="2000" dirty="0"/>
              <a:t>σ</a:t>
            </a:r>
            <a:r>
              <a:rPr lang="en-US" sz="2000" baseline="-25000" dirty="0" err="1" smtClean="0"/>
              <a:t>psize</a:t>
            </a:r>
            <a:r>
              <a:rPr lang="en-US" sz="2000" baseline="-25000" dirty="0" smtClean="0"/>
              <a:t>&gt;10</a:t>
            </a:r>
            <a:r>
              <a:rPr lang="en-US" sz="2000" dirty="0" smtClean="0"/>
              <a:t> </a:t>
            </a:r>
            <a:r>
              <a:rPr lang="en-US" sz="2000" dirty="0"/>
              <a:t>(Part))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03977" y="6091992"/>
            <a:ext cx="7489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Part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16828" y="5316672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Supply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7007984" y="3728113"/>
            <a:ext cx="762000" cy="228600"/>
            <a:chOff x="480" y="4080"/>
            <a:chExt cx="96" cy="48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14" name="Line 12"/>
          <p:cNvSpPr>
            <a:spLocks noChangeShapeType="1"/>
          </p:cNvSpPr>
          <p:nvPr/>
        </p:nvSpPr>
        <p:spPr bwMode="auto">
          <a:xfrm flipH="1" flipV="1">
            <a:off x="5478439" y="5717690"/>
            <a:ext cx="0" cy="4527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7583934" y="4053028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5535965" y="4921385"/>
            <a:ext cx="498475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938279" y="5278924"/>
            <a:ext cx="1200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cs typeface="Arial"/>
              </a:rPr>
              <a:t>σ</a:t>
            </a:r>
            <a:r>
              <a:rPr lang="en-US" baseline="-25000" dirty="0" err="1" smtClean="0">
                <a:solidFill>
                  <a:prstClr val="black"/>
                </a:solidFill>
                <a:latin typeface="Arial"/>
                <a:cs typeface="Arial"/>
              </a:rPr>
              <a:t>psize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&gt;10</a:t>
            </a:r>
            <a:endParaRPr lang="en-US" baseline="-25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7002439" y="2603312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dirty="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7383439" y="31224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011839" y="4584512"/>
            <a:ext cx="762000" cy="228600"/>
            <a:chOff x="480" y="4080"/>
            <a:chExt cx="96" cy="48"/>
          </a:xfrm>
        </p:grpSpPr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6648468" y="4893777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H="1">
            <a:off x="6469038" y="4080951"/>
            <a:ext cx="712830" cy="4892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7383439" y="237471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7154839" y="2069912"/>
            <a:ext cx="184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6773839" y="1913047"/>
            <a:ext cx="1212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Answer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7723523" y="4421136"/>
            <a:ext cx="1316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Supplier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252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8" grpId="0" animBg="1"/>
      <p:bldP spid="30" grpId="0" animBg="1"/>
      <p:bldP spid="31" grpId="0" animBg="1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434" y="-1535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Operators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 </a:t>
            </a:r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∪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strike="sngStrike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intersection </a:t>
            </a:r>
            <a:r>
              <a:rPr lang="en-US" sz="2800" strike="sngStrike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∩</a:t>
            </a:r>
            <a:r>
              <a:rPr lang="en-US" sz="2800" strike="sngStrike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difference</a:t>
            </a:r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-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 </a:t>
            </a:r>
            <a:r>
              <a:rPr lang="el-GR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σ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 </a:t>
            </a:r>
            <a:r>
              <a:rPr lang="el-GR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endParaRPr lang="en-US" sz="2800" dirty="0" smtClean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Cartesian product </a:t>
            </a:r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X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-65" charset="2"/>
              </a:rPr>
              <a:t>,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oin </a:t>
            </a:r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(Rename </a:t>
            </a:r>
            <a:r>
              <a:rPr lang="el-GR" sz="28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Symbol" pitchFamily="112" charset="2"/>
              </a:rPr>
              <a:t>ρ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2800" dirty="0" smtClean="0">
              <a:latin typeface="Arial" charset="0"/>
              <a:ea typeface="Arial" charset="0"/>
              <a:cs typeface="Arial" charset="0"/>
              <a:sym typeface="Symbol" pitchFamily="112" charset="2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</a:t>
            </a:r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elimination </a:t>
            </a:r>
            <a:r>
              <a:rPr lang="el-GR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δ</a:t>
            </a:r>
            <a:endParaRPr lang="en-US" sz="2800" dirty="0" smtClean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 </a:t>
            </a:r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and aggregation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ɣ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Sorting </a:t>
            </a:r>
            <a:r>
              <a:rPr lang="en-US" sz="2800" dirty="0" smtClean="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𝛕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6781800" y="1295400"/>
            <a:ext cx="612648" cy="2286000"/>
          </a:xfrm>
          <a:prstGeom prst="rightBrace">
            <a:avLst>
              <a:gd name="adj1" fmla="val 6845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1400" y="1981200"/>
            <a:ext cx="60785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RA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8153400" y="1295400"/>
            <a:ext cx="612648" cy="3962400"/>
          </a:xfrm>
          <a:prstGeom prst="rightBrace">
            <a:avLst>
              <a:gd name="adj1" fmla="val 23693"/>
              <a:gd name="adj2" fmla="val 7430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0400" y="4419600"/>
            <a:ext cx="199285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Extended RA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ounded Rectangle 6"/>
          <p:cNvSpPr>
            <a:spLocks noChangeArrowheads="1"/>
          </p:cNvSpPr>
          <p:nvPr/>
        </p:nvSpPr>
        <p:spPr bwMode="auto">
          <a:xfrm>
            <a:off x="585795" y="5497592"/>
            <a:ext cx="8180253" cy="10556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All operators </a:t>
            </a:r>
            <a:r>
              <a:rPr lang="en-US" sz="2800" dirty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take </a:t>
            </a:r>
            <a: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in 1 </a:t>
            </a:r>
            <a:r>
              <a:rPr lang="en-US" sz="2800" dirty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or more relations as inputs </a:t>
            </a:r>
            <a: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/>
            </a:r>
            <a:b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</a:br>
            <a: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and </a:t>
            </a:r>
            <a:r>
              <a:rPr lang="en-US" sz="2800" dirty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return another relation</a:t>
            </a:r>
          </a:p>
        </p:txBody>
      </p:sp>
    </p:spTree>
    <p:extLst>
      <p:ext uri="{BB962C8B-B14F-4D97-AF65-F5344CB8AC3E}">
        <p14:creationId xmlns:p14="http://schemas.microsoft.com/office/powerpoint/2010/main" val="78624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84829</TotalTime>
  <Words>3032</Words>
  <Application>Microsoft Macintosh PowerPoint</Application>
  <PresentationFormat>On-screen Show (4:3)</PresentationFormat>
  <Paragraphs>886</Paragraphs>
  <Slides>50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 Black</vt:lpstr>
      <vt:lpstr>Calibri</vt:lpstr>
      <vt:lpstr>Consolas</vt:lpstr>
      <vt:lpstr>ＭＳ Ｐゴシック</vt:lpstr>
      <vt:lpstr>ＭＳ ゴシック</vt:lpstr>
      <vt:lpstr>Symbol</vt:lpstr>
      <vt:lpstr>Wingdings</vt:lpstr>
      <vt:lpstr>Arial</vt:lpstr>
      <vt:lpstr>Essential</vt:lpstr>
      <vt:lpstr>Cse 344</vt:lpstr>
      <vt:lpstr>Administrative minutiae</vt:lpstr>
      <vt:lpstr>Relational Algebra</vt:lpstr>
      <vt:lpstr>Basics</vt:lpstr>
      <vt:lpstr>Join Summary</vt:lpstr>
      <vt:lpstr>More Joins</vt:lpstr>
      <vt:lpstr>Some Examples</vt:lpstr>
      <vt:lpstr>Representing RA Queries as Trees</vt:lpstr>
      <vt:lpstr>Relational Algebra Operators</vt:lpstr>
      <vt:lpstr>Extended RA: Operators on Bags</vt:lpstr>
      <vt:lpstr>Using Extended RA Operators</vt:lpstr>
      <vt:lpstr>Typical Plan for a Query (1/2)</vt:lpstr>
      <vt:lpstr>Typical Plan for a Query (1/2)</vt:lpstr>
      <vt:lpstr>How about Subqueries?</vt:lpstr>
      <vt:lpstr>How about Subqueries?</vt:lpstr>
      <vt:lpstr>How about Subqueries?</vt:lpstr>
      <vt:lpstr>How about Subqueries?</vt:lpstr>
      <vt:lpstr>How about Subqueries?</vt:lpstr>
      <vt:lpstr>Summary of RA and SQL</vt:lpstr>
      <vt:lpstr>Relational Algebra  Takeaways</vt:lpstr>
      <vt:lpstr>Summary of RA and SQL</vt:lpstr>
      <vt:lpstr>What is Datalog?</vt:lpstr>
      <vt:lpstr>Datalog: Facts and Rules</vt:lpstr>
      <vt:lpstr>Datalog: Facts and Rules</vt:lpstr>
      <vt:lpstr>Datalog: Facts and Rules</vt:lpstr>
      <vt:lpstr>Datalog: Facts and Rules</vt:lpstr>
      <vt:lpstr>Datalog: Facts and Rules</vt:lpstr>
      <vt:lpstr>Datalog: Facts and Rules</vt:lpstr>
      <vt:lpstr>Datalog: Facts and Rules</vt:lpstr>
      <vt:lpstr>Datalog: Facts and Rules</vt:lpstr>
      <vt:lpstr>Datalog: Facts and Rules</vt:lpstr>
      <vt:lpstr>Datalog: Terminology</vt:lpstr>
      <vt:lpstr>More Datalog Terminology</vt:lpstr>
      <vt:lpstr>Semantics of a Single Rule</vt:lpstr>
      <vt:lpstr>Datalog program</vt:lpstr>
      <vt:lpstr>Example</vt:lpstr>
      <vt:lpstr>Example</vt:lpstr>
      <vt:lpstr>Example</vt:lpstr>
      <vt:lpstr>Example</vt:lpstr>
      <vt:lpstr>Example</vt:lpstr>
      <vt:lpstr>Example</vt:lpstr>
      <vt:lpstr>Example</vt:lpstr>
      <vt:lpstr>Datalog Semantics</vt:lpstr>
      <vt:lpstr>Datalog Semantics</vt:lpstr>
      <vt:lpstr>Datalog Semantics</vt:lpstr>
      <vt:lpstr>Three Equivalent Programs</vt:lpstr>
      <vt:lpstr>Safe Datalog Rules</vt:lpstr>
      <vt:lpstr>Safe Datalog Rules</vt:lpstr>
      <vt:lpstr>Safe Datalog Rules</vt:lpstr>
      <vt:lpstr>Safe Datalog Rules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286</cp:revision>
  <cp:lastPrinted>2018-01-26T22:18:57Z</cp:lastPrinted>
  <dcterms:created xsi:type="dcterms:W3CDTF">2017-03-27T18:12:41Z</dcterms:created>
  <dcterms:modified xsi:type="dcterms:W3CDTF">2018-04-09T17:40:46Z</dcterms:modified>
</cp:coreProperties>
</file>