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547" r:id="rId3"/>
    <p:sldId id="575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9" r:id="rId18"/>
    <p:sldId id="550" r:id="rId19"/>
    <p:sldId id="551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68" r:id="rId36"/>
    <p:sldId id="569" r:id="rId37"/>
    <p:sldId id="570" r:id="rId38"/>
    <p:sldId id="571" r:id="rId39"/>
    <p:sldId id="572" r:id="rId40"/>
    <p:sldId id="573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0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8D08A-CCA4-764F-971B-7C3782E75E1D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22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FC426-2D38-47AC-815B-00D943624DDE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36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2BB08-4435-42E5-8921-FDC3E84098B8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927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A73DF-C9CE-4B26-AE00-91B4A5102596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is another</a:t>
            </a:r>
            <a:r>
              <a:rPr lang="en-US" baseline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example of rewriting one operator using another</a:t>
            </a:r>
          </a:p>
          <a:p>
            <a:pPr eaLnBrk="1" hangingPunct="1"/>
            <a:endParaRPr lang="en-US" baseline="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baseline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Attributes with the same name must have the same type of course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157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3F83E-327A-44FD-A88F-44492ED1C027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4483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B3624-B03D-AA4A-A127-C6AF5665DD0D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8" y="4409759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53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6ECB3-7630-42A8-ABB8-2F673C4E4F13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788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1E7FD-3F5B-43CD-905C-894AB71F6465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58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16F2B-495E-1244-A5CE-8F3FD478B0C7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8" y="4409759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6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E970F-1603-0E40-BA5E-0C057E82C01A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2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5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1DE5A-D1B2-AF40-9E5D-DD918F130561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2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74AA6-ACB3-FD4E-9E24-DC0D6FAF0DDB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8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out the symbols for the other 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56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EEBC2-D771-6B49-8343-4A254B361F7D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15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EEBC2-D771-6B49-8343-4A254B361F7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1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3488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BFC96-2CF9-814B-ABFF-52093F3A8C8A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 discussed last</a:t>
            </a:r>
            <a:r>
              <a:rPr lang="en-US" baseline="0" dirty="0" smtClean="0"/>
              <a:t> lecture the FIVE RA operators: union, difference, selection, projection, join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Three more operators that make sense only on bags (even lists).  We will talk only about Grouping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6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73D32-6BCB-5B46-9F89-D2C2EFAF7F67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Explain</a:t>
            </a:r>
            <a:r>
              <a:rPr lang="en-US" baseline="0" dirty="0" smtClean="0"/>
              <a:t> on this example what gamma 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36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CCD90-67B1-0540-9C0B-A3E83BAB9F75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translate a general SELECT-FROM-WHERE query?</a:t>
            </a:r>
            <a:r>
              <a:rPr lang="en-US" baseline="0" dirty="0" smtClean="0"/>
              <a:t>   It becomes a sequence of select-project-join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3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DB8BF-8716-BB40-9B41-D7957005F7A9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do we translate a SELECT FROM WHERE GROUP BY HAVING?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578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0427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2553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680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466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87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87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86FD0-7A09-4D79-8240-DCAA6CC89B8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2D408-7EA2-4558-A784-B777C18A6DFF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32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E2D1B-7350-4C26-9021-9EEC0B0D3975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is SQL’s WHERE</a:t>
            </a:r>
            <a:r>
              <a:rPr lang="en-US" baseline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clause, not SELECT (sorry)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65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9F93F-C45A-44ED-8FF3-55B593385205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13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C30D9-7844-420C-94D8-56F69A7F4AD3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is SQL’s SELECT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5040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0D38F-F9C5-42AD-9B44-49AF3B7FAD8E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330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 – relational </a:t>
            </a:r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Returns all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which satisfy a condition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sz="1800" baseline="-25000" dirty="0" smtClean="0">
                <a:latin typeface="Arial" pitchFamily="112" charset="0"/>
              </a:rPr>
              <a:t>Salary </a:t>
            </a:r>
            <a:r>
              <a:rPr lang="en-US" sz="1800" baseline="-25000" dirty="0">
                <a:latin typeface="Arial" pitchFamily="112" charset="0"/>
              </a:rPr>
              <a:t>&gt; 40000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sz="1800" baseline="-25000" dirty="0" smtClean="0">
                <a:latin typeface="Arial" pitchFamily="112" charset="0"/>
              </a:rPr>
              <a:t>name </a:t>
            </a:r>
            <a:r>
              <a:rPr lang="en-US" sz="1800" baseline="-25000" dirty="0">
                <a:latin typeface="Arial" pitchFamily="112" charset="0"/>
              </a:rPr>
              <a:t>= “Smith”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condition c can be =, &lt;, </a:t>
            </a:r>
            <a: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  <a:t>&lt;=, 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&gt;</a:t>
            </a:r>
            <a: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  <a:t>,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  <a:t>&gt;=, 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&lt;</a:t>
            </a:r>
            <a: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  <a:t>&gt;</a:t>
            </a:r>
            <a:b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</a:br>
            <a:r>
              <a:rPr lang="en-US" dirty="0" smtClean="0">
                <a:latin typeface="Arial" pitchFamily="112" charset="0"/>
                <a:ea typeface="Arial"/>
                <a:cs typeface="Arial"/>
                <a:sym typeface="Symbol" pitchFamily="112" charset="2"/>
              </a:rPr>
              <a:t>combined with AND, OR, NOT</a:t>
            </a:r>
            <a:endParaRPr lang="en-US" dirty="0">
              <a:latin typeface="Arial" pitchFamily="112" charset="0"/>
              <a:ea typeface="Arial"/>
              <a:cs typeface="Arial"/>
              <a:sym typeface="Symbol" pitchFamily="11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6641" y="2514600"/>
            <a:ext cx="138691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l-GR" sz="4000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sz="4000" baseline="-25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1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533400" y="3505200"/>
            <a:ext cx="3445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l-GR" sz="2800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sz="1800" baseline="-25000" dirty="0" smtClean="0">
                <a:solidFill>
                  <a:prstClr val="black"/>
                </a:solidFill>
                <a:latin typeface="Arial" pitchFamily="112" charset="0"/>
              </a:rPr>
              <a:t>Salary </a:t>
            </a:r>
            <a:r>
              <a:rPr lang="en-US" sz="1800" baseline="-25000" dirty="0">
                <a:solidFill>
                  <a:prstClr val="black"/>
                </a:solidFill>
                <a:latin typeface="Arial" pitchFamily="112" charset="0"/>
              </a:rPr>
              <a:t>&gt; 40000</a:t>
            </a:r>
            <a:r>
              <a:rPr lang="en-US" sz="1800" dirty="0">
                <a:solidFill>
                  <a:prstClr val="black"/>
                </a:solidFill>
                <a:latin typeface="Arial" pitchFamily="112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 pitchFamily="112" charset="0"/>
              </a:rPr>
              <a:t>(Employee)</a:t>
            </a:r>
          </a:p>
        </p:txBody>
      </p:sp>
      <p:graphicFrame>
        <p:nvGraphicFramePr>
          <p:cNvPr id="7195" name="Group 27"/>
          <p:cNvGraphicFramePr>
            <a:graphicFrameLocks noGrp="1"/>
          </p:cNvGraphicFramePr>
          <p:nvPr>
            <p:extLst/>
          </p:nvPr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9" name="Group 51"/>
          <p:cNvGraphicFramePr>
            <a:graphicFrameLocks noGrp="1"/>
          </p:cNvGraphicFramePr>
          <p:nvPr>
            <p:extLst/>
          </p:nvPr>
        </p:nvGraphicFramePr>
        <p:xfrm>
          <a:off x="2590800" y="4343400"/>
          <a:ext cx="60198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6096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itchFamily="112" charset="0"/>
              </a:rPr>
              <a:t>Employee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41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Eliminates columns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 project social-security number and names:</a:t>
            </a:r>
          </a:p>
          <a:p>
            <a:pPr lvl="1" eaLnBrk="1" hangingPunct="1"/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baseline="-25000" dirty="0" smtClean="0">
                <a:latin typeface="Arial" pitchFamily="112" charset="0"/>
              </a:rPr>
              <a:t>SSN</a:t>
            </a:r>
            <a:r>
              <a:rPr lang="en-US" baseline="-25000" dirty="0">
                <a:latin typeface="Arial" pitchFamily="112" charset="0"/>
              </a:rPr>
              <a:t>, Name</a:t>
            </a:r>
            <a:r>
              <a:rPr lang="en-US" dirty="0">
                <a:latin typeface="Arial" pitchFamily="112" charset="0"/>
              </a:rPr>
              <a:t> (</a:t>
            </a:r>
            <a:r>
              <a:rPr lang="en-US" dirty="0" smtClean="0">
                <a:latin typeface="Arial" pitchFamily="112" charset="0"/>
              </a:rPr>
              <a:t>Employee)</a:t>
            </a:r>
            <a:r>
              <a:rPr lang="en-US" dirty="0">
                <a:latin typeface="Arial" pitchFamily="112" charset="0"/>
              </a:rPr>
              <a:t> </a:t>
            </a:r>
            <a:r>
              <a:rPr lang="en-US" dirty="0" smtClean="0">
                <a:latin typeface="Arial" pitchFamily="112" charset="0"/>
                <a:sym typeface="Wingdings"/>
              </a:rPr>
              <a:t> </a:t>
            </a:r>
            <a:r>
              <a:rPr lang="en-US" dirty="0" smtClean="0">
                <a:latin typeface="Arial" pitchFamily="112" charset="0"/>
              </a:rPr>
              <a:t>Answer(SSN</a:t>
            </a:r>
            <a:r>
              <a:rPr lang="en-US" dirty="0">
                <a:latin typeface="Arial" pitchFamily="112" charset="0"/>
              </a:rPr>
              <a:t>, Name)</a:t>
            </a:r>
          </a:p>
          <a:p>
            <a:pPr lvl="1" eaLnBrk="1" hangingPunct="1"/>
            <a:endParaRPr lang="en-US" dirty="0">
              <a:latin typeface="Arial" pitchFamily="112" charset="0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2101" y="1866328"/>
            <a:ext cx="2818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l-GR" sz="4000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4000" dirty="0" smtClean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A1,…,An</a:t>
            </a:r>
            <a:r>
              <a:rPr lang="en-US" sz="2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(R)</a:t>
            </a:r>
          </a:p>
        </p:txBody>
      </p:sp>
      <p:sp>
        <p:nvSpPr>
          <p:cNvPr id="40965" name="Rounded Rectangle 6"/>
          <p:cNvSpPr>
            <a:spLocks noChangeArrowheads="1"/>
          </p:cNvSpPr>
          <p:nvPr/>
        </p:nvSpPr>
        <p:spPr bwMode="auto">
          <a:xfrm>
            <a:off x="1066800" y="6019800"/>
            <a:ext cx="7322462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Different semantics over sets </a:t>
            </a:r>
            <a:r>
              <a:rPr lang="en-US" sz="2800" dirty="0">
                <a:solidFill>
                  <a:prstClr val="black"/>
                </a:solidFill>
              </a:rPr>
              <a:t>or </a:t>
            </a:r>
            <a:r>
              <a:rPr lang="en-US" sz="2800" dirty="0" smtClean="0">
                <a:solidFill>
                  <a:prstClr val="black"/>
                </a:solidFill>
              </a:rPr>
              <a:t>bags!  Why?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2743200"/>
            <a:ext cx="3326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dirty="0" smtClean="0">
                <a:solidFill>
                  <a:prstClr val="black"/>
                </a:solidFill>
                <a:latin typeface="Arial" pitchFamily="112" charset="0"/>
              </a:rPr>
              <a:t> </a:t>
            </a:r>
            <a:r>
              <a:rPr lang="en-US" baseline="-25000" dirty="0" err="1">
                <a:solidFill>
                  <a:prstClr val="black"/>
                </a:solidFill>
                <a:latin typeface="Arial" pitchFamily="112" charset="0"/>
              </a:rPr>
              <a:t>Name,Salary</a:t>
            </a:r>
            <a:r>
              <a:rPr lang="en-US" dirty="0">
                <a:solidFill>
                  <a:prstClr val="black"/>
                </a:solidFill>
                <a:latin typeface="Arial" pitchFamily="112" charset="0"/>
              </a:rPr>
              <a:t> (Employee)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>
            <p:extLst/>
          </p:nvPr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2" name="Group 46"/>
          <p:cNvGraphicFramePr>
            <a:graphicFrameLocks noGrp="1"/>
          </p:cNvGraphicFramePr>
          <p:nvPr>
            <p:extLst/>
          </p:nvPr>
        </p:nvGraphicFramePr>
        <p:xfrm>
          <a:off x="381000" y="3352800"/>
          <a:ext cx="40132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4572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itchFamily="112" charset="0"/>
              </a:rPr>
              <a:t>Employee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9" name="Group 46"/>
          <p:cNvGraphicFramePr>
            <a:graphicFrameLocks noGrp="1"/>
          </p:cNvGraphicFramePr>
          <p:nvPr>
            <p:extLst/>
          </p:nvPr>
        </p:nvGraphicFramePr>
        <p:xfrm>
          <a:off x="4826000" y="3352800"/>
          <a:ext cx="40132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7938" y="5562600"/>
            <a:ext cx="220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Bag semantics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486400"/>
            <a:ext cx="211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Set semantics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6172200"/>
            <a:ext cx="39896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Which is more efficient?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RA Operators</a:t>
            </a:r>
            <a:endParaRPr lang="en-US" dirty="0"/>
          </a:p>
        </p:txBody>
      </p:sp>
      <p:graphicFrame>
        <p:nvGraphicFramePr>
          <p:cNvPr id="146610" name="Group 178"/>
          <p:cNvGraphicFramePr>
            <a:graphicFrameLocks noGrp="1"/>
          </p:cNvGraphicFramePr>
          <p:nvPr>
            <p:extLst/>
          </p:nvPr>
        </p:nvGraphicFramePr>
        <p:xfrm>
          <a:off x="457200" y="2074860"/>
          <a:ext cx="4572000" cy="1879602"/>
        </p:xfrm>
        <a:graphic>
          <a:graphicData uri="http://schemas.openxmlformats.org/drawingml/2006/table">
            <a:tbl>
              <a:tblPr/>
              <a:tblGrid>
                <a:gridCol w="709613"/>
                <a:gridCol w="966787"/>
                <a:gridCol w="1143000"/>
                <a:gridCol w="1752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468" name="Text Box 36"/>
          <p:cNvSpPr txBox="1">
            <a:spLocks noChangeArrowheads="1"/>
          </p:cNvSpPr>
          <p:nvPr/>
        </p:nvSpPr>
        <p:spPr bwMode="auto">
          <a:xfrm>
            <a:off x="381000" y="1617660"/>
            <a:ext cx="1146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</a:p>
        </p:txBody>
      </p:sp>
      <p:sp>
        <p:nvSpPr>
          <p:cNvPr id="146481" name="Rectangle 49"/>
          <p:cNvSpPr>
            <a:spLocks noChangeArrowheads="1"/>
          </p:cNvSpPr>
          <p:nvPr/>
        </p:nvSpPr>
        <p:spPr bwMode="auto">
          <a:xfrm>
            <a:off x="438150" y="4343400"/>
            <a:ext cx="3007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disease</a:t>
            </a:r>
            <a:r>
              <a:rPr lang="en-US" baseline="-25000" dirty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=‘heart</a:t>
            </a:r>
            <a:r>
              <a:rPr lang="en-US" baseline="-25000" dirty="0">
                <a:solidFill>
                  <a:prstClr val="black"/>
                </a:solidFill>
                <a:latin typeface="Arial"/>
                <a:ea typeface="Osaka" pitchFamily="-65" charset="-128"/>
                <a:cs typeface="Arial"/>
              </a:rPr>
              <a:t>’</a:t>
            </a:r>
            <a:r>
              <a:rPr lang="en-US" dirty="0">
                <a:solidFill>
                  <a:prstClr val="black"/>
                </a:solidFill>
                <a:latin typeface="Arial"/>
                <a:ea typeface="Osaka" pitchFamily="-65" charset="-128"/>
                <a:cs typeface="Arial"/>
              </a:rPr>
              <a:t>(Patient)</a:t>
            </a:r>
          </a:p>
        </p:txBody>
      </p:sp>
      <p:graphicFrame>
        <p:nvGraphicFramePr>
          <p:cNvPr id="146609" name="Group 177"/>
          <p:cNvGraphicFramePr>
            <a:graphicFrameLocks noGrp="1"/>
          </p:cNvGraphicFramePr>
          <p:nvPr>
            <p:extLst/>
          </p:nvPr>
        </p:nvGraphicFramePr>
        <p:xfrm>
          <a:off x="533400" y="4881563"/>
          <a:ext cx="4038600" cy="1127126"/>
        </p:xfrm>
        <a:graphic>
          <a:graphicData uri="http://schemas.openxmlformats.org/drawingml/2006/table">
            <a:tbl>
              <a:tblPr/>
              <a:tblGrid>
                <a:gridCol w="609600"/>
                <a:gridCol w="990600"/>
                <a:gridCol w="1143000"/>
                <a:gridCol w="12954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608" name="Group 176"/>
          <p:cNvGraphicFramePr>
            <a:graphicFrameLocks noGrp="1"/>
          </p:cNvGraphicFramePr>
          <p:nvPr>
            <p:extLst/>
          </p:nvPr>
        </p:nvGraphicFramePr>
        <p:xfrm>
          <a:off x="6019800" y="2082798"/>
          <a:ext cx="2819400" cy="1879602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548" name="Rectangle 116"/>
          <p:cNvSpPr>
            <a:spLocks noChangeArrowheads="1"/>
          </p:cNvSpPr>
          <p:nvPr/>
        </p:nvSpPr>
        <p:spPr bwMode="auto">
          <a:xfrm>
            <a:off x="5410200" y="1524000"/>
            <a:ext cx="2669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zip,disease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Osaka" pitchFamily="-65" charset="-128"/>
                <a:cs typeface="Arial"/>
              </a:rPr>
              <a:t>(Patient</a:t>
            </a:r>
            <a:r>
              <a:rPr lang="en-US" dirty="0">
                <a:solidFill>
                  <a:prstClr val="black"/>
                </a:solidFill>
                <a:latin typeface="Arial"/>
                <a:ea typeface="Osaka" pitchFamily="-65" charset="-128"/>
                <a:cs typeface="Arial"/>
              </a:rPr>
              <a:t>)</a:t>
            </a:r>
          </a:p>
        </p:txBody>
      </p:sp>
      <p:sp>
        <p:nvSpPr>
          <p:cNvPr id="146549" name="Rectangle 117"/>
          <p:cNvSpPr>
            <a:spLocks noChangeArrowheads="1"/>
          </p:cNvSpPr>
          <p:nvPr/>
        </p:nvSpPr>
        <p:spPr bwMode="auto">
          <a:xfrm>
            <a:off x="4724400" y="4343400"/>
            <a:ext cx="4423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zip,disease</a:t>
            </a:r>
            <a:r>
              <a:rPr lang="en-US" dirty="0" smtClean="0">
                <a:solidFill>
                  <a:prstClr val="black"/>
                </a:solidFill>
                <a:latin typeface="Symbol" pitchFamily="-65" charset="2"/>
                <a:ea typeface="Osaka" pitchFamily="-65" charset="-128"/>
                <a:cs typeface="Osaka" pitchFamily="-65" charset="-128"/>
                <a:sym typeface="Symbol" pitchFamily="-65" charset="2"/>
              </a:rPr>
              <a:t>(</a:t>
            </a:r>
            <a:r>
              <a:rPr lang="el-GR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disease</a:t>
            </a:r>
            <a:r>
              <a:rPr lang="en-US" baseline="-25000" dirty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=‘heart’</a:t>
            </a:r>
            <a:r>
              <a:rPr lang="en-US" dirty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(</a:t>
            </a:r>
            <a:r>
              <a:rPr lang="en-US" dirty="0">
                <a:solidFill>
                  <a:prstClr val="black"/>
                </a:solidFill>
                <a:latin typeface="Arial"/>
                <a:ea typeface="Osaka" pitchFamily="-65" charset="-128"/>
                <a:cs typeface="Arial"/>
              </a:rPr>
              <a:t>Patient</a:t>
            </a:r>
            <a:r>
              <a:rPr lang="en-US" dirty="0">
                <a:solidFill>
                  <a:prstClr val="black"/>
                </a:solidFill>
                <a:latin typeface="Arial"/>
                <a:ea typeface="Osaka" pitchFamily="-65" charset="-128"/>
                <a:cs typeface="Osaka" pitchFamily="-65" charset="-128"/>
              </a:rPr>
              <a:t>))</a:t>
            </a:r>
          </a:p>
        </p:txBody>
      </p:sp>
      <p:graphicFrame>
        <p:nvGraphicFramePr>
          <p:cNvPr id="13" name="Group 176"/>
          <p:cNvGraphicFramePr>
            <a:graphicFrameLocks noGrp="1"/>
          </p:cNvGraphicFramePr>
          <p:nvPr>
            <p:extLst/>
          </p:nvPr>
        </p:nvGraphicFramePr>
        <p:xfrm>
          <a:off x="6019800" y="4876800"/>
          <a:ext cx="2819400" cy="1127126"/>
        </p:xfrm>
        <a:graphic>
          <a:graphicData uri="http://schemas.openxmlformats.org/drawingml/2006/table">
            <a:tbl>
              <a:tblPr/>
              <a:tblGrid>
                <a:gridCol w="14478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5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81" grpId="0" autoUpdateAnimBg="0"/>
      <p:bldP spid="146548" grpId="0" autoUpdateAnimBg="0"/>
      <p:bldP spid="1465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R1 with each </a:t>
            </a:r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R2</a:t>
            </a: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are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 practice; mainly used to express joins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4400" dirty="0">
              <a:solidFill>
                <a:srgbClr val="09213B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9912" y="2819400"/>
            <a:ext cx="230028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</a:t>
            </a:r>
            <a:endParaRPr lang="en-US" sz="4000" dirty="0">
              <a:solidFill>
                <a:prstClr val="black"/>
              </a:solidFill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0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4800" y="2052935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0" name="TextBox 5"/>
          <p:cNvSpPr txBox="1">
            <a:spLocks noChangeArrowheads="1"/>
          </p:cNvSpPr>
          <p:nvPr/>
        </p:nvSpPr>
        <p:spPr bwMode="auto">
          <a:xfrm>
            <a:off x="304800" y="159573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Employee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95800" y="2052935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5" name="TextBox 7"/>
          <p:cNvSpPr txBox="1">
            <a:spLocks noChangeArrowheads="1"/>
          </p:cNvSpPr>
          <p:nvPr/>
        </p:nvSpPr>
        <p:spPr bwMode="auto">
          <a:xfrm>
            <a:off x="4495800" y="1595735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Dependent</a:t>
            </a:r>
          </a:p>
        </p:txBody>
      </p:sp>
      <p:sp>
        <p:nvSpPr>
          <p:cNvPr id="49186" name="TextBox 8"/>
          <p:cNvSpPr txBox="1">
            <a:spLocks noChangeArrowheads="1"/>
          </p:cNvSpPr>
          <p:nvPr/>
        </p:nvSpPr>
        <p:spPr bwMode="auto">
          <a:xfrm>
            <a:off x="914400" y="3729335"/>
            <a:ext cx="3603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</a:rPr>
              <a:t>Employee X </a:t>
            </a:r>
            <a:r>
              <a:rPr lang="en-US" b="1" dirty="0">
                <a:solidFill>
                  <a:prstClr val="black"/>
                </a:solidFill>
                <a:latin typeface="Arial"/>
              </a:rPr>
              <a:t>Dependent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14400" y="4191000"/>
          <a:ext cx="6019800" cy="1981200"/>
        </p:xfrm>
        <a:graphic>
          <a:graphicData uri="http://schemas.openxmlformats.org/drawingml/2006/table">
            <a:tbl>
              <a:tblPr/>
              <a:tblGrid>
                <a:gridCol w="1165123"/>
                <a:gridCol w="1650590"/>
                <a:gridCol w="1699137"/>
                <a:gridCol w="15049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Cross-Product </a:t>
            </a:r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2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pitchFamily="112" charset="0"/>
              <a:ea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Meaning:  R1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R2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= 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A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baseline="-250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(R1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R2))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Arial" pitchFamily="112" charset="0"/>
              <a:ea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Arial"/>
              </a:rPr>
              <a:t>S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election 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baseline="-25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checks equality of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/>
                <a:cs typeface="Arial"/>
              </a:rPr>
              <a:t>all common attributes </a:t>
            </a:r>
            <a:r>
              <a:rPr lang="en-US" dirty="0" smtClean="0">
                <a:solidFill>
                  <a:srgbClr val="000000"/>
                </a:solidFill>
                <a:latin typeface="Arial" pitchFamily="112" charset="0"/>
                <a:ea typeface="Arial"/>
                <a:cs typeface="Arial"/>
              </a:rPr>
              <a:t>(i.e., attributes with same names)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Arial"/>
              </a:rPr>
              <a:t>P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rojection 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A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eliminates duplicate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/>
                <a:cs typeface="Arial"/>
              </a:rPr>
              <a:t> common attributes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5657" y="1662752"/>
            <a:ext cx="23622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4000" baseline="-25000" dirty="0" smtClean="0">
                <a:solidFill>
                  <a:prstClr val="black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"/>
                <a:ea typeface="Arial"/>
                <a:cs typeface="Arial"/>
              </a:rPr>
              <a:t>R2</a:t>
            </a:r>
            <a:endParaRPr lang="en-US" sz="4000" dirty="0">
              <a:solidFill>
                <a:prstClr val="black"/>
              </a:solidFill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Example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extLst/>
          </p:nvPr>
        </p:nvGraphicFramePr>
        <p:xfrm>
          <a:off x="1524000" y="16764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2" name="Group 24"/>
          <p:cNvGraphicFramePr>
            <a:graphicFrameLocks noGrp="1"/>
          </p:cNvGraphicFramePr>
          <p:nvPr>
            <p:extLst/>
          </p:nvPr>
        </p:nvGraphicFramePr>
        <p:xfrm>
          <a:off x="5410200" y="16764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9" name="Group 41"/>
          <p:cNvGraphicFramePr>
            <a:graphicFrameLocks noGrp="1"/>
          </p:cNvGraphicFramePr>
          <p:nvPr>
            <p:extLst/>
          </p:nvPr>
        </p:nvGraphicFramePr>
        <p:xfrm>
          <a:off x="3276600" y="37338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68" name="TextBox 13"/>
          <p:cNvSpPr txBox="1">
            <a:spLocks noChangeArrowheads="1"/>
          </p:cNvSpPr>
          <p:nvPr/>
        </p:nvSpPr>
        <p:spPr bwMode="auto">
          <a:xfrm>
            <a:off x="609600" y="16002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R</a:t>
            </a:r>
          </a:p>
        </p:txBody>
      </p:sp>
      <p:sp>
        <p:nvSpPr>
          <p:cNvPr id="55369" name="TextBox 14"/>
          <p:cNvSpPr txBox="1">
            <a:spLocks noChangeArrowheads="1"/>
          </p:cNvSpPr>
          <p:nvPr/>
        </p:nvSpPr>
        <p:spPr bwMode="auto">
          <a:xfrm>
            <a:off x="4800600" y="1600200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S</a:t>
            </a:r>
          </a:p>
        </p:txBody>
      </p:sp>
      <p:sp>
        <p:nvSpPr>
          <p:cNvPr id="55370" name="TextBox 15"/>
          <p:cNvSpPr txBox="1">
            <a:spLocks noChangeArrowheads="1"/>
          </p:cNvSpPr>
          <p:nvPr/>
        </p:nvSpPr>
        <p:spPr bwMode="auto">
          <a:xfrm>
            <a:off x="228600" y="4045803"/>
            <a:ext cx="300940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R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⨝ </a:t>
            </a:r>
            <a:r>
              <a:rPr lang="en-US" b="1" dirty="0">
                <a:solidFill>
                  <a:prstClr val="black"/>
                </a:solidFill>
                <a:latin typeface="Arial"/>
              </a:rPr>
              <a:t>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</a:t>
            </a:r>
          </a:p>
          <a:p>
            <a:pPr>
              <a:buFontTx/>
              <a:buNone/>
            </a:pPr>
            <a:r>
              <a:rPr lang="en-US" dirty="0" err="1" smtClean="0">
                <a:solidFill>
                  <a:prstClr val="black"/>
                </a:solidFill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err="1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ABC</a:t>
            </a:r>
            <a:r>
              <a:rPr lang="en-US" dirty="0" err="1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R.B</a:t>
            </a:r>
            <a:r>
              <a:rPr lang="en-US" baseline="-25000" dirty="0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=S.B</a:t>
            </a:r>
            <a:r>
              <a:rPr lang="en-US" dirty="0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(R </a:t>
            </a:r>
            <a:r>
              <a:rPr lang="en-US" dirty="0" smtClean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S))</a:t>
            </a:r>
            <a:r>
              <a:rPr lang="en-US" dirty="0" smtClean="0">
                <a:solidFill>
                  <a:prstClr val="black"/>
                </a:solidFill>
                <a:latin typeface="Arial" pitchFamily="112" charset="0"/>
                <a:ea typeface="Arial"/>
                <a:cs typeface="Arial"/>
              </a:rPr>
              <a:t> 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75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 </a:t>
            </a:r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165963" name="Group 75"/>
          <p:cNvGraphicFramePr>
            <a:graphicFrameLocks noGrp="1"/>
          </p:cNvGraphicFramePr>
          <p:nvPr>
            <p:extLst/>
          </p:nvPr>
        </p:nvGraphicFramePr>
        <p:xfrm>
          <a:off x="304800" y="2082799"/>
          <a:ext cx="3276600" cy="1127126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228600" y="1625599"/>
            <a:ext cx="2159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AnonPatient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4648200" y="1625599"/>
            <a:ext cx="1347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Voters V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990600" y="3606799"/>
            <a:ext cx="1017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P     V</a:t>
            </a:r>
          </a:p>
        </p:txBody>
      </p:sp>
      <p:graphicFrame>
        <p:nvGraphicFramePr>
          <p:cNvPr id="165962" name="Group 74"/>
          <p:cNvGraphicFramePr>
            <a:graphicFrameLocks noGrp="1"/>
          </p:cNvGraphicFramePr>
          <p:nvPr>
            <p:extLst/>
          </p:nvPr>
        </p:nvGraphicFramePr>
        <p:xfrm>
          <a:off x="4800600" y="2087562"/>
          <a:ext cx="3276600" cy="1127126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Alice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Bob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371600" y="3759199"/>
            <a:ext cx="228600" cy="152400"/>
            <a:chOff x="480" y="4080"/>
            <a:chExt cx="96" cy="48"/>
          </a:xfrm>
        </p:grpSpPr>
        <p:sp>
          <p:nvSpPr>
            <p:cNvPr id="165931" name="Line 43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5932" name="Line 44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5933" name="Line 45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5934" name="Line 46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aphicFrame>
        <p:nvGraphicFramePr>
          <p:cNvPr id="165961" name="Group 73"/>
          <p:cNvGraphicFramePr>
            <a:graphicFrameLocks noGrp="1"/>
          </p:cNvGraphicFramePr>
          <p:nvPr>
            <p:extLst/>
          </p:nvPr>
        </p:nvGraphicFramePr>
        <p:xfrm>
          <a:off x="990600" y="4140199"/>
          <a:ext cx="4205288" cy="1803401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249363"/>
                <a:gridCol w="1050925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Alice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Bob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HW2 </a:t>
            </a:r>
            <a:r>
              <a:rPr lang="en-US" sz="2400" dirty="0" smtClean="0"/>
              <a:t>out (Due Wednesday)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err="1" smtClean="0"/>
              <a:t>git</a:t>
            </a:r>
            <a:r>
              <a:rPr lang="en-US" sz="2400" dirty="0" smtClean="0"/>
              <a:t> pull upstream master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OQ1 due tonight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OQ2/3 Out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="0" dirty="0" smtClean="0"/>
              <a:t>Both due next Friday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Azure accounts will be created </a:t>
            </a:r>
            <a:r>
              <a:rPr lang="en-US" sz="2400" dirty="0" smtClean="0"/>
              <a:t>over the weekend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Needed for HW3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1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Theta Join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join that involves a predicate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Here </a:t>
            </a:r>
            <a:r>
              <a:rPr lang="en-US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 be any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condition</a:t>
            </a: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No projection in this case!</a:t>
            </a: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For our voters/patients example: 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33061" y="2470242"/>
            <a:ext cx="641553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R2   =  </a:t>
            </a:r>
            <a:r>
              <a:rPr lang="en-US" sz="4000" dirty="0" err="1" smtClean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dirty="0" err="1" smtClean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(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X R2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912863" y="5562600"/>
            <a:ext cx="7392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P.zip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= 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V.zip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and 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P.age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&gt;=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V.age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-1 and </a:t>
            </a:r>
            <a:r>
              <a:rPr lang="en-US" sz="2800" baseline="-25000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.age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&lt;= </a:t>
            </a:r>
            <a:r>
              <a:rPr lang="en-US" sz="2800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V.age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+1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V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304800" y="282714"/>
            <a:ext cx="3761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AnonPatient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(age, zip, disease)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Voters (name, age, zip)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09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Equijoin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theta join where </a:t>
            </a:r>
            <a:r>
              <a:rPr lang="en-US" sz="28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is an equality predicate</a:t>
            </a:r>
          </a:p>
          <a:p>
            <a:pPr eaLnBrk="1" hangingPunct="1"/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y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far the most used variant of join in 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practice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is the relationship with natural join?</a:t>
            </a: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2895600"/>
            <a:ext cx="661591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4000" baseline="-25000" dirty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   </a:t>
            </a:r>
            <a:r>
              <a:rPr lang="en-US" sz="400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= </a:t>
            </a:r>
            <a:r>
              <a:rPr lang="en-US" sz="4000" smtClean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smtClean="0">
                <a:solidFill>
                  <a:prstClr val="black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(R1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</a:t>
            </a:r>
            <a:r>
              <a:rPr lang="en-US" sz="400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R2)</a:t>
            </a:r>
            <a:endParaRPr lang="en-US" sz="4000" dirty="0">
              <a:solidFill>
                <a:prstClr val="black"/>
              </a:solidFill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50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Equijoin Example</a:t>
            </a:r>
          </a:p>
        </p:txBody>
      </p:sp>
      <p:graphicFrame>
        <p:nvGraphicFramePr>
          <p:cNvPr id="163992" name="Group 152"/>
          <p:cNvGraphicFramePr>
            <a:graphicFrameLocks noGrp="1"/>
          </p:cNvGraphicFramePr>
          <p:nvPr>
            <p:extLst/>
          </p:nvPr>
        </p:nvGraphicFramePr>
        <p:xfrm>
          <a:off x="304800" y="2082799"/>
          <a:ext cx="3276600" cy="1127126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228600" y="1625599"/>
            <a:ext cx="2159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AnonPatient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4648200" y="1625599"/>
            <a:ext cx="13516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Voters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V</a:t>
            </a:r>
          </a:p>
        </p:txBody>
      </p:sp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990600" y="3606799"/>
            <a:ext cx="2135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P    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P.age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V.age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V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163991" name="Group 151"/>
          <p:cNvGraphicFramePr>
            <a:graphicFrameLocks noGrp="1"/>
          </p:cNvGraphicFramePr>
          <p:nvPr>
            <p:extLst/>
          </p:nvPr>
        </p:nvGraphicFramePr>
        <p:xfrm>
          <a:off x="4800600" y="2087562"/>
          <a:ext cx="3276600" cy="1127126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371600" y="3759199"/>
            <a:ext cx="228600" cy="152400"/>
            <a:chOff x="480" y="4080"/>
            <a:chExt cx="96" cy="48"/>
          </a:xfrm>
        </p:grpSpPr>
        <p:sp>
          <p:nvSpPr>
            <p:cNvPr id="163911" name="Line 71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3912" name="Line 72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3913" name="Line 73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3914" name="Line 74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aphicFrame>
        <p:nvGraphicFramePr>
          <p:cNvPr id="16" name="Group 150"/>
          <p:cNvGraphicFramePr>
            <a:graphicFrameLocks noGrp="1"/>
          </p:cNvGraphicFramePr>
          <p:nvPr>
            <p:extLst/>
          </p:nvPr>
        </p:nvGraphicFramePr>
        <p:xfrm>
          <a:off x="990600" y="4216399"/>
          <a:ext cx="6934200" cy="1803401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219200"/>
                <a:gridCol w="1143000"/>
                <a:gridCol w="1066800"/>
                <a:gridCol w="1524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P.age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P.zip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P.disease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V.name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V.age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V.zip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44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Summary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Theta-join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smtClean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800" baseline="-25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2800" dirty="0" smtClean="0"/>
              <a:t> </a:t>
            </a:r>
            <a:r>
              <a:rPr lang="en-US" sz="2800" dirty="0" smtClean="0"/>
              <a:t>S </a:t>
            </a:r>
            <a:r>
              <a:rPr lang="en-US" sz="2800" dirty="0"/>
              <a:t>= </a:t>
            </a:r>
            <a:r>
              <a:rPr lang="el-GR" sz="2800" dirty="0"/>
              <a:t>σ</a:t>
            </a:r>
            <a:r>
              <a:rPr lang="en-US" sz="2800" baseline="-25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 sz="2800" dirty="0" smtClean="0"/>
              <a:t>(R × </a:t>
            </a:r>
            <a:r>
              <a:rPr lang="en-US" sz="2800" dirty="0"/>
              <a:t>S)</a:t>
            </a:r>
          </a:p>
          <a:p>
            <a:pPr lvl="1"/>
            <a:r>
              <a:rPr lang="en-US" sz="2400" dirty="0"/>
              <a:t>Join of R and S with a join condition </a:t>
            </a:r>
            <a:r>
              <a:rPr lang="el-GR" sz="2400" dirty="0" smtClean="0"/>
              <a:t>θ</a:t>
            </a:r>
            <a:endParaRPr lang="en-US" sz="2400" dirty="0"/>
          </a:p>
          <a:p>
            <a:pPr lvl="1"/>
            <a:r>
              <a:rPr lang="en-US" sz="2400" dirty="0"/>
              <a:t>Cross-product followed by selection </a:t>
            </a:r>
            <a:r>
              <a:rPr lang="el-GR" sz="2400" dirty="0" smtClean="0"/>
              <a:t>θ</a:t>
            </a:r>
            <a:endParaRPr lang="en-US" sz="2400" dirty="0" smtClean="0"/>
          </a:p>
          <a:p>
            <a:pPr lvl="1"/>
            <a:r>
              <a:rPr lang="en-US" sz="2400" dirty="0" smtClean="0"/>
              <a:t>No projection</a:t>
            </a:r>
            <a:endParaRPr lang="en-US" sz="24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Equijoin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smtClean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l-GR" sz="2800" baseline="-25000" dirty="0" smtClean="0"/>
              <a:t>θ</a:t>
            </a:r>
            <a:r>
              <a:rPr lang="el-GR" sz="2800" dirty="0" smtClean="0"/>
              <a:t> </a:t>
            </a:r>
            <a:r>
              <a:rPr lang="en-US" sz="2800" dirty="0" smtClean="0"/>
              <a:t>S </a:t>
            </a:r>
            <a:r>
              <a:rPr lang="en-US" sz="2800" dirty="0"/>
              <a:t>= </a:t>
            </a:r>
            <a:r>
              <a:rPr lang="el-GR" sz="2800" dirty="0" smtClean="0"/>
              <a:t>σ</a:t>
            </a:r>
            <a:r>
              <a:rPr lang="el-GR" sz="2800" baseline="-25000" dirty="0" smtClean="0"/>
              <a:t>θ</a:t>
            </a:r>
            <a:r>
              <a:rPr lang="en-US" sz="2800" dirty="0" smtClean="0">
                <a:latin typeface="Symbol" pitchFamily="-65" charset="2"/>
                <a:sym typeface="Symbol" pitchFamily="-65" charset="2"/>
              </a:rPr>
              <a:t> (</a:t>
            </a:r>
            <a:r>
              <a:rPr lang="en-US" sz="2800" dirty="0" smtClean="0"/>
              <a:t>R </a:t>
            </a:r>
            <a:r>
              <a:rPr lang="en-US" sz="2800" dirty="0"/>
              <a:t>× S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400" dirty="0"/>
              <a:t>Join condition </a:t>
            </a:r>
            <a:r>
              <a:rPr lang="el-GR" sz="2400" dirty="0"/>
              <a:t>θ </a:t>
            </a:r>
            <a:r>
              <a:rPr lang="en-US" sz="2400" dirty="0" smtClean="0"/>
              <a:t>consists </a:t>
            </a:r>
            <a:r>
              <a:rPr lang="en-US" sz="2400" dirty="0"/>
              <a:t>only of equalities</a:t>
            </a:r>
          </a:p>
          <a:p>
            <a:pPr lvl="1"/>
            <a:r>
              <a:rPr lang="en-US" sz="2400" dirty="0" smtClean="0"/>
              <a:t>No projection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Natural </a:t>
            </a:r>
            <a:r>
              <a:rPr lang="en-US" sz="2800" b="1" dirty="0">
                <a:solidFill>
                  <a:srgbClr val="FF0000"/>
                </a:solidFill>
              </a:rPr>
              <a:t>join</a:t>
            </a:r>
            <a:r>
              <a:rPr lang="en-US" sz="2800" dirty="0"/>
              <a:t>: </a:t>
            </a:r>
            <a:r>
              <a:rPr lang="en-US" sz="2800" dirty="0" smtClean="0"/>
              <a:t>R</a:t>
            </a:r>
            <a:r>
              <a:rPr lang="en-US" sz="2800" dirty="0">
                <a:ea typeface="ＭＳ Ｐゴシック" pitchFamily="112" charset="-128"/>
                <a:cs typeface="ＭＳ Ｐゴシック" pitchFamily="112" charset="-128"/>
              </a:rPr>
              <a:t> ⨝</a:t>
            </a:r>
            <a:r>
              <a:rPr lang="en-US" sz="2800" dirty="0" smtClean="0"/>
              <a:t> </a:t>
            </a:r>
            <a:r>
              <a:rPr lang="en-US" sz="2800" dirty="0" smtClean="0"/>
              <a:t> S </a:t>
            </a:r>
            <a:r>
              <a:rPr lang="en-US" sz="2800" dirty="0"/>
              <a:t>= </a:t>
            </a:r>
            <a:r>
              <a:rPr lang="el-GR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(</a:t>
            </a:r>
            <a:r>
              <a:rPr lang="el-GR" sz="2800" dirty="0" err="1"/>
              <a:t>σ</a:t>
            </a:r>
            <a:r>
              <a:rPr lang="el-GR" sz="2800" baseline="-25000" dirty="0" err="1" smtClean="0"/>
              <a:t>θ</a:t>
            </a:r>
            <a:r>
              <a:rPr lang="el-GR" sz="2800" dirty="0" smtClean="0"/>
              <a:t> </a:t>
            </a:r>
            <a:r>
              <a:rPr lang="en-US" sz="2800" dirty="0" smtClean="0"/>
              <a:t>(R </a:t>
            </a:r>
            <a:r>
              <a:rPr lang="en-US" sz="2800" dirty="0"/>
              <a:t>× S</a:t>
            </a:r>
            <a:r>
              <a:rPr lang="en-US" sz="2800" dirty="0" smtClean="0"/>
              <a:t>))</a:t>
            </a:r>
            <a:endParaRPr lang="en-US" sz="2400" dirty="0"/>
          </a:p>
          <a:p>
            <a:pPr lvl="1"/>
            <a:r>
              <a:rPr lang="en-US" sz="2400" dirty="0"/>
              <a:t>Equality on </a:t>
            </a:r>
            <a:r>
              <a:rPr lang="en-US" sz="2400" b="1" dirty="0"/>
              <a:t>all</a:t>
            </a:r>
            <a:r>
              <a:rPr lang="en-US" sz="2400" dirty="0"/>
              <a:t> fields with same name in R and in </a:t>
            </a:r>
            <a:r>
              <a:rPr lang="en-US" sz="2400" dirty="0" smtClean="0"/>
              <a:t>S</a:t>
            </a:r>
          </a:p>
          <a:p>
            <a:pPr lvl="1"/>
            <a:r>
              <a:rPr lang="en-US" sz="2400" dirty="0"/>
              <a:t>Projection </a:t>
            </a:r>
            <a:r>
              <a:rPr lang="el-GR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drops all redundant </a:t>
            </a:r>
            <a:r>
              <a:rPr lang="en-US" sz="2400" dirty="0" smtClean="0"/>
              <a:t>attributes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 Which Join Is It ?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we write R ⨝ 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S 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we usually mean an equijoin, but we often omit the equality predicate when it is clear from the context</a:t>
            </a:r>
          </a:p>
        </p:txBody>
      </p:sp>
    </p:spTree>
    <p:extLst>
      <p:ext uri="{BB962C8B-B14F-4D97-AF65-F5344CB8AC3E}">
        <p14:creationId xmlns:p14="http://schemas.microsoft.com/office/powerpoint/2010/main" val="10357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Joins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Outer join</a:t>
            </a:r>
            <a:endParaRPr lang="en-US" sz="2800" dirty="0"/>
          </a:p>
          <a:p>
            <a:pPr lvl="1"/>
            <a:r>
              <a:rPr lang="en-US" sz="2400" dirty="0"/>
              <a:t>Include tuples with no matches in the output</a:t>
            </a:r>
          </a:p>
          <a:p>
            <a:pPr lvl="1"/>
            <a:r>
              <a:rPr lang="en-US" sz="2400" dirty="0"/>
              <a:t>Use NULL values for missing </a:t>
            </a:r>
            <a:r>
              <a:rPr lang="en-US" sz="2400" dirty="0" smtClean="0"/>
              <a:t>attributes</a:t>
            </a:r>
          </a:p>
          <a:p>
            <a:pPr lvl="1"/>
            <a:r>
              <a:rPr lang="en-US" sz="2400" dirty="0" smtClean="0"/>
              <a:t>Does not eliminate </a:t>
            </a:r>
            <a:r>
              <a:rPr lang="en-US" sz="2400" smtClean="0"/>
              <a:t>duplicate columns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Variants</a:t>
            </a:r>
          </a:p>
          <a:p>
            <a:pPr lvl="1"/>
            <a:r>
              <a:rPr lang="en-US" sz="2400" dirty="0"/>
              <a:t>Left outer join</a:t>
            </a:r>
          </a:p>
          <a:p>
            <a:pPr lvl="1"/>
            <a:r>
              <a:rPr lang="en-US" sz="2400" dirty="0"/>
              <a:t>Right outer join</a:t>
            </a:r>
          </a:p>
          <a:p>
            <a:pPr lvl="1"/>
            <a:r>
              <a:rPr lang="en-US" sz="2400" dirty="0"/>
              <a:t>Full outer join</a:t>
            </a:r>
          </a:p>
        </p:txBody>
      </p:sp>
    </p:spTree>
    <p:extLst>
      <p:ext uri="{BB962C8B-B14F-4D97-AF65-F5344CB8AC3E}">
        <p14:creationId xmlns:p14="http://schemas.microsoft.com/office/powerpoint/2010/main" val="8881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 Example</a:t>
            </a:r>
          </a:p>
        </p:txBody>
      </p:sp>
      <p:graphicFrame>
        <p:nvGraphicFramePr>
          <p:cNvPr id="168049" name="Group 113"/>
          <p:cNvGraphicFramePr>
            <a:graphicFrameLocks noGrp="1"/>
          </p:cNvGraphicFramePr>
          <p:nvPr>
            <p:extLst/>
          </p:nvPr>
        </p:nvGraphicFramePr>
        <p:xfrm>
          <a:off x="304800" y="2003424"/>
          <a:ext cx="3276600" cy="1501776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228600" y="1447800"/>
            <a:ext cx="2159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AnonPatient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1205552" y="4280848"/>
            <a:ext cx="11054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P    </a:t>
            </a:r>
            <a:r>
              <a:rPr lang="en-US" sz="4000" dirty="0" smtClean="0">
                <a:solidFill>
                  <a:prstClr val="black"/>
                </a:solidFill>
                <a:latin typeface="Arial"/>
                <a:cs typeface="Arial"/>
              </a:rPr>
              <a:t>⋊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J</a:t>
            </a:r>
          </a:p>
        </p:txBody>
      </p:sp>
      <p:graphicFrame>
        <p:nvGraphicFramePr>
          <p:cNvPr id="168047" name="Group 111"/>
          <p:cNvGraphicFramePr>
            <a:graphicFrameLocks noGrp="1"/>
          </p:cNvGraphicFramePr>
          <p:nvPr>
            <p:extLst/>
          </p:nvPr>
        </p:nvGraphicFramePr>
        <p:xfrm>
          <a:off x="2819401" y="3657600"/>
          <a:ext cx="6095999" cy="2422526"/>
        </p:xfrm>
        <a:graphic>
          <a:graphicData uri="http://schemas.openxmlformats.org/drawingml/2006/table">
            <a:tbl>
              <a:tblPr/>
              <a:tblGrid>
                <a:gridCol w="810139"/>
                <a:gridCol w="1031086"/>
                <a:gridCol w="1207539"/>
                <a:gridCol w="1015745"/>
                <a:gridCol w="1015745"/>
                <a:gridCol w="1015745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P.age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P.zip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P.disease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J.job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J.age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J.zip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heart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lawyer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flu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cashier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33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null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null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null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648200" y="1752600"/>
            <a:ext cx="1823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AnnonJob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J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17" name="Group 109"/>
          <p:cNvGraphicFramePr>
            <a:graphicFrameLocks noGrp="1"/>
          </p:cNvGraphicFramePr>
          <p:nvPr>
            <p:extLst/>
          </p:nvPr>
        </p:nvGraphicFramePr>
        <p:xfrm>
          <a:off x="4800600" y="2298700"/>
          <a:ext cx="3276600" cy="1127126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1371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job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zip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lawyer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cashier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65" charset="0"/>
                          <a:ea typeface="Osaka" pitchFamily="-65" charset="-128"/>
                          <a:cs typeface="Osaka" pitchFamily="-65" charset="-128"/>
                        </a:rPr>
                        <a:t>98120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489249" y="4530757"/>
            <a:ext cx="234950" cy="222186"/>
            <a:chOff x="1625728" y="4530757"/>
            <a:chExt cx="234950" cy="222186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1625728" y="4530757"/>
              <a:ext cx="228600" cy="0"/>
            </a:xfrm>
            <a:prstGeom prst="line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632078" y="4752943"/>
              <a:ext cx="228600" cy="0"/>
            </a:xfrm>
            <a:prstGeom prst="line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2464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,qty,price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smtClean="0"/>
              <a:t>Name </a:t>
            </a:r>
            <a:r>
              <a:rPr lang="en-US" sz="1800" dirty="0"/>
              <a:t>of supplier of parts with size greater than 10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l-GR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/>
              <a:t>(Supplier </a:t>
            </a:r>
            <a:r>
              <a:rPr lang="en-US" sz="2000" dirty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000" dirty="0" smtClean="0"/>
              <a:t>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(</a:t>
            </a:r>
            <a:r>
              <a:rPr lang="el-GR" sz="2000" dirty="0"/>
              <a:t>σ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Name </a:t>
            </a:r>
            <a:r>
              <a:rPr lang="en-US" sz="2000" dirty="0"/>
              <a:t>of supplier of red parts or parts with size greater than 10</a:t>
            </a:r>
          </a:p>
          <a:p>
            <a:pPr>
              <a:buFontTx/>
              <a:buNone/>
            </a:pPr>
            <a:r>
              <a:rPr lang="en-US" sz="2000" dirty="0"/>
              <a:t> </a:t>
            </a:r>
            <a:r>
              <a:rPr lang="el-GR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 smtClean="0"/>
              <a:t>(Supplier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</a:t>
            </a:r>
            <a:r>
              <a:rPr lang="en-US" sz="2000" dirty="0"/>
              <a:t>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(</a:t>
            </a:r>
            <a:r>
              <a:rPr lang="el-GR" sz="2000" dirty="0"/>
              <a:t>σ 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 </a:t>
            </a:r>
            <a:r>
              <a:rPr lang="en-US" sz="2000" dirty="0" smtClean="0"/>
              <a:t>∪</a:t>
            </a:r>
            <a:r>
              <a:rPr lang="en-US" sz="2000" dirty="0">
                <a:sym typeface="Symbol" pitchFamily="-65" charset="2"/>
              </a:rPr>
              <a:t> </a:t>
            </a:r>
            <a:r>
              <a:rPr lang="el-GR" sz="2000" dirty="0" smtClean="0"/>
              <a:t>σ</a:t>
            </a:r>
            <a:r>
              <a:rPr lang="en-US" sz="2000" baseline="-25000" dirty="0" err="1" smtClean="0"/>
              <a:t>pcolor</a:t>
            </a:r>
            <a:r>
              <a:rPr lang="en-US" sz="2000" baseline="-25000" dirty="0"/>
              <a:t>=‘red’</a:t>
            </a:r>
            <a:r>
              <a:rPr lang="en-US" sz="2000" dirty="0"/>
              <a:t> (Part) ) </a:t>
            </a:r>
            <a:r>
              <a:rPr lang="en-US" sz="2000" dirty="0" smtClean="0"/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l-GR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 smtClean="0"/>
              <a:t>(Supplier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(</a:t>
            </a:r>
            <a:r>
              <a:rPr lang="el-GR" sz="2000" dirty="0" smtClean="0"/>
              <a:t>σ 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 </a:t>
            </a:r>
            <a:r>
              <a:rPr lang="en-US" sz="2000" baseline="-25000" dirty="0" smtClean="0">
                <a:latin typeface="ＭＳ ゴシック"/>
                <a:ea typeface="ＭＳ ゴシック"/>
                <a:cs typeface="ＭＳ ゴシック"/>
              </a:rPr>
              <a:t>∨ </a:t>
            </a:r>
            <a:r>
              <a:rPr lang="en-US" sz="2000" baseline="-25000" dirty="0" err="1" smtClean="0"/>
              <a:t>pcolor</a:t>
            </a:r>
            <a:r>
              <a:rPr lang="en-US" sz="2000" baseline="-25000" dirty="0" smtClean="0"/>
              <a:t>=‘red’</a:t>
            </a:r>
            <a:r>
              <a:rPr lang="en-US" sz="2000" dirty="0" smtClean="0"/>
              <a:t> (Part) ) )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Can be represented as trees as well</a:t>
            </a:r>
          </a:p>
        </p:txBody>
      </p:sp>
    </p:spTree>
    <p:extLst>
      <p:ext uri="{BB962C8B-B14F-4D97-AF65-F5344CB8AC3E}">
        <p14:creationId xmlns:p14="http://schemas.microsoft.com/office/powerpoint/2010/main" val="11828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45" y="1832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Representing RA Queries as Trees</a:t>
            </a:r>
            <a:endParaRPr lang="en-US" sz="3600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71893" y="1066800"/>
            <a:ext cx="5566907" cy="295751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Supply(</a:t>
            </a:r>
            <a:r>
              <a:rPr lang="en-US" sz="2000" u="sng" dirty="0" err="1"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,qty,price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2000" dirty="0" smtClean="0"/>
              <a:t> </a:t>
            </a:r>
            <a:r>
              <a:rPr lang="el-GR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r>
              <a:rPr lang="en-US" sz="2000" baseline="-25000" dirty="0" err="1" smtClean="0"/>
              <a:t>sname</a:t>
            </a:r>
            <a:r>
              <a:rPr lang="en-US" sz="2000" dirty="0"/>
              <a:t>(Supplier </a:t>
            </a:r>
            <a:r>
              <a:rPr lang="en-US" sz="2000" dirty="0"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2000" dirty="0" smtClean="0"/>
              <a:t>Supply </a:t>
            </a:r>
            <a:r>
              <a:rPr lang="en-US" sz="2000" dirty="0" smtClean="0"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sz="2000" dirty="0" smtClean="0"/>
              <a:t> (</a:t>
            </a:r>
            <a:r>
              <a:rPr lang="el-GR" sz="2000" dirty="0"/>
              <a:t>σ</a:t>
            </a:r>
            <a:r>
              <a:rPr lang="en-US" sz="2000" baseline="-25000" dirty="0" err="1" smtClean="0"/>
              <a:t>psize</a:t>
            </a:r>
            <a:r>
              <a:rPr lang="en-US" sz="2000" baseline="-25000" dirty="0" smtClean="0"/>
              <a:t>&gt;10</a:t>
            </a:r>
            <a:r>
              <a:rPr lang="en-US" sz="2000" dirty="0" smtClean="0"/>
              <a:t> </a:t>
            </a:r>
            <a:r>
              <a:rPr lang="en-US" sz="2000" dirty="0"/>
              <a:t>(Part))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5738" y="5546080"/>
            <a:ext cx="7489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Part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548589" y="4770760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Supply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939745" y="3182201"/>
            <a:ext cx="762000" cy="228600"/>
            <a:chOff x="480" y="4080"/>
            <a:chExt cx="96" cy="48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5410200" y="5171778"/>
            <a:ext cx="0" cy="4527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515695" y="3507116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467726" y="437547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870040" y="4733012"/>
            <a:ext cx="1200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psize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&gt;10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4200" y="20574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315200" y="2576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943600" y="4038600"/>
            <a:ext cx="762000" cy="228600"/>
            <a:chOff x="480" y="4080"/>
            <a:chExt cx="96" cy="48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580229" y="4347865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6400799" y="3535039"/>
            <a:ext cx="712830" cy="489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7315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7086600" y="1524000"/>
            <a:ext cx="184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6705600" y="1367135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Answer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655284" y="3875224"/>
            <a:ext cx="1316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Supplier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2288233"/>
            <a:ext cx="6324600" cy="2675612"/>
            <a:chOff x="609600" y="2288233"/>
            <a:chExt cx="6324600" cy="2675612"/>
          </a:xfrm>
        </p:grpSpPr>
        <p:cxnSp>
          <p:nvCxnSpPr>
            <p:cNvPr id="5" name="Curved Connector 4"/>
            <p:cNvCxnSpPr>
              <a:endCxn id="17" idx="1"/>
            </p:cNvCxnSpPr>
            <p:nvPr/>
          </p:nvCxnSpPr>
          <p:spPr bwMode="auto">
            <a:xfrm rot="16200000" flipH="1">
              <a:off x="3874290" y="3968095"/>
              <a:ext cx="1007662" cy="983838"/>
            </a:xfrm>
            <a:prstGeom prst="curvedConnector2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Curved Connector 40"/>
            <p:cNvCxnSpPr/>
            <p:nvPr/>
          </p:nvCxnSpPr>
          <p:spPr bwMode="auto">
            <a:xfrm>
              <a:off x="3302974" y="3910491"/>
              <a:ext cx="2564426" cy="243801"/>
            </a:xfrm>
            <a:prstGeom prst="curvedConnector3">
              <a:avLst>
                <a:gd name="adj1" fmla="val -2199"/>
              </a:avLst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Curved Connector 43"/>
            <p:cNvCxnSpPr/>
            <p:nvPr/>
          </p:nvCxnSpPr>
          <p:spPr bwMode="auto">
            <a:xfrm flipV="1">
              <a:off x="2133600" y="3341131"/>
              <a:ext cx="4713329" cy="288536"/>
            </a:xfrm>
            <a:prstGeom prst="curvedConnector3">
              <a:avLst>
                <a:gd name="adj1" fmla="val 799"/>
              </a:avLst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" name="Curved Connector 51"/>
            <p:cNvCxnSpPr>
              <a:endCxn id="18" idx="1"/>
            </p:cNvCxnSpPr>
            <p:nvPr/>
          </p:nvCxnSpPr>
          <p:spPr bwMode="auto">
            <a:xfrm flipV="1">
              <a:off x="609600" y="2288233"/>
              <a:ext cx="6324600" cy="1427293"/>
            </a:xfrm>
            <a:prstGeom prst="curvedConnector3">
              <a:avLst>
                <a:gd name="adj1" fmla="val -230"/>
              </a:avLst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6252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8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34" y="-1535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∪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strike="sngStrike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intersection </a:t>
            </a:r>
            <a:r>
              <a:rPr lang="en-US" sz="2800" strike="sngStrike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∩</a:t>
            </a:r>
            <a:r>
              <a:rPr lang="en-US" sz="2800" strike="sngStrike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difference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X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-65" charset="2"/>
              </a:rPr>
              <a:t>,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oin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(Rename </a:t>
            </a:r>
            <a:r>
              <a:rPr lang="el-GR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Symbol" pitchFamily="112" charset="2"/>
              </a:rPr>
              <a:t>ρ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dirty="0" smtClean="0">
              <a:latin typeface="Arial" charset="0"/>
              <a:ea typeface="Arial" charset="0"/>
              <a:cs typeface="Arial" charset="0"/>
              <a:sym typeface="Symbol" pitchFamily="112" charset="2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δ</a:t>
            </a:r>
            <a:endParaRPr lang="en-US" sz="28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and aggregation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ɣ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𝛕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781800" y="1295400"/>
            <a:ext cx="612648" cy="2286000"/>
          </a:xfrm>
          <a:prstGeom prst="rightBrace">
            <a:avLst>
              <a:gd name="adj1" fmla="val 6845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1981200"/>
            <a:ext cx="6078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8153400" y="1295400"/>
            <a:ext cx="612648" cy="3962400"/>
          </a:xfrm>
          <a:prstGeom prst="rightBrace">
            <a:avLst>
              <a:gd name="adj1" fmla="val 23693"/>
              <a:gd name="adj2" fmla="val 743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4419600"/>
            <a:ext cx="199285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Extended 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ounded Rectangle 6"/>
          <p:cNvSpPr>
            <a:spLocks noChangeArrowheads="1"/>
          </p:cNvSpPr>
          <p:nvPr/>
        </p:nvSpPr>
        <p:spPr bwMode="auto">
          <a:xfrm>
            <a:off x="585795" y="5497592"/>
            <a:ext cx="8180253" cy="10556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All operators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take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in 1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or more relations as inputs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/>
            </a:r>
            <a:b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</a:b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return another relation</a:t>
            </a:r>
          </a:p>
        </p:txBody>
      </p:sp>
    </p:spTree>
    <p:extLst>
      <p:ext uri="{BB962C8B-B14F-4D97-AF65-F5344CB8AC3E}">
        <p14:creationId xmlns:p14="http://schemas.microsoft.com/office/powerpoint/2010/main" val="7862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Remember from last week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SQL queries are combinations of functions on tables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Each one receives tables as input and has a table as an output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8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RA: Operators on Bags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Duplicate </a:t>
            </a:r>
            <a:r>
              <a:rPr lang="en-US" dirty="0"/>
              <a:t>elimination 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Turns bags into sets (no other arguments)</a:t>
            </a:r>
            <a:endParaRPr lang="en-US" dirty="0" smtClean="0"/>
          </a:p>
          <a:p>
            <a:r>
              <a:rPr lang="en-US" dirty="0" smtClean="0"/>
              <a:t>Grouping </a:t>
            </a:r>
            <a:r>
              <a:rPr lang="en-US" dirty="0" smtClean="0">
                <a:latin typeface="Symbol" charset="2"/>
                <a:cs typeface="Symbol" charset="2"/>
              </a:rPr>
              <a:t>g</a:t>
            </a:r>
          </a:p>
          <a:p>
            <a:pPr marL="617220" lvl="1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Takes in relation and a list of grouping operations (e.g., aggregates). Returns a new relation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617220" lvl="1" indent="-342900"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also perform renames at the same time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/>
              <a:t>Sorting </a:t>
            </a:r>
            <a:r>
              <a:rPr lang="en-US" dirty="0" smtClean="0">
                <a:latin typeface="Symbol" charset="2"/>
                <a:cs typeface="Symbol" charset="2"/>
              </a:rPr>
              <a:t>t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Takes in a relation, a list of attributes to sort on, and an order. Returns a new relation.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Extended RA Operators</a:t>
            </a:r>
            <a:endParaRPr lang="en-US" dirty="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74725" y="2251075"/>
            <a:ext cx="3852337" cy="15081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city,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sales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city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count(*) &gt;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85007" name="Rectangle 14"/>
          <p:cNvSpPr>
            <a:spLocks noChangeArrowheads="1"/>
          </p:cNvSpPr>
          <p:nvPr/>
        </p:nvSpPr>
        <p:spPr bwMode="auto">
          <a:xfrm>
            <a:off x="609600" y="5486400"/>
            <a:ext cx="3795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T1,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T2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 temporary tables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53000" y="1653084"/>
            <a:ext cx="3993551" cy="4294981"/>
            <a:chOff x="4953000" y="1653084"/>
            <a:chExt cx="3993551" cy="4294981"/>
          </a:xfrm>
        </p:grpSpPr>
        <p:sp>
          <p:nvSpPr>
            <p:cNvPr id="84997" name="Text Box 4"/>
            <p:cNvSpPr txBox="1">
              <a:spLocks noChangeArrowheads="1"/>
            </p:cNvSpPr>
            <p:nvPr/>
          </p:nvSpPr>
          <p:spPr bwMode="auto">
            <a:xfrm>
              <a:off x="4953000" y="5486400"/>
              <a:ext cx="399355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Arial"/>
                  <a:cs typeface="Arial"/>
                </a:rPr>
                <a:t>sales(product, city, </a:t>
              </a: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quantity)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4998" name="Rectangle 5"/>
            <p:cNvSpPr>
              <a:spLocks noChangeArrowheads="1"/>
            </p:cNvSpPr>
            <p:nvPr/>
          </p:nvSpPr>
          <p:spPr bwMode="auto">
            <a:xfrm>
              <a:off x="4953000" y="4519613"/>
              <a:ext cx="361118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g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city, sum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(quantity)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ea typeface="Arial"/>
                  <a:cs typeface="Arial"/>
                </a:rPr>
                <a:t>→q,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ea typeface="Arial"/>
                  <a:cs typeface="Arial"/>
                </a:rPr>
                <a:t>count(*) → c</a:t>
              </a:r>
              <a:r>
                <a:rPr lang="en-US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</a:p>
          </p:txBody>
        </p:sp>
        <p:sp>
          <p:nvSpPr>
            <p:cNvPr id="84999" name="Rectangle 6"/>
            <p:cNvSpPr>
              <a:spLocks noChangeArrowheads="1"/>
            </p:cNvSpPr>
            <p:nvPr/>
          </p:nvSpPr>
          <p:spPr bwMode="auto">
            <a:xfrm>
              <a:off x="5867400" y="3452813"/>
              <a:ext cx="11375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s 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c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&gt; 100</a:t>
              </a:r>
            </a:p>
          </p:txBody>
        </p:sp>
        <p:sp>
          <p:nvSpPr>
            <p:cNvPr id="85000" name="Rectangle 7"/>
            <p:cNvSpPr>
              <a:spLocks noChangeArrowheads="1"/>
            </p:cNvSpPr>
            <p:nvPr/>
          </p:nvSpPr>
          <p:spPr bwMode="auto">
            <a:xfrm>
              <a:off x="5791200" y="2438400"/>
              <a:ext cx="10186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prstClr val="black"/>
                  </a:solidFill>
                  <a:latin typeface="Symbol" charset="2"/>
                </a:rPr>
                <a:t>P </a:t>
              </a:r>
              <a:r>
                <a:rPr lang="en-US" baseline="-25000" dirty="0">
                  <a:solidFill>
                    <a:prstClr val="black"/>
                  </a:solidFill>
                  <a:latin typeface="Arial"/>
                  <a:cs typeface="Arial"/>
                </a:rPr>
                <a:t>city, </a:t>
              </a:r>
              <a:r>
                <a:rPr lang="en-US" baseline="-25000" dirty="0" smtClean="0">
                  <a:solidFill>
                    <a:prstClr val="black"/>
                  </a:solidFill>
                  <a:latin typeface="Arial"/>
                  <a:cs typeface="Arial"/>
                </a:rPr>
                <a:t>q</a:t>
              </a:r>
              <a:endParaRPr lang="en-US" baseline="-25000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5001" name="Line 8"/>
            <p:cNvSpPr>
              <a:spLocks noChangeShapeType="1"/>
            </p:cNvSpPr>
            <p:nvPr/>
          </p:nvSpPr>
          <p:spPr bwMode="auto">
            <a:xfrm flipV="1">
              <a:off x="6096000" y="5105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5002" name="Line 9"/>
            <p:cNvSpPr>
              <a:spLocks noChangeShapeType="1"/>
            </p:cNvSpPr>
            <p:nvPr/>
          </p:nvSpPr>
          <p:spPr bwMode="auto">
            <a:xfrm flipV="1">
              <a:off x="6096000" y="3962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85003" name="Line 10"/>
            <p:cNvSpPr>
              <a:spLocks noChangeShapeType="1"/>
            </p:cNvSpPr>
            <p:nvPr/>
          </p:nvSpPr>
          <p:spPr bwMode="auto">
            <a:xfrm flipV="1">
              <a:off x="6096000" y="2895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6099504" y="2114749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5489904" y="1653084"/>
              <a:ext cx="12121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</a:rPr>
                <a:t>Answer</a:t>
              </a: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8400" y="3048000"/>
            <a:ext cx="2728299" cy="1452265"/>
            <a:chOff x="6248400" y="3048000"/>
            <a:chExt cx="2728299" cy="1452265"/>
          </a:xfrm>
        </p:grpSpPr>
        <p:sp>
          <p:nvSpPr>
            <p:cNvPr id="85004" name="Text Box 11"/>
            <p:cNvSpPr txBox="1">
              <a:spLocks noChangeArrowheads="1"/>
            </p:cNvSpPr>
            <p:nvPr/>
          </p:nvSpPr>
          <p:spPr bwMode="auto">
            <a:xfrm>
              <a:off x="7292975" y="4038600"/>
              <a:ext cx="1683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T1(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city</a:t>
              </a:r>
              <a:r>
                <a:rPr lang="en-US" dirty="0" err="1" smtClean="0">
                  <a:solidFill>
                    <a:srgbClr val="0000FF"/>
                  </a:solidFill>
                  <a:latin typeface="Arial"/>
                  <a:cs typeface="Arial"/>
                </a:rPr>
                <a:t>,q,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</a:t>
              </a: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)</a:t>
              </a:r>
            </a:p>
          </p:txBody>
        </p:sp>
        <p:sp>
          <p:nvSpPr>
            <p:cNvPr id="85005" name="Text Box 12"/>
            <p:cNvSpPr txBox="1">
              <a:spLocks noChangeArrowheads="1"/>
            </p:cNvSpPr>
            <p:nvPr/>
          </p:nvSpPr>
          <p:spPr bwMode="auto">
            <a:xfrm>
              <a:off x="7292975" y="3048000"/>
              <a:ext cx="1683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FontTx/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T2(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city</a:t>
              </a:r>
              <a:r>
                <a:rPr lang="en-US" dirty="0" err="1" smtClean="0">
                  <a:solidFill>
                    <a:srgbClr val="0000FF"/>
                  </a:solidFill>
                  <a:latin typeface="Arial"/>
                  <a:cs typeface="Arial"/>
                </a:rPr>
                <a:t>,q,</a:t>
              </a:r>
              <a:r>
                <a:rPr lang="en-US" dirty="0" err="1">
                  <a:solidFill>
                    <a:srgbClr val="0000FF"/>
                  </a:solidFill>
                  <a:latin typeface="Arial"/>
                  <a:cs typeface="Arial"/>
                </a:rPr>
                <a:t>c</a:t>
              </a: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)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 flipH="1">
              <a:off x="6248400" y="3276600"/>
              <a:ext cx="838200" cy="0"/>
            </a:xfrm>
            <a:prstGeom prst="straightConnector1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rgbClr val="0000FF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6282995" y="4267200"/>
              <a:ext cx="838200" cy="0"/>
            </a:xfrm>
            <a:prstGeom prst="straightConnector1">
              <a:avLst/>
            </a:prstGeom>
            <a:solidFill>
              <a:srgbClr val="C0C0C0">
                <a:alpha val="50000"/>
              </a:srgbClr>
            </a:solidFill>
            <a:ln w="9525" cap="flat" cmpd="sng" algn="ctr">
              <a:solidFill>
                <a:srgbClr val="0000FF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58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Plan for </a:t>
            </a:r>
            <a:r>
              <a:rPr lang="en-US" dirty="0" smtClean="0"/>
              <a:t>a Query (1/2</a:t>
            </a:r>
            <a:r>
              <a:rPr lang="en-US" dirty="0"/>
              <a:t>)</a:t>
            </a:r>
          </a:p>
        </p:txBody>
      </p:sp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990600" y="5803900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</a:p>
        </p:txBody>
      </p:sp>
      <p:sp>
        <p:nvSpPr>
          <p:cNvPr id="561157" name="Text Box 5"/>
          <p:cNvSpPr txBox="1">
            <a:spLocks noChangeArrowheads="1"/>
          </p:cNvSpPr>
          <p:nvPr/>
        </p:nvSpPr>
        <p:spPr bwMode="auto">
          <a:xfrm>
            <a:off x="3313113" y="580548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32000" y="4876800"/>
            <a:ext cx="762000" cy="228600"/>
            <a:chOff x="480" y="4080"/>
            <a:chExt cx="96" cy="48"/>
          </a:xfrm>
        </p:grpSpPr>
        <p:sp>
          <p:nvSpPr>
            <p:cNvPr id="56115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6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1163" name="Text Box 11"/>
          <p:cNvSpPr txBox="1">
            <a:spLocks noChangeArrowheads="1"/>
          </p:cNvSpPr>
          <p:nvPr/>
        </p:nvSpPr>
        <p:spPr bwMode="auto">
          <a:xfrm>
            <a:off x="1635125" y="4953000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1164" name="Line 12"/>
          <p:cNvSpPr>
            <a:spLocks noChangeShapeType="1"/>
          </p:cNvSpPr>
          <p:nvPr/>
        </p:nvSpPr>
        <p:spPr bwMode="auto">
          <a:xfrm flipV="1">
            <a:off x="1355725" y="5410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5" name="Line 13"/>
          <p:cNvSpPr>
            <a:spLocks noChangeShapeType="1"/>
          </p:cNvSpPr>
          <p:nvPr/>
        </p:nvSpPr>
        <p:spPr bwMode="auto">
          <a:xfrm>
            <a:off x="2860675" y="53959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6" name="Line 14"/>
          <p:cNvSpPr>
            <a:spLocks noChangeShapeType="1"/>
          </p:cNvSpPr>
          <p:nvPr/>
        </p:nvSpPr>
        <p:spPr bwMode="auto">
          <a:xfrm flipH="1">
            <a:off x="2397125" y="44053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67" name="Text Box 15"/>
          <p:cNvSpPr txBox="1">
            <a:spLocks noChangeArrowheads="1"/>
          </p:cNvSpPr>
          <p:nvPr/>
        </p:nvSpPr>
        <p:spPr bwMode="auto">
          <a:xfrm>
            <a:off x="2209800" y="2971800"/>
            <a:ext cx="206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selection condition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1168" name="Text Box 16"/>
          <p:cNvSpPr txBox="1">
            <a:spLocks noChangeArrowheads="1"/>
          </p:cNvSpPr>
          <p:nvPr/>
        </p:nvSpPr>
        <p:spPr bwMode="auto">
          <a:xfrm>
            <a:off x="2819400" y="2209800"/>
            <a:ext cx="87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1169" name="Line 17"/>
          <p:cNvSpPr>
            <a:spLocks noChangeShapeType="1"/>
          </p:cNvSpPr>
          <p:nvPr/>
        </p:nvSpPr>
        <p:spPr bwMode="auto">
          <a:xfrm>
            <a:off x="32004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43213" y="3948113"/>
            <a:ext cx="762000" cy="228600"/>
            <a:chOff x="480" y="4080"/>
            <a:chExt cx="96" cy="48"/>
          </a:xfrm>
        </p:grpSpPr>
        <p:sp>
          <p:nvSpPr>
            <p:cNvPr id="561171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2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3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1174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1175" name="Text Box 23"/>
          <p:cNvSpPr txBox="1">
            <a:spLocks noChangeArrowheads="1"/>
          </p:cNvSpPr>
          <p:nvPr/>
        </p:nvSpPr>
        <p:spPr bwMode="auto">
          <a:xfrm>
            <a:off x="2446338" y="4024313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1176" name="Line 24"/>
          <p:cNvSpPr>
            <a:spLocks noChangeShapeType="1"/>
          </p:cNvSpPr>
          <p:nvPr/>
        </p:nvSpPr>
        <p:spPr bwMode="auto">
          <a:xfrm>
            <a:off x="3657600" y="44815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77" name="Text Box 25"/>
          <p:cNvSpPr txBox="1">
            <a:spLocks noChangeArrowheads="1"/>
          </p:cNvSpPr>
          <p:nvPr/>
        </p:nvSpPr>
        <p:spPr bwMode="auto">
          <a:xfrm>
            <a:off x="4038600" y="48625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561178" name="Line 26"/>
          <p:cNvSpPr>
            <a:spLocks noChangeShapeType="1"/>
          </p:cNvSpPr>
          <p:nvPr/>
        </p:nvSpPr>
        <p:spPr bwMode="auto">
          <a:xfrm>
            <a:off x="3200400" y="3490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79" name="Line 27"/>
          <p:cNvSpPr>
            <a:spLocks noChangeShapeType="1"/>
          </p:cNvSpPr>
          <p:nvPr/>
        </p:nvSpPr>
        <p:spPr bwMode="auto">
          <a:xfrm>
            <a:off x="3200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80" name="Text Box 28"/>
          <p:cNvSpPr txBox="1">
            <a:spLocks noChangeArrowheads="1"/>
          </p:cNvSpPr>
          <p:nvPr/>
        </p:nvSpPr>
        <p:spPr bwMode="auto">
          <a:xfrm>
            <a:off x="2971800" y="1676400"/>
            <a:ext cx="184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89" name="Text Box 37"/>
          <p:cNvSpPr txBox="1">
            <a:spLocks noChangeArrowheads="1"/>
          </p:cNvSpPr>
          <p:nvPr/>
        </p:nvSpPr>
        <p:spPr bwMode="auto">
          <a:xfrm>
            <a:off x="5072567" y="3657600"/>
            <a:ext cx="3690433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SELECT-PROJECT-JOIN</a:t>
            </a:r>
          </a:p>
          <a:p>
            <a:pPr algn="ctr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Query</a:t>
            </a:r>
          </a:p>
        </p:txBody>
      </p:sp>
      <p:sp>
        <p:nvSpPr>
          <p:cNvPr id="561190" name="AutoShape 38"/>
          <p:cNvSpPr>
            <a:spLocks/>
          </p:cNvSpPr>
          <p:nvPr/>
        </p:nvSpPr>
        <p:spPr bwMode="auto">
          <a:xfrm>
            <a:off x="4495800" y="2209800"/>
            <a:ext cx="609600" cy="3886200"/>
          </a:xfrm>
          <a:prstGeom prst="rightBrace">
            <a:avLst>
              <a:gd name="adj1" fmla="val 531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1191" name="Text Box 39"/>
          <p:cNvSpPr txBox="1">
            <a:spLocks noChangeArrowheads="1"/>
          </p:cNvSpPr>
          <p:nvPr/>
        </p:nvSpPr>
        <p:spPr bwMode="auto">
          <a:xfrm>
            <a:off x="2590800" y="1519535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Answer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905000"/>
            <a:ext cx="2733441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fields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R, S, </a:t>
            </a: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condition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6" grpId="0"/>
      <p:bldP spid="561157" grpId="0"/>
      <p:bldP spid="561163" grpId="0"/>
      <p:bldP spid="561164" grpId="0" animBg="1"/>
      <p:bldP spid="561165" grpId="0" animBg="1"/>
      <p:bldP spid="561166" grpId="0" animBg="1"/>
      <p:bldP spid="561167" grpId="0"/>
      <p:bldP spid="561168" grpId="0"/>
      <p:bldP spid="561169" grpId="0" animBg="1"/>
      <p:bldP spid="561175" grpId="0"/>
      <p:bldP spid="561176" grpId="0" animBg="1"/>
      <p:bldP spid="561177" grpId="0"/>
      <p:bldP spid="561178" grpId="0" animBg="1"/>
      <p:bldP spid="561179" grpId="0" animBg="1"/>
      <p:bldP spid="561180" grpId="0"/>
      <p:bldP spid="561190" grpId="0" animBg="1"/>
      <p:bldP spid="56119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Typical Plan for a Query (1/2)</a:t>
            </a:r>
          </a:p>
        </p:txBody>
      </p:sp>
      <p:sp>
        <p:nvSpPr>
          <p:cNvPr id="564239" name="Text Box 15"/>
          <p:cNvSpPr txBox="1">
            <a:spLocks noChangeArrowheads="1"/>
          </p:cNvSpPr>
          <p:nvPr/>
        </p:nvSpPr>
        <p:spPr bwMode="auto">
          <a:xfrm>
            <a:off x="3951288" y="2514600"/>
            <a:ext cx="873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2650268" y="1676400"/>
            <a:ext cx="3369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ɣ</a:t>
            </a:r>
            <a:r>
              <a:rPr lang="en-US" baseline="-25000" dirty="0" err="1" smtClean="0">
                <a:solidFill>
                  <a:prstClr val="black"/>
                </a:solidFill>
                <a:latin typeface="Arial"/>
                <a:cs typeface="Arial"/>
              </a:rPr>
              <a:t>fields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, sum/count/min/max(fields)</a:t>
            </a:r>
          </a:p>
        </p:txBody>
      </p:sp>
      <p:sp>
        <p:nvSpPr>
          <p:cNvPr id="564256" name="Text Box 32"/>
          <p:cNvSpPr txBox="1">
            <a:spLocks noChangeArrowheads="1"/>
          </p:cNvSpPr>
          <p:nvPr/>
        </p:nvSpPr>
        <p:spPr bwMode="auto">
          <a:xfrm>
            <a:off x="3352800" y="914400"/>
            <a:ext cx="1854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having condition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57" name="Line 33"/>
          <p:cNvSpPr>
            <a:spLocks noChangeShapeType="1"/>
          </p:cNvSpPr>
          <p:nvPr/>
        </p:nvSpPr>
        <p:spPr bwMode="auto">
          <a:xfrm>
            <a:off x="44196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62" name="Line 38"/>
          <p:cNvSpPr>
            <a:spLocks noChangeShapeType="1"/>
          </p:cNvSpPr>
          <p:nvPr/>
        </p:nvSpPr>
        <p:spPr bwMode="auto">
          <a:xfrm>
            <a:off x="4419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64" name="Text Box 40"/>
          <p:cNvSpPr txBox="1">
            <a:spLocks noChangeArrowheads="1"/>
          </p:cNvSpPr>
          <p:nvPr/>
        </p:nvSpPr>
        <p:spPr bwMode="auto">
          <a:xfrm>
            <a:off x="3523889" y="3352800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where condition</a:t>
            </a:r>
            <a:endParaRPr lang="en-US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4265" name="Line 41"/>
          <p:cNvSpPr>
            <a:spLocks noChangeShapeType="1"/>
          </p:cNvSpPr>
          <p:nvPr/>
        </p:nvSpPr>
        <p:spPr bwMode="auto">
          <a:xfrm flipH="1">
            <a:off x="3505200" y="48625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027488" y="4343400"/>
            <a:ext cx="762000" cy="228600"/>
            <a:chOff x="480" y="4080"/>
            <a:chExt cx="96" cy="48"/>
          </a:xfrm>
        </p:grpSpPr>
        <p:sp>
          <p:nvSpPr>
            <p:cNvPr id="564267" name="Line 43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68" name="Line 44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69" name="Line 45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564270" name="Line 46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564271" name="Text Box 47"/>
          <p:cNvSpPr txBox="1">
            <a:spLocks noChangeArrowheads="1"/>
          </p:cNvSpPr>
          <p:nvPr/>
        </p:nvSpPr>
        <p:spPr bwMode="auto">
          <a:xfrm>
            <a:off x="3630613" y="4419600"/>
            <a:ext cx="13952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join condition</a:t>
            </a:r>
          </a:p>
        </p:txBody>
      </p:sp>
      <p:sp>
        <p:nvSpPr>
          <p:cNvPr id="564272" name="Line 48"/>
          <p:cNvSpPr>
            <a:spLocks noChangeShapeType="1"/>
          </p:cNvSpPr>
          <p:nvPr/>
        </p:nvSpPr>
        <p:spPr bwMode="auto">
          <a:xfrm>
            <a:off x="4841875" y="4876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1" name="Line 57"/>
          <p:cNvSpPr>
            <a:spLocks noChangeShapeType="1"/>
          </p:cNvSpPr>
          <p:nvPr/>
        </p:nvSpPr>
        <p:spPr bwMode="auto">
          <a:xfrm>
            <a:off x="44196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2" name="Line 58"/>
          <p:cNvSpPr>
            <a:spLocks noChangeShapeType="1"/>
          </p:cNvSpPr>
          <p:nvPr/>
        </p:nvSpPr>
        <p:spPr bwMode="auto">
          <a:xfrm>
            <a:off x="4419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4283" name="Text Box 59"/>
          <p:cNvSpPr txBox="1">
            <a:spLocks noChangeArrowheads="1"/>
          </p:cNvSpPr>
          <p:nvPr/>
        </p:nvSpPr>
        <p:spPr bwMode="auto">
          <a:xfrm>
            <a:off x="3200400" y="519588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564284" name="Text Box 60"/>
          <p:cNvSpPr txBox="1">
            <a:spLocks noChangeArrowheads="1"/>
          </p:cNvSpPr>
          <p:nvPr/>
        </p:nvSpPr>
        <p:spPr bwMode="auto">
          <a:xfrm>
            <a:off x="5099050" y="519588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0" y="1447800"/>
            <a:ext cx="2903359" cy="2234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fields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R, S, </a:t>
            </a: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condition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 BY fields</a:t>
            </a:r>
          </a:p>
          <a:p>
            <a:pPr>
              <a:buFontTx/>
              <a:buNone/>
            </a:pPr>
            <a:r>
              <a:rPr lang="is-I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 condition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9" grpId="0"/>
      <p:bldP spid="564254" grpId="0"/>
      <p:bldP spid="564256" grpId="0"/>
      <p:bldP spid="564257" grpId="0" animBg="1"/>
      <p:bldP spid="564262" grpId="0" animBg="1"/>
      <p:bldP spid="564264" grpId="0"/>
      <p:bldP spid="564265" grpId="0" animBg="1"/>
      <p:bldP spid="564271" grpId="0"/>
      <p:bldP spid="564272" grpId="0" animBg="1"/>
      <p:bldP spid="564281" grpId="0" animBg="1"/>
      <p:bldP spid="564282" grpId="0" animBg="1"/>
      <p:bldP spid="564283" grpId="0"/>
      <p:bldP spid="56428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6" name="Connector 5"/>
          <p:cNvSpPr/>
          <p:nvPr/>
        </p:nvSpPr>
        <p:spPr bwMode="auto">
          <a:xfrm>
            <a:off x="4191000" y="2514600"/>
            <a:ext cx="2616998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Correlation !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 flipH="1" flipV="1">
            <a:off x="2819400" y="2590800"/>
            <a:ext cx="1371600" cy="248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H="1">
            <a:off x="3581400" y="3068717"/>
            <a:ext cx="992850" cy="14270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7650" y="1905000"/>
            <a:ext cx="4773743" cy="3343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 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exists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6" name="Connector 5"/>
          <p:cNvSpPr/>
          <p:nvPr/>
        </p:nvSpPr>
        <p:spPr bwMode="auto">
          <a:xfrm>
            <a:off x="5715000" y="1752600"/>
            <a:ext cx="3073881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De-Correlation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H="1">
            <a:off x="4343400" y="2133600"/>
            <a:ext cx="1066800" cy="731520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953000" y="2971800"/>
            <a:ext cx="4094069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953000" y="2971800"/>
            <a:ext cx="4094069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2209800"/>
            <a:ext cx="4263988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.sstate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100)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3962400" y="4038600"/>
            <a:ext cx="978408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4392" y="5402400"/>
            <a:ext cx="3396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set difference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Connector 5"/>
          <p:cNvSpPr/>
          <p:nvPr/>
        </p:nvSpPr>
        <p:spPr bwMode="auto">
          <a:xfrm>
            <a:off x="4038600" y="1828800"/>
            <a:ext cx="2352631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Un-nesting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52400" y="2209800"/>
            <a:ext cx="4263988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‘WA’)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54864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4343400"/>
            <a:ext cx="1523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54864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43434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Price &gt; 100</a:t>
            </a: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flipV="1">
            <a:off x="6391570" y="4805065"/>
            <a:ext cx="8753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flipV="1">
            <a:off x="7928022" y="4805065"/>
            <a:ext cx="0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−</a:t>
            </a:r>
            <a:endParaRPr lang="en-US" sz="3200" b="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2" name="Straight Connector 41"/>
          <p:cNvCxnSpPr>
            <a:stCxn id="23" idx="0"/>
            <a:endCxn id="40" idx="2"/>
          </p:cNvCxnSpPr>
          <p:nvPr/>
        </p:nvCxnSpPr>
        <p:spPr bwMode="auto">
          <a:xfrm flipV="1">
            <a:off x="6399872" y="3023176"/>
            <a:ext cx="594086" cy="558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8" idx="0"/>
            <a:endCxn id="40" idx="2"/>
          </p:cNvCxnSpPr>
          <p:nvPr/>
        </p:nvCxnSpPr>
        <p:spPr bwMode="auto">
          <a:xfrm flipH="1" flipV="1">
            <a:off x="6993958" y="3023176"/>
            <a:ext cx="934064" cy="482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Connector 46"/>
          <p:cNvSpPr/>
          <p:nvPr/>
        </p:nvSpPr>
        <p:spPr bwMode="auto">
          <a:xfrm>
            <a:off x="4343400" y="2133600"/>
            <a:ext cx="2008877" cy="649188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Finally…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Left Arrow 47"/>
          <p:cNvSpPr/>
          <p:nvPr/>
        </p:nvSpPr>
        <p:spPr bwMode="auto">
          <a:xfrm rot="10800000">
            <a:off x="4419600" y="3581400"/>
            <a:ext cx="978408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7950" y="35052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0" name="Straight Connector 19"/>
          <p:cNvCxnSpPr>
            <a:stCxn id="100374" idx="0"/>
            <a:endCxn id="18" idx="2"/>
          </p:cNvCxnSpPr>
          <p:nvPr/>
        </p:nvCxnSpPr>
        <p:spPr bwMode="auto">
          <a:xfrm flipV="1">
            <a:off x="7928022" y="3966865"/>
            <a:ext cx="0" cy="376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19800" y="35814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4" name="Straight Connector 23"/>
          <p:cNvCxnSpPr>
            <a:stCxn id="100371" idx="0"/>
            <a:endCxn id="23" idx="2"/>
          </p:cNvCxnSpPr>
          <p:nvPr/>
        </p:nvCxnSpPr>
        <p:spPr bwMode="auto">
          <a:xfrm flipH="1" flipV="1">
            <a:off x="6399872" y="4043065"/>
            <a:ext cx="451" cy="300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38800" y="76200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/>
      <p:bldP spid="100371" grpId="0"/>
      <p:bldP spid="100372" grpId="0"/>
      <p:bldP spid="100374" grpId="0"/>
      <p:bldP spid="40" grpId="0"/>
      <p:bldP spid="18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RA and SQL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= a declarative language where we say </a:t>
            </a:r>
            <a:r>
              <a:rPr lang="en-US" i="1" u="sng" dirty="0" smtClean="0"/>
              <a:t>what</a:t>
            </a:r>
            <a:r>
              <a:rPr lang="en-US" dirty="0" smtClean="0"/>
              <a:t> data we want to retrieve</a:t>
            </a:r>
          </a:p>
          <a:p>
            <a:r>
              <a:rPr lang="en-US" dirty="0" smtClean="0"/>
              <a:t>RA = an algebra where we say </a:t>
            </a:r>
            <a:r>
              <a:rPr lang="en-US" i="1" u="sng" dirty="0" smtClean="0"/>
              <a:t>how</a:t>
            </a:r>
            <a:r>
              <a:rPr lang="en-US" dirty="0" smtClean="0"/>
              <a:t> we want to retrieve the data</a:t>
            </a:r>
          </a:p>
          <a:p>
            <a:r>
              <a:rPr lang="en-US" b="1" dirty="0" smtClean="0"/>
              <a:t>Theorem</a:t>
            </a:r>
            <a:r>
              <a:rPr lang="en-US" dirty="0" smtClean="0"/>
              <a:t>: SQL and RA can express exactly the same class of queries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943600"/>
            <a:ext cx="775084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RDBMS translate SQL </a:t>
            </a:r>
            <a:r>
              <a:rPr lang="en-US" sz="2800" dirty="0" smtClean="0">
                <a:latin typeface="+mn-lt"/>
                <a:sym typeface="Wingdings"/>
              </a:rPr>
              <a:t> RA, then optimize RA</a:t>
            </a:r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12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Set-at-a-time algebra, which manipulates relations</a:t>
            </a:r>
          </a:p>
          <a:p>
            <a:r>
              <a:rPr lang="en-US" dirty="0" smtClean="0"/>
              <a:t>In SQL we say </a:t>
            </a:r>
            <a:r>
              <a:rPr lang="en-US" i="1" u="sng" dirty="0" smtClean="0"/>
              <a:t>what</a:t>
            </a:r>
            <a:r>
              <a:rPr lang="en-US" dirty="0" smtClean="0"/>
              <a:t> we want</a:t>
            </a:r>
          </a:p>
          <a:p>
            <a:r>
              <a:rPr lang="en-US" dirty="0" smtClean="0"/>
              <a:t>In RA we can express </a:t>
            </a:r>
            <a:r>
              <a:rPr lang="en-US" i="1" u="sng" dirty="0" smtClean="0"/>
              <a:t>how</a:t>
            </a:r>
            <a:r>
              <a:rPr lang="en-US" dirty="0" smtClean="0"/>
              <a:t> to get it</a:t>
            </a:r>
          </a:p>
          <a:p>
            <a:r>
              <a:rPr lang="en-US" dirty="0" smtClean="0"/>
              <a:t>Every DBMS implementations converts a SQL query to RA in order to execute it</a:t>
            </a:r>
          </a:p>
          <a:p>
            <a:r>
              <a:rPr lang="en-US" dirty="0" smtClean="0"/>
              <a:t>An RA expression is called a </a:t>
            </a:r>
            <a:r>
              <a:rPr lang="en-US" i="1" u="sng" dirty="0" smtClean="0"/>
              <a:t>query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RA and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(and RA) cannot express ALL queries that we could write in, say, Java</a:t>
            </a:r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Parent(</a:t>
            </a:r>
            <a:r>
              <a:rPr lang="en-US" sz="2400" dirty="0" err="1" smtClean="0"/>
              <a:t>p,c</a:t>
            </a:r>
            <a:r>
              <a:rPr lang="en-US" sz="2400" dirty="0" smtClean="0"/>
              <a:t>):    find all descendants of ‘Alice’</a:t>
            </a:r>
          </a:p>
          <a:p>
            <a:pPr lvl="1"/>
            <a:r>
              <a:rPr lang="en-US" sz="2400" dirty="0" smtClean="0"/>
              <a:t>No RA query can compute this!</a:t>
            </a:r>
          </a:p>
          <a:p>
            <a:pPr lvl="1"/>
            <a:r>
              <a:rPr lang="en-US" sz="2400" dirty="0" smtClean="0"/>
              <a:t>This is called a </a:t>
            </a:r>
            <a:r>
              <a:rPr lang="en-US" sz="2400" i="1" dirty="0" smtClean="0"/>
              <a:t>recursive query</a:t>
            </a:r>
            <a:endParaRPr lang="en-US" sz="2400" dirty="0" smtClean="0"/>
          </a:p>
          <a:p>
            <a:r>
              <a:rPr lang="en-US" sz="2800" dirty="0" smtClean="0"/>
              <a:t>Next lecture: </a:t>
            </a:r>
            <a:r>
              <a:rPr lang="en-US" sz="2800" dirty="0" err="1" smtClean="0"/>
              <a:t>Datalog</a:t>
            </a:r>
            <a:r>
              <a:rPr lang="en-US" sz="2800" dirty="0" smtClean="0"/>
              <a:t> is an extension that can compute recursive queries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81200"/>
            <a:ext cx="8534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Relations and attributes</a:t>
            </a:r>
          </a:p>
          <a:p>
            <a:pPr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Functions that are applied to relations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Return relations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 be composed together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Often displayed using a tree rather than linearly</a:t>
            </a:r>
          </a:p>
          <a:p>
            <a:pPr lvl="1" eaLnBrk="1" hangingPunct="1"/>
            <a:r>
              <a:rPr lang="en-US" kern="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Use Greek symbols: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r>
              <a:rPr lang="en-US" dirty="0" smtClean="0">
                <a:latin typeface="Symbol" pitchFamily="112" charset="2"/>
                <a:ea typeface="Symbol" pitchFamily="112" charset="2"/>
                <a:cs typeface="Symbol" pitchFamily="112" charset="2"/>
              </a:rPr>
              <a:t>, p, </a:t>
            </a:r>
            <a:r>
              <a:rPr lang="el-GR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δ</a:t>
            </a:r>
            <a:r>
              <a:rPr lang="en-US" dirty="0" smtClean="0">
                <a:latin typeface="Symbol" pitchFamily="112" charset="2"/>
                <a:ea typeface="Symbol" pitchFamily="112" charset="2"/>
                <a:cs typeface="Symbol" pitchFamily="112" charset="2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etc</a:t>
            </a:r>
            <a:endParaRPr lang="en-US" kern="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 v.s. Bags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Sets: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a,b,c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a,d,e,f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 }, . . .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Bags: {a, a,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. . .</a:t>
            </a:r>
          </a:p>
          <a:p>
            <a:pPr eaLnBrk="1" hangingPunct="1"/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has two flavors: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 semantics  = standard Relational Algebra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 semantics = extended Relational Algebra</a:t>
            </a: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DB systems implement bag semantics (Why?)</a:t>
            </a:r>
          </a:p>
        </p:txBody>
      </p:sp>
    </p:spTree>
    <p:extLst>
      <p:ext uri="{BB962C8B-B14F-4D97-AF65-F5344CB8AC3E}">
        <p14:creationId xmlns:p14="http://schemas.microsoft.com/office/powerpoint/2010/main" val="3519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70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∪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strike="sngStrike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intersection </a:t>
            </a:r>
            <a:r>
              <a:rPr lang="en-US" sz="2800" strike="sngStrike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∩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X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-65" charset="2"/>
              </a:rPr>
              <a:t>,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oin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(Rename </a:t>
            </a:r>
            <a:r>
              <a:rPr lang="el-GR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Symbol" pitchFamily="112" charset="2"/>
              </a:rPr>
              <a:t>ρ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800" dirty="0" smtClean="0">
              <a:latin typeface="Arial" charset="0"/>
              <a:ea typeface="Arial" charset="0"/>
              <a:cs typeface="Arial" charset="0"/>
              <a:sym typeface="Symbol" pitchFamily="112" charset="2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</a:t>
            </a:r>
            <a:r>
              <a:rPr lang="en-US" sz="2800" dirty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δ</a:t>
            </a:r>
            <a:endParaRPr lang="en-US" sz="28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</a:t>
            </a:r>
            <a:r>
              <a:rPr lang="en-US" sz="2800" dirty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and aggregation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ɣ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𝛕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6781800" y="1295400"/>
            <a:ext cx="612648" cy="2286000"/>
          </a:xfrm>
          <a:prstGeom prst="rightBrace">
            <a:avLst>
              <a:gd name="adj1" fmla="val 68451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1981200"/>
            <a:ext cx="6078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8153400" y="1295400"/>
            <a:ext cx="612648" cy="3962400"/>
          </a:xfrm>
          <a:prstGeom prst="rightBrace">
            <a:avLst>
              <a:gd name="adj1" fmla="val 23693"/>
              <a:gd name="adj2" fmla="val 7430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4419600"/>
            <a:ext cx="199285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Extended RA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ounded Rectangle 6"/>
          <p:cNvSpPr>
            <a:spLocks noChangeArrowheads="1"/>
          </p:cNvSpPr>
          <p:nvPr/>
        </p:nvSpPr>
        <p:spPr bwMode="auto">
          <a:xfrm>
            <a:off x="585795" y="5497592"/>
            <a:ext cx="8180253" cy="10556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All operators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take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in 1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or more relations as inputs </a:t>
            </a: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/>
            </a:r>
            <a:b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</a:br>
            <a:r>
              <a:rPr lang="en-US" sz="2800" dirty="0" smtClean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sz="2800" dirty="0">
                <a:solidFill>
                  <a:prstClr val="black"/>
                </a:solidFill>
                <a:ea typeface="ＭＳ Ｐゴシック" pitchFamily="112" charset="-128"/>
                <a:cs typeface="ＭＳ Ｐゴシック" pitchFamily="112" charset="-128"/>
              </a:rPr>
              <a:t>return another relation</a:t>
            </a:r>
          </a:p>
        </p:txBody>
      </p:sp>
    </p:spTree>
    <p:extLst>
      <p:ext uri="{BB962C8B-B14F-4D97-AF65-F5344CB8AC3E}">
        <p14:creationId xmlns:p14="http://schemas.microsoft.com/office/powerpoint/2010/main" val="17582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and Difference</a:t>
            </a:r>
          </a:p>
        </p:txBody>
      </p:sp>
      <p:sp>
        <p:nvSpPr>
          <p:cNvPr id="32773" name="Rounded Rectangle 6"/>
          <p:cNvSpPr>
            <a:spLocks noChangeArrowheads="1"/>
          </p:cNvSpPr>
          <p:nvPr/>
        </p:nvSpPr>
        <p:spPr bwMode="auto">
          <a:xfrm>
            <a:off x="1752600" y="5029200"/>
            <a:ext cx="5326063" cy="579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prstClr val="black"/>
                </a:solidFill>
              </a:rPr>
              <a:t>What do they mean over bags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556318" y="2504913"/>
            <a:ext cx="1871025" cy="11757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∪</a:t>
            </a:r>
            <a:r>
              <a:rPr lang="en-US" sz="32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R2</a:t>
            </a:r>
            <a:endParaRPr lang="en-US" sz="3200" dirty="0">
              <a:solidFill>
                <a:prstClr val="black"/>
              </a:solidFill>
              <a:latin typeface="Arial"/>
            </a:endParaRPr>
          </a:p>
          <a:p>
            <a:pPr eaLnBrk="1" hangingPunct="1">
              <a:buFontTx/>
              <a:buNone/>
            </a:pP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– R2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038600"/>
            <a:ext cx="7112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Only make sense if R1, R2 have the same schema</a:t>
            </a:r>
          </a:p>
        </p:txBody>
      </p:sp>
    </p:spTree>
    <p:extLst>
      <p:ext uri="{BB962C8B-B14F-4D97-AF65-F5344CB8AC3E}">
        <p14:creationId xmlns:p14="http://schemas.microsoft.com/office/powerpoint/2010/main" val="18838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about Intersection ?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operator using minus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using join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2286000"/>
            <a:ext cx="5004294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∩</a:t>
            </a:r>
            <a:r>
              <a:rPr lang="en-US" sz="32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 = R1 – (R1 – R2)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4572000"/>
            <a:ext cx="388920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∩</a:t>
            </a:r>
            <a:r>
              <a:rPr lang="en-US" sz="32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 =</a:t>
            </a:r>
            <a:r>
              <a:rPr lang="en-US" sz="32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 R1 </a:t>
            </a:r>
            <a:r>
              <a:rPr lang="en-US" sz="3200" dirty="0">
                <a:solidFill>
                  <a:prstClr val="black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ea typeface="ＭＳ Ｐゴシック" pitchFamily="112" charset="-128"/>
                <a:cs typeface="ＭＳ Ｐゴシック" pitchFamily="112" charset="-128"/>
              </a:rPr>
              <a:t>R2</a:t>
            </a:r>
            <a:endParaRPr lang="en-US" sz="3200" dirty="0">
              <a:solidFill>
                <a:prstClr val="black"/>
              </a:solidFill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6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81951</TotalTime>
  <Words>1776</Words>
  <Application>Microsoft Macintosh PowerPoint</Application>
  <PresentationFormat>On-screen Show (4:3)</PresentationFormat>
  <Paragraphs>657</Paragraphs>
  <Slides>40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 Black</vt:lpstr>
      <vt:lpstr>Calibri</vt:lpstr>
      <vt:lpstr>Consolas</vt:lpstr>
      <vt:lpstr>ＭＳ Ｐゴシック</vt:lpstr>
      <vt:lpstr>ＭＳ ゴシック</vt:lpstr>
      <vt:lpstr>Osaka</vt:lpstr>
      <vt:lpstr>Symbol</vt:lpstr>
      <vt:lpstr>Wingdings</vt:lpstr>
      <vt:lpstr>Arial</vt:lpstr>
      <vt:lpstr>Essential</vt:lpstr>
      <vt:lpstr>Cse 344</vt:lpstr>
      <vt:lpstr>Assorted Minutiae</vt:lpstr>
      <vt:lpstr>Relational algebra</vt:lpstr>
      <vt:lpstr>Relational Algebra</vt:lpstr>
      <vt:lpstr>Basics</vt:lpstr>
      <vt:lpstr>Sets v.s. Bags</vt:lpstr>
      <vt:lpstr>Relational Algebra Operators</vt:lpstr>
      <vt:lpstr>Union and Difference</vt:lpstr>
      <vt:lpstr>What about Intersection ?</vt:lpstr>
      <vt:lpstr>Selection</vt:lpstr>
      <vt:lpstr>PowerPoint Presentation</vt:lpstr>
      <vt:lpstr>Projection</vt:lpstr>
      <vt:lpstr>PowerPoint Presentation</vt:lpstr>
      <vt:lpstr>Composing RA Operators</vt:lpstr>
      <vt:lpstr>Cartesian Product</vt:lpstr>
      <vt:lpstr>Cross-Product Example</vt:lpstr>
      <vt:lpstr>Natural Join</vt:lpstr>
      <vt:lpstr>Natural Join Example</vt:lpstr>
      <vt:lpstr>Natural Join Example 2</vt:lpstr>
      <vt:lpstr>Theta Join</vt:lpstr>
      <vt:lpstr>Equijoin</vt:lpstr>
      <vt:lpstr>Equijoin Example</vt:lpstr>
      <vt:lpstr>Join Summary</vt:lpstr>
      <vt:lpstr>So Which Join Is It ?</vt:lpstr>
      <vt:lpstr>More Joins</vt:lpstr>
      <vt:lpstr>Outer Join Example</vt:lpstr>
      <vt:lpstr>Some Examples</vt:lpstr>
      <vt:lpstr>Representing RA Queries as Trees</vt:lpstr>
      <vt:lpstr>Relational Algebra Operators</vt:lpstr>
      <vt:lpstr>Extended RA: Operators on Bags</vt:lpstr>
      <vt:lpstr>Using Extended RA Operators</vt:lpstr>
      <vt:lpstr>Typical Plan for a Query (1/2)</vt:lpstr>
      <vt:lpstr>Typical Plan for a Query (1/2)</vt:lpstr>
      <vt:lpstr>How about Subqueries?</vt:lpstr>
      <vt:lpstr>How about Subqueries?</vt:lpstr>
      <vt:lpstr>How about Subqueries?</vt:lpstr>
      <vt:lpstr>How about Subqueries?</vt:lpstr>
      <vt:lpstr>How about Subqueries?</vt:lpstr>
      <vt:lpstr>Summary of RA and SQL</vt:lpstr>
      <vt:lpstr>Summary of RA and SQL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280</cp:revision>
  <cp:lastPrinted>2018-01-22T22:53:30Z</cp:lastPrinted>
  <dcterms:created xsi:type="dcterms:W3CDTF">2017-03-27T18:12:41Z</dcterms:created>
  <dcterms:modified xsi:type="dcterms:W3CDTF">2018-04-06T17:41:06Z</dcterms:modified>
</cp:coreProperties>
</file>