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5"/>
  </p:notesMasterIdLst>
  <p:sldIdLst>
    <p:sldId id="256" r:id="rId2"/>
    <p:sldId id="521" r:id="rId3"/>
    <p:sldId id="523" r:id="rId4"/>
    <p:sldId id="464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08" r:id="rId32"/>
    <p:sldId id="509" r:id="rId33"/>
    <p:sldId id="510" r:id="rId34"/>
    <p:sldId id="511" r:id="rId35"/>
    <p:sldId id="512" r:id="rId36"/>
    <p:sldId id="513" r:id="rId37"/>
    <p:sldId id="514" r:id="rId38"/>
    <p:sldId id="515" r:id="rId39"/>
    <p:sldId id="516" r:id="rId40"/>
    <p:sldId id="517" r:id="rId41"/>
    <p:sldId id="518" r:id="rId42"/>
    <p:sldId id="519" r:id="rId43"/>
    <p:sldId id="520" r:id="rId44"/>
    <p:sldId id="524" r:id="rId45"/>
    <p:sldId id="525" r:id="rId46"/>
    <p:sldId id="526" r:id="rId47"/>
    <p:sldId id="527" r:id="rId48"/>
    <p:sldId id="528" r:id="rId49"/>
    <p:sldId id="529" r:id="rId50"/>
    <p:sldId id="530" r:id="rId51"/>
    <p:sldId id="531" r:id="rId52"/>
    <p:sldId id="532" r:id="rId53"/>
    <p:sldId id="533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99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endParaRPr lang="en-US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</a:t>
            </a:r>
            <a:r>
              <a:rPr lang="en-US" dirty="0" err="1" smtClean="0"/>
              <a:t>count(pname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80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endParaRPr lang="en-US" sz="12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</a:t>
            </a:r>
            <a:r>
              <a:rPr lang="en-US" dirty="0" err="1" smtClean="0"/>
              <a:t>count(pname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19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03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24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1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699CC-54DD-BC41-9F32-7BC3A398BED6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36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7170-4AB0-2645-A705-7B4225186C5B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Conditions involving relations.</a:t>
            </a:r>
          </a:p>
          <a:p>
            <a:r>
              <a:rPr lang="en-US" dirty="0" smtClean="0"/>
              <a:t>Remember</a:t>
            </a:r>
            <a:r>
              <a:rPr lang="en-US" baseline="0" dirty="0" smtClean="0"/>
              <a:t> to say: </a:t>
            </a:r>
            <a:r>
              <a:rPr lang="en-US" dirty="0" smtClean="0"/>
              <a:t>EXISTS R is true if and only if R is not empty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43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7170-4AB0-2645-A705-7B4225186C5B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Conditions involving relations.</a:t>
            </a:r>
          </a:p>
          <a:p>
            <a:r>
              <a:rPr lang="en-US" dirty="0" smtClean="0"/>
              <a:t>Remember</a:t>
            </a:r>
            <a:r>
              <a:rPr lang="en-US" baseline="0" dirty="0" smtClean="0"/>
              <a:t> to say: </a:t>
            </a:r>
            <a:r>
              <a:rPr lang="en-US" dirty="0" smtClean="0"/>
              <a:t>EXISTS R is true if and only if R is not empty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65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B7170-4AB0-2645-A705-7B4225186C5B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Conditions involving relations.</a:t>
            </a:r>
          </a:p>
          <a:p>
            <a:r>
              <a:rPr lang="en-US" dirty="0" smtClean="0"/>
              <a:t>Remember</a:t>
            </a:r>
            <a:r>
              <a:rPr lang="en-US" baseline="0" dirty="0" smtClean="0"/>
              <a:t> to say: </a:t>
            </a:r>
            <a:r>
              <a:rPr lang="en-US" dirty="0" smtClean="0"/>
              <a:t>EXISTS R is true if and only if R is not empty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55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12FC4-0AE7-D641-8701-F432A3893D1C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&lt; 200)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73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616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2ECE0-EE46-C346-A457-48AA3450199B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SQLITE DOES NOT SUPPORT ANY AND ALL!</a:t>
            </a:r>
          </a:p>
          <a:p>
            <a:endParaRPr lang="en-US" dirty="0" smtClean="0"/>
          </a:p>
          <a:p>
            <a:r>
              <a:rPr lang="en-US" dirty="0" smtClean="0"/>
              <a:t>S &gt; ANY R is 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is greater than at least one value in R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100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84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2ECE0-EE46-C346-A457-48AA3450199B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SQLITE DOES NOT SUPPORT ANY AND ALL!</a:t>
            </a:r>
          </a:p>
          <a:p>
            <a:endParaRPr lang="en-US" dirty="0" smtClean="0"/>
          </a:p>
          <a:p>
            <a:r>
              <a:rPr lang="en-US" dirty="0" smtClean="0"/>
              <a:t>S &gt; ANY R is 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is greater than at least one value in R</a:t>
            </a:r>
          </a:p>
          <a:p>
            <a:endParaRPr lang="en-US" dirty="0" smtClean="0"/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100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00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7CD9E-28D5-534D-A77E-15608EE65C6C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45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7CD9E-28D5-534D-A77E-15608EE65C6C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You can easily </a:t>
            </a:r>
            <a:r>
              <a:rPr lang="en-US" dirty="0" err="1" smtClean="0"/>
              <a:t>unnest</a:t>
            </a:r>
            <a:r>
              <a:rPr lang="en-US" dirty="0" smtClean="0"/>
              <a:t> existential quantifiers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829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3816A-FEEE-0F4C-A033-A24199D0D7A3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757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3816A-FEEE-0F4C-A033-A24199D0D7A3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424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3816A-FEEE-0F4C-A033-A24199D0D7A3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094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82B91-AACB-054B-B0B9-DFCBD80F56AA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NOT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799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A82B91-AACB-054B-B0B9-DFCBD80F56AA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baseline="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NOT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IN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pPr eaLnBrk="0" hangingPunct="0">
              <a:lnSpc>
                <a:spcPct val="90000"/>
              </a:lnSpc>
              <a:defRPr/>
            </a:pP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549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05D59-9EEF-374F-A46D-DBFA60774E99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NOT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*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 and </a:t>
            </a:r>
            <a:r>
              <a:rPr lang="en-US" sz="1200" dirty="0" err="1" smtClean="0">
                <a:latin typeface="Arial"/>
                <a:cs typeface="Arial"/>
              </a:rPr>
              <a:t>P.price</a:t>
            </a:r>
            <a:r>
              <a:rPr lang="en-US" sz="1200" dirty="0" smtClean="0">
                <a:latin typeface="Arial"/>
                <a:cs typeface="Arial"/>
              </a:rPr>
              <a:t> &gt;= 200);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39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66068-E99E-3347-A929-F5A6181AB0BF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From Where </a:t>
            </a:r>
            <a:r>
              <a:rPr lang="en-US" dirty="0" err="1" smtClean="0"/>
              <a:t>Groupby</a:t>
            </a:r>
            <a:r>
              <a:rPr lang="en-US" dirty="0" smtClean="0"/>
              <a:t> Having </a:t>
            </a:r>
            <a:r>
              <a:rPr lang="en-US" dirty="0" err="1" smtClean="0"/>
              <a:t>Orderby</a:t>
            </a:r>
            <a:r>
              <a:rPr lang="en-US" dirty="0" smtClean="0"/>
              <a:t> Select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498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236A6-EBC3-B442-8D8A-45EEC621B6D1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Does not work in </a:t>
            </a:r>
            <a:r>
              <a:rPr lang="en-US" sz="1200" dirty="0" err="1" smtClean="0">
                <a:solidFill>
                  <a:schemeClr val="accent2"/>
                </a:solidFill>
                <a:latin typeface="Arial"/>
                <a:cs typeface="Arial"/>
              </a:rPr>
              <a:t>SQLite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: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200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ALL 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 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7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236A6-EBC3-B442-8D8A-45EEC621B6D1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Does not work in </a:t>
            </a:r>
            <a:r>
              <a:rPr lang="en-US" sz="1200" dirty="0" err="1" smtClean="0">
                <a:solidFill>
                  <a:schemeClr val="accent2"/>
                </a:solidFill>
                <a:latin typeface="Arial"/>
                <a:cs typeface="Arial"/>
              </a:rPr>
              <a:t>SQLite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: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</a:t>
            </a:r>
            <a:r>
              <a:rPr lang="en-US" sz="1200" dirty="0" smtClean="0">
                <a:latin typeface="Arial"/>
                <a:cs typeface="Arial"/>
              </a:rPr>
              <a:t> 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    Company C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200 &gt; </a:t>
            </a:r>
            <a:r>
              <a:rPr lang="en-US" sz="1200" dirty="0" smtClean="0">
                <a:solidFill>
                  <a:srgbClr val="FF5050"/>
                </a:solidFill>
                <a:latin typeface="Arial"/>
                <a:cs typeface="Arial"/>
              </a:rPr>
              <a:t>ALL </a:t>
            </a:r>
            <a:r>
              <a:rPr lang="en-US" sz="1200" dirty="0" smtClean="0">
                <a:latin typeface="Arial"/>
                <a:cs typeface="Arial"/>
              </a:rPr>
              <a:t>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price 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 = 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6465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9CE73-B728-B64F-9329-C443A07008FF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396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105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91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01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918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247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86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 can return a single constant and this constant can be compared with another value in a WHERE clause</a:t>
            </a:r>
          </a:p>
          <a:p>
            <a:r>
              <a:rPr lang="en-US" dirty="0" err="1" smtClean="0"/>
              <a:t>Subqueries</a:t>
            </a:r>
            <a:r>
              <a:rPr lang="en-US" dirty="0" smtClean="0"/>
              <a:t> can return relations that can be used in various ways in WHERE</a:t>
            </a:r>
            <a:r>
              <a:rPr lang="en-US" baseline="0" dirty="0" smtClean="0"/>
              <a:t> clauses</a:t>
            </a:r>
          </a:p>
          <a:p>
            <a:r>
              <a:rPr lang="en-US" baseline="0" dirty="0" err="1" smtClean="0"/>
              <a:t>Subqueries</a:t>
            </a:r>
            <a:r>
              <a:rPr lang="en-US" baseline="0" dirty="0" smtClean="0"/>
              <a:t> can appear in FROM clauses, followed by a tuple variable that represents the tuples in the result of the </a:t>
            </a:r>
            <a:r>
              <a:rPr lang="en-US" baseline="0" dirty="0" err="1" smtClean="0"/>
              <a:t>subquery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You will understand why the last is true in a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236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42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521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972F-1B25-0F4C-A8DE-A876A03D2313}" type="slidenum">
              <a:rPr lang="en-US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88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1F9AC-A917-1D46-B10B-886C7BC4B3C0}" type="slidenum">
              <a:rPr lang="en-US">
                <a:solidFill>
                  <a:srgbClr val="000000"/>
                </a:solidFill>
              </a:rPr>
              <a:pPr/>
              <a:t>44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At the beginning of lecture, we saw that we can express group by</a:t>
            </a:r>
            <a:r>
              <a:rPr lang="en-US" baseline="0" dirty="0" smtClean="0"/>
              <a:t> queries with a </a:t>
            </a:r>
            <a:r>
              <a:rPr lang="en-US" baseline="0" dirty="0" err="1" smtClean="0"/>
              <a:t>subquery</a:t>
            </a:r>
            <a:r>
              <a:rPr lang="en-US" baseline="0" dirty="0" smtClean="0"/>
              <a:t> in the select clause. Let’s take a look</a:t>
            </a:r>
          </a:p>
          <a:p>
            <a:r>
              <a:rPr lang="en-US" baseline="0" dirty="0" smtClean="0"/>
              <a:t>at some more complicated examples along those lines. First… what if we also want to apply a predicate in the where clause.</a:t>
            </a:r>
          </a:p>
          <a:p>
            <a:r>
              <a:rPr lang="en-US" baseline="0" dirty="0" smtClean="0"/>
              <a:t>We have to be careful, we need to use it twice.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713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C74A3-7E0B-1A4B-B682-C91ABD09890B}" type="slidenum">
              <a:rPr lang="en-US">
                <a:solidFill>
                  <a:srgbClr val="000000"/>
                </a:solidFill>
              </a:rPr>
              <a:pPr/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593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C74A3-7E0B-1A4B-B682-C91ABD09890B}" type="slidenum">
              <a:rPr lang="en-US">
                <a:solidFill>
                  <a:srgbClr val="000000"/>
                </a:solidFill>
              </a:rPr>
              <a:pPr/>
              <a:t>46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524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C74A3-7E0B-1A4B-B682-C91ABD09890B}" type="slidenum">
              <a:rPr lang="en-US">
                <a:solidFill>
                  <a:srgbClr val="000000"/>
                </a:solidFill>
              </a:rPr>
              <a:pPr/>
              <a:t>47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610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6E1D0-73FF-6748-9CA8-C4146EE7F4EC}" type="slidenum">
              <a:rPr lang="en-US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7635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D2AFDA-34E2-C341-BAE8-8BF1C6474019}" type="slidenum">
              <a:rPr lang="en-US">
                <a:solidFill>
                  <a:srgbClr val="000000"/>
                </a:solidFill>
              </a:rPr>
              <a:pPr/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915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D31EC-B7BB-F047-BD53-755BD65EAF2F}" type="slidenum">
              <a:rPr lang="en-US">
                <a:solidFill>
                  <a:srgbClr val="000000"/>
                </a:solidFill>
              </a:rPr>
              <a:pPr/>
              <a:t>50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141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D31EC-B7BB-F047-BD53-755BD65EAF2F}" type="slidenum">
              <a:rPr lang="en-US">
                <a:solidFill>
                  <a:srgbClr val="000000"/>
                </a:solidFill>
              </a:rPr>
              <a:pPr/>
              <a:t>51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61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E9C572-8765-714E-A1B7-8511DD327898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 can return a single constant and this constant can be compared with another value in a WHERE clause</a:t>
            </a:r>
          </a:p>
          <a:p>
            <a:r>
              <a:rPr lang="en-US" dirty="0" err="1" smtClean="0"/>
              <a:t>Subqueries</a:t>
            </a:r>
            <a:r>
              <a:rPr lang="en-US" dirty="0" smtClean="0"/>
              <a:t> can return relations that can be used in various ways in WHERE</a:t>
            </a:r>
            <a:r>
              <a:rPr lang="en-US" baseline="0" dirty="0" smtClean="0"/>
              <a:t> clauses</a:t>
            </a:r>
          </a:p>
          <a:p>
            <a:r>
              <a:rPr lang="en-US" baseline="0" dirty="0" err="1" smtClean="0"/>
              <a:t>Subqueries</a:t>
            </a:r>
            <a:r>
              <a:rPr lang="en-US" baseline="0" dirty="0" smtClean="0"/>
              <a:t> can appear in FROM clauses, followed by a </a:t>
            </a:r>
            <a:r>
              <a:rPr lang="en-US" baseline="0" dirty="0" err="1" smtClean="0"/>
              <a:t>tuple</a:t>
            </a:r>
            <a:r>
              <a:rPr lang="en-US" baseline="0" dirty="0" smtClean="0"/>
              <a:t> variable that represents the </a:t>
            </a:r>
            <a:r>
              <a:rPr lang="en-US" baseline="0" dirty="0" err="1" smtClean="0"/>
              <a:t>tuples</a:t>
            </a:r>
            <a:r>
              <a:rPr lang="en-US" baseline="0" dirty="0" smtClean="0"/>
              <a:t> in the result of the </a:t>
            </a:r>
            <a:r>
              <a:rPr lang="en-US" baseline="0" dirty="0" err="1" smtClean="0"/>
              <a:t>subquery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0141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4D986-E8C7-074F-8B2A-E6598A026179}" type="slidenum">
              <a:rPr lang="en-US">
                <a:solidFill>
                  <a:srgbClr val="000000"/>
                </a:solidFill>
              </a:rPr>
              <a:pPr/>
              <a:t>52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3681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4D986-E8C7-074F-8B2A-E6598A026179}" type="slidenum">
              <a:rPr lang="en-US">
                <a:solidFill>
                  <a:srgbClr val="000000"/>
                </a:solidFill>
              </a:rPr>
              <a:pPr/>
              <a:t>53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4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AFD84-306C-4F43-B6FF-2053ADBF5978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Putting query</a:t>
            </a:r>
            <a:r>
              <a:rPr lang="en-US" baseline="0" dirty="0" smtClean="0"/>
              <a:t> here because it is easier to paste into </a:t>
            </a:r>
            <a:r>
              <a:rPr lang="en-US" baseline="0" dirty="0" err="1" smtClean="0"/>
              <a:t>SQLite</a:t>
            </a:r>
            <a:r>
              <a:rPr lang="en-US" baseline="0" dirty="0" smtClean="0"/>
              <a:t>:</a:t>
            </a:r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X.pname</a:t>
            </a:r>
            <a:r>
              <a:rPr lang="en-US" dirty="0" smtClean="0"/>
              <a:t>, (SELECT </a:t>
            </a:r>
            <a:r>
              <a:rPr lang="en-US" dirty="0" err="1" smtClean="0"/>
              <a:t>Y.city</a:t>
            </a:r>
            <a:r>
              <a:rPr lang="en-US" dirty="0" smtClean="0"/>
              <a:t> FROM Company Y WHERE </a:t>
            </a:r>
            <a:r>
              <a:rPr lang="en-US" dirty="0" err="1" smtClean="0"/>
              <a:t>Y.cid</a:t>
            </a:r>
            <a:r>
              <a:rPr lang="en-US" dirty="0" smtClean="0"/>
              <a:t>=</a:t>
            </a:r>
            <a:r>
              <a:rPr lang="en-US" dirty="0" err="1" smtClean="0"/>
              <a:t>X.cid</a:t>
            </a:r>
            <a:r>
              <a:rPr lang="en-US" dirty="0" smtClean="0"/>
              <a:t>) As City FROM  Product X;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8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33F04-6DFD-8E4C-A8AB-5CD8EECE4743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X.pname</a:t>
            </a:r>
            <a:r>
              <a:rPr lang="en-US" sz="1200" dirty="0" smtClean="0">
                <a:latin typeface="Arial"/>
                <a:cs typeface="Arial"/>
              </a:rPr>
              <a:t>, </a:t>
            </a:r>
            <a:r>
              <a:rPr lang="en-US" sz="1200" dirty="0" err="1" smtClean="0">
                <a:latin typeface="Arial"/>
                <a:cs typeface="Arial"/>
              </a:rPr>
              <a:t>Y.city</a:t>
            </a:r>
            <a:r>
              <a:rPr lang="en-US" sz="1200" baseline="0" dirty="0" smtClean="0">
                <a:latin typeface="Arial"/>
                <a:cs typeface="Arial"/>
              </a:rPr>
              <a:t>  </a:t>
            </a: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  Product X, Company Y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X.cid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Y.cid</a:t>
            </a: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23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count(</a:t>
            </a:r>
            <a:r>
              <a:rPr lang="en-US" dirty="0" err="1" smtClean="0"/>
              <a:t>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19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5F6E-875F-3846-8201-80CACCEE9976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DISTINCT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(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</a:t>
            </a:r>
            <a:r>
              <a:rPr lang="en-US" sz="1200" dirty="0" smtClean="0">
                <a:latin typeface="Arial"/>
                <a:cs typeface="Arial"/>
              </a:rPr>
              <a:t> count(*)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</a:t>
            </a:r>
            <a:r>
              <a:rPr lang="en-US" sz="1200" dirty="0" smtClean="0">
                <a:latin typeface="Arial"/>
                <a:cs typeface="Arial"/>
              </a:rPr>
              <a:t> Product P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dirty="0" err="1" smtClean="0">
                <a:latin typeface="Arial"/>
                <a:cs typeface="Arial"/>
              </a:rPr>
              <a:t>P.cid</a:t>
            </a:r>
            <a:r>
              <a:rPr lang="en-US" sz="1200" dirty="0" smtClean="0">
                <a:latin typeface="Arial"/>
                <a:cs typeface="Arial"/>
              </a:rPr>
              <a:t>=</a:t>
            </a:r>
            <a:r>
              <a:rPr lang="en-US" sz="1200" dirty="0" err="1" smtClean="0">
                <a:latin typeface="Arial"/>
                <a:cs typeface="Arial"/>
              </a:rPr>
              <a:t>C.cid</a:t>
            </a:r>
            <a:r>
              <a:rPr lang="en-US" sz="1200" dirty="0" smtClean="0">
                <a:latin typeface="Arial"/>
                <a:cs typeface="Arial"/>
              </a:rPr>
              <a:t>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latin typeface="Arial"/>
                <a:cs typeface="Arial"/>
              </a:rPr>
              <a:t> Company C;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SELECT </a:t>
            </a:r>
            <a:r>
              <a:rPr lang="en-US" sz="1200" dirty="0" err="1" smtClean="0">
                <a:latin typeface="Arial"/>
                <a:cs typeface="Arial"/>
              </a:rPr>
              <a:t>C.cname</a:t>
            </a:r>
            <a:r>
              <a:rPr lang="en-US" sz="1200" dirty="0" smtClean="0">
                <a:latin typeface="Arial"/>
                <a:cs typeface="Arial"/>
              </a:rPr>
              <a:t>, count(*)</a:t>
            </a:r>
            <a:r>
              <a:rPr lang="en-US" sz="1200" baseline="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Company C, Product P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WHERE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C.cid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P.cid</a:t>
            </a:r>
            <a:r>
              <a:rPr lang="en-US" sz="1200" baseline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accent2"/>
                </a:solidFill>
                <a:latin typeface="Arial"/>
                <a:cs typeface="Arial"/>
              </a:rPr>
              <a:t>GROUP BY </a:t>
            </a:r>
            <a:r>
              <a:rPr lang="en-US" sz="1200" dirty="0" err="1" smtClean="0">
                <a:solidFill>
                  <a:srgbClr val="000000"/>
                </a:solidFill>
                <a:latin typeface="Arial"/>
                <a:cs typeface="Arial"/>
              </a:rPr>
              <a:t>C.cname</a:t>
            </a:r>
            <a:r>
              <a:rPr lang="en-US" sz="12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C.cname</a:t>
            </a:r>
            <a:r>
              <a:rPr lang="en-US" dirty="0" smtClean="0"/>
              <a:t>, count(</a:t>
            </a:r>
            <a:r>
              <a:rPr lang="en-US" dirty="0" err="1" smtClean="0"/>
              <a:t>pname</a:t>
            </a:r>
            <a:r>
              <a:rPr lang="en-US" dirty="0" smtClean="0"/>
              <a:t>) FROM Company C left outer join Product P on </a:t>
            </a:r>
            <a:r>
              <a:rPr lang="en-US" dirty="0" err="1" smtClean="0"/>
              <a:t>C.cid</a:t>
            </a:r>
            <a:r>
              <a:rPr lang="en-US" dirty="0" smtClean="0"/>
              <a:t>=</a:t>
            </a:r>
            <a:r>
              <a:rPr lang="en-US" dirty="0" err="1" smtClean="0"/>
              <a:t>P.cid</a:t>
            </a:r>
            <a:r>
              <a:rPr lang="en-US" dirty="0" smtClean="0"/>
              <a:t> GROUP BY </a:t>
            </a:r>
            <a:r>
              <a:rPr lang="en-US" dirty="0" err="1" smtClean="0"/>
              <a:t>C.cname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– Subqueries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67934" cy="1371600"/>
          </a:xfrm>
        </p:spPr>
        <p:txBody>
          <a:bodyPr/>
          <a:lstStyle/>
          <a:p>
            <a:pPr eaLnBrk="1" hangingPunct="1"/>
            <a:r>
              <a:rPr lang="en-US"/>
              <a:t>1. </a:t>
            </a:r>
            <a:r>
              <a:rPr lang="en-US" dirty="0"/>
              <a:t>Subqueries in SELECT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8037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the number of products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made by each company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762000" y="28956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count(*)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C</a:t>
            </a: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762000" y="4953000"/>
            <a:ext cx="23622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Better: we can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unnest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using a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76600" y="4876800"/>
            <a:ext cx="39934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0676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7608627" cy="1371600"/>
          </a:xfrm>
        </p:spPr>
        <p:txBody>
          <a:bodyPr/>
          <a:lstStyle/>
          <a:p>
            <a:pPr eaLnBrk="1" hangingPunct="1"/>
            <a:r>
              <a:rPr lang="en-US"/>
              <a:t>1. </a:t>
            </a:r>
            <a:r>
              <a:rPr lang="en-US" dirty="0"/>
              <a:t>Subqueries in SELECT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4496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But are these really equivalent?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685800" y="22098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count(*)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C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5800" y="3595142"/>
            <a:ext cx="39934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0093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8045355" cy="1371600"/>
          </a:xfrm>
        </p:spPr>
        <p:txBody>
          <a:bodyPr/>
          <a:lstStyle/>
          <a:p>
            <a:pPr eaLnBrk="1" hangingPunct="1"/>
            <a:r>
              <a:rPr lang="en-US"/>
              <a:t>1. </a:t>
            </a:r>
            <a:r>
              <a:rPr lang="en-US" dirty="0"/>
              <a:t>Subqueries in SELECT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4496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But are these really equivalent?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685800" y="22098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count(*)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C</a:t>
            </a:r>
          </a:p>
        </p:txBody>
      </p:sp>
      <p:sp>
        <p:nvSpPr>
          <p:cNvPr id="66567" name="Rectangle 8"/>
          <p:cNvSpPr>
            <a:spLocks noChangeArrowheads="1"/>
          </p:cNvSpPr>
          <p:nvPr/>
        </p:nvSpPr>
        <p:spPr bwMode="auto">
          <a:xfrm>
            <a:off x="4724400" y="3810000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No! Different results if a company has no products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5800" y="3595142"/>
            <a:ext cx="39934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count(*)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85800" y="4953000"/>
            <a:ext cx="5947336" cy="1205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count(</a:t>
            </a:r>
            <a:r>
              <a:rPr lang="en-US" sz="20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Company C </a:t>
            </a:r>
            <a:r>
              <a:rPr lang="en-US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 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endParaRPr lang="en-US" sz="2000" dirty="0" smtClean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6000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8072651" cy="1371600"/>
          </a:xfrm>
        </p:spPr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6788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products whose prices is &gt; 20 and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500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36576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5347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67934" cy="1371600"/>
          </a:xfrm>
        </p:spPr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6788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products whose prices is &gt; 20 and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500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36576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2819400" y="5334000"/>
            <a:ext cx="32173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Try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unnest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this query 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2853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9560257" cy="1371600"/>
          </a:xfrm>
        </p:spPr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762000" y="2362200"/>
            <a:ext cx="6788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products whose prices is &gt; 20 and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500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36576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8615" name="Rectangle 6"/>
          <p:cNvSpPr>
            <a:spLocks noChangeArrowheads="1"/>
          </p:cNvSpPr>
          <p:nvPr/>
        </p:nvSpPr>
        <p:spPr bwMode="auto">
          <a:xfrm>
            <a:off x="2819400" y="5334000"/>
            <a:ext cx="2715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Try to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unnest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this query 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105400" y="3987969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Side note: This is not a correlated subquery. (why?)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7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Subqueries</a:t>
            </a:r>
            <a:r>
              <a:rPr lang="en-US" dirty="0" smtClean="0"/>
              <a:t> in FROM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Sometimes we need to compute an intermediate table only to use it later in a SELECT-FROM-WHERE</a:t>
            </a:r>
          </a:p>
          <a:p>
            <a:r>
              <a:rPr lang="en-US" dirty="0" smtClean="0"/>
              <a:t>Option 1: use a </a:t>
            </a:r>
            <a:r>
              <a:rPr lang="en-US" dirty="0" err="1" smtClean="0"/>
              <a:t>subquery</a:t>
            </a:r>
            <a:r>
              <a:rPr lang="en-US" dirty="0" smtClean="0"/>
              <a:t> in the FROM clause</a:t>
            </a:r>
          </a:p>
          <a:p>
            <a:r>
              <a:rPr lang="en-US" dirty="0" smtClean="0"/>
              <a:t>Option 2: use the WITH clause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8973403" cy="1371600"/>
          </a:xfrm>
        </p:spPr>
        <p:txBody>
          <a:bodyPr/>
          <a:lstStyle/>
          <a:p>
            <a:pPr eaLnBrk="1" hangingPunct="1"/>
            <a:r>
              <a:rPr lang="en-US" dirty="0"/>
              <a:t>2. </a:t>
            </a:r>
            <a:r>
              <a:rPr lang="en-US" dirty="0" err="1"/>
              <a:t>Subqueries</a:t>
            </a:r>
            <a:r>
              <a:rPr lang="en-US" dirty="0"/>
              <a:t> in FROM</a:t>
            </a: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609600" y="1981200"/>
            <a:ext cx="42755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5400000">
            <a:off x="2905226" y="3419374"/>
            <a:ext cx="723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7200" dirty="0">
                <a:solidFill>
                  <a:prstClr val="black"/>
                </a:solidFill>
                <a:latin typeface="Arial"/>
              </a:rPr>
              <a:t>=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400" y="4800600"/>
            <a:ext cx="8927544" cy="120545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WITH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myTable</a:t>
            </a:r>
            <a:r>
              <a:rPr lang="en-US" sz="2000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Y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&gt; 20)</a:t>
            </a:r>
            <a:endParaRPr lang="en-US" sz="2000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myTable</a:t>
            </a:r>
            <a:r>
              <a:rPr lang="en-US" sz="20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X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WHERE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500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5334000" y="3429000"/>
            <a:ext cx="2764533" cy="715089"/>
          </a:xfrm>
          <a:prstGeom prst="wedgeRoundRectCallout">
            <a:avLst>
              <a:gd name="adj1" fmla="val -32922"/>
              <a:gd name="adj2" fmla="val 7600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 smtClean="0">
                <a:latin typeface="+mn-lt"/>
              </a:rPr>
              <a:t>A </a:t>
            </a:r>
            <a:r>
              <a:rPr lang="en-US" sz="1800" dirty="0" err="1" smtClean="0">
                <a:latin typeface="+mn-lt"/>
              </a:rPr>
              <a:t>subquery</a:t>
            </a:r>
            <a:r>
              <a:rPr lang="en-US" sz="1800" dirty="0" smtClean="0">
                <a:latin typeface="+mn-lt"/>
              </a:rPr>
              <a:t> whose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result we called </a:t>
            </a:r>
            <a:r>
              <a:rPr lang="en-US" sz="1800" dirty="0" err="1" smtClean="0">
                <a:latin typeface="+mn-lt"/>
              </a:rPr>
              <a:t>myTable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5600700" y="1562100"/>
            <a:ext cx="381000" cy="6096000"/>
          </a:xfrm>
          <a:prstGeom prst="leftBrace">
            <a:avLst>
              <a:gd name="adj1" fmla="val 2977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7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932460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0186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7922525" cy="1371600"/>
          </a:xfrm>
        </p:spPr>
        <p:txBody>
          <a:bodyPr/>
          <a:lstStyle/>
          <a:p>
            <a:pPr eaLnBrk="1" hangingPunct="1"/>
            <a:r>
              <a:rPr lang="en-US" dirty="0"/>
              <a:t>3. Subqueries in WHERE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5983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HW1 Due </a:t>
            </a:r>
            <a:r>
              <a:rPr lang="en-US" sz="2400" dirty="0" smtClean="0"/>
              <a:t>Tonight </a:t>
            </a:r>
            <a:r>
              <a:rPr lang="en-US" sz="2400" dirty="0" smtClean="0"/>
              <a:t>(11:30)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Don’t forget to </a:t>
            </a:r>
            <a:r>
              <a:rPr lang="en-US" sz="2400" dirty="0" err="1" smtClean="0"/>
              <a:t>git</a:t>
            </a:r>
            <a:r>
              <a:rPr lang="en-US" sz="2400" dirty="0" smtClean="0"/>
              <a:t> add and tag your assignment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Check on </a:t>
            </a:r>
            <a:r>
              <a:rPr lang="en-US" sz="2400" dirty="0" err="1" smtClean="0"/>
              <a:t>gitlab</a:t>
            </a:r>
            <a:r>
              <a:rPr lang="en-US" sz="2400" dirty="0" smtClean="0"/>
              <a:t> after </a:t>
            </a:r>
            <a:r>
              <a:rPr lang="en-US" sz="2400" dirty="0" smtClean="0"/>
              <a:t>submitting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Use AS for aliasing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HW2 Out Tonight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Due next Wednesday (April 11)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Contains AWS instructions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OQ1 Due Friday (11:00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OQ2 Out </a:t>
            </a:r>
            <a:r>
              <a:rPr lang="en-US" sz="2400" b="0" dirty="0" smtClean="0"/>
              <a:t>Due April 11</a:t>
            </a:r>
            <a:endParaRPr lang="en-US" sz="2400" b="0" dirty="0" smtClean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8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8389121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70661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85800" y="4572000"/>
            <a:ext cx="780213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EXISTS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70664" name="Rectangle 9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21398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712787" y="4572000"/>
            <a:ext cx="5404043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533400" y="4114800"/>
            <a:ext cx="1364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IN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271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199" y="152718"/>
            <a:ext cx="838912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3. Subqueries in 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9246358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ANY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533400" y="41148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20973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ANY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533400" y="41148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ANY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7476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4724400"/>
            <a:ext cx="2438400" cy="1066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Not supported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sqlite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7936173" cy="1371600"/>
          </a:xfrm>
        </p:spPr>
        <p:txBody>
          <a:bodyPr/>
          <a:lstStyle/>
          <a:p>
            <a:pPr eaLnBrk="1" hangingPunct="1"/>
            <a:r>
              <a:rPr lang="en-US"/>
              <a:t>3. Subqueries in WHERE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457200" y="4865688"/>
            <a:ext cx="5545108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563563" y="4114800"/>
            <a:ext cx="2788858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Now let’s 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unnest</a:t>
            </a:r>
            <a:r>
              <a:rPr lang="en-US" dirty="0">
                <a:solidFill>
                  <a:prstClr val="black"/>
                </a:solidFill>
                <a:cs typeface="Arial"/>
              </a:rPr>
              <a:t> it: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3751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7949821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auto">
          <a:xfrm>
            <a:off x="457200" y="4865688"/>
            <a:ext cx="5545108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C, Product P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6807" name="Text Box 6"/>
          <p:cNvSpPr txBox="1">
            <a:spLocks noChangeArrowheads="1"/>
          </p:cNvSpPr>
          <p:nvPr/>
        </p:nvSpPr>
        <p:spPr bwMode="auto">
          <a:xfrm>
            <a:off x="1587048" y="5927349"/>
            <a:ext cx="5969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  <a:cs typeface="Arial"/>
              </a:rPr>
              <a:t>Existential quantifiers are </a:t>
            </a:r>
            <a:r>
              <a:rPr lang="en-US" sz="3200" dirty="0" smtClean="0">
                <a:solidFill>
                  <a:srgbClr val="FF5050"/>
                </a:solidFill>
                <a:latin typeface="Arial"/>
                <a:cs typeface="Arial"/>
              </a:rPr>
              <a:t>easy</a:t>
            </a:r>
            <a:r>
              <a:rPr lang="en-US" sz="3200" dirty="0" smtClean="0">
                <a:solidFill>
                  <a:srgbClr val="FF5050"/>
                </a:solidFill>
                <a:latin typeface="Arial"/>
                <a:cs typeface="Arial"/>
              </a:rPr>
              <a:t>!</a:t>
            </a:r>
            <a:endParaRPr lang="en-US" sz="3200" dirty="0">
              <a:solidFill>
                <a:srgbClr val="FF5050"/>
              </a:solidFill>
              <a:latin typeface="Arial"/>
              <a:cs typeface="Arial"/>
            </a:endParaRP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563563" y="4114800"/>
            <a:ext cx="2788858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Now let’s 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unnest</a:t>
            </a:r>
            <a:r>
              <a:rPr lang="en-US" dirty="0">
                <a:solidFill>
                  <a:prstClr val="black"/>
                </a:solidFill>
                <a:cs typeface="Arial"/>
              </a:rPr>
              <a:t> it: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8541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867400" y="2971800"/>
            <a:ext cx="3122826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Existential quantifiers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28303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345606" cy="1371600"/>
          </a:xfrm>
        </p:spPr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2895600" y="2438400"/>
            <a:ext cx="143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as: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8353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48070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8836925" cy="1371600"/>
          </a:xfrm>
        </p:spPr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2895600" y="2438400"/>
            <a:ext cx="143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as: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019800" y="42672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8353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9231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610600" cy="1371600"/>
          </a:xfrm>
        </p:spPr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78854" name="Text Box 5"/>
          <p:cNvSpPr txBox="1">
            <a:spLocks noChangeArrowheads="1"/>
          </p:cNvSpPr>
          <p:nvPr/>
        </p:nvSpPr>
        <p:spPr bwMode="auto">
          <a:xfrm>
            <a:off x="1219200" y="5638800"/>
            <a:ext cx="58769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5050"/>
                </a:solidFill>
                <a:latin typeface="Arial"/>
                <a:cs typeface="Arial"/>
              </a:rPr>
              <a:t>Universal quantifiers are </a:t>
            </a:r>
            <a:r>
              <a:rPr lang="en-US" sz="3200" dirty="0" smtClean="0">
                <a:solidFill>
                  <a:srgbClr val="FF5050"/>
                </a:solidFill>
                <a:latin typeface="Arial"/>
                <a:cs typeface="Arial"/>
              </a:rPr>
              <a:t>hard! </a:t>
            </a:r>
            <a:endParaRPr lang="en-US" sz="3200" dirty="0">
              <a:solidFill>
                <a:srgbClr val="FF5050"/>
              </a:solidFill>
              <a:latin typeface="Arial"/>
              <a:cs typeface="Arial"/>
            </a:endParaRPr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2895600" y="2438400"/>
            <a:ext cx="143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same as: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019800" y="42672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28600" y="2971800"/>
            <a:ext cx="8353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companies that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only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products with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626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81582" cy="1371600"/>
          </a:xfrm>
        </p:spPr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228600" y="2281535"/>
            <a:ext cx="8387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1. Find </a:t>
            </a:r>
            <a:r>
              <a:rPr lang="en-US" i="1" dirty="0">
                <a:solidFill>
                  <a:prstClr val="black"/>
                </a:solidFill>
                <a:latin typeface="Arial"/>
                <a:cs typeface="Arial"/>
              </a:rPr>
              <a:t>the other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companies that make </a:t>
            </a:r>
            <a:r>
              <a:rPr lang="en-US" u="sng" dirty="0" smtClean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product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813284" y="2860943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IN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8936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complexity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As the information we want gets more complex, we need to utilize more elements of the RDBMS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Multi-table queries -&gt; join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Data statistics -&gt; grouping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Whatever you can do in SQL, you should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Optimization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Basic analysis tools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sz="2200" dirty="0" smtClean="0"/>
              <a:t>Sum, min, average, max, count 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9096233" cy="1371600"/>
          </a:xfrm>
        </p:spPr>
        <p:txBody>
          <a:bodyPr/>
          <a:lstStyle/>
          <a:p>
            <a:pPr eaLnBrk="1" hangingPunct="1"/>
            <a:r>
              <a:rPr lang="en-US" dirty="0"/>
              <a:t>3. </a:t>
            </a:r>
            <a:r>
              <a:rPr lang="en-US" dirty="0" err="1"/>
              <a:t>Subqueries</a:t>
            </a:r>
            <a:r>
              <a:rPr lang="en-US" dirty="0"/>
              <a:t> in WHERE</a:t>
            </a: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228600" y="4343400"/>
            <a:ext cx="830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2. 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200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0901" name="Text Box 4"/>
          <p:cNvSpPr txBox="1">
            <a:spLocks noChangeArrowheads="1"/>
          </p:cNvSpPr>
          <p:nvPr/>
        </p:nvSpPr>
        <p:spPr bwMode="auto">
          <a:xfrm>
            <a:off x="228600" y="2281535"/>
            <a:ext cx="8233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1. Find </a:t>
            </a:r>
            <a:r>
              <a:rPr lang="en-US" i="1" dirty="0">
                <a:solidFill>
                  <a:prstClr val="black"/>
                </a:solidFill>
                <a:latin typeface="Arial"/>
                <a:cs typeface="Arial"/>
              </a:rPr>
              <a:t>the other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companies that make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some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product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200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813284" y="2860943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IN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 200)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762000" y="4953000"/>
            <a:ext cx="6109365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NOT IN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685800" y="4572000"/>
            <a:ext cx="8225329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NOT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EXISTS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*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82952" name="Rectangle 7"/>
          <p:cNvSpPr>
            <a:spLocks noChangeArrowheads="1"/>
          </p:cNvSpPr>
          <p:nvPr/>
        </p:nvSpPr>
        <p:spPr bwMode="auto">
          <a:xfrm>
            <a:off x="533400" y="4114800"/>
            <a:ext cx="2237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EXISTS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82953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5943600" y="28194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9707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610600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&gt;= </a:t>
            </a:r>
            <a:r>
              <a:rPr lang="en-US" sz="2000" dirty="0" smtClean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ALL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5000" name="Rectangle 7"/>
          <p:cNvSpPr>
            <a:spLocks noChangeArrowheads="1"/>
          </p:cNvSpPr>
          <p:nvPr/>
        </p:nvSpPr>
        <p:spPr bwMode="auto">
          <a:xfrm>
            <a:off x="533400" y="4114800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8500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943600" y="28194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7096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795982" cy="1371600"/>
          </a:xfrm>
        </p:spPr>
        <p:txBody>
          <a:bodyPr/>
          <a:lstStyle/>
          <a:p>
            <a:pPr eaLnBrk="1" hangingPunct="1"/>
            <a:r>
              <a:rPr lang="en-US"/>
              <a:t>3. </a:t>
            </a:r>
            <a:r>
              <a:rPr lang="en-US" dirty="0"/>
              <a:t>Subqueries in WHERE</a:t>
            </a:r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685800" y="4572000"/>
            <a:ext cx="5545108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endParaRPr lang="en-US" sz="20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200 &gt;= </a:t>
            </a:r>
            <a:r>
              <a:rPr lang="en-US" sz="2000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ALL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price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P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5000" name="Rectangle 7"/>
          <p:cNvSpPr>
            <a:spLocks noChangeArrowheads="1"/>
          </p:cNvSpPr>
          <p:nvPr/>
        </p:nvSpPr>
        <p:spPr bwMode="auto">
          <a:xfrm>
            <a:off x="533400" y="4114800"/>
            <a:ext cx="1665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rgbClr val="FF5050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:</a:t>
            </a:r>
          </a:p>
        </p:txBody>
      </p:sp>
      <p:sp>
        <p:nvSpPr>
          <p:cNvPr id="85001" name="Line 8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943600" y="2819400"/>
            <a:ext cx="3001742" cy="51077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Universal quantifiers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0881" y="1671935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4724400"/>
            <a:ext cx="2438400" cy="1066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Not supported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sqlite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Question for Database </a:t>
            </a:r>
            <a:r>
              <a:rPr lang="en-US" dirty="0" smtClean="0"/>
              <a:t>Theory Fans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their Friends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Can we </a:t>
            </a:r>
            <a:r>
              <a:rPr lang="en-US" sz="2800" dirty="0" err="1"/>
              <a:t>unnest</a:t>
            </a:r>
            <a:r>
              <a:rPr lang="en-US" sz="2800" dirty="0"/>
              <a:t> the </a:t>
            </a:r>
            <a:r>
              <a:rPr lang="en-US" sz="2800" i="1" dirty="0"/>
              <a:t>universal quantifier</a:t>
            </a:r>
            <a:r>
              <a:rPr lang="en-US" sz="2800" dirty="0"/>
              <a:t> </a:t>
            </a:r>
            <a:r>
              <a:rPr lang="en-US" sz="2800" dirty="0" smtClean="0"/>
              <a:t>query?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We need to first discuss the concept of </a:t>
            </a:r>
            <a:r>
              <a:rPr lang="en-US" sz="2800" i="1" dirty="0" smtClean="0"/>
              <a:t>monotonicity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12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/>
              <a:t>Definition A query Q is </a:t>
            </a:r>
            <a:r>
              <a:rPr lang="en-US" sz="2400" dirty="0">
                <a:solidFill>
                  <a:srgbClr val="FF0000"/>
                </a:solidFill>
              </a:rPr>
              <a:t>monotone </a:t>
            </a:r>
            <a:r>
              <a:rPr lang="en-US" sz="2400" dirty="0"/>
              <a:t>if:</a:t>
            </a:r>
          </a:p>
          <a:p>
            <a:pPr lvl="1"/>
            <a:r>
              <a:rPr lang="en-US" sz="2000" dirty="0"/>
              <a:t>Whenever we add tuples to one or more input tables, the answer to the query will not lose any of the tuples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0320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/>
              <a:t>Definition A query Q is </a:t>
            </a:r>
            <a:r>
              <a:rPr lang="en-US" sz="2400" dirty="0">
                <a:solidFill>
                  <a:srgbClr val="FF0000"/>
                </a:solidFill>
              </a:rPr>
              <a:t>monotone </a:t>
            </a:r>
            <a:r>
              <a:rPr lang="en-US" sz="2400" dirty="0"/>
              <a:t>if:</a:t>
            </a:r>
          </a:p>
          <a:p>
            <a:pPr lvl="1"/>
            <a:r>
              <a:rPr lang="en-US" sz="2000" dirty="0"/>
              <a:t>Whenever we add tuples to one or more input tables, the answer to the query will not lose any of the tuples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81940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8194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638800" y="36576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352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905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6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 smtClean="0"/>
              <a:t>Definition A query Q is </a:t>
            </a:r>
            <a:r>
              <a:rPr lang="en-US" sz="2400" dirty="0" smtClean="0">
                <a:solidFill>
                  <a:srgbClr val="FF0000"/>
                </a:solidFill>
              </a:rPr>
              <a:t>monotone </a:t>
            </a:r>
            <a:r>
              <a:rPr lang="en-US" sz="2400" dirty="0" smtClean="0"/>
              <a:t>if:</a:t>
            </a:r>
          </a:p>
          <a:p>
            <a:pPr lvl="1"/>
            <a:r>
              <a:rPr lang="en-US" sz="2000" dirty="0" smtClean="0"/>
              <a:t>Whenever we add tuples to one or more input tables, the answer to the query will not lose any of the tuples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" y="5257801"/>
          <a:ext cx="2286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499.99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81940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8194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638800" y="36576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905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5638800" y="5562601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934200" y="5181601"/>
          <a:ext cx="1905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</a:tr>
            </a:tbl>
          </a:graphicData>
        </a:graphic>
      </p:graphicFrame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485769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485769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352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8800" y="5257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590800" y="5257801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5562600" y="6446086"/>
            <a:ext cx="2894010" cy="408623"/>
          </a:xfrm>
          <a:prstGeom prst="wedgeRoundRectCallout">
            <a:avLst>
              <a:gd name="adj1" fmla="val -4153"/>
              <a:gd name="adj2" fmla="val -95631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So far it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looks monotone...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77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sz="2400" dirty="0" smtClean="0"/>
              <a:t>Definition A query Q is </a:t>
            </a:r>
            <a:r>
              <a:rPr lang="en-US" sz="2400" dirty="0" smtClean="0">
                <a:solidFill>
                  <a:srgbClr val="FF0000"/>
                </a:solidFill>
              </a:rPr>
              <a:t>monotone </a:t>
            </a:r>
            <a:r>
              <a:rPr lang="en-US" sz="2400" dirty="0" smtClean="0"/>
              <a:t>if:</a:t>
            </a:r>
          </a:p>
          <a:p>
            <a:pPr lvl="1"/>
            <a:r>
              <a:rPr lang="en-US" sz="2000" dirty="0" smtClean="0"/>
              <a:t>Whenever we add tuples to one or more input tables, the answer to the query will not lose any of the tuples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6200" y="3276601"/>
          <a:ext cx="2286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" y="5257801"/>
          <a:ext cx="2286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499.99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14600" y="3276600"/>
          <a:ext cx="25908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81940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81940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5638800" y="365760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6934200" y="3276600"/>
          <a:ext cx="1905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5638800" y="5562601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6934200" y="5181601"/>
          <a:ext cx="19050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Camera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iPad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" y="4857690"/>
            <a:ext cx="1068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Product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4600" y="4857690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Company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3352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38800" y="5257800"/>
            <a:ext cx="384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Q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2590800" y="5257801"/>
          <a:ext cx="25908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DB Inc.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Lyon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Builder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c004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Crafter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Lodtz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5715000" y="4724400"/>
            <a:ext cx="2155668" cy="408623"/>
          </a:xfrm>
          <a:prstGeom prst="wedgeRoundRectCallout">
            <a:avLst>
              <a:gd name="adj1" fmla="val 53036"/>
              <a:gd name="adj2" fmla="val 162467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Q is not monotone!</a:t>
            </a:r>
          </a:p>
        </p:txBody>
      </p:sp>
    </p:spTree>
    <p:extLst>
      <p:ext uri="{BB962C8B-B14F-4D97-AF65-F5344CB8AC3E}">
        <p14:creationId xmlns:p14="http://schemas.microsoft.com/office/powerpoint/2010/main" val="6244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400" u="sng" dirty="0" smtClean="0"/>
              <a:t>Theorem</a:t>
            </a:r>
            <a:r>
              <a:rPr lang="en-US" sz="2400" dirty="0" smtClean="0"/>
              <a:t>:  If Q is a SELECT-FROM-WHERE query that does not have </a:t>
            </a:r>
            <a:r>
              <a:rPr lang="en-US" sz="2400" dirty="0" err="1" smtClean="0"/>
              <a:t>subqueries</a:t>
            </a:r>
            <a:r>
              <a:rPr lang="en-US" sz="2400" dirty="0" smtClean="0"/>
              <a:t>, and no aggregates, then it is monotone.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44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Semantics of SQL </a:t>
            </a:r>
            <a:r>
              <a:rPr lang="en-US" smtClean="0"/>
              <a:t>With Group-By</a:t>
            </a:r>
            <a:endParaRPr lang="en-US" dirty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3088" y="4114800"/>
            <a:ext cx="7752443" cy="2185214"/>
          </a:xfrm>
          <a:noFill/>
        </p:spPr>
        <p:txBody>
          <a:bodyPr wrap="none">
            <a:spAutoFit/>
          </a:bodyPr>
          <a:lstStyle/>
          <a:p>
            <a:pPr marL="609600" indent="-609600" eaLnBrk="1" hangingPunct="1">
              <a:buFontTx/>
              <a:buNone/>
            </a:pPr>
            <a:r>
              <a:rPr lang="en-US" dirty="0"/>
              <a:t>Evaluation steps: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/>
              <a:t>Evaluate FROM-</a:t>
            </a:r>
            <a:r>
              <a:rPr lang="en-US" dirty="0" smtClean="0"/>
              <a:t>WHERE</a:t>
            </a:r>
            <a:r>
              <a:rPr lang="en-US" dirty="0"/>
              <a:t> </a:t>
            </a:r>
            <a:r>
              <a:rPr lang="en-US" dirty="0" smtClean="0"/>
              <a:t>using Nested </a:t>
            </a:r>
            <a:r>
              <a:rPr lang="en-US" dirty="0"/>
              <a:t>L</a:t>
            </a:r>
            <a:r>
              <a:rPr lang="en-US" dirty="0" smtClean="0"/>
              <a:t>oop Semantics</a:t>
            </a:r>
            <a:endParaRPr lang="en-US" dirty="0"/>
          </a:p>
          <a:p>
            <a:pPr marL="609600" indent="-609600" eaLnBrk="1" hangingPunct="1">
              <a:buFontTx/>
              <a:buAutoNum type="arabicPeriod"/>
            </a:pPr>
            <a:r>
              <a:rPr lang="en-US" dirty="0"/>
              <a:t>Group by the attributes a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sz="1800" baseline="-25000" dirty="0"/>
              <a:t> </a:t>
            </a:r>
            <a:endParaRPr lang="en-US" dirty="0"/>
          </a:p>
          <a:p>
            <a:pPr marL="609600" indent="-609600" eaLnBrk="1" hangingPunct="1">
              <a:buFontTx/>
              <a:buAutoNum type="arabicPeriod"/>
            </a:pPr>
            <a:r>
              <a:rPr lang="en-US" dirty="0"/>
              <a:t>Apply condition C2 to each group (may have aggregates)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/>
              <a:t>Compute aggregates in S and return the result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685800" y="1895218"/>
            <a:ext cx="3657600" cy="22195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,…,R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	    C1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sz="26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2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</a:t>
            </a:r>
            <a:r>
              <a:rPr lang="en-US" sz="2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sz="2600" baseline="-25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sz="2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C2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1200" y="2667000"/>
            <a:ext cx="1905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FWGHOS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0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Monotone Queries</a:t>
            </a:r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400" u="sng" dirty="0" smtClean="0"/>
              <a:t>Theorem</a:t>
            </a:r>
            <a:r>
              <a:rPr lang="en-US" sz="2400" dirty="0" smtClean="0"/>
              <a:t>:  If Q is a SELECT-FROM-WHERE query that does not have </a:t>
            </a:r>
            <a:r>
              <a:rPr lang="en-US" sz="2400" dirty="0" err="1" smtClean="0"/>
              <a:t>subqueries</a:t>
            </a:r>
            <a:r>
              <a:rPr lang="en-US" sz="2400" dirty="0" smtClean="0"/>
              <a:t>, and no aggregates, then it is monotone.</a:t>
            </a:r>
          </a:p>
          <a:p>
            <a:endParaRPr lang="en-US" sz="2400" dirty="0"/>
          </a:p>
          <a:p>
            <a:r>
              <a:rPr lang="en-US" sz="2400" dirty="0" smtClean="0"/>
              <a:t>Proof.  We use the nested loop semantics: if we insert a tuple in a relation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, this will not remove any tuples from the answer</a:t>
            </a:r>
            <a:endParaRPr lang="en-US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5750" y="4725166"/>
            <a:ext cx="4339650" cy="757130"/>
          </a:xfrm>
          <a:prstGeom prst="rect">
            <a:avLst/>
          </a:prstGeom>
          <a:solidFill>
            <a:schemeClr val="bg1"/>
          </a:solidFill>
          <a:ln w="9525" cap="flat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a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…, </a:t>
            </a:r>
            <a:r>
              <a:rPr lang="en-US" sz="16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aseline="-25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endParaRPr lang="en-US" sz="16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R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x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R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x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…, R</a:t>
            </a:r>
            <a:r>
              <a:rPr lang="en-US" sz="1600" baseline="-25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endParaRPr lang="en-US" sz="1600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Conditions</a:t>
            </a:r>
            <a:endParaRPr lang="en-US" sz="1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638800" y="4648200"/>
            <a:ext cx="2803973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r>
              <a:rPr lang="en-US" sz="1600" b="1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b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1600" b="1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for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sz="1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R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Conditions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600" b="1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output 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aseline="-25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16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,…,</a:t>
            </a:r>
            <a:r>
              <a:rPr lang="en-US" sz="16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aseline="-25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sz="16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query: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not monotone</a:t>
            </a:r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83918" y="2049174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8748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query: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not monotone</a:t>
            </a:r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183918" y="2049174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33366"/>
              </p:ext>
            </p:extLst>
          </p:nvPr>
        </p:nvGraphicFramePr>
        <p:xfrm>
          <a:off x="526578" y="3208361"/>
          <a:ext cx="228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53008"/>
              </p:ext>
            </p:extLst>
          </p:nvPr>
        </p:nvGraphicFramePr>
        <p:xfrm>
          <a:off x="2964978" y="3208360"/>
          <a:ext cx="259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ight Arrow 13"/>
          <p:cNvSpPr/>
          <p:nvPr/>
        </p:nvSpPr>
        <p:spPr bwMode="auto">
          <a:xfrm>
            <a:off x="6089178" y="336076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56566"/>
              </p:ext>
            </p:extLst>
          </p:nvPr>
        </p:nvGraphicFramePr>
        <p:xfrm>
          <a:off x="7384578" y="3208360"/>
          <a:ext cx="1066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54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query: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is not monotone</a:t>
            </a:r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/>
          </a:p>
          <a:p>
            <a:r>
              <a:rPr lang="en-US" sz="2400" u="sng" dirty="0" smtClean="0"/>
              <a:t>Consequence</a:t>
            </a:r>
            <a:r>
              <a:rPr lang="en-US" sz="2400" dirty="0" smtClean="0"/>
              <a:t>: If a query is not monotonic, then we cannot write it as a SELECT-FROM-WHERE query without nested subqueries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993208"/>
              </p:ext>
            </p:extLst>
          </p:nvPr>
        </p:nvGraphicFramePr>
        <p:xfrm>
          <a:off x="526578" y="3208361"/>
          <a:ext cx="228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23652"/>
              </p:ext>
            </p:extLst>
          </p:nvPr>
        </p:nvGraphicFramePr>
        <p:xfrm>
          <a:off x="2964978" y="3208360"/>
          <a:ext cx="259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6089178" y="336076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03388"/>
              </p:ext>
            </p:extLst>
          </p:nvPr>
        </p:nvGraphicFramePr>
        <p:xfrm>
          <a:off x="7384578" y="3208360"/>
          <a:ext cx="1066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823134"/>
              </p:ext>
            </p:extLst>
          </p:nvPr>
        </p:nvGraphicFramePr>
        <p:xfrm>
          <a:off x="526578" y="4503761"/>
          <a:ext cx="228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7620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Gizmo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19.99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Gadget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999.99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>
                    <a:solidFill>
                      <a:srgbClr val="D5FB8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53849"/>
              </p:ext>
            </p:extLst>
          </p:nvPr>
        </p:nvGraphicFramePr>
        <p:xfrm>
          <a:off x="2964978" y="4503760"/>
          <a:ext cx="259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1066800"/>
                <a:gridCol w="685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cid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Sunworks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Bonn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6089178" y="4656160"/>
            <a:ext cx="533400" cy="917079"/>
          </a:xfrm>
          <a:prstGeom prst="rightArrow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90668"/>
              </p:ext>
            </p:extLst>
          </p:nvPr>
        </p:nvGraphicFramePr>
        <p:xfrm>
          <a:off x="7384578" y="4503760"/>
          <a:ext cx="1066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cname</a:t>
                      </a:r>
                      <a:endParaRPr lang="en-US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183918" y="2049174"/>
            <a:ext cx="7960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 all companies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s.t.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Arial"/>
                <a:cs typeface="Arial"/>
              </a:rPr>
              <a:t>all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their products have price &lt; 200</a:t>
            </a:r>
          </a:p>
        </p:txBody>
      </p:sp>
    </p:spTree>
    <p:extLst>
      <p:ext uri="{BB962C8B-B14F-4D97-AF65-F5344CB8AC3E}">
        <p14:creationId xmlns:p14="http://schemas.microsoft.com/office/powerpoint/2010/main" val="12493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GROUP BY </a:t>
            </a:r>
            <a:r>
              <a:rPr lang="en-US" dirty="0" err="1"/>
              <a:t>v.s</a:t>
            </a:r>
            <a:r>
              <a:rPr lang="en-US" dirty="0"/>
              <a:t>. Nested </a:t>
            </a:r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783099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Sum(quantity) 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price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FF5050"/>
                </a:solidFill>
                <a:latin typeface="Consolas" charset="0"/>
                <a:ea typeface="Consolas" charset="0"/>
                <a:cs typeface="Consolas" charset="0"/>
              </a:rPr>
              <a:t>GROUP 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152400" y="3505200"/>
            <a:ext cx="8225329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x.product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Sum(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y.quantity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y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x.product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y.product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1)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TotalSales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x.price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&gt; 1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5181600" y="5751612"/>
            <a:ext cx="2592484" cy="64918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Why twice ?</a:t>
            </a:r>
          </a:p>
        </p:txBody>
      </p:sp>
      <p:cxnSp>
        <p:nvCxnSpPr>
          <p:cNvPr id="36871" name="Straight Connector 8"/>
          <p:cNvCxnSpPr>
            <a:cxnSpLocks noChangeShapeType="1"/>
            <a:stCxn id="36870" idx="2"/>
          </p:cNvCxnSpPr>
          <p:nvPr/>
        </p:nvCxnSpPr>
        <p:spPr bwMode="auto">
          <a:xfrm flipH="1" flipV="1">
            <a:off x="2667000" y="5562600"/>
            <a:ext cx="2514600" cy="5136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2" name="Straight Connector 10"/>
          <p:cNvCxnSpPr>
            <a:cxnSpLocks noChangeShapeType="1"/>
            <a:stCxn id="36870" idx="0"/>
          </p:cNvCxnSpPr>
          <p:nvPr/>
        </p:nvCxnSpPr>
        <p:spPr bwMode="auto">
          <a:xfrm rot="16200000" flipV="1">
            <a:off x="5905922" y="5179691"/>
            <a:ext cx="990600" cy="153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123" y="76200"/>
            <a:ext cx="5123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pid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product, quantity, price)</a:t>
            </a:r>
            <a:endParaRPr lang="en-US" sz="1800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More Unnesting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76200" y="76200"/>
            <a:ext cx="324319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Author(</a:t>
            </a:r>
            <a:r>
              <a:rPr lang="en-US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,name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Wrote(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login,url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57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Find authors who wrote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10 documents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9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More </a:t>
            </a:r>
            <a:r>
              <a:rPr lang="en-US" dirty="0" err="1"/>
              <a:t>Unnesting</a:t>
            </a:r>
            <a:endParaRPr lang="en-US" dirty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90600" y="3657600"/>
            <a:ext cx="6738894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DISTINCT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Author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   </a:t>
            </a: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count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Wrote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.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url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Wrote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Author.login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Wrote.login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                  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&gt;=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64872" name="AutoShape 8"/>
          <p:cNvSpPr>
            <a:spLocks noChangeArrowheads="1"/>
          </p:cNvSpPr>
          <p:nvPr/>
        </p:nvSpPr>
        <p:spPr bwMode="auto">
          <a:xfrm>
            <a:off x="7196138" y="2209800"/>
            <a:ext cx="1871657" cy="1687889"/>
          </a:xfrm>
          <a:prstGeom prst="wedgeEllipseCallout">
            <a:avLst>
              <a:gd name="adj1" fmla="val -101056"/>
              <a:gd name="adj2" fmla="val 35384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This is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SQL by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a novice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2743200"/>
            <a:ext cx="4337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Attempt 1: with nested queries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76200"/>
            <a:ext cx="324319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Author(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Wrote(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login,url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209800"/>
            <a:ext cx="57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Find authors who wrote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10 documents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338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2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More </a:t>
            </a:r>
            <a:r>
              <a:rPr lang="en-US" dirty="0" err="1"/>
              <a:t>Unnesting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2743200"/>
            <a:ext cx="4337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Attempt 1: with nested queries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76200"/>
            <a:ext cx="324319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Author(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Wrote(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login,url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209800"/>
            <a:ext cx="5742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Find authors who wrote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≥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10 documents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328737" y="4157008"/>
            <a:ext cx="5268239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FROM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Author, Wrote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WHERE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Author.login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Wrote.login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GROUP BY 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Author.name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HAVING</a:t>
            </a: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    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count(</a:t>
            </a:r>
            <a:r>
              <a:rPr lang="en-US" dirty="0" err="1">
                <a:solidFill>
                  <a:prstClr val="black"/>
                </a:solidFill>
                <a:latin typeface="Arial"/>
                <a:cs typeface="Arial"/>
              </a:rPr>
              <a:t>wrote.url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&gt;=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10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748462" y="4258608"/>
            <a:ext cx="2064174" cy="1687889"/>
          </a:xfrm>
          <a:prstGeom prst="wedgeEllipseCallout">
            <a:avLst>
              <a:gd name="adj1" fmla="val -97157"/>
              <a:gd name="adj2" fmla="val -3384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This is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SQL  by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an expert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400" y="3352800"/>
            <a:ext cx="5962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</a:rPr>
              <a:t>Attempt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2: using GROUP BY and HAVING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14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Finding Witnesses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cid)</a:t>
            </a:r>
            <a:endParaRPr lang="en-US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2400" y="2209800"/>
            <a:ext cx="8766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For each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city,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ind the most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expensive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product made in that city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485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Finding Witnesses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447800" y="3276600"/>
            <a:ext cx="477246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5230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Finding the maximum price is easy…</a:t>
            </a: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304800" y="5029200"/>
            <a:ext cx="8345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But we need the </a:t>
            </a:r>
            <a:r>
              <a:rPr lang="en-US" i="1" dirty="0">
                <a:solidFill>
                  <a:prstClr val="black"/>
                </a:solidFill>
                <a:latin typeface="Arial"/>
                <a:cs typeface="Arial"/>
              </a:rPr>
              <a:t>witnesses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, i.e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.,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the products with max price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2209800"/>
            <a:ext cx="87666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For each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city,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ind the most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expensive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product made in that city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06877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Subqueries</a:t>
            </a:r>
            <a:endParaRPr lang="en-US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is a SQL query nested inside a larger query</a:t>
            </a:r>
          </a:p>
          <a:p>
            <a:r>
              <a:rPr lang="en-US" sz="2400" dirty="0" smtClean="0"/>
              <a:t>Such inner-outer queries are called nested queries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may occur in: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/>
              <a:t> clause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/>
              <a:t> clause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/>
              <a:t> clause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Rule of thumb: avoid nested queries when possible</a:t>
            </a:r>
          </a:p>
          <a:p>
            <a:pPr lvl="1"/>
            <a:r>
              <a:rPr lang="en-US" sz="2000" dirty="0" smtClean="0"/>
              <a:t>But sometimes it’s impossible to avoid, as we will see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04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09600" y="1600200"/>
            <a:ext cx="7078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To find the witnesses, compute the maximum price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a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subquery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(in FROM or in WITH)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9600" y="2667000"/>
            <a:ext cx="7291780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WITH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CityMax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AS </a:t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(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endParaRPr lang="en-US" dirty="0" smtClean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CityMax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w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w.city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w.maxprice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807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609600" y="1600200"/>
            <a:ext cx="7078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To find the witnesses, compute the maximum price</a:t>
            </a:r>
            <a:br>
              <a:rPr lang="en-US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in a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subquery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(in FROM or in WITH)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2667000"/>
            <a:ext cx="7830990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v,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as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maxprice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w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w.city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w.maxprice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33252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6001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Or we can use a </a:t>
            </a:r>
            <a:r>
              <a:rPr lang="en-US" dirty="0" err="1" smtClean="0">
                <a:solidFill>
                  <a:prstClr val="black"/>
                </a:solidFill>
                <a:latin typeface="Arial"/>
                <a:cs typeface="Arial"/>
              </a:rPr>
              <a:t>subquery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 in where clause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3400" y="2819400"/>
            <a:ext cx="8340745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&gt;=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ALL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x, Product y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89721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Finding Witnesses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5402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There is a more concise solution here: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7200" y="2971800"/>
            <a:ext cx="8170827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u, Product v, Company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endParaRPr lang="en-US" dirty="0" smtClean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GROUP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BY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u.city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HAVING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v.price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max(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y.price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762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175489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Subqueries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sz="2400" dirty="0"/>
              <a:t>Can </a:t>
            </a:r>
            <a:r>
              <a:rPr lang="en-US" sz="2400" dirty="0" smtClean="0"/>
              <a:t>return a single value to be included in </a:t>
            </a:r>
            <a:r>
              <a:rPr lang="en-US" sz="2400" dirty="0"/>
              <a:t>a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400" dirty="0"/>
              <a:t> clause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Can return a relation to be included in the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400" dirty="0" smtClean="0"/>
              <a:t> clause, aliased </a:t>
            </a:r>
            <a:r>
              <a:rPr lang="en-US" sz="2400" dirty="0"/>
              <a:t>using a tuple </a:t>
            </a:r>
            <a:r>
              <a:rPr lang="en-US" sz="2400" dirty="0" smtClean="0"/>
              <a:t>variable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return a single </a:t>
            </a:r>
            <a:r>
              <a:rPr lang="en-US" sz="2400" dirty="0" smtClean="0"/>
              <a:t>value to </a:t>
            </a:r>
            <a:r>
              <a:rPr lang="en-US" sz="2400" dirty="0"/>
              <a:t>be compared with another value in a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400" dirty="0"/>
              <a:t> clause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/>
              <a:t>Can return </a:t>
            </a:r>
            <a:r>
              <a:rPr lang="en-US" sz="2400" dirty="0" smtClean="0"/>
              <a:t>a relation to </a:t>
            </a:r>
            <a:r>
              <a:rPr lang="en-US" sz="2400" dirty="0"/>
              <a:t>be used </a:t>
            </a:r>
            <a:r>
              <a:rPr lang="en-US" sz="2400" dirty="0" smtClean="0"/>
              <a:t>in the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WHERE or HAVING</a:t>
            </a:r>
            <a:r>
              <a:rPr lang="en-US" sz="2400" dirty="0" smtClean="0"/>
              <a:t> clause under an existential quantifier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  <a:p>
            <a:pPr marL="342900" indent="-342900">
              <a:buFont typeface="Arial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03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Subqueries in SELECT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914400" y="2057400"/>
            <a:ext cx="494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8998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For each product return the city where it is manufactured</a:t>
            </a: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609600" y="35052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Y.city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Y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City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X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762000" y="4876800"/>
            <a:ext cx="8108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What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happens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if the subquery returns more than one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city?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62000" y="5334000"/>
            <a:ext cx="64764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We get a runtime error</a:t>
            </a:r>
            <a:b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(and SQLite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simply ignores the extra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values</a:t>
            </a:r>
            <a:r>
              <a:rPr lang="is-IS" sz="2000" dirty="0" smtClean="0">
                <a:solidFill>
                  <a:prstClr val="black"/>
                </a:solidFill>
                <a:latin typeface="Arial"/>
                <a:cs typeface="Arial"/>
              </a:rPr>
              <a:t>…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</a:p>
        </p:txBody>
      </p:sp>
      <p:sp>
        <p:nvSpPr>
          <p:cNvPr id="11" name="Oval Callout 10"/>
          <p:cNvSpPr/>
          <p:nvPr/>
        </p:nvSpPr>
        <p:spPr bwMode="auto">
          <a:xfrm>
            <a:off x="6805517" y="3276600"/>
            <a:ext cx="2304590" cy="898548"/>
          </a:xfrm>
          <a:prstGeom prst="wedgeEllipseCallout">
            <a:avLst>
              <a:gd name="adj1" fmla="val -112519"/>
              <a:gd name="adj2" fmla="val 3739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“correlated </a:t>
            </a:r>
            <a:r>
              <a:rPr lang="en-US" dirty="0" err="1" smtClean="0">
                <a:solidFill>
                  <a:prstClr val="black"/>
                </a:solidFill>
              </a:rPr>
              <a:t>subquery</a:t>
            </a:r>
            <a:r>
              <a:rPr lang="en-US" dirty="0" smtClean="0">
                <a:solidFill>
                  <a:prstClr val="black"/>
                </a:solidFill>
              </a:rPr>
              <a:t>”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4038600"/>
            <a:ext cx="2514600" cy="3810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 animBg="1"/>
      <p:bldP spid="62471" grpId="0"/>
      <p:bldP spid="10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099946" cy="1371600"/>
          </a:xfrm>
        </p:spPr>
        <p:txBody>
          <a:bodyPr/>
          <a:lstStyle/>
          <a:p>
            <a:pPr eaLnBrk="1" hangingPunct="1"/>
            <a:r>
              <a:rPr lang="en-US" dirty="0"/>
              <a:t>1. Subqueries in SELECT</a:t>
            </a:r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6669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Whenever possible, don’t use a nested queries: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2242002" y="5098202"/>
            <a:ext cx="3993401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Y.city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X, Company 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 rot="5400000">
            <a:off x="3838497" y="3952774"/>
            <a:ext cx="7238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7200" dirty="0">
                <a:solidFill>
                  <a:prstClr val="black"/>
                </a:solidFill>
                <a:latin typeface="Arial"/>
              </a:rPr>
              <a:t>=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066800" y="2743200"/>
            <a:ext cx="625042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X.pname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Y.city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Company Y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 as City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X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cid)</a:t>
            </a:r>
            <a:endParaRPr lang="en-US" sz="1800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510448" y="4495800"/>
            <a:ext cx="2328752" cy="168788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cs typeface="Arial"/>
              </a:rPr>
              <a:t>We have 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“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unnested</a:t>
            </a:r>
            <a:r>
              <a:rPr lang="en-US" dirty="0">
                <a:solidFill>
                  <a:prstClr val="black"/>
                </a:solidFill>
                <a:cs typeface="Arial"/>
              </a:rPr>
              <a:t>”</a:t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>
                <a:solidFill>
                  <a:prstClr val="black"/>
                </a:solidFill>
                <a:cs typeface="Arial"/>
              </a:rPr>
              <a:t>the query</a:t>
            </a:r>
          </a:p>
        </p:txBody>
      </p:sp>
    </p:spTree>
    <p:extLst>
      <p:ext uri="{BB962C8B-B14F-4D97-AF65-F5344CB8AC3E}">
        <p14:creationId xmlns:p14="http://schemas.microsoft.com/office/powerpoint/2010/main" val="100600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3" grpId="0" animBg="1"/>
      <p:bldP spid="254984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610600" cy="1371600"/>
          </a:xfrm>
        </p:spPr>
        <p:txBody>
          <a:bodyPr/>
          <a:lstStyle/>
          <a:p>
            <a:pPr eaLnBrk="1" hangingPunct="1"/>
            <a:r>
              <a:rPr lang="en-US"/>
              <a:t>1. </a:t>
            </a:r>
            <a:r>
              <a:rPr lang="en-US" dirty="0"/>
              <a:t>Subqueries in SELECT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8037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Compute the number of products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made by each company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7029" name="Rectangle 5"/>
          <p:cNvSpPr>
            <a:spLocks noChangeArrowheads="1"/>
          </p:cNvSpPr>
          <p:nvPr/>
        </p:nvSpPr>
        <p:spPr bwMode="auto">
          <a:xfrm>
            <a:off x="762000" y="2895600"/>
            <a:ext cx="639149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697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count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(*)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Product P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                  </a:t>
            </a: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P.cid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C.cid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Company C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123" y="76200"/>
            <a:ext cx="37305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 price, 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cid)</a:t>
            </a:r>
            <a:endParaRPr lang="en-US" sz="1800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 (</a:t>
            </a:r>
            <a:r>
              <a:rPr lang="en-US" sz="1800" u="sng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cid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city)</a:t>
            </a:r>
          </a:p>
        </p:txBody>
      </p:sp>
    </p:spTree>
    <p:extLst>
      <p:ext uri="{BB962C8B-B14F-4D97-AF65-F5344CB8AC3E}">
        <p14:creationId xmlns:p14="http://schemas.microsoft.com/office/powerpoint/2010/main" val="953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75270</TotalTime>
  <Words>3682</Words>
  <Application>Microsoft Macintosh PowerPoint</Application>
  <PresentationFormat>On-screen Show (4:3)</PresentationFormat>
  <Paragraphs>779</Paragraphs>
  <Slides>53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 Black</vt:lpstr>
      <vt:lpstr>Calibri</vt:lpstr>
      <vt:lpstr>Consolas</vt:lpstr>
      <vt:lpstr>Times New Roman</vt:lpstr>
      <vt:lpstr>Arial</vt:lpstr>
      <vt:lpstr>Essential</vt:lpstr>
      <vt:lpstr>Cse 344</vt:lpstr>
      <vt:lpstr>Administrivia</vt:lpstr>
      <vt:lpstr>Query complexity</vt:lpstr>
      <vt:lpstr>Semantics of SQL With Group-By</vt:lpstr>
      <vt:lpstr>Subqueries</vt:lpstr>
      <vt:lpstr>Subqueries…</vt:lpstr>
      <vt:lpstr>1. Subqueries in SELECT</vt:lpstr>
      <vt:lpstr>1. Subqueries in SELECT</vt:lpstr>
      <vt:lpstr>1. Subqueries in SELECT</vt:lpstr>
      <vt:lpstr>1. Subqueries in SELECT</vt:lpstr>
      <vt:lpstr>1. Subqueries in SELECT</vt:lpstr>
      <vt:lpstr>1. Subqueries in SELECT</vt:lpstr>
      <vt:lpstr>2. Subqueries in FROM</vt:lpstr>
      <vt:lpstr>2. Subqueries in FROM</vt:lpstr>
      <vt:lpstr>2. Subqueries in FROM</vt:lpstr>
      <vt:lpstr>2. Subqueries in FROM</vt:lpstr>
      <vt:lpstr>2. Subqueries in FROM</vt:lpstr>
      <vt:lpstr>3. Subqueries in WHERE</vt:lpstr>
      <vt:lpstr>3. Subqueries in WHERE</vt:lpstr>
      <vt:lpstr>3. Subqueries in WHERE</vt:lpstr>
      <vt:lpstr>PowerPoint Presentation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3. Subqueries in WHERE</vt:lpstr>
      <vt:lpstr>Question for Database Theory Fans and their Friends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GROUP BY v.s. Nested Queries</vt:lpstr>
      <vt:lpstr>More Unnesting</vt:lpstr>
      <vt:lpstr>More Unnesting</vt:lpstr>
      <vt:lpstr>More Unnesting</vt:lpstr>
      <vt:lpstr>Finding Witnesses</vt:lpstr>
      <vt:lpstr>Finding Witnesses</vt:lpstr>
      <vt:lpstr>Finding Witnesses</vt:lpstr>
      <vt:lpstr>Finding Witnesses</vt:lpstr>
      <vt:lpstr>Finding Witnesses</vt:lpstr>
      <vt:lpstr>Finding Witnesses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 ejmcc</cp:lastModifiedBy>
  <cp:revision>273</cp:revision>
  <cp:lastPrinted>2018-04-02T16:08:34Z</cp:lastPrinted>
  <dcterms:created xsi:type="dcterms:W3CDTF">2017-03-27T18:12:41Z</dcterms:created>
  <dcterms:modified xsi:type="dcterms:W3CDTF">2018-04-04T17:31:52Z</dcterms:modified>
</cp:coreProperties>
</file>