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521" r:id="rId3"/>
    <p:sldId id="522" r:id="rId4"/>
    <p:sldId id="523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69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8" r:id="rId37"/>
    <p:sldId id="479" r:id="rId38"/>
    <p:sldId id="481" r:id="rId39"/>
    <p:sldId id="482" r:id="rId40"/>
    <p:sldId id="48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8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31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97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5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772EF-B1B8-9E45-8B8E-8BDA505B0928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FWGS</a:t>
            </a:r>
            <a:r>
              <a:rPr lang="en-US" baseline="0" dirty="0" smtClean="0"/>
              <a:t> = From Where Group by Select (I made up that acronym)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4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2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3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students of</a:t>
            </a:r>
            <a:r>
              <a:rPr lang="en-US" baseline="0" dirty="0" smtClean="0"/>
              <a:t> the syntax of “as” if they have not seen already (just renaming)</a:t>
            </a:r>
            <a:endParaRPr lang="en-US" dirty="0" smtClean="0"/>
          </a:p>
          <a:p>
            <a:r>
              <a:rPr lang="en-US" dirty="0" smtClean="0"/>
              <a:t>Why need the alias for rev?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6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6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45031-2F6D-8549-BC61-BA63705F5C27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07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66068-E99E-3347-A929-F5A6181AB0BF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From Where </a:t>
            </a:r>
            <a:r>
              <a:rPr lang="en-US" dirty="0" err="1" smtClean="0"/>
              <a:t>Groupby</a:t>
            </a:r>
            <a:r>
              <a:rPr lang="en-US" dirty="0" smtClean="0"/>
              <a:t> Having </a:t>
            </a:r>
            <a:r>
              <a:rPr lang="en-US" dirty="0" err="1" smtClean="0"/>
              <a:t>Orderby</a:t>
            </a:r>
            <a:r>
              <a:rPr lang="en-US" dirty="0" smtClean="0"/>
              <a:t> Select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49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is a series of slides that discusses</a:t>
            </a:r>
            <a:r>
              <a:rPr lang="en-US" baseline="0" dirty="0" smtClean="0"/>
              <a:t> how to construct a query from scratch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298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84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6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56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08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58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648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616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88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66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42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773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21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this</a:t>
            </a:r>
            <a:r>
              <a:rPr lang="en-US" baseline="0" dirty="0" smtClean="0"/>
              <a:t> actually triggered the famous count bug that happened in the 80s that took 5 years to discover and fix.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185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 exercises:</a:t>
            </a:r>
          </a:p>
          <a:p>
            <a:endParaRPr lang="en-US" dirty="0" smtClean="0"/>
          </a:p>
          <a:p>
            <a:r>
              <a:rPr lang="en-US" dirty="0" smtClean="0"/>
              <a:t>1) List all manufacturers with more than 10 items sold. Return the manufacturer name and the number of items sold.</a:t>
            </a:r>
          </a:p>
          <a:p>
            <a:r>
              <a:rPr lang="en-US" dirty="0" smtClean="0"/>
              <a:t>select manufacturer, sum(quantity) from Product, Purchase where </a:t>
            </a:r>
            <a:r>
              <a:rPr lang="en-US" dirty="0" err="1" smtClean="0"/>
              <a:t>pname</a:t>
            </a:r>
            <a:r>
              <a:rPr lang="en-US" dirty="0" smtClean="0"/>
              <a:t>=product group by manufacturer having sum(quantity) &gt; 10;</a:t>
            </a:r>
          </a:p>
          <a:p>
            <a:endParaRPr lang="en-US" dirty="0" smtClean="0"/>
          </a:p>
          <a:p>
            <a:r>
              <a:rPr lang="en-US" dirty="0" smtClean="0"/>
              <a:t>2) List all manufacturers with more than 1 distinct product sold. Return the name of the manufacturer and the number of distinct products</a:t>
            </a:r>
            <a:r>
              <a:rPr lang="en-US" baseline="0" dirty="0" smtClean="0"/>
              <a:t> sold.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select manufacturer, count( distinct product) from Product, Purchase where </a:t>
            </a:r>
            <a:r>
              <a:rPr lang="en-US" dirty="0" err="1" smtClean="0"/>
              <a:t>pname</a:t>
            </a:r>
            <a:r>
              <a:rPr lang="en-US" dirty="0" smtClean="0"/>
              <a:t>=product group by manufacturer having count(distinct</a:t>
            </a:r>
            <a:r>
              <a:rPr lang="en-US" baseline="0" dirty="0" smtClean="0"/>
              <a:t> product</a:t>
            </a:r>
            <a:r>
              <a:rPr lang="en-US" dirty="0" smtClean="0"/>
              <a:t>) &gt; 1;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3) List all products with more than 2</a:t>
            </a:r>
            <a:r>
              <a:rPr lang="en-US" baseline="0" dirty="0" smtClean="0"/>
              <a:t> purchases. Return the name of the product, its product ID, and the max price at which it was sold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select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R.pid</a:t>
            </a:r>
            <a:r>
              <a:rPr lang="en-US" baseline="0" dirty="0" smtClean="0"/>
              <a:t>, max(</a:t>
            </a:r>
            <a:r>
              <a:rPr lang="en-US" baseline="0" dirty="0" err="1" smtClean="0"/>
              <a:t>R.price</a:t>
            </a:r>
            <a:r>
              <a:rPr lang="en-US" baseline="0" dirty="0" smtClean="0"/>
              <a:t>) from Product R, Purchase P where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=</a:t>
            </a:r>
            <a:r>
              <a:rPr lang="en-US" baseline="0" dirty="0" err="1" smtClean="0"/>
              <a:t>P.product</a:t>
            </a:r>
            <a:r>
              <a:rPr lang="en-US" baseline="0" dirty="0" smtClean="0"/>
              <a:t> group by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R.pid</a:t>
            </a:r>
            <a:r>
              <a:rPr lang="en-US" baseline="0" dirty="0" smtClean="0"/>
              <a:t> having count(*) &gt; 2;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4) Find manufacturers with</a:t>
            </a:r>
            <a:r>
              <a:rPr lang="en-US" baseline="0" dirty="0" smtClean="0"/>
              <a:t> at least 5 purchases in the same month. Return the manufacturer, month, and the total quantity of items sold</a:t>
            </a:r>
            <a:endParaRPr lang="en-US" dirty="0" smtClean="0"/>
          </a:p>
          <a:p>
            <a:r>
              <a:rPr lang="en-US" dirty="0" smtClean="0"/>
              <a:t> select </a:t>
            </a:r>
            <a:r>
              <a:rPr lang="en-US" dirty="0" err="1" smtClean="0"/>
              <a:t>R.manufacturer</a:t>
            </a:r>
            <a:r>
              <a:rPr lang="en-US" dirty="0" smtClean="0"/>
              <a:t>, </a:t>
            </a:r>
            <a:r>
              <a:rPr lang="en-US" dirty="0" err="1" smtClean="0"/>
              <a:t>P.month</a:t>
            </a:r>
            <a:r>
              <a:rPr lang="en-US" dirty="0" smtClean="0"/>
              <a:t>, sum(quantity) from Product R, Purchase P group by </a:t>
            </a:r>
            <a:r>
              <a:rPr lang="en-US" dirty="0" err="1" smtClean="0"/>
              <a:t>P.month</a:t>
            </a:r>
            <a:r>
              <a:rPr lang="en-US" dirty="0" smtClean="0"/>
              <a:t>, </a:t>
            </a:r>
            <a:r>
              <a:rPr lang="en-US" dirty="0" err="1" smtClean="0"/>
              <a:t>R.manufacturer</a:t>
            </a:r>
            <a:r>
              <a:rPr lang="en-US" dirty="0" smtClean="0"/>
              <a:t> having count(*) &gt; 2;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245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tuple variable that represents the tuples in the result of the </a:t>
            </a:r>
            <a:r>
              <a:rPr lang="en-US" baseline="0" dirty="0" err="1" smtClean="0"/>
              <a:t>subquery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will understand why the last is true in a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36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variable that represents the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in the result of the </a:t>
            </a:r>
            <a:r>
              <a:rPr lang="en-US" baseline="0" dirty="0" err="1" smtClean="0"/>
              <a:t>subquery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0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4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we apply the selection predicate to eliminate the third row, then we form groups of products, and then evaluate the aggregates and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1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C0DDA-9B43-B743-8C25-23DD03C0D519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08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5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2</a:t>
            </a:r>
            <a:r>
              <a:rPr lang="en-US" baseline="30000" dirty="0" smtClean="0"/>
              <a:t>nd</a:t>
            </a:r>
            <a:r>
              <a:rPr lang="en-US" dirty="0" smtClean="0"/>
              <a:t> – Grouping/aggregation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8"/>
          <p:cNvGraphicFramePr>
            <a:graphicFrameLocks noGrp="1"/>
          </p:cNvGraphicFramePr>
          <p:nvPr>
            <p:extLst/>
          </p:nvPr>
        </p:nvGraphicFramePr>
        <p:xfrm>
          <a:off x="47244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??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8"/>
          <p:cNvGraphicFramePr>
            <a:graphicFrameLocks noGrp="1"/>
          </p:cNvGraphicFramePr>
          <p:nvPr>
            <p:extLst/>
          </p:nvPr>
        </p:nvGraphicFramePr>
        <p:xfrm>
          <a:off x="47244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??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76200"/>
            <a:ext cx="4949601" cy="715089"/>
          </a:xfrm>
          <a:prstGeom prst="wedgeRoundRectCallout">
            <a:avLst>
              <a:gd name="adj1" fmla="val -26092"/>
              <a:gd name="adj2" fmla="val 15171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Everything in SELECT must be </a:t>
            </a:r>
            <a:br>
              <a:rPr lang="en-US" sz="1800" dirty="0" smtClean="0">
                <a:solidFill>
                  <a:prstClr val="black"/>
                </a:solidFill>
                <a:cs typeface="Arial"/>
              </a:rPr>
            </a:br>
            <a:r>
              <a:rPr lang="en-US" sz="1800" dirty="0" smtClean="0">
                <a:solidFill>
                  <a:prstClr val="black"/>
                </a:solidFill>
                <a:cs typeface="Arial"/>
              </a:rPr>
              <a:t>either a GROUP-BY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attribute, or an aggregate</a:t>
            </a:r>
          </a:p>
        </p:txBody>
      </p:sp>
    </p:spTree>
    <p:extLst>
      <p:ext uri="{BB962C8B-B14F-4D97-AF65-F5344CB8AC3E}">
        <p14:creationId xmlns:p14="http://schemas.microsoft.com/office/powerpoint/2010/main" val="14992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057400" y="4648200"/>
            <a:ext cx="4208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How is this query processed?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</p:spTree>
    <p:extLst>
      <p:ext uri="{BB962C8B-B14F-4D97-AF65-F5344CB8AC3E}">
        <p14:creationId xmlns:p14="http://schemas.microsoft.com/office/powerpoint/2010/main" val="1049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</p:spTree>
    <p:extLst>
      <p:ext uri="{BB962C8B-B14F-4D97-AF65-F5344CB8AC3E}">
        <p14:creationId xmlns:p14="http://schemas.microsoft.com/office/powerpoint/2010/main" val="16055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5791200"/>
            <a:ext cx="495700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Empty groups are removed,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hence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first query may return fewer groups</a:t>
            </a:r>
          </a:p>
        </p:txBody>
      </p:sp>
    </p:spTree>
    <p:extLst>
      <p:ext uri="{BB962C8B-B14F-4D97-AF65-F5344CB8AC3E}">
        <p14:creationId xmlns:p14="http://schemas.microsoft.com/office/powerpoint/2010/main" val="20033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85081" y="2209800"/>
            <a:ext cx="63257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and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2. Group by the attributes in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GROUPBY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3.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clause: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grouped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attributes and aggregates.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51816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092922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70123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1,2: From, Where</a:t>
            </a:r>
            <a:endParaRPr lang="en-US" dirty="0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4800600" y="3650827"/>
            <a:ext cx="3276600" cy="1058333"/>
          </a:xfrm>
          <a:prstGeom prst="wedgeEllipseCallout">
            <a:avLst>
              <a:gd name="adj1" fmla="val -51934"/>
              <a:gd name="adj2" fmla="val -80143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Calibri"/>
              </a:rPr>
              <a:t>WHERE price &gt; 1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3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3,4. Grouping, Select</a:t>
            </a:r>
            <a:endParaRPr lang="en-US" dirty="0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product,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price 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>
            <p:extLst/>
          </p:nvPr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Results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2438400"/>
            <a:ext cx="732123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*quantity) as rev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ORDER BY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rev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desc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43434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749" y="5223301"/>
            <a:ext cx="801533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Note: some SQL engines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want you to say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ORDER BY sum(price*quantity)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desc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343400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9077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HW1 Due Wednesday (11:30)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Don’t forget to </a:t>
            </a:r>
            <a:r>
              <a:rPr lang="en-US" sz="2400" dirty="0" err="1" smtClean="0"/>
              <a:t>git</a:t>
            </a:r>
            <a:r>
              <a:rPr lang="en-US" sz="2400" dirty="0" smtClean="0"/>
              <a:t> add and tag your assignment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Check on </a:t>
            </a:r>
            <a:r>
              <a:rPr lang="en-US" sz="2400" dirty="0" err="1" smtClean="0"/>
              <a:t>gitlab</a:t>
            </a:r>
            <a:r>
              <a:rPr lang="en-US" sz="2400" dirty="0" smtClean="0"/>
              <a:t> after submitting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OQ1 Due Friday (11:00)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A few of you still need to enroll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8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HAVING Clause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124200"/>
            <a:ext cx="647164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sum(price*quantity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&gt; 30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536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query as before,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except that we consider only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products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that had 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least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30 sales.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689368" y="5603875"/>
            <a:ext cx="7159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latin typeface="Arial"/>
                <a:cs typeface="Arial"/>
              </a:rPr>
              <a:t>HAVING clause contains conditions on aggregates.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0633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General form of </a:t>
            </a:r>
            <a:r>
              <a:rPr lang="en-US" dirty="0" smtClean="0"/>
              <a:t>Grouping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Aggregation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 </a:t>
            </a:r>
            <a:r>
              <a:rPr lang="en-US" sz="2400" dirty="0"/>
              <a:t>= may contain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and/or </a:t>
            </a:r>
            <a:r>
              <a:rPr lang="en-US" sz="2400" dirty="0" smtClean="0"/>
              <a:t>any      </a:t>
            </a:r>
            <a:br>
              <a:rPr lang="en-US" sz="2400" dirty="0" smtClean="0"/>
            </a:br>
            <a:r>
              <a:rPr lang="en-US" sz="2400" dirty="0" smtClean="0"/>
              <a:t>   aggregates </a:t>
            </a:r>
            <a:r>
              <a:rPr lang="en-US" sz="2400" dirty="0"/>
              <a:t>but 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C1 = is any condition on the attributes in R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C2 = is any condition on aggregate </a:t>
            </a:r>
            <a:r>
              <a:rPr lang="en-US" sz="2400" dirty="0" smtClean="0"/>
              <a:t>expressions</a:t>
            </a:r>
            <a:br>
              <a:rPr lang="en-US" sz="2400" dirty="0" smtClean="0"/>
            </a:br>
            <a:r>
              <a:rPr lang="en-US" sz="2400" dirty="0" smtClean="0"/>
              <a:t>    and on attributes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endParaRPr lang="en-US" sz="2400" dirty="0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7543800" y="3190875"/>
            <a:ext cx="1486202" cy="649188"/>
          </a:xfrm>
          <a:prstGeom prst="wedgeEllipseCallout">
            <a:avLst>
              <a:gd name="adj1" fmla="val -84789"/>
              <a:gd name="adj2" fmla="val 20022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Why 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1895218"/>
            <a:ext cx="3657600" cy="221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S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R</a:t>
            </a:r>
            <a:r>
              <a:rPr lang="en-US" sz="2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C1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2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2600" baseline="-25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C2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  <p:bldP spid="430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Semantics of SQL </a:t>
            </a:r>
            <a:r>
              <a:rPr lang="en-US" smtClean="0"/>
              <a:t>With Group-By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352800" cy="457200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3088" y="4114800"/>
            <a:ext cx="8570912" cy="2235200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 dirty="0"/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Evaluate FROM-</a:t>
            </a:r>
            <a:r>
              <a:rPr lang="en-US" sz="2400" dirty="0" smtClean="0"/>
              <a:t>WHERE</a:t>
            </a:r>
            <a:r>
              <a:rPr lang="en-US" sz="2400" dirty="0"/>
              <a:t> </a:t>
            </a:r>
            <a:r>
              <a:rPr lang="en-US" sz="2400" dirty="0" smtClean="0"/>
              <a:t>using Nested </a:t>
            </a:r>
            <a:r>
              <a:rPr lang="en-US" sz="2400" dirty="0"/>
              <a:t>L</a:t>
            </a:r>
            <a:r>
              <a:rPr lang="en-US" sz="2400" dirty="0" smtClean="0"/>
              <a:t>oop Semantics</a:t>
            </a:r>
            <a:endParaRPr lang="en-US" sz="2400" dirty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Group by the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baseline="-25000" dirty="0"/>
              <a:t> </a:t>
            </a:r>
            <a:endParaRPr lang="en-US" sz="2400" dirty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Compute aggregates in S and return the result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85800" y="1895218"/>
            <a:ext cx="3657600" cy="221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C1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2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2600" baseline="-25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C2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26670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FWGHOS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20568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577031" y="3124200"/>
            <a:ext cx="307327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9471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00831" y="3124200"/>
            <a:ext cx="324319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1301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00831" y="3124200"/>
            <a:ext cx="494237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&lt;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310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4631" y="3154740"/>
            <a:ext cx="647164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sum(price*quantity),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TotalSold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sum(quantity) &lt; 10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9679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47800" y="3124200"/>
            <a:ext cx="644569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sum(price*quantity),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TotalSold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 &lt; 10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ORDER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552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 err="1" smtClean="0"/>
              <a:t>vs</a:t>
            </a:r>
            <a:r>
              <a:rPr lang="en-US" dirty="0" smtClean="0"/>
              <a:t> HAVING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WHERE condition is applied to individual rows</a:t>
            </a:r>
          </a:p>
          <a:p>
            <a:pPr lvl="1"/>
            <a:r>
              <a:rPr lang="en-US" sz="2400" dirty="0" smtClean="0"/>
              <a:t>The rows may or may not contribute to the aggregate</a:t>
            </a:r>
          </a:p>
          <a:p>
            <a:pPr lvl="1"/>
            <a:r>
              <a:rPr lang="en-US" sz="2400" dirty="0" smtClean="0"/>
              <a:t>No aggregates allowed here</a:t>
            </a:r>
          </a:p>
          <a:p>
            <a:pPr lvl="1"/>
            <a:r>
              <a:rPr lang="en-US" sz="2400" dirty="0" smtClean="0"/>
              <a:t>Occasionally, some groups become empty and are removed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HAVING condition is applied to the entire group</a:t>
            </a:r>
          </a:p>
          <a:p>
            <a:pPr lvl="1"/>
            <a:r>
              <a:rPr lang="en-US" sz="2400" dirty="0" smtClean="0"/>
              <a:t>Entire group is returned, or removed</a:t>
            </a:r>
          </a:p>
          <a:p>
            <a:pPr lvl="1"/>
            <a:r>
              <a:rPr lang="en-US" sz="2400" dirty="0" smtClean="0"/>
              <a:t>May use aggregate functions on the group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9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complexity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As the information we want gets more complex, we need to utilize more elements of the RDBMS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Multi-table queries -&gt; join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Data statistics -&gt; grouping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6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Mystery Query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0233" y="2514600"/>
            <a:ext cx="648857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sum(quantity), max(price)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343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What do they compute?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94776" y="3886200"/>
            <a:ext cx="486312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29000" y="5257800"/>
            <a:ext cx="324605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7689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Mystery Query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0233" y="2514600"/>
            <a:ext cx="648857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sum(quantity), max(price)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343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What do they compute?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94776" y="3886200"/>
            <a:ext cx="486312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29000" y="5257800"/>
            <a:ext cx="324605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1928" y="4114800"/>
            <a:ext cx="2292072" cy="1736646"/>
          </a:xfrm>
          <a:prstGeom prst="wedgeRoundRectCallout">
            <a:avLst>
              <a:gd name="adj1" fmla="val -60727"/>
              <a:gd name="adj2" fmla="val 7043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Lesson: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DISTINCT is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a special case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of GROUP BY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7410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5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</p:spTree>
    <p:extLst>
      <p:ext uri="{BB962C8B-B14F-4D97-AF65-F5344CB8AC3E}">
        <p14:creationId xmlns:p14="http://schemas.microsoft.com/office/powerpoint/2010/main" val="11938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48381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1: think about their join</a:t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4" name="Group 58"/>
          <p:cNvGraphicFramePr>
            <a:graphicFrameLocks noGrp="1"/>
          </p:cNvGraphicFramePr>
          <p:nvPr>
            <p:extLst/>
          </p:nvPr>
        </p:nvGraphicFramePr>
        <p:xfrm>
          <a:off x="5943600" y="2895600"/>
          <a:ext cx="2971800" cy="156551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180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4800600"/>
            <a:ext cx="5543204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2: do the group-by on the join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6705600" y="5029200"/>
          <a:ext cx="1879600" cy="156551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count(*)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48381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1: think about their join</a:t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4" name="Group 58"/>
          <p:cNvGraphicFramePr>
            <a:graphicFrameLocks noGrp="1"/>
          </p:cNvGraphicFramePr>
          <p:nvPr>
            <p:extLst/>
          </p:nvPr>
        </p:nvGraphicFramePr>
        <p:xfrm>
          <a:off x="5943600" y="2895600"/>
          <a:ext cx="2971800" cy="156551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180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429000"/>
            <a:ext cx="5825232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y.month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y.month</a:t>
            </a:r>
            <a:endParaRPr lang="en-US" sz="200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6248400" y="4495800"/>
          <a:ext cx="2717799" cy="1934609"/>
        </p:xfrm>
        <a:graphic>
          <a:graphicData uri="http://schemas.openxmlformats.org/drawingml/2006/table">
            <a:tbl>
              <a:tblPr/>
              <a:tblGrid>
                <a:gridCol w="905933"/>
                <a:gridCol w="905933"/>
                <a:gridCol w="905933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count(*)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Feb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524000"/>
            <a:ext cx="73995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Variant: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sold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in each month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0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Empty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result of a group by query, there is one row per group in the result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038600"/>
            <a:ext cx="556260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endParaRPr lang="en-US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248400" y="3048000"/>
            <a:ext cx="2819400" cy="995422"/>
          </a:xfrm>
          <a:prstGeom prst="wedgeEllipseCallout">
            <a:avLst>
              <a:gd name="adj1" fmla="val -51503"/>
              <a:gd name="adj2" fmla="val 5092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Count(*) is never 0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1524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FWGHOS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Empty Groups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2438400"/>
            <a:ext cx="8077200" cy="1779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count(y.pid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LEFT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endParaRPr lang="en-US" sz="26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sz="2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638800" y="3962400"/>
            <a:ext cx="2817298" cy="1861006"/>
          </a:xfrm>
          <a:prstGeom prst="wedgeEllipseCallout">
            <a:avLst>
              <a:gd name="adj1" fmla="val -21360"/>
              <a:gd name="adj2" fmla="val -8717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Count(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is 0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when all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pid’s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in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the group are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NULL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6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Subqueries</a:t>
            </a:r>
            <a:endParaRPr lang="en-US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is a SQL query nested inside a larger query</a:t>
            </a:r>
          </a:p>
          <a:p>
            <a:r>
              <a:rPr lang="en-US" sz="2400" dirty="0" smtClean="0"/>
              <a:t>Such inner-outer queries are called nested queries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may occur in: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/>
              <a:t> clause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Rule of thumb: avoid nested queries when possible</a:t>
            </a:r>
          </a:p>
          <a:p>
            <a:pPr lvl="1"/>
            <a:r>
              <a:rPr lang="en-US" sz="2000" dirty="0" smtClean="0"/>
              <a:t>But sometimes it’s </a:t>
            </a:r>
            <a:r>
              <a:rPr lang="en-US" sz="2000" dirty="0" smtClean="0"/>
              <a:t>impossible to avoid, </a:t>
            </a:r>
            <a:r>
              <a:rPr lang="en-US" sz="2000" dirty="0" smtClean="0"/>
              <a:t>as we will see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complexity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As the information we want gets more complex, we need to utilize more elements of the RDBMS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Multi-table queries -&gt; join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Data statistics -&gt; grouping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Whatever you can do in SQL, you should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Optimization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Basic analysis tools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Sum, min, average, max, count 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Can </a:t>
            </a:r>
            <a:r>
              <a:rPr lang="en-US" sz="2400" dirty="0" smtClean="0"/>
              <a:t>return a single value to be included in </a:t>
            </a:r>
            <a:r>
              <a:rPr lang="en-US" sz="2400" dirty="0"/>
              <a:t>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400" dirty="0"/>
              <a:t> clause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Can return a relation to be included 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400" dirty="0" smtClean="0"/>
              <a:t> clause, aliased </a:t>
            </a:r>
            <a:r>
              <a:rPr lang="en-US" sz="2400" dirty="0"/>
              <a:t>using a tuple </a:t>
            </a:r>
            <a:r>
              <a:rPr lang="en-US" sz="2400" dirty="0" smtClean="0"/>
              <a:t>variable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return a single </a:t>
            </a:r>
            <a:r>
              <a:rPr lang="en-US" sz="2400" dirty="0" smtClean="0"/>
              <a:t>value to </a:t>
            </a:r>
            <a:r>
              <a:rPr lang="en-US" sz="2400" dirty="0"/>
              <a:t>be compared with another value in 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400" dirty="0"/>
              <a:t> clause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Can return </a:t>
            </a:r>
            <a:r>
              <a:rPr lang="en-US" sz="2400" dirty="0" smtClean="0"/>
              <a:t>a relation to </a:t>
            </a:r>
            <a:r>
              <a:rPr lang="en-US" sz="2400" dirty="0"/>
              <a:t>be used </a:t>
            </a:r>
            <a:r>
              <a:rPr lang="en-US" sz="2400" dirty="0" smtClean="0"/>
              <a:t>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WHERE or HAVING</a:t>
            </a:r>
            <a:r>
              <a:rPr lang="en-US" sz="2400" dirty="0" smtClean="0"/>
              <a:t> clause under an existential quantifier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3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57200" y="25908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</p:spTree>
    <p:extLst>
      <p:ext uri="{BB962C8B-B14F-4D97-AF65-F5344CB8AC3E}">
        <p14:creationId xmlns:p14="http://schemas.microsoft.com/office/powerpoint/2010/main" val="4880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Grouping and Aggregation</a:t>
            </a:r>
            <a:endParaRPr lang="en-US" dirty="0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product,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price 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>
            <p:extLst/>
          </p:nvPr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 animBg="1"/>
      <p:bldP spid="348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457200" y="4267200"/>
            <a:ext cx="6641562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SumQuantity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max(price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6815460" y="4572000"/>
            <a:ext cx="2328540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does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it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return?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4340" y="2743200"/>
            <a:ext cx="458430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product, count(*)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79278" y="2743200"/>
            <a:ext cx="409278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2819400" y="1524000"/>
            <a:ext cx="3218638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Compare these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two queries: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8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  <p:bldP spid="389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</p:spTree>
    <p:extLst>
      <p:ext uri="{BB962C8B-B14F-4D97-AF65-F5344CB8AC3E}">
        <p14:creationId xmlns:p14="http://schemas.microsoft.com/office/powerpoint/2010/main" val="9347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</p:spTree>
    <p:extLst>
      <p:ext uri="{BB962C8B-B14F-4D97-AF65-F5344CB8AC3E}">
        <p14:creationId xmlns:p14="http://schemas.microsoft.com/office/powerpoint/2010/main" val="452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75164</TotalTime>
  <Words>2168</Words>
  <Application>Microsoft Macintosh PowerPoint</Application>
  <PresentationFormat>On-screen Show (4:3)</PresentationFormat>
  <Paragraphs>614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 Black</vt:lpstr>
      <vt:lpstr>Calibri</vt:lpstr>
      <vt:lpstr>Consolas</vt:lpstr>
      <vt:lpstr>Arial</vt:lpstr>
      <vt:lpstr>Essential</vt:lpstr>
      <vt:lpstr>Cse 344</vt:lpstr>
      <vt:lpstr>Administrivia</vt:lpstr>
      <vt:lpstr>Query complexity</vt:lpstr>
      <vt:lpstr>Query complexity</vt:lpstr>
      <vt:lpstr>Grouping and Aggregation</vt:lpstr>
      <vt:lpstr>Grouping and Aggregation</vt:lpstr>
      <vt:lpstr>Other Examples</vt:lpstr>
      <vt:lpstr>Need to be Careful…</vt:lpstr>
      <vt:lpstr>Need to be Careful…</vt:lpstr>
      <vt:lpstr>Need to be Careful…</vt:lpstr>
      <vt:lpstr>Need to be Careful…</vt:lpstr>
      <vt:lpstr>Need to be Careful…</vt:lpstr>
      <vt:lpstr>Grouping and Aggregation</vt:lpstr>
      <vt:lpstr>Grouping and Aggregation</vt:lpstr>
      <vt:lpstr>Grouping and Aggregation</vt:lpstr>
      <vt:lpstr>Grouping and Aggregation</vt:lpstr>
      <vt:lpstr>1,2: From, Where</vt:lpstr>
      <vt:lpstr>3,4. Grouping, Select</vt:lpstr>
      <vt:lpstr>Ordering Results</vt:lpstr>
      <vt:lpstr>HAVING Clause</vt:lpstr>
      <vt:lpstr>General form of Grouping and Aggregation</vt:lpstr>
      <vt:lpstr>Semantics of SQL With Group-By</vt:lpstr>
      <vt:lpstr>Exercise</vt:lpstr>
      <vt:lpstr>Exercise</vt:lpstr>
      <vt:lpstr>Exercise</vt:lpstr>
      <vt:lpstr>Exercise</vt:lpstr>
      <vt:lpstr>Exercise</vt:lpstr>
      <vt:lpstr>Exercise</vt:lpstr>
      <vt:lpstr>WHERE vs HAVING</vt:lpstr>
      <vt:lpstr>Mystery Query</vt:lpstr>
      <vt:lpstr>Mystery Query</vt:lpstr>
      <vt:lpstr>Aggregate + Join</vt:lpstr>
      <vt:lpstr>Aggregate + Join</vt:lpstr>
      <vt:lpstr>Aggregate + Join</vt:lpstr>
      <vt:lpstr>Aggregate + Join</vt:lpstr>
      <vt:lpstr>Aggregate + Join</vt:lpstr>
      <vt:lpstr>Including Empty Groups</vt:lpstr>
      <vt:lpstr>Including Empty Groups</vt:lpstr>
      <vt:lpstr>Subqueries</vt:lpstr>
      <vt:lpstr>Subqueries…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 ejmcc</cp:lastModifiedBy>
  <cp:revision>271</cp:revision>
  <cp:lastPrinted>2018-04-02T16:08:34Z</cp:lastPrinted>
  <dcterms:created xsi:type="dcterms:W3CDTF">2017-03-27T18:12:41Z</dcterms:created>
  <dcterms:modified xsi:type="dcterms:W3CDTF">2018-04-02T17:38:36Z</dcterms:modified>
</cp:coreProperties>
</file>