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5"/>
  </p:notesMasterIdLst>
  <p:sldIdLst>
    <p:sldId id="256" r:id="rId2"/>
    <p:sldId id="289" r:id="rId3"/>
    <p:sldId id="420" r:id="rId4"/>
    <p:sldId id="320" r:id="rId5"/>
    <p:sldId id="321" r:id="rId6"/>
    <p:sldId id="314" r:id="rId7"/>
    <p:sldId id="315" r:id="rId8"/>
    <p:sldId id="322" r:id="rId9"/>
    <p:sldId id="277" r:id="rId10"/>
    <p:sldId id="382" r:id="rId11"/>
    <p:sldId id="384" r:id="rId12"/>
    <p:sldId id="383" r:id="rId13"/>
    <p:sldId id="385" r:id="rId14"/>
    <p:sldId id="386" r:id="rId15"/>
    <p:sldId id="389" r:id="rId16"/>
    <p:sldId id="390" r:id="rId17"/>
    <p:sldId id="391" r:id="rId18"/>
    <p:sldId id="392" r:id="rId19"/>
    <p:sldId id="393" r:id="rId20"/>
    <p:sldId id="394" r:id="rId21"/>
    <p:sldId id="380" r:id="rId22"/>
    <p:sldId id="381" r:id="rId23"/>
    <p:sldId id="323" r:id="rId24"/>
    <p:sldId id="324" r:id="rId25"/>
    <p:sldId id="325" r:id="rId26"/>
    <p:sldId id="326" r:id="rId27"/>
    <p:sldId id="327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421" r:id="rId36"/>
    <p:sldId id="422" r:id="rId37"/>
    <p:sldId id="423" r:id="rId38"/>
    <p:sldId id="424" r:id="rId39"/>
    <p:sldId id="425" r:id="rId40"/>
    <p:sldId id="426" r:id="rId41"/>
    <p:sldId id="427" r:id="rId42"/>
    <p:sldId id="428" r:id="rId43"/>
    <p:sldId id="429" r:id="rId44"/>
    <p:sldId id="430" r:id="rId45"/>
    <p:sldId id="431" r:id="rId46"/>
    <p:sldId id="432" r:id="rId47"/>
    <p:sldId id="433" r:id="rId48"/>
    <p:sldId id="434" r:id="rId49"/>
    <p:sldId id="435" r:id="rId50"/>
    <p:sldId id="436" r:id="rId51"/>
    <p:sldId id="437" r:id="rId52"/>
    <p:sldId id="438" r:id="rId53"/>
    <p:sldId id="439" r:id="rId54"/>
    <p:sldId id="440" r:id="rId55"/>
    <p:sldId id="441" r:id="rId56"/>
    <p:sldId id="442" r:id="rId57"/>
    <p:sldId id="443" r:id="rId58"/>
    <p:sldId id="444" r:id="rId59"/>
    <p:sldId id="445" r:id="rId60"/>
    <p:sldId id="446" r:id="rId61"/>
    <p:sldId id="447" r:id="rId62"/>
    <p:sldId id="448" r:id="rId63"/>
    <p:sldId id="449" r:id="rId64"/>
    <p:sldId id="450" r:id="rId65"/>
    <p:sldId id="451" r:id="rId66"/>
    <p:sldId id="452" r:id="rId67"/>
    <p:sldId id="453" r:id="rId68"/>
    <p:sldId id="454" r:id="rId69"/>
    <p:sldId id="455" r:id="rId70"/>
    <p:sldId id="456" r:id="rId71"/>
    <p:sldId id="457" r:id="rId72"/>
    <p:sldId id="458" r:id="rId73"/>
    <p:sldId id="459" r:id="rId7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notesMaster" Target="notesMasters/notesMaster1.xml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3/29/18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02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95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5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27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36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05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13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38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Jill is not shown!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80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35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We already gone through this in the last</a:t>
            </a:r>
            <a:r>
              <a:rPr lang="en-US" baseline="0" dirty="0" smtClean="0"/>
              <a:t> lecture, just that they have not heard of the term “inner”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73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36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Here they wil</a:t>
            </a:r>
            <a:r>
              <a:rPr lang="en-US" baseline="0" dirty="0" smtClean="0"/>
              <a:t>l see an example of how inner join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63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1953 Boston</a:t>
            </a:r>
            <a:r>
              <a:rPr lang="en-US" baseline="0" dirty="0" smtClean="0"/>
              <a:t> Globe </a:t>
            </a:r>
            <a:r>
              <a:rPr lang="mr-IN" baseline="0" dirty="0" smtClean="0"/>
              <a:t>–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Hepster</a:t>
            </a:r>
            <a:r>
              <a:rPr lang="en-US" baseline="0" dirty="0" smtClean="0"/>
              <a:t> Lingo”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1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37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059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38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58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39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773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40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562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41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285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42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are totally</a:t>
            </a:r>
            <a:r>
              <a:rPr lang="en-US" baseline="0" dirty="0" smtClean="0"/>
              <a:t> equivalent, just different syntax.</a:t>
            </a:r>
          </a:p>
          <a:p>
            <a:r>
              <a:rPr lang="en-US" baseline="0" dirty="0" smtClean="0"/>
              <a:t>You will see why we need another syntax in a sec (for outer joins)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9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/>
              <a:pPr/>
              <a:t>43</a:t>
            </a:fld>
            <a:endParaRPr lang="en-US"/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aseline="0" dirty="0" smtClean="0"/>
              <a:t>Formally, what is the semantics of joins? </a:t>
            </a:r>
          </a:p>
          <a:p>
            <a:r>
              <a:rPr lang="en-US" baseline="0" dirty="0" smtClean="0"/>
              <a:t>It’s actually the same as the following program</a:t>
            </a:r>
          </a:p>
          <a:p>
            <a:r>
              <a:rPr lang="en-US" baseline="0" dirty="0" smtClean="0"/>
              <a:t>x1, x2, </a:t>
            </a:r>
            <a:r>
              <a:rPr lang="en-US" baseline="0" dirty="0" err="1" smtClean="0"/>
              <a:t>xm</a:t>
            </a:r>
            <a:r>
              <a:rPr lang="en-US" baseline="0" dirty="0" smtClean="0"/>
              <a:t> are called TUPLE VARIABLES, they range over every tuple in R1, R2, </a:t>
            </a:r>
            <a:r>
              <a:rPr lang="is-IS" baseline="0" dirty="0" smtClean="0"/>
              <a:t>…</a:t>
            </a:r>
          </a:p>
          <a:p>
            <a:r>
              <a:rPr lang="en-US" baseline="0" dirty="0" smtClean="0"/>
              <a:t>Y</a:t>
            </a:r>
            <a:r>
              <a:rPr lang="is-IS" baseline="0" dirty="0" smtClean="0"/>
              <a:t>ou don’t have to use the “.” syntax if it is clear which relation’s a1, a2, ... </a:t>
            </a:r>
            <a:r>
              <a:rPr lang="en-US" baseline="0" dirty="0" smtClean="0"/>
              <a:t>A</a:t>
            </a:r>
            <a:r>
              <a:rPr lang="is-IS" baseline="0" dirty="0" smtClean="0"/>
              <a:t>m you are referring to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Each relation is bound to a variable, and the dot expression iterates through the tuple in each relation, checking whether it should be output or not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called NESTED LOOP SEMANTICS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as we said in the last lecture, SQL is DECLARATIVE in the sense that we didn’t prescribe how join, select,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 are executed. Other ways to execute joins are totally possible, and we will see that in a week or 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454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 Because we need to disambiguate</a:t>
            </a:r>
            <a:r>
              <a:rPr lang="en-US" baseline="0" dirty="0" smtClean="0"/>
              <a:t> which table each attribute comes from!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F3F867-3D12-284D-B527-30BD91A676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573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49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52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50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5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43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51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415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52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1596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53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86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54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6205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55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263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56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724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57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540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58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141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59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 is no match for those products in the purchase</a:t>
            </a:r>
            <a:r>
              <a:rPr lang="en-US" baseline="0" dirty="0" smtClean="0"/>
              <a:t> 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572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8635D-8103-5845-9E45-17DE8CE30A0B}" type="slidenum">
              <a:rPr lang="en-US">
                <a:solidFill>
                  <a:srgbClr val="000000"/>
                </a:solidFill>
              </a:rPr>
              <a:pPr/>
              <a:t>60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68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5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869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61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Question about 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789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62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176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63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2307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64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763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65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9497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66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7394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67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1403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68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3335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69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7684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70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42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076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71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87536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0C461E-711C-8F46-B1A9-EAA6A2259A23}" type="slidenum">
              <a:rPr lang="en-US">
                <a:solidFill>
                  <a:srgbClr val="000000"/>
                </a:solidFill>
              </a:rPr>
              <a:pPr/>
              <a:t>72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08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1599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56009B-9402-2B49-8B1E-EAD70592B235}" type="slidenum">
              <a:rPr lang="en-US">
                <a:solidFill>
                  <a:srgbClr val="000000"/>
                </a:solidFill>
              </a:rPr>
              <a:pPr/>
              <a:t>73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General</a:t>
            </a:r>
            <a:r>
              <a:rPr lang="en-US" baseline="0" dirty="0" smtClean="0"/>
              <a:t> syntax of joins</a:t>
            </a:r>
          </a:p>
        </p:txBody>
      </p:sp>
    </p:spTree>
    <p:extLst>
      <p:ext uri="{BB962C8B-B14F-4D97-AF65-F5344CB8AC3E}">
        <p14:creationId xmlns:p14="http://schemas.microsoft.com/office/powerpoint/2010/main" val="1309166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71FBE-1983-C046-8E08-A3F9DF0BC72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51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r>
              <a:rPr lang="en-US" baseline="0" dirty="0" smtClean="0"/>
              <a:t> differ from selection in that we have </a:t>
            </a:r>
            <a:r>
              <a:rPr lang="en-US" b="1" baseline="0" dirty="0" smtClean="0"/>
              <a:t>join predicates</a:t>
            </a:r>
            <a:r>
              <a:rPr lang="en-US" b="0" baseline="0" dirty="0" smtClean="0"/>
              <a:t> that relate two attributes (rather than a single attribute with a constant)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02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r>
              <a:rPr lang="en-US" baseline="0" dirty="0" smtClean="0"/>
              <a:t> differ from selection in that we have </a:t>
            </a:r>
            <a:r>
              <a:rPr lang="en-US" b="1" baseline="0" dirty="0" smtClean="0"/>
              <a:t>join predicates</a:t>
            </a:r>
            <a:r>
              <a:rPr lang="en-US" b="0" baseline="0" dirty="0" smtClean="0"/>
              <a:t> that relate two attributes (rather than a single attribute with a constant)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5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r>
              <a:rPr lang="en-US" baseline="0" dirty="0" smtClean="0"/>
              <a:t> differ from selection in that we have </a:t>
            </a:r>
            <a:r>
              <a:rPr lang="en-US" b="1" baseline="0" dirty="0" smtClean="0"/>
              <a:t>join predicates</a:t>
            </a:r>
            <a:r>
              <a:rPr lang="en-US" b="0" baseline="0" dirty="0" smtClean="0"/>
              <a:t> that relate two attributes (rather than a single attribute with a constant)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1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intro to joins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Tables may not be ordered, but data can be returned in an order with the ORDER BY modifier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8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Tables may not be ordered, but data can be returned in an order with the ORDER BY modifier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Whew, today’s been a lot of coding... I know what you’re thinking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</p:txBody>
      </p:sp>
    </p:spTree>
    <p:extLst>
      <p:ext uri="{BB962C8B-B14F-4D97-AF65-F5344CB8AC3E}">
        <p14:creationId xmlns:p14="http://schemas.microsoft.com/office/powerpoint/2010/main" val="21185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</p:txBody>
      </p:sp>
    </p:spTree>
    <p:extLst>
      <p:ext uri="{BB962C8B-B14F-4D97-AF65-F5344CB8AC3E}">
        <p14:creationId xmlns:p14="http://schemas.microsoft.com/office/powerpoint/2010/main" val="8877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/>
              <a:t>How would we need to get the birth year of all UWBW students from California?</a:t>
            </a:r>
          </a:p>
        </p:txBody>
      </p:sp>
    </p:spTree>
    <p:extLst>
      <p:ext uri="{BB962C8B-B14F-4D97-AF65-F5344CB8AC3E}">
        <p14:creationId xmlns:p14="http://schemas.microsoft.com/office/powerpoint/2010/main" val="8438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/>
              <a:t>How would we need to get the birth year of all UWBW students from California?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Think of the file as a set of tuples</a:t>
            </a:r>
            <a:endParaRPr lang="en-US" dirty="0" smtClean="0"/>
          </a:p>
          <a:p>
            <a:pPr marL="1485900" lvl="2" indent="-342900">
              <a:buFont typeface="Arial" charset="0"/>
              <a:buChar char="•"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8725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How would we need to get the birth year of all UWBW students from California?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Think of the file as a set of tuples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Find the set of UWBW students and the set of students from California; Find the intersection of these sets, return just the year from the birthday values of this set</a:t>
            </a:r>
          </a:p>
          <a:p>
            <a:pPr marL="1485900" lvl="2" indent="-342900">
              <a:buFont typeface="Arial" charset="0"/>
              <a:buChar char="•"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59642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How would we need to get the birth year of all UWBW students from California?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Think of the file as a set of tuples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Find the set of UWBW students and the set of students from California; Find the intersection of these sets, return just the year from the birthday values of this set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What does this return?</a:t>
            </a:r>
          </a:p>
        </p:txBody>
      </p:sp>
    </p:spTree>
    <p:extLst>
      <p:ext uri="{BB962C8B-B14F-4D97-AF65-F5344CB8AC3E}">
        <p14:creationId xmlns:p14="http://schemas.microsoft.com/office/powerpoint/2010/main" val="17359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94979" cy="1371600"/>
          </a:xfrm>
        </p:spPr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We can think of accessing information through queries as some combination of functions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Consider a table of UW students (with all relevant info):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How would we need to get the birth year of all UWBW students from California?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Think of the file as a set of tuples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Find the set of UWBW students and the set of students from California; Find the intersection of these sets, return just the year from the birthday values of this set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i="1" dirty="0" smtClean="0"/>
              <a:t>What does this return?</a:t>
            </a:r>
          </a:p>
          <a:p>
            <a:pPr marL="1485900" lvl="2" indent="-342900">
              <a:buFont typeface="Arial" charset="0"/>
              <a:buChar char="•"/>
            </a:pPr>
            <a:r>
              <a:rPr lang="en-US" dirty="0" smtClean="0"/>
              <a:t>Years, but with many duplicates. Even though sets don’t allow duplicates, the objects are unique.</a:t>
            </a:r>
          </a:p>
        </p:txBody>
      </p:sp>
    </p:spTree>
    <p:extLst>
      <p:ext uri="{BB962C8B-B14F-4D97-AF65-F5344CB8AC3E}">
        <p14:creationId xmlns:p14="http://schemas.microsoft.com/office/powerpoint/2010/main" val="5587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9" y="152718"/>
            <a:ext cx="9103539" cy="1371600"/>
          </a:xfrm>
        </p:spPr>
        <p:txBody>
          <a:bodyPr/>
          <a:lstStyle/>
          <a:p>
            <a:r>
              <a:rPr lang="en-US" dirty="0" smtClean="0"/>
              <a:t>Administrative minutiae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Online Quizzes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First quiz out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Due next Friday (11:00 pm)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Coding HW</a:t>
            </a:r>
            <a:r>
              <a:rPr lang="en-US" sz="2400" dirty="0" smtClean="0"/>
              <a:t>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Due next Wednesday (11:30 pm)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HW2 out next Wednesday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Office hours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Listed on course website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942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If we only want to return unique elements, we can use the DISTINCT modifier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Even if we hide some attributes from the output, the data is all still there.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/>
              <a:t>When we select a subset of the attributes, this function is called a </a:t>
            </a:r>
            <a:r>
              <a:rPr lang="en-US" i="1" dirty="0" smtClean="0"/>
              <a:t>projection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42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Break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This was all for a single table.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Data models specify how our data are stored and how the data are related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Need to utilize these relations, or the database was pointless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This involves a JOIN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35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Join: Intro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The JOIN is the way we indicate in a query how multiple tables are related.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Example, if we want all of the products and their relevant company information, we need to </a:t>
            </a:r>
            <a:r>
              <a:rPr lang="en-US" sz="2400" i="1" dirty="0" smtClean="0"/>
              <a:t>join </a:t>
            </a:r>
            <a:r>
              <a:rPr lang="en-US" sz="2400" dirty="0" smtClean="0"/>
              <a:t>those two tables.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The result of the join is all of the relevant information from both tables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Join occurs based on the join condition.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/>
              <a:t>This allows us to access information that comes from multiple 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08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810000"/>
            <a:ext cx="777971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Japanese products that cost &lt; $150</a:t>
            </a:r>
            <a:endParaRPr lang="en-US" sz="2800" dirty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4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810000"/>
            <a:ext cx="777971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Japanese products that cost &lt; $150</a:t>
            </a:r>
            <a:endParaRPr lang="en-US" sz="2800" dirty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90600" y="4572000"/>
            <a:ext cx="6811480" cy="16435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price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5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810000"/>
            <a:ext cx="7779719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Japanese products that cost &lt; $150</a:t>
            </a:r>
            <a:endParaRPr lang="en-US" sz="2800" dirty="0"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90600" y="4572000"/>
            <a:ext cx="6811480" cy="16435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price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manufacturer=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AND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country='Japan' AND price &lt; 150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5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526548" y="3810000"/>
            <a:ext cx="5793423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USA companies </a:t>
            </a:r>
            <a:br>
              <a:rPr lang="en-US" sz="2800" dirty="0" smtClean="0">
                <a:cs typeface="Arial"/>
              </a:rPr>
            </a:br>
            <a:r>
              <a:rPr lang="en-US" sz="2800" dirty="0" smtClean="0">
                <a:cs typeface="Arial"/>
              </a:rPr>
              <a:t>that </a:t>
            </a:r>
            <a:r>
              <a:rPr lang="en-US" sz="2800" dirty="0">
                <a:cs typeface="Arial"/>
              </a:rPr>
              <a:t>manufacture “gadget” products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3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" y="29997"/>
            <a:ext cx="5895740" cy="6509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sz="18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" y="1600200"/>
          <a:ext cx="5562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804"/>
                <a:gridCol w="925596"/>
                <a:gridCol w="1524000"/>
                <a:gridCol w="1600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manufacturer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MultiTouch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SingleTouch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photography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SuperGizmo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5867400" y="1676400"/>
          <a:ext cx="304800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2"/>
                <a:gridCol w="15240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GizmoWorks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Canon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Hitachi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526548" y="3810000"/>
            <a:ext cx="5793423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>
                <a:cs typeface="Arial"/>
              </a:rPr>
              <a:t>Retrieve all </a:t>
            </a:r>
            <a:r>
              <a:rPr lang="en-US" sz="2800" dirty="0" smtClean="0">
                <a:cs typeface="Arial"/>
              </a:rPr>
              <a:t>USA companies </a:t>
            </a:r>
            <a:br>
              <a:rPr lang="en-US" sz="2800" dirty="0" smtClean="0">
                <a:cs typeface="Arial"/>
              </a:rPr>
            </a:br>
            <a:r>
              <a:rPr lang="en-US" sz="2800" dirty="0" smtClean="0">
                <a:cs typeface="Arial"/>
              </a:rPr>
              <a:t>that </a:t>
            </a:r>
            <a:r>
              <a:rPr lang="en-US" sz="2800" dirty="0">
                <a:cs typeface="Arial"/>
              </a:rPr>
              <a:t>manufacture “gadget” products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38200" y="4953000"/>
            <a:ext cx="766107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Oval Callout 2"/>
          <p:cNvSpPr/>
          <p:nvPr/>
        </p:nvSpPr>
        <p:spPr bwMode="auto">
          <a:xfrm>
            <a:off x="6934200" y="4495800"/>
            <a:ext cx="1936851" cy="908864"/>
          </a:xfrm>
          <a:prstGeom prst="wedgeEllipseCallout">
            <a:avLst>
              <a:gd name="adj1" fmla="val -136416"/>
              <a:gd name="adj2" fmla="val 3658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Why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+mn-lt"/>
              </a:rPr>
              <a:t>DISTINCT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14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join in SQL is </a:t>
            </a:r>
            <a:r>
              <a:rPr lang="en-US" dirty="0" smtClean="0"/>
              <a:t>called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inner join</a:t>
            </a:r>
          </a:p>
          <a:p>
            <a:pPr lvl="1"/>
            <a:r>
              <a:rPr lang="en-US" dirty="0" smtClean="0"/>
              <a:t>Each row in the result </a:t>
            </a:r>
            <a:r>
              <a:rPr lang="en-US" b="1" dirty="0" smtClean="0"/>
              <a:t>must come from both tables in the join</a:t>
            </a:r>
          </a:p>
          <a:p>
            <a:r>
              <a:rPr lang="en-US" dirty="0" smtClean="0"/>
              <a:t>Sometimes we want to include rows from only one of the two table: </a:t>
            </a:r>
            <a:r>
              <a:rPr lang="en-US" dirty="0" smtClean="0">
                <a:solidFill>
                  <a:srgbClr val="FF0000"/>
                </a:solidFill>
              </a:rPr>
              <a:t>outer join</a:t>
            </a:r>
          </a:p>
        </p:txBody>
      </p:sp>
    </p:spTree>
    <p:extLst>
      <p:ext uri="{BB962C8B-B14F-4D97-AF65-F5344CB8AC3E}">
        <p14:creationId xmlns:p14="http://schemas.microsoft.com/office/powerpoint/2010/main" val="73669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4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 smtClean="0"/>
              <a:t>What operations should we expect SQLite (or any DBMS) to support just on what we know right now?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reate table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 into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delete from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sorts of inputs do these functions need to have?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create table: table name, schema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 into: table name, tuple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select: table name, attributes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delete from: table name, condition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0431" y="238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E, Sales S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E, Sales S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4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2434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E, Sales S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Callout 12"/>
          <p:cNvSpPr/>
          <p:nvPr/>
        </p:nvSpPr>
        <p:spPr bwMode="auto">
          <a:xfrm>
            <a:off x="7467600" y="3581400"/>
            <a:ext cx="1359935" cy="908864"/>
          </a:xfrm>
          <a:prstGeom prst="wedgeEllipseCallout">
            <a:avLst>
              <a:gd name="adj1" fmla="val -67061"/>
              <a:gd name="adj2" fmla="val 7009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Jill is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missing</a:t>
            </a:r>
          </a:p>
        </p:txBody>
      </p:sp>
    </p:spTree>
    <p:extLst>
      <p:ext uri="{BB962C8B-B14F-4D97-AF65-F5344CB8AC3E}">
        <p14:creationId xmlns:p14="http://schemas.microsoft.com/office/powerpoint/2010/main" val="19336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Join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8343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</a:t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INNER JOIN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Sales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Callout 12"/>
          <p:cNvSpPr/>
          <p:nvPr/>
        </p:nvSpPr>
        <p:spPr bwMode="auto">
          <a:xfrm>
            <a:off x="7467600" y="3581400"/>
            <a:ext cx="1359935" cy="908864"/>
          </a:xfrm>
          <a:prstGeom prst="wedgeEllipseCallout">
            <a:avLst>
              <a:gd name="adj1" fmla="val -67061"/>
              <a:gd name="adj2" fmla="val 7009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Jill is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missing</a:t>
            </a:r>
          </a:p>
        </p:txBody>
      </p:sp>
      <p:sp>
        <p:nvSpPr>
          <p:cNvPr id="14" name="Oval Callout 13"/>
          <p:cNvSpPr/>
          <p:nvPr/>
        </p:nvSpPr>
        <p:spPr bwMode="auto">
          <a:xfrm>
            <a:off x="3200400" y="4191000"/>
            <a:ext cx="1811289" cy="908864"/>
          </a:xfrm>
          <a:prstGeom prst="wedgeEllipseCallout">
            <a:avLst>
              <a:gd name="adj1" fmla="val -49020"/>
              <a:gd name="adj2" fmla="val 61918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Alternative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syntax</a:t>
            </a:r>
          </a:p>
        </p:txBody>
      </p:sp>
    </p:spTree>
    <p:extLst>
      <p:ext uri="{BB962C8B-B14F-4D97-AF65-F5344CB8AC3E}">
        <p14:creationId xmlns:p14="http://schemas.microsoft.com/office/powerpoint/2010/main" val="14779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Outer</a:t>
            </a:r>
            <a:r>
              <a:rPr lang="en-US" dirty="0" smtClean="0"/>
              <a:t> Join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90600" y="1676400"/>
          <a:ext cx="32385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650"/>
                <a:gridCol w="1847850"/>
              </a:tblGrid>
              <a:tr h="264697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9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72000" y="1676400"/>
          <a:ext cx="36957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7850"/>
                <a:gridCol w="1847850"/>
              </a:tblGrid>
              <a:tr h="170416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416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employeeID</a:t>
                      </a:r>
                      <a:endParaRPr lang="en-US" u="sng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" y="3810000"/>
            <a:ext cx="5793072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2800" dirty="0" smtClean="0">
                <a:cs typeface="Arial"/>
              </a:rPr>
              <a:t>Retrieve employees and their sales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724400"/>
            <a:ext cx="4584308" cy="18343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Employee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</a:t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LEFT OUTER JOIN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Sales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E.id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S.employeeID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3738223" cy="595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Employee(</a:t>
            </a:r>
            <a:r>
              <a:rPr lang="en-US" sz="1800" u="sng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name)</a:t>
            </a:r>
            <a:b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Sales(</a:t>
            </a:r>
            <a:r>
              <a:rPr lang="en-US" sz="1800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employeeID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productID</a:t>
            </a:r>
            <a:r>
              <a:rPr lang="en-US" sz="18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876800" y="4724400"/>
          <a:ext cx="4191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404"/>
                <a:gridCol w="925596"/>
                <a:gridCol w="1447800"/>
                <a:gridCol w="1219200"/>
              </a:tblGrid>
              <a:tr h="19812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empolyeeID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>
                    <a:solidFill>
                      <a:srgbClr val="F9E3D2"/>
                    </a:solidFill>
                  </a:tcPr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355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544</a:t>
                      </a:r>
                      <a:endParaRPr lang="en-US" dirty="0"/>
                    </a:p>
                  </a:txBody>
                  <a:tcPr/>
                </a:tc>
              </a:tr>
              <a:tr h="35390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Jill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NULL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Callout 12"/>
          <p:cNvSpPr/>
          <p:nvPr/>
        </p:nvSpPr>
        <p:spPr bwMode="auto">
          <a:xfrm>
            <a:off x="6858000" y="3657600"/>
            <a:ext cx="1342343" cy="908864"/>
          </a:xfrm>
          <a:prstGeom prst="wedgeEllipseCallout">
            <a:avLst>
              <a:gd name="adj1" fmla="val -67061"/>
              <a:gd name="adj2" fmla="val 7009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Jill is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present</a:t>
            </a:r>
          </a:p>
        </p:txBody>
      </p:sp>
    </p:spTree>
    <p:extLst>
      <p:ext uri="{BB962C8B-B14F-4D97-AF65-F5344CB8AC3E}">
        <p14:creationId xmlns:p14="http://schemas.microsoft.com/office/powerpoint/2010/main" val="6800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732114" y="3300984"/>
            <a:ext cx="766107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1524000"/>
            <a:ext cx="7830990" cy="10895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price, category,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manufacturer)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 smtClean="0"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country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-- manufacturer is foreign key to Company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6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0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52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045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38862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5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23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38862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5638800"/>
          <a:ext cx="7391400" cy="1016000"/>
        </p:xfrm>
        <a:graphic>
          <a:graphicData uri="http://schemas.openxmlformats.org/drawingml/2006/table">
            <a:tbl>
              <a:tblPr/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FF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64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 smtClean="0"/>
              <a:t>Common Syntax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CREATE TABLE [</a:t>
            </a:r>
            <a:r>
              <a:rPr lang="en-US" dirty="0" err="1" smtClean="0"/>
              <a:t>tablename</a:t>
            </a:r>
            <a:r>
              <a:rPr lang="en-US" dirty="0" smtClean="0"/>
              <a:t>] </a:t>
            </a:r>
            <a:br>
              <a:rPr lang="en-US" dirty="0" smtClean="0"/>
            </a:br>
            <a:r>
              <a:rPr lang="en-US" dirty="0" smtClean="0"/>
              <a:t>		([att1] [type1], </a:t>
            </a:r>
            <a:br>
              <a:rPr lang="en-US" dirty="0" smtClean="0"/>
            </a:br>
            <a:r>
              <a:rPr lang="en-US" dirty="0" smtClean="0"/>
              <a:t>		 [att2] [type2]…);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INSERT INTO [</a:t>
            </a:r>
            <a:r>
              <a:rPr lang="en-US" dirty="0" err="1" smtClean="0"/>
              <a:t>tablename</a:t>
            </a:r>
            <a:r>
              <a:rPr lang="en-US" dirty="0" smtClean="0"/>
              <a:t>] VALUES ([val1],[val2]…);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SELECT [att1],[att2],… FROM [</a:t>
            </a:r>
            <a:r>
              <a:rPr lang="en-US" dirty="0" err="1" smtClean="0"/>
              <a:t>tablename</a:t>
            </a: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 [condition]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DELETE FROM [</a:t>
            </a:r>
            <a:r>
              <a:rPr lang="en-US" dirty="0" err="1" smtClean="0"/>
              <a:t>tablename</a:t>
            </a:r>
            <a:r>
              <a:rPr lang="en-US" dirty="0" smtClean="0"/>
              <a:t>]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 [condition]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0431" y="238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7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43434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5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67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/>
          </p:nvPr>
        </p:nvGraphicFramePr>
        <p:xfrm>
          <a:off x="304800" y="34798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9"/>
          <p:cNvGraphicFramePr>
            <a:graphicFrameLocks noGrp="1"/>
          </p:cNvGraphicFramePr>
          <p:nvPr>
            <p:extLst/>
          </p:nvPr>
        </p:nvGraphicFramePr>
        <p:xfrm>
          <a:off x="5867400" y="3454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0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Canon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56"/>
          <p:cNvSpPr>
            <a:spLocks noChangeArrowheads="1"/>
          </p:cNvSpPr>
          <p:nvPr/>
        </p:nvSpPr>
        <p:spPr bwMode="auto">
          <a:xfrm>
            <a:off x="274940" y="28956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accent2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10" name="Rectangle 57"/>
          <p:cNvSpPr>
            <a:spLocks noChangeArrowheads="1"/>
          </p:cNvSpPr>
          <p:nvPr/>
        </p:nvSpPr>
        <p:spPr bwMode="auto">
          <a:xfrm>
            <a:off x="5791200" y="28956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3886200"/>
            <a:ext cx="4724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4876800"/>
            <a:ext cx="32766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 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  </a:t>
            </a: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country='USA' AND category = 'gadget'</a:t>
            </a:r>
            <a:b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732114" y="914400"/>
            <a:ext cx="7661072" cy="14219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FROM   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WHERE  country='USA' AND category = 'gadget'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09600" y="3505200"/>
            <a:ext cx="8170827" cy="14957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Company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 </a:t>
            </a:r>
            <a:b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country = 'USA'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category = 'gadget' 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AND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manufacturer 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32114" y="914400"/>
            <a:ext cx="7726086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Product, Company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country='USA' AND category = 'gadget'</a:t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AND manufacturer =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cname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2961144"/>
            <a:ext cx="9057288" cy="2850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for x1 in R1:</a:t>
            </a:r>
            <a:br>
              <a:rPr lang="en-US" sz="2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 for x2 in R2: </a:t>
            </a:r>
            <a:endParaRPr lang="en-US" sz="2800" dirty="0">
              <a:latin typeface="Consolas" charset="0"/>
              <a:ea typeface="Consolas" charset="0"/>
              <a:cs typeface="Consolas" charset="0"/>
            </a:endParaRPr>
          </a:p>
          <a:p>
            <a:pPr>
              <a:buNone/>
            </a:pP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   ...</a:t>
            </a:r>
            <a:br>
              <a:rPr lang="en-US" sz="2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       for </a:t>
            </a:r>
            <a:r>
              <a:rPr lang="en-US" sz="2800" dirty="0" err="1" smtClean="0">
                <a:latin typeface="Consolas" charset="0"/>
                <a:ea typeface="Consolas" charset="0"/>
                <a:cs typeface="Consolas" charset="0"/>
              </a:rPr>
              <a:t>xm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in </a:t>
            </a:r>
            <a:r>
              <a:rPr lang="en-US" sz="2800" dirty="0" err="1" smtClean="0">
                <a:latin typeface="Consolas" charset="0"/>
                <a:ea typeface="Consolas" charset="0"/>
                <a:cs typeface="Consolas" charset="0"/>
              </a:rPr>
              <a:t>Rm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: </a:t>
            </a:r>
            <a:br>
              <a:rPr lang="en-US" sz="2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         if Cond(x1, x2…):</a:t>
            </a:r>
          </a:p>
          <a:p>
            <a:pPr>
              <a:buNone/>
            </a:pPr>
            <a:r>
              <a:rPr lang="en-US" sz="2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           output(x1.a1, x2.a2, … </a:t>
            </a:r>
            <a:r>
              <a:rPr lang="en-US" sz="2800" dirty="0" err="1" smtClean="0">
                <a:latin typeface="Consolas" charset="0"/>
                <a:ea typeface="Consolas" charset="0"/>
                <a:cs typeface="Consolas" charset="0"/>
              </a:rPr>
              <a:t>xm.am</a:t>
            </a:r>
            <a:r>
              <a:rPr lang="en-US" sz="2800" dirty="0" smtClean="0">
                <a:latin typeface="Consolas" charset="0"/>
                <a:ea typeface="Consolas" charset="0"/>
                <a:cs typeface="Consolas" charset="0"/>
              </a:rPr>
              <a:t>)   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(Inner)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1447800" y="1371600"/>
            <a:ext cx="6811480" cy="1237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 </a:t>
            </a:r>
            <a:r>
              <a:rPr lang="en-US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x1.a1, x2.a2, … </a:t>
            </a:r>
            <a:r>
              <a:rPr lang="en-US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xm.am</a:t>
            </a:r>
            <a:endParaRPr 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R1 as x1, R2 as x2, … Rm as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xm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Cond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5181600"/>
            <a:ext cx="57912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5895760"/>
            <a:ext cx="7051930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This is called nested loop semantics since we are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interpreting what a join means using a nested loop</a:t>
            </a:r>
          </a:p>
        </p:txBody>
      </p:sp>
    </p:spTree>
    <p:extLst>
      <p:ext uri="{BB962C8B-B14F-4D97-AF65-F5344CB8AC3E}">
        <p14:creationId xmlns:p14="http://schemas.microsoft.com/office/powerpoint/2010/main" val="30047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524000"/>
            <a:ext cx="7799431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  <a:b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manufacturer is foreign key to Company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2743200"/>
            <a:ext cx="5922264" cy="1200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cs typeface="Arial"/>
              </a:rPr>
              <a:t>Retrieve all USA companies that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manufacture products in both ‘gadget’ and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‘photography’ categories</a:t>
            </a:r>
          </a:p>
        </p:txBody>
      </p:sp>
    </p:spTree>
    <p:extLst>
      <p:ext uri="{BB962C8B-B14F-4D97-AF65-F5344CB8AC3E}">
        <p14:creationId xmlns:p14="http://schemas.microsoft.com/office/powerpoint/2010/main" val="204125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524000"/>
            <a:ext cx="7799431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  <a:b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manufacturer is foreign key to Company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2743200"/>
            <a:ext cx="5922264" cy="1200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cs typeface="Arial"/>
              </a:rPr>
              <a:t>Retrieve all USA companies that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manufacture products in both ‘gadget’ and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‘photography’ categories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0" y="4132588"/>
            <a:ext cx="5768827" cy="20928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Product x, Company z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z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.country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’USA’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'gadget’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'photography;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6858000" y="4267200"/>
            <a:ext cx="1630765" cy="908864"/>
          </a:xfrm>
          <a:prstGeom prst="wedgeEllipseCallout">
            <a:avLst>
              <a:gd name="adj1" fmla="val -61364"/>
              <a:gd name="adj2" fmla="val 363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Does this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work?</a:t>
            </a:r>
          </a:p>
        </p:txBody>
      </p:sp>
    </p:spTree>
    <p:extLst>
      <p:ext uri="{BB962C8B-B14F-4D97-AF65-F5344CB8AC3E}">
        <p14:creationId xmlns:p14="http://schemas.microsoft.com/office/powerpoint/2010/main" val="127222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524000"/>
            <a:ext cx="7799431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  <a:b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manufacturer is foreign key to Company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2743200"/>
            <a:ext cx="5922264" cy="1200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cs typeface="Arial"/>
              </a:rPr>
              <a:t>Retrieve all USA companies that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manufacture products in both ‘gadget’ and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‘photography’ categories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0" y="4132588"/>
            <a:ext cx="6445695" cy="20928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Product x, Company z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’USA’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'gadget’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OR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'photography);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Oval Callout 6"/>
          <p:cNvSpPr/>
          <p:nvPr/>
        </p:nvSpPr>
        <p:spPr bwMode="auto">
          <a:xfrm>
            <a:off x="7086600" y="4343400"/>
            <a:ext cx="1919733" cy="908864"/>
          </a:xfrm>
          <a:prstGeom prst="wedgeEllipseCallout">
            <a:avLst>
              <a:gd name="adj1" fmla="val -61364"/>
              <a:gd name="adj2" fmla="val 3635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What about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this?</a:t>
            </a:r>
          </a:p>
        </p:txBody>
      </p:sp>
    </p:spTree>
    <p:extLst>
      <p:ext uri="{BB962C8B-B14F-4D97-AF65-F5344CB8AC3E}">
        <p14:creationId xmlns:p14="http://schemas.microsoft.com/office/powerpoint/2010/main" val="200971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1524000"/>
            <a:ext cx="7799431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pname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price, category, manufacturer)</a:t>
            </a:r>
            <a:b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Company(</a:t>
            </a:r>
            <a:r>
              <a:rPr lang="en-US" u="sng" dirty="0" err="1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cname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, country)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-- manufacturer is foreign key to Company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" y="2743200"/>
            <a:ext cx="5922264" cy="1200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cs typeface="Arial"/>
              </a:rPr>
              <a:t>Retrieve all USA companies that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manufacture products in both ‘gadget’ and</a:t>
            </a:r>
            <a:br>
              <a:rPr lang="en-US" dirty="0" smtClean="0">
                <a:cs typeface="Arial"/>
              </a:rPr>
            </a:br>
            <a:r>
              <a:rPr lang="en-US" dirty="0" smtClean="0">
                <a:cs typeface="Arial"/>
              </a:rPr>
              <a:t>‘photography’ categories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0" y="4132588"/>
            <a:ext cx="6276478" cy="242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x,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y, Company z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’USA’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'gadget’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AND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'photography;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Oval Callout 8"/>
          <p:cNvSpPr/>
          <p:nvPr/>
        </p:nvSpPr>
        <p:spPr bwMode="auto">
          <a:xfrm>
            <a:off x="6607298" y="5029200"/>
            <a:ext cx="2515351" cy="908864"/>
          </a:xfrm>
          <a:prstGeom prst="wedgeEllipseCallout">
            <a:avLst>
              <a:gd name="adj1" fmla="val -88822"/>
              <a:gd name="adj2" fmla="val -6171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Need to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include</a:t>
            </a:r>
            <a:b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Product twice!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671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Self-Joins and Tuple Variables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Find USA companies that manufacture both products in the ‘gadgets’ and ‘photo’ category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Joining Product with Company is insufficient: need to join Product, with Product, and with Company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When a relation occurs twice in the FROM clause we call it a </a:t>
            </a:r>
            <a:r>
              <a:rPr lang="en-US" sz="2800" smtClean="0">
                <a:solidFill>
                  <a:srgbClr val="000000"/>
                </a:solidFill>
              </a:rPr>
              <a:t>self-join; in </a:t>
            </a:r>
            <a:r>
              <a:rPr lang="en-US" sz="2800" dirty="0">
                <a:solidFill>
                  <a:srgbClr val="000000"/>
                </a:solidFill>
              </a:rPr>
              <a:t>that case we must use tuple variables (why?)</a:t>
            </a:r>
          </a:p>
        </p:txBody>
      </p:sp>
    </p:spTree>
    <p:extLst>
      <p:ext uri="{BB962C8B-B14F-4D97-AF65-F5344CB8AC3E}">
        <p14:creationId xmlns:p14="http://schemas.microsoft.com/office/powerpoint/2010/main" val="175785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x, Product y, Company z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21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50431" y="238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1846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1148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241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1148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1148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20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5720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1148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0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1148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678988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4567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5040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6482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678988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4567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0736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1148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51816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5100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687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1148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51816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21" name="Group 2"/>
          <p:cNvGraphicFramePr>
            <a:graphicFrameLocks noGrp="1"/>
          </p:cNvGraphicFramePr>
          <p:nvPr>
            <p:extLst/>
          </p:nvPr>
        </p:nvGraphicFramePr>
        <p:xfrm>
          <a:off x="76200" y="5715000"/>
          <a:ext cx="8991600" cy="1016000"/>
        </p:xfrm>
        <a:graphic>
          <a:graphicData uri="http://schemas.openxmlformats.org/drawingml/2006/table">
            <a:tbl>
              <a:tblPr/>
              <a:tblGrid>
                <a:gridCol w="781050"/>
                <a:gridCol w="971550"/>
                <a:gridCol w="1219200"/>
                <a:gridCol w="1219200"/>
                <a:gridCol w="1143000"/>
                <a:gridCol w="1371600"/>
                <a:gridCol w="1219200"/>
                <a:gridCol w="1066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x.pname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x.category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x.manufacturer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y.pname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y.category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y.manufacturer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z.cname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z.country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5100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282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Self-joins</a:t>
            </a:r>
            <a:endParaRPr lang="en-US" dirty="0"/>
          </a:p>
        </p:txBody>
      </p:sp>
      <p:graphicFrame>
        <p:nvGraphicFramePr>
          <p:cNvPr id="13" name="Group 2"/>
          <p:cNvGraphicFramePr>
            <a:graphicFrameLocks noGrp="1"/>
          </p:cNvGraphicFramePr>
          <p:nvPr>
            <p:extLst/>
          </p:nvPr>
        </p:nvGraphicFramePr>
        <p:xfrm>
          <a:off x="685800" y="3581400"/>
          <a:ext cx="4419600" cy="2032000"/>
        </p:xfrm>
        <a:graphic>
          <a:graphicData uri="http://schemas.openxmlformats.org/drawingml/2006/table">
            <a:tbl>
              <a:tblPr/>
              <a:tblGrid>
                <a:gridCol w="1473200"/>
                <a:gridCol w="1473200"/>
                <a:gridCol w="14732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ategory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manufacturer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SingleTouch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19"/>
          <p:cNvGraphicFramePr>
            <a:graphicFrameLocks noGrp="1"/>
          </p:cNvGraphicFramePr>
          <p:nvPr>
            <p:extLst/>
          </p:nvPr>
        </p:nvGraphicFramePr>
        <p:xfrm>
          <a:off x="5486400" y="36576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country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Hitachi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Japan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56"/>
          <p:cNvSpPr>
            <a:spLocks noChangeArrowheads="1"/>
          </p:cNvSpPr>
          <p:nvPr/>
        </p:nvSpPr>
        <p:spPr bwMode="auto">
          <a:xfrm>
            <a:off x="685800" y="3124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Product 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Rectangle 57"/>
          <p:cNvSpPr>
            <a:spLocks noChangeArrowheads="1"/>
          </p:cNvSpPr>
          <p:nvPr/>
        </p:nvSpPr>
        <p:spPr bwMode="auto">
          <a:xfrm>
            <a:off x="5410200" y="3200400"/>
            <a:ext cx="15018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Company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7303" y="3962400"/>
            <a:ext cx="45720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114800"/>
            <a:ext cx="32766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5181600"/>
            <a:ext cx="4267200" cy="38100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21" name="Group 2"/>
          <p:cNvGraphicFramePr>
            <a:graphicFrameLocks noGrp="1"/>
          </p:cNvGraphicFramePr>
          <p:nvPr>
            <p:extLst/>
          </p:nvPr>
        </p:nvGraphicFramePr>
        <p:xfrm>
          <a:off x="76200" y="5715000"/>
          <a:ext cx="8991600" cy="1016000"/>
        </p:xfrm>
        <a:graphic>
          <a:graphicData uri="http://schemas.openxmlformats.org/drawingml/2006/table">
            <a:tbl>
              <a:tblPr/>
              <a:tblGrid>
                <a:gridCol w="781050"/>
                <a:gridCol w="971550"/>
                <a:gridCol w="1219200"/>
                <a:gridCol w="1219200"/>
                <a:gridCol w="1143000"/>
                <a:gridCol w="1371600"/>
                <a:gridCol w="1219200"/>
                <a:gridCol w="1066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x.pname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x.category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x.manufacturer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y.pname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y.category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y.manufacturer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z.cname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z.country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D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GizmoWorks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USA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24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5100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7EB606">
                    <a:lumMod val="75000"/>
                  </a:srgbClr>
                </a:solidFill>
                <a:latin typeface="Arial"/>
              </a:rPr>
              <a:t>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2000" y="3048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/>
              </a:rPr>
              <a:t>z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29400" y="6172200"/>
            <a:ext cx="1600200" cy="609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28600" y="627388"/>
            <a:ext cx="5545108" cy="21544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DISTINCT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endParaRPr lang="en-US" sz="20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x, Product y, Company z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z.country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‘USA’ 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‘gadget’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y.category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‘photo’</a:t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AND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y.manufacturer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0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z.cname</a:t>
            </a:r>
            <a:r>
              <a:rPr lang="en-US" sz="20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19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Outer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1366963" y="3250705"/>
            <a:ext cx="6981398" cy="1237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Purchase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295400" y="5029200"/>
            <a:ext cx="6852453" cy="7571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prstClr val="black"/>
                </a:solidFill>
                <a:cs typeface="Arial"/>
              </a:rPr>
              <a:t>We </a:t>
            </a:r>
            <a:r>
              <a:rPr lang="en-US" dirty="0">
                <a:solidFill>
                  <a:prstClr val="black"/>
                </a:solidFill>
                <a:cs typeface="Arial"/>
              </a:rPr>
              <a:t>want to include products that 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are never </a:t>
            </a:r>
            <a:r>
              <a:rPr lang="en-US" dirty="0">
                <a:solidFill>
                  <a:prstClr val="black"/>
                </a:solidFill>
                <a:cs typeface="Arial"/>
              </a:rPr>
              <a:t>sold</a:t>
            </a:r>
            <a:r>
              <a:rPr lang="en-US" dirty="0" smtClean="0">
                <a:solidFill>
                  <a:prstClr val="black"/>
                </a:solidFill>
                <a:cs typeface="Arial"/>
              </a:rPr>
              <a:t>,</a:t>
            </a:r>
            <a:r>
              <a:rPr lang="en-US" dirty="0">
                <a:solidFill>
                  <a:prstClr val="black"/>
                </a:solidFill>
                <a:cs typeface="Arial"/>
              </a:rPr>
              <a:t/>
            </a:r>
            <a:br>
              <a:rPr lang="en-US" dirty="0">
                <a:solidFill>
                  <a:prstClr val="black"/>
                </a:solidFill>
                <a:cs typeface="Arial"/>
              </a:rPr>
            </a:br>
            <a:r>
              <a:rPr lang="en-US" dirty="0" smtClean="0">
                <a:solidFill>
                  <a:prstClr val="black"/>
                </a:solidFill>
                <a:cs typeface="Arial"/>
              </a:rPr>
              <a:t>but some are not listed!  Why?</a:t>
            </a:r>
            <a:endParaRPr lang="en-US" dirty="0">
              <a:solidFill>
                <a:prstClr val="black"/>
              </a:solidFill>
              <a:cs typeface="Arial"/>
            </a:endParaRP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2136830" y="1478274"/>
            <a:ext cx="4602542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, category)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prodName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, store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b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-- </a:t>
            </a:r>
            <a:r>
              <a:rPr lang="en-US" dirty="0" err="1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prodName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is foreign key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50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Two other operations we want to support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ALTER TABLE: Adds a new attribute to the table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UPDATE: Change the attribute for a particular tuple in the table.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Common Syntax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ALTER TABLE [</a:t>
            </a:r>
            <a:r>
              <a:rPr lang="en-US" dirty="0" err="1" smtClean="0"/>
              <a:t>tablename</a:t>
            </a:r>
            <a:r>
              <a:rPr lang="en-US" dirty="0" smtClean="0"/>
              <a:t>] ADD [</a:t>
            </a:r>
            <a:r>
              <a:rPr lang="en-US" dirty="0" err="1" smtClean="0"/>
              <a:t>attname</a:t>
            </a:r>
            <a:r>
              <a:rPr lang="en-US" dirty="0" smtClean="0"/>
              <a:t>] [</a:t>
            </a:r>
            <a:r>
              <a:rPr lang="en-US" dirty="0" err="1" smtClean="0"/>
              <a:t>atttype</a:t>
            </a:r>
            <a:r>
              <a:rPr lang="en-US" dirty="0" smtClean="0"/>
              <a:t>]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UPDATE [</a:t>
            </a:r>
            <a:r>
              <a:rPr lang="en-US" dirty="0" err="1" smtClean="0"/>
              <a:t>tablename</a:t>
            </a:r>
            <a:r>
              <a:rPr lang="en-US" dirty="0" smtClean="0"/>
              <a:t>] SET [</a:t>
            </a:r>
            <a:r>
              <a:rPr lang="en-US" dirty="0" err="1" smtClean="0"/>
              <a:t>attname</a:t>
            </a:r>
            <a:r>
              <a:rPr lang="en-US" dirty="0" smtClean="0"/>
              <a:t>]=[value]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Outer joins</a:t>
            </a:r>
            <a:endParaRPr lang="en-US" dirty="0"/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1066800" y="3250705"/>
            <a:ext cx="749115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LEFT</a:t>
            </a:r>
            <a:r>
              <a:rPr lang="en-US" dirty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OUTER</a:t>
            </a:r>
            <a:r>
              <a:rPr lang="en-US" dirty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2136830" y="1478274"/>
            <a:ext cx="4602542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Product(</a:t>
            </a:r>
            <a:r>
              <a:rPr lang="en-US" u="sng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name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, category)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Purchase(</a:t>
            </a:r>
            <a:r>
              <a:rPr lang="en-US" dirty="0" err="1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prodName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, store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) </a:t>
            </a:r>
            <a:b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-- </a:t>
            </a:r>
            <a:r>
              <a:rPr lang="en-US" dirty="0" err="1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prodName</a:t>
            </a:r>
            <a:r>
              <a:rPr lang="en-US" dirty="0" smtClean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is foreign key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4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99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101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52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26670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101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70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3200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101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75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6670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2209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1016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154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6670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26670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02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6670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3200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3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611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90600" y="95072"/>
            <a:ext cx="698139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3200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08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Two other operations we want to support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ALTER TABLE: Adds a new attribute to the table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UPDATE: Change the attribute for a particular tuple in the table.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Common Syntax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ALTER TABLE [</a:t>
            </a:r>
            <a:r>
              <a:rPr lang="en-US" dirty="0" err="1" smtClean="0"/>
              <a:t>tablename</a:t>
            </a:r>
            <a:r>
              <a:rPr lang="en-US" dirty="0" smtClean="0"/>
              <a:t>] ADD [</a:t>
            </a:r>
            <a:r>
              <a:rPr lang="en-US" dirty="0" err="1" smtClean="0"/>
              <a:t>attname</a:t>
            </a:r>
            <a:r>
              <a:rPr lang="en-US" dirty="0" smtClean="0"/>
              <a:t>] [</a:t>
            </a:r>
            <a:r>
              <a:rPr lang="en-US" dirty="0" err="1" smtClean="0"/>
              <a:t>atttype</a:t>
            </a:r>
            <a:r>
              <a:rPr lang="en-US" dirty="0" smtClean="0"/>
              <a:t>]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UPDATE [</a:t>
            </a:r>
            <a:r>
              <a:rPr lang="en-US" dirty="0" err="1" smtClean="0"/>
              <a:t>tablename</a:t>
            </a:r>
            <a:r>
              <a:rPr lang="en-US" dirty="0" smtClean="0"/>
              <a:t>] SET [</a:t>
            </a:r>
            <a:r>
              <a:rPr lang="en-US" dirty="0" err="1" smtClean="0"/>
              <a:t>attname</a:t>
            </a:r>
            <a:r>
              <a:rPr lang="en-US" dirty="0" smtClean="0"/>
              <a:t>]=[value]</a:t>
            </a:r>
          </a:p>
          <a:p>
            <a:pPr lvl="2" indent="0">
              <a:buNone/>
            </a:pPr>
            <a:r>
              <a:rPr lang="en-US" dirty="0" smtClean="0"/>
              <a:t>WHERE [condition]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749115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LEFT OUTER JOIN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200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021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2971800" y="3962400"/>
          <a:ext cx="3048000" cy="2540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  <a:cs typeface="Arial"/>
                        </a:rPr>
                        <a:t>NULL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7497515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Product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LEFT OUTER JOIN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3200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58674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1787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03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9618" name="Group 2"/>
          <p:cNvGraphicFramePr>
            <a:graphicFrameLocks noGrp="1"/>
          </p:cNvGraphicFramePr>
          <p:nvPr>
            <p:extLst/>
          </p:nvPr>
        </p:nvGraphicFramePr>
        <p:xfrm>
          <a:off x="457200" y="1625600"/>
          <a:ext cx="3048000" cy="2032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Category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gadget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Photo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35" name="Group 19"/>
          <p:cNvGraphicFramePr>
            <a:graphicFrameLocks noGrp="1"/>
          </p:cNvGraphicFramePr>
          <p:nvPr>
            <p:extLst/>
          </p:nvPr>
        </p:nvGraphicFramePr>
        <p:xfrm>
          <a:off x="5029200" y="1752600"/>
          <a:ext cx="3048000" cy="2540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ProdName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Phone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Foo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9652" name="Group 36"/>
          <p:cNvGraphicFramePr>
            <a:graphicFrameLocks noGrp="1"/>
          </p:cNvGraphicFramePr>
          <p:nvPr>
            <p:extLst/>
          </p:nvPr>
        </p:nvGraphicFramePr>
        <p:xfrm>
          <a:off x="1752600" y="3733800"/>
          <a:ext cx="3048000" cy="3048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/>
                          <a:cs typeface="Arial"/>
                        </a:rPr>
                        <a:t>Store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Gizmo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Ritz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Camera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Wiz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OneClick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Arial"/>
                          <a:cs typeface="Arial"/>
                        </a:rPr>
                        <a:t>NULL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/>
                          <a:cs typeface="Arial"/>
                        </a:rPr>
                        <a:t>NULL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Foo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29" name="Rectangle 56"/>
          <p:cNvSpPr>
            <a:spLocks noChangeArrowheads="1"/>
          </p:cNvSpPr>
          <p:nvPr/>
        </p:nvSpPr>
        <p:spPr bwMode="auto">
          <a:xfrm>
            <a:off x="457200" y="1219200"/>
            <a:ext cx="124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Arial"/>
                <a:cs typeface="Arial"/>
              </a:rPr>
              <a:t>Product</a:t>
            </a:r>
          </a:p>
        </p:txBody>
      </p:sp>
      <p:sp>
        <p:nvSpPr>
          <p:cNvPr id="79930" name="Rectangle 57"/>
          <p:cNvSpPr>
            <a:spLocks noChangeArrowheads="1"/>
          </p:cNvSpPr>
          <p:nvPr/>
        </p:nvSpPr>
        <p:spPr bwMode="auto">
          <a:xfrm>
            <a:off x="5029200" y="1219200"/>
            <a:ext cx="1484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244A58"/>
                </a:solidFill>
                <a:latin typeface="Arial"/>
                <a:cs typeface="Arial"/>
              </a:rPr>
              <a:t>Purchase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95072"/>
            <a:ext cx="7491153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Purchase.store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FULL</a:t>
            </a:r>
            <a:r>
              <a:rPr lang="en-US" dirty="0" smtClean="0">
                <a:solidFill>
                  <a:srgbClr val="3366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OUTER</a:t>
            </a:r>
            <a:r>
              <a:rPr lang="en-US" dirty="0" smtClean="0">
                <a:solidFill>
                  <a:srgbClr val="3366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srgbClr val="3366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 </a:t>
            </a: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Product.name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Purchase.prodName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53000" y="3733800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76400" y="6149106"/>
            <a:ext cx="3200400" cy="6858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56"/>
          <p:cNvSpPr>
            <a:spLocks noChangeArrowheads="1"/>
          </p:cNvSpPr>
          <p:nvPr/>
        </p:nvSpPr>
        <p:spPr bwMode="auto">
          <a:xfrm>
            <a:off x="644604" y="4672520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244A58"/>
                </a:solidFill>
                <a:latin typeface="Arial"/>
                <a:cs typeface="Arial"/>
              </a:rPr>
              <a:t>Output</a:t>
            </a:r>
            <a:endParaRPr lang="en-US" dirty="0">
              <a:solidFill>
                <a:srgbClr val="244A5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085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Outer Joins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Left outer join: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Include </a:t>
            </a:r>
            <a:r>
              <a:rPr lang="en-US" sz="2000" dirty="0" smtClean="0"/>
              <a:t>tuples from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tableA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/>
              <a:t>even </a:t>
            </a:r>
            <a:r>
              <a:rPr lang="en-US" sz="2000" dirty="0"/>
              <a:t>if </a:t>
            </a:r>
            <a:r>
              <a:rPr lang="en-US" sz="2000" dirty="0" smtClean="0"/>
              <a:t>no </a:t>
            </a:r>
            <a:r>
              <a:rPr lang="en-US" sz="2000" dirty="0"/>
              <a:t>match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Right outer join: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Include tuples from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tableB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/>
              <a:t>even if no match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Full </a:t>
            </a:r>
            <a:r>
              <a:rPr lang="en-US" sz="2400" dirty="0"/>
              <a:t>outer join: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Include</a:t>
            </a:r>
            <a:r>
              <a:rPr lang="en-US" sz="2000" dirty="0" smtClean="0"/>
              <a:t> tuples from both even </a:t>
            </a:r>
            <a:r>
              <a:rPr lang="en-US" sz="2000" dirty="0"/>
              <a:t>if </a:t>
            </a:r>
            <a:r>
              <a:rPr lang="en-US" sz="2000" dirty="0" smtClean="0"/>
              <a:t>no match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In all cases: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Patch tuples without matches using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NULL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5973" y="1748135"/>
            <a:ext cx="817082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tableA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(LEFT/RIGHT/FULL)</a:t>
            </a:r>
            <a:r>
              <a:rPr lang="en-US" dirty="0" smtClean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OUTER</a:t>
            </a:r>
            <a:r>
              <a:rPr lang="en-US" dirty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dirty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tableB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ON</a:t>
            </a:r>
            <a:r>
              <a:rPr lang="en-US" dirty="0" smtClean="0">
                <a:solidFill>
                  <a:srgbClr val="09213B">
                    <a:lumMod val="75000"/>
                    <a:lumOff val="25000"/>
                  </a:srgb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50431" y="23815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14800"/>
          </a:xfrm>
        </p:spPr>
        <p:txBody>
          <a:bodyPr/>
          <a:lstStyle/>
          <a:p>
            <a:r>
              <a:rPr lang="en-US" dirty="0" smtClean="0"/>
              <a:t>Tables are NOT ordered</a:t>
            </a:r>
          </a:p>
          <a:p>
            <a:pPr lvl="1"/>
            <a:r>
              <a:rPr lang="en-US" dirty="0" smtClean="0"/>
              <a:t>they are sets or multisets (bags)</a:t>
            </a:r>
          </a:p>
          <a:p>
            <a:r>
              <a:rPr lang="en-US" dirty="0" smtClean="0"/>
              <a:t>Tables are FLAT</a:t>
            </a:r>
          </a:p>
          <a:p>
            <a:pPr lvl="1"/>
            <a:r>
              <a:rPr lang="en-US" dirty="0" smtClean="0"/>
              <a:t>No nested attributes</a:t>
            </a:r>
          </a:p>
          <a:p>
            <a:r>
              <a:rPr lang="en-US" dirty="0" smtClean="0"/>
              <a:t>Tables DO NOT prescribe how they are implemented / stored on disk</a:t>
            </a:r>
          </a:p>
          <a:p>
            <a:pPr lvl="1"/>
            <a:r>
              <a:rPr lang="en-US" dirty="0" smtClean="0"/>
              <a:t>This is called </a:t>
            </a:r>
            <a:r>
              <a:rPr lang="en-US" b="1" dirty="0" smtClean="0"/>
              <a:t>physical data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5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73471</TotalTime>
  <Words>3540</Words>
  <Application>Microsoft Macintosh PowerPoint</Application>
  <PresentationFormat>On-screen Show (4:3)</PresentationFormat>
  <Paragraphs>1445</Paragraphs>
  <Slides>73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 Black</vt:lpstr>
      <vt:lpstr>Calibri</vt:lpstr>
      <vt:lpstr>Consolas</vt:lpstr>
      <vt:lpstr>Mangal</vt:lpstr>
      <vt:lpstr>Arial</vt:lpstr>
      <vt:lpstr>Essential</vt:lpstr>
      <vt:lpstr>Cse 344</vt:lpstr>
      <vt:lpstr>Administrative minutiae</vt:lpstr>
      <vt:lpstr>Demo 1</vt:lpstr>
      <vt:lpstr>Demo 1</vt:lpstr>
      <vt:lpstr>Demo 1</vt:lpstr>
      <vt:lpstr>Discussion</vt:lpstr>
      <vt:lpstr>Discussion</vt:lpstr>
      <vt:lpstr>Demo 2</vt:lpstr>
      <vt:lpstr>Discussion</vt:lpstr>
      <vt:lpstr>Discussion</vt:lpstr>
      <vt:lpstr>Discussion</vt:lpstr>
      <vt:lpstr>Theory break</vt:lpstr>
      <vt:lpstr>Theory break</vt:lpstr>
      <vt:lpstr>Theory break</vt:lpstr>
      <vt:lpstr>Theory break</vt:lpstr>
      <vt:lpstr>Theory break</vt:lpstr>
      <vt:lpstr>Theory break</vt:lpstr>
      <vt:lpstr>Theory break</vt:lpstr>
      <vt:lpstr>Theory break</vt:lpstr>
      <vt:lpstr>Theory Break</vt:lpstr>
      <vt:lpstr>Theory Break</vt:lpstr>
      <vt:lpstr>Join: Intro</vt:lpstr>
      <vt:lpstr>Joins in SQL</vt:lpstr>
      <vt:lpstr>Joins in SQL</vt:lpstr>
      <vt:lpstr>Joins in SQL</vt:lpstr>
      <vt:lpstr>Joins in SQL</vt:lpstr>
      <vt:lpstr>Joins in SQL</vt:lpstr>
      <vt:lpstr>Joins in SQL</vt:lpstr>
      <vt:lpstr>Inner Join</vt:lpstr>
      <vt:lpstr>Inner Join</vt:lpstr>
      <vt:lpstr>Inner Join</vt:lpstr>
      <vt:lpstr>Inner Join</vt:lpstr>
      <vt:lpstr>Inner Join</vt:lpstr>
      <vt:lpstr>Outer Join</vt:lpstr>
      <vt:lpstr>(Inner) joins</vt:lpstr>
      <vt:lpstr>(Inner) joins</vt:lpstr>
      <vt:lpstr>(Inner) joins</vt:lpstr>
      <vt:lpstr>(Inner) joins</vt:lpstr>
      <vt:lpstr>(Inner) joins</vt:lpstr>
      <vt:lpstr>(Inner) joins</vt:lpstr>
      <vt:lpstr>(Inner) joins</vt:lpstr>
      <vt:lpstr>(Inner) joins</vt:lpstr>
      <vt:lpstr>(Inner) Joins</vt:lpstr>
      <vt:lpstr>Another example</vt:lpstr>
      <vt:lpstr>Another example</vt:lpstr>
      <vt:lpstr>Another example</vt:lpstr>
      <vt:lpstr>Another example</vt:lpstr>
      <vt:lpstr>Self-Joins and Tuple Variables</vt:lpstr>
      <vt:lpstr>Self-joins</vt:lpstr>
      <vt:lpstr>Self-joins</vt:lpstr>
      <vt:lpstr>Self-joins</vt:lpstr>
      <vt:lpstr>Self-joins</vt:lpstr>
      <vt:lpstr>Self-joins</vt:lpstr>
      <vt:lpstr>Self-joins</vt:lpstr>
      <vt:lpstr>Self-joins</vt:lpstr>
      <vt:lpstr>Self-joins</vt:lpstr>
      <vt:lpstr>Self-joins</vt:lpstr>
      <vt:lpstr>Self-joins</vt:lpstr>
      <vt:lpstr>Outer joins</vt:lpstr>
      <vt:lpstr>Outer joins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Outer Joins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266</cp:revision>
  <cp:lastPrinted>2018-03-28T16:04:42Z</cp:lastPrinted>
  <dcterms:created xsi:type="dcterms:W3CDTF">2017-03-27T18:12:41Z</dcterms:created>
  <dcterms:modified xsi:type="dcterms:W3CDTF">2018-03-30T18:15:13Z</dcterms:modified>
</cp:coreProperties>
</file>