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0"/>
  </p:notesMasterIdLst>
  <p:sldIdLst>
    <p:sldId id="256" r:id="rId2"/>
    <p:sldId id="534" r:id="rId3"/>
    <p:sldId id="535" r:id="rId4"/>
    <p:sldId id="536" r:id="rId5"/>
    <p:sldId id="569" r:id="rId6"/>
    <p:sldId id="570" r:id="rId7"/>
    <p:sldId id="578" r:id="rId8"/>
    <p:sldId id="579" r:id="rId9"/>
    <p:sldId id="580" r:id="rId10"/>
    <p:sldId id="581" r:id="rId11"/>
    <p:sldId id="582" r:id="rId12"/>
    <p:sldId id="583" r:id="rId13"/>
    <p:sldId id="584" r:id="rId14"/>
    <p:sldId id="585" r:id="rId15"/>
    <p:sldId id="586" r:id="rId16"/>
    <p:sldId id="587" r:id="rId17"/>
    <p:sldId id="588" r:id="rId18"/>
    <p:sldId id="589" r:id="rId19"/>
    <p:sldId id="596" r:id="rId20"/>
    <p:sldId id="590" r:id="rId21"/>
    <p:sldId id="597" r:id="rId22"/>
    <p:sldId id="564" r:id="rId23"/>
    <p:sldId id="591" r:id="rId24"/>
    <p:sldId id="592" r:id="rId25"/>
    <p:sldId id="594" r:id="rId26"/>
    <p:sldId id="595" r:id="rId27"/>
    <p:sldId id="567" r:id="rId28"/>
    <p:sldId id="598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17" autoAdjust="0"/>
    <p:restoredTop sz="84568" autoAdjust="0"/>
  </p:normalViewPr>
  <p:slideViewPr>
    <p:cSldViewPr snapToGrid="0" snapToObjects="1">
      <p:cViewPr varScale="1">
        <p:scale>
          <a:sx n="94" d="100"/>
          <a:sy n="94" d="100"/>
        </p:scale>
        <p:origin x="206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652905-340A-7446-B80D-69FC56D9E8B0}" type="datetimeFigureOut">
              <a:rPr lang="en-US" smtClean="0"/>
              <a:t>6/1/18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871FBE-1983-C046-8E08-A3F9DF0BC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386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6/1/18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6/1/18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6/1/18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6/1/18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6/1/18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6/1/18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6/1/18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6/1/18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6/1/18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6/1/18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6/1/18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12779B1-49FA-AE40-A30D-0FBD14D02E5A}" type="datetimeFigureOut">
              <a:rPr lang="en-US" smtClean="0"/>
              <a:t>6/1/18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err="1" smtClean="0"/>
              <a:t>Cse</a:t>
            </a:r>
            <a:r>
              <a:rPr lang="en-US" sz="4800" dirty="0" smtClean="0"/>
              <a:t> 344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3224" y="3082087"/>
            <a:ext cx="6301975" cy="2632913"/>
          </a:xfrm>
        </p:spPr>
        <p:txBody>
          <a:bodyPr/>
          <a:lstStyle/>
          <a:p>
            <a:r>
              <a:rPr lang="en-US" dirty="0" smtClean="0"/>
              <a:t>June 1</a:t>
            </a:r>
            <a:r>
              <a:rPr lang="en-US" baseline="30000" dirty="0" smtClean="0"/>
              <a:t>st</a:t>
            </a:r>
            <a:r>
              <a:rPr lang="en-US" dirty="0" smtClean="0"/>
              <a:t> –  Final </a:t>
            </a:r>
            <a:r>
              <a:rPr lang="en-US" dirty="0" smtClean="0"/>
              <a:t>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6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smtClean="0"/>
              <a:t>Database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975746"/>
          </a:xfrm>
        </p:spPr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Normalization</a:t>
            </a:r>
            <a:endParaRPr lang="en-US" sz="2600" dirty="0" smtClean="0"/>
          </a:p>
          <a:p>
            <a:pPr marL="800100" lvl="1" indent="-342900">
              <a:buFont typeface="Arial" charset="0"/>
              <a:buChar char="•"/>
            </a:pPr>
            <a:endParaRPr lang="en-US" sz="2800" dirty="0" smtClean="0"/>
          </a:p>
          <a:p>
            <a:pPr marL="342900" indent="-342900">
              <a:buFont typeface="Arial" charset="0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78555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smtClean="0"/>
              <a:t>Database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975746"/>
          </a:xfrm>
        </p:spPr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Normalization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600" dirty="0" smtClean="0"/>
              <a:t>Functional Dependencies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600" dirty="0" smtClean="0"/>
              <a:t>Closures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600" dirty="0" smtClean="0"/>
              <a:t>Keys/super keys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600" dirty="0" smtClean="0"/>
              <a:t>Normal Forms</a:t>
            </a:r>
          </a:p>
          <a:p>
            <a:pPr marL="1485900" lvl="2" indent="-342900">
              <a:buFont typeface="Arial" charset="0"/>
              <a:buChar char="•"/>
            </a:pPr>
            <a:r>
              <a:rPr lang="en-US" sz="2400" dirty="0" smtClean="0"/>
              <a:t>1NF, BCNF</a:t>
            </a:r>
            <a:endParaRPr lang="en-US" sz="2400" dirty="0" smtClean="0"/>
          </a:p>
          <a:p>
            <a:pPr marL="800100" lvl="1" indent="-342900">
              <a:buFont typeface="Arial" charset="0"/>
              <a:buChar char="•"/>
            </a:pPr>
            <a:endParaRPr lang="en-US" sz="2800" dirty="0" smtClean="0"/>
          </a:p>
          <a:p>
            <a:pPr marL="342900" indent="-342900">
              <a:buFont typeface="Arial" charset="0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33440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smtClean="0"/>
              <a:t>Database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975746"/>
          </a:xfrm>
        </p:spPr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BCNF</a:t>
            </a:r>
          </a:p>
          <a:p>
            <a:pPr marL="342900" indent="-342900">
              <a:buFont typeface="Arial" charset="0"/>
              <a:buChar char="•"/>
            </a:pPr>
            <a:endParaRPr lang="en-US" sz="2400" dirty="0" smtClean="0"/>
          </a:p>
          <a:p>
            <a:pPr marL="800100" lvl="1" indent="-342900">
              <a:buFont typeface="Arial" charset="0"/>
              <a:buChar char="•"/>
            </a:pPr>
            <a:endParaRPr lang="en-US" sz="2800" dirty="0" smtClean="0"/>
          </a:p>
          <a:p>
            <a:pPr marL="342900" indent="-342900">
              <a:buFont typeface="Arial" charset="0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203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smtClean="0"/>
              <a:t>Database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975746"/>
          </a:xfrm>
        </p:spPr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BCNF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400" dirty="0" smtClean="0"/>
              <a:t>Recognizing BCNF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400" dirty="0" smtClean="0"/>
              <a:t>Decomposing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400" dirty="0" smtClean="0"/>
              <a:t>Generating schemas from FDs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400" dirty="0" smtClean="0"/>
              <a:t>Lossless decomposition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400" dirty="0" smtClean="0"/>
              <a:t>Chase test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400" dirty="0" smtClean="0"/>
              <a:t>Views (Materialized and Virtual)</a:t>
            </a:r>
            <a:endParaRPr lang="en-US" sz="2400" dirty="0" smtClean="0"/>
          </a:p>
          <a:p>
            <a:pPr marL="342900" indent="-342900">
              <a:buFont typeface="Arial" charset="0"/>
              <a:buChar char="•"/>
            </a:pPr>
            <a:endParaRPr lang="en-US" sz="2400" dirty="0" smtClean="0"/>
          </a:p>
          <a:p>
            <a:pPr marL="800100" lvl="1" indent="-342900">
              <a:buFont typeface="Arial" charset="0"/>
              <a:buChar char="•"/>
            </a:pPr>
            <a:endParaRPr lang="en-US" sz="2800" dirty="0" smtClean="0"/>
          </a:p>
          <a:p>
            <a:pPr marL="342900" indent="-342900">
              <a:buFont typeface="Arial" charset="0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268578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smtClean="0"/>
              <a:t>Transactions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975746"/>
          </a:xfrm>
        </p:spPr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Motivations</a:t>
            </a:r>
            <a:endParaRPr lang="en-US" sz="2400" dirty="0" smtClean="0"/>
          </a:p>
          <a:p>
            <a:pPr marL="342900" indent="-342900">
              <a:buFont typeface="Arial" charset="0"/>
              <a:buChar char="•"/>
            </a:pPr>
            <a:endParaRPr lang="en-US" sz="2400" dirty="0" smtClean="0"/>
          </a:p>
          <a:p>
            <a:pPr marL="800100" lvl="1" indent="-342900">
              <a:buFont typeface="Arial" charset="0"/>
              <a:buChar char="•"/>
            </a:pPr>
            <a:endParaRPr lang="en-US" sz="2800" dirty="0" smtClean="0"/>
          </a:p>
          <a:p>
            <a:pPr marL="342900" indent="-342900">
              <a:buFont typeface="Arial" charset="0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0506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smtClean="0"/>
              <a:t>Transactions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975746"/>
          </a:xfrm>
        </p:spPr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Motivations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400" dirty="0" smtClean="0"/>
              <a:t>Concurrent behavior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400" dirty="0" smtClean="0"/>
              <a:t>Throughput v. Safety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400" dirty="0" smtClean="0"/>
              <a:t>Conflicts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400" dirty="0" smtClean="0"/>
              <a:t>ACID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400" dirty="0" smtClean="0"/>
              <a:t>Deadlock</a:t>
            </a:r>
          </a:p>
          <a:p>
            <a:pPr marL="342900" indent="-342900">
              <a:buFont typeface="Arial" charset="0"/>
              <a:buChar char="•"/>
            </a:pPr>
            <a:endParaRPr lang="en-US" sz="2400" dirty="0" smtClean="0"/>
          </a:p>
          <a:p>
            <a:pPr marL="800100" lvl="1" indent="-342900">
              <a:buFont typeface="Arial" charset="0"/>
              <a:buChar char="•"/>
            </a:pPr>
            <a:endParaRPr lang="en-US" sz="2800" dirty="0" smtClean="0"/>
          </a:p>
          <a:p>
            <a:pPr marL="342900" indent="-342900">
              <a:buFont typeface="Arial" charset="0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6446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smtClean="0"/>
              <a:t>Transactions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975746"/>
          </a:xfrm>
        </p:spPr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Schedules</a:t>
            </a:r>
          </a:p>
          <a:p>
            <a:pPr marL="342900" indent="-342900">
              <a:buFont typeface="Arial" charset="0"/>
              <a:buChar char="•"/>
            </a:pPr>
            <a:endParaRPr lang="en-US" sz="2400" dirty="0" smtClean="0"/>
          </a:p>
          <a:p>
            <a:pPr marL="800100" lvl="1" indent="-342900">
              <a:buFont typeface="Arial" charset="0"/>
              <a:buChar char="•"/>
            </a:pPr>
            <a:endParaRPr lang="en-US" sz="2800" dirty="0" smtClean="0"/>
          </a:p>
          <a:p>
            <a:pPr marL="342900" indent="-342900">
              <a:buFont typeface="Arial" charset="0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76900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smtClean="0"/>
              <a:t>Transactions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975746"/>
          </a:xfrm>
        </p:spPr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Schedules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400" dirty="0" smtClean="0"/>
              <a:t>Serial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400" dirty="0" smtClean="0"/>
              <a:t>Serializable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400" dirty="0" smtClean="0"/>
              <a:t>Conflict-serializable</a:t>
            </a:r>
          </a:p>
          <a:p>
            <a:pPr marL="1485900" lvl="2" indent="-342900">
              <a:buFont typeface="Arial" charset="0"/>
              <a:buChar char="•"/>
            </a:pPr>
            <a:r>
              <a:rPr lang="en-US" sz="2200" dirty="0" smtClean="0"/>
              <a:t>Precedence Graphs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400" dirty="0" smtClean="0"/>
              <a:t>(Recoverable)</a:t>
            </a:r>
          </a:p>
          <a:p>
            <a:pPr marL="342900" indent="-342900">
              <a:buFont typeface="Arial" charset="0"/>
              <a:buChar char="•"/>
            </a:pPr>
            <a:endParaRPr lang="en-US" sz="2400" dirty="0" smtClean="0"/>
          </a:p>
          <a:p>
            <a:pPr marL="800100" lvl="1" indent="-342900">
              <a:buFont typeface="Arial" charset="0"/>
              <a:buChar char="•"/>
            </a:pPr>
            <a:endParaRPr lang="en-US" sz="2800" dirty="0" smtClean="0"/>
          </a:p>
          <a:p>
            <a:pPr marL="342900" indent="-342900">
              <a:buFont typeface="Arial" charset="0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29919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smtClean="0"/>
              <a:t>Transactions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975746"/>
          </a:xfrm>
        </p:spPr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Schedulers</a:t>
            </a:r>
          </a:p>
          <a:p>
            <a:pPr marL="342900" indent="-342900">
              <a:buFont typeface="Arial" charset="0"/>
              <a:buChar char="•"/>
            </a:pPr>
            <a:endParaRPr lang="en-US" sz="2400" dirty="0" smtClean="0"/>
          </a:p>
          <a:p>
            <a:pPr marL="800100" lvl="1" indent="-342900">
              <a:buFont typeface="Arial" charset="0"/>
              <a:buChar char="•"/>
            </a:pPr>
            <a:endParaRPr lang="en-US" sz="2800" dirty="0" smtClean="0"/>
          </a:p>
          <a:p>
            <a:pPr marL="342900" indent="-342900">
              <a:buFont typeface="Arial" charset="0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71211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smtClean="0"/>
              <a:t>Transactions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975746"/>
          </a:xfrm>
        </p:spPr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Schedulers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400" dirty="0" smtClean="0"/>
              <a:t>Locking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400" dirty="0" smtClean="0"/>
              <a:t>SQLite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400" dirty="0" smtClean="0"/>
              <a:t>2PL, Strict 2PL 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400" dirty="0" smtClean="0"/>
              <a:t>Granularity (DB v. Records)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400" dirty="0" smtClean="0"/>
              <a:t>Phantom problem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400" dirty="0" smtClean="0"/>
              <a:t>Isolation level</a:t>
            </a:r>
          </a:p>
          <a:p>
            <a:pPr marL="342900" indent="-342900">
              <a:buFont typeface="Arial" charset="0"/>
              <a:buChar char="•"/>
            </a:pPr>
            <a:endParaRPr lang="en-US" sz="2400" dirty="0" smtClean="0"/>
          </a:p>
          <a:p>
            <a:pPr marL="800100" lvl="1" indent="-342900">
              <a:buFont typeface="Arial" charset="0"/>
              <a:buChar char="•"/>
            </a:pPr>
            <a:endParaRPr lang="en-US" sz="2800" dirty="0" smtClean="0"/>
          </a:p>
          <a:p>
            <a:pPr marL="342900" indent="-342900">
              <a:buFont typeface="Arial" charset="0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08222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smtClean="0"/>
              <a:t>Examination Stations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Exam </a:t>
            </a:r>
            <a:r>
              <a:rPr lang="en-US" sz="2800" dirty="0" smtClean="0"/>
              <a:t>Wednesday June 6</a:t>
            </a:r>
            <a:endParaRPr lang="en-US" sz="2800" dirty="0" smtClean="0"/>
          </a:p>
          <a:p>
            <a:pPr marL="800100" lvl="1" indent="-342900">
              <a:buFont typeface="Arial" charset="0"/>
              <a:buChar char="•"/>
            </a:pPr>
            <a:r>
              <a:rPr lang="en-US" sz="2800" dirty="0"/>
              <a:t>8</a:t>
            </a:r>
            <a:r>
              <a:rPr lang="en-US" sz="2800" dirty="0" smtClean="0"/>
              <a:t>:30-10:20</a:t>
            </a:r>
            <a:endParaRPr lang="en-US" sz="2800" dirty="0" smtClean="0"/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One sheet of notes, front and back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Practice </a:t>
            </a:r>
            <a:r>
              <a:rPr lang="en-US" sz="2800" dirty="0" smtClean="0"/>
              <a:t>exam/</a:t>
            </a:r>
            <a:r>
              <a:rPr lang="en-US" sz="2800" dirty="0" smtClean="0"/>
              <a:t>solutions </a:t>
            </a:r>
            <a:r>
              <a:rPr lang="en-US" sz="2800" dirty="0" smtClean="0"/>
              <a:t>out after class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Good luck!</a:t>
            </a:r>
          </a:p>
          <a:p>
            <a:pPr marL="342900" indent="-342900">
              <a:buFont typeface="Arial" charset="0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24796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smtClean="0"/>
              <a:t>Transactions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975746"/>
          </a:xfrm>
        </p:spPr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Design considerations</a:t>
            </a:r>
          </a:p>
          <a:p>
            <a:pPr marL="342900" indent="-342900">
              <a:buFont typeface="Arial" charset="0"/>
              <a:buChar char="•"/>
            </a:pPr>
            <a:endParaRPr lang="en-US" sz="2400" dirty="0" smtClean="0"/>
          </a:p>
          <a:p>
            <a:pPr marL="800100" lvl="1" indent="-342900">
              <a:buFont typeface="Arial" charset="0"/>
              <a:buChar char="•"/>
            </a:pPr>
            <a:endParaRPr lang="en-US" sz="2800" dirty="0" smtClean="0"/>
          </a:p>
          <a:p>
            <a:pPr marL="342900" indent="-342900">
              <a:buFont typeface="Arial" charset="0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64578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smtClean="0"/>
              <a:t>Transactions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975746"/>
          </a:xfrm>
        </p:spPr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Design considerations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400" dirty="0" smtClean="0"/>
              <a:t>Throughput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400" dirty="0" smtClean="0"/>
              <a:t>Thrashing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400" dirty="0" smtClean="0"/>
              <a:t>Deadlock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400" dirty="0" smtClean="0"/>
              <a:t>ACID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400" dirty="0" smtClean="0"/>
              <a:t>Transactional v. Analytical</a:t>
            </a:r>
          </a:p>
          <a:p>
            <a:pPr marL="342900" indent="-342900">
              <a:buFont typeface="Arial" charset="0"/>
              <a:buChar char="•"/>
            </a:pPr>
            <a:endParaRPr lang="en-US" sz="2400" dirty="0" smtClean="0"/>
          </a:p>
          <a:p>
            <a:pPr marL="800100" lvl="1" indent="-342900">
              <a:buFont typeface="Arial" charset="0"/>
              <a:buChar char="•"/>
            </a:pPr>
            <a:endParaRPr lang="en-US" sz="2800" dirty="0" smtClean="0"/>
          </a:p>
          <a:p>
            <a:pPr marL="342900" indent="-342900">
              <a:buFont typeface="Arial" charset="0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4248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smtClean="0"/>
              <a:t>On the 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975746"/>
          </a:xfrm>
        </p:spPr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Short answer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General/1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half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Database Design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Transactions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i="1" dirty="0" smtClean="0"/>
              <a:t>May have differing point values</a:t>
            </a:r>
            <a:endParaRPr lang="en-US" sz="2800" i="1" dirty="0" smtClean="0"/>
          </a:p>
          <a:p>
            <a:pPr marL="800100" lvl="1" indent="-342900">
              <a:buFont typeface="Arial" charset="0"/>
              <a:buChar char="•"/>
            </a:pPr>
            <a:endParaRPr lang="en-US" sz="2800" dirty="0" smtClean="0"/>
          </a:p>
          <a:p>
            <a:pPr marL="342900" indent="-342900">
              <a:buFont typeface="Arial" charset="0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887167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smtClean="0"/>
              <a:t>Long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975746"/>
          </a:xfrm>
        </p:spPr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BCNF Decomposition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E/R Diagrams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Schemas and Diagrams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Schedules</a:t>
            </a:r>
            <a:endParaRPr lang="en-US" sz="2800" dirty="0"/>
          </a:p>
          <a:p>
            <a:pPr marL="800100" lvl="1" indent="-342900">
              <a:buFont typeface="Arial" charset="0"/>
              <a:buChar char="•"/>
            </a:pPr>
            <a:r>
              <a:rPr lang="en-US" sz="2800" dirty="0"/>
              <a:t>Conflict-</a:t>
            </a:r>
            <a:r>
              <a:rPr lang="en-US" sz="2800" dirty="0" err="1"/>
              <a:t>Serializability</a:t>
            </a:r>
            <a:endParaRPr lang="en-US" sz="2800" dirty="0"/>
          </a:p>
          <a:p>
            <a:pPr marL="342900" indent="-342900">
              <a:buFont typeface="Arial" charset="0"/>
              <a:buChar char="•"/>
            </a:pPr>
            <a:endParaRPr lang="en-US" sz="2800" dirty="0" smtClean="0"/>
          </a:p>
          <a:p>
            <a:pPr marL="342900" indent="-342900">
              <a:buFont typeface="Arial" charset="0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47449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smtClean="0"/>
              <a:t>Some of the following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975746"/>
          </a:xfrm>
        </p:spPr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From the midterm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SQL/</a:t>
            </a:r>
            <a:r>
              <a:rPr lang="en-US" sz="2800" dirty="0" err="1" smtClean="0"/>
              <a:t>Datalog</a:t>
            </a:r>
            <a:r>
              <a:rPr lang="en-US" sz="2800" dirty="0" smtClean="0"/>
              <a:t>/RA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Cost Estimation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Missing from Midterm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SQL++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MapReduce (pseudocode only)</a:t>
            </a:r>
          </a:p>
          <a:p>
            <a:pPr marL="342900" indent="-342900">
              <a:buFont typeface="Arial" charset="0"/>
              <a:buChar char="•"/>
            </a:pPr>
            <a:endParaRPr lang="en-US" sz="2800" dirty="0" smtClean="0"/>
          </a:p>
          <a:p>
            <a:pPr marL="342900" indent="-342900">
              <a:buFont typeface="Arial" charset="0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07611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smtClean="0"/>
              <a:t>Some of the following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975746"/>
          </a:xfrm>
        </p:spPr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Database Design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Views/Indexes</a:t>
            </a:r>
          </a:p>
          <a:p>
            <a:pPr marL="1485900" lvl="2" indent="-342900">
              <a:buFont typeface="Arial" charset="0"/>
              <a:buChar char="•"/>
            </a:pPr>
            <a:r>
              <a:rPr lang="en-US" sz="2600" dirty="0" smtClean="0"/>
              <a:t>Workload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Isolation levels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Client-specification/Design Pipeline</a:t>
            </a:r>
          </a:p>
          <a:p>
            <a:pPr marL="800100" lvl="1" indent="-342900">
              <a:buFont typeface="Arial" charset="0"/>
              <a:buChar char="•"/>
            </a:pPr>
            <a:endParaRPr lang="en-US" sz="2800" dirty="0" smtClean="0"/>
          </a:p>
          <a:p>
            <a:pPr marL="342900" indent="-342900">
              <a:buFont typeface="Arial" charset="0"/>
              <a:buChar char="•"/>
            </a:pPr>
            <a:endParaRPr lang="en-US" sz="2800" dirty="0" smtClean="0"/>
          </a:p>
          <a:p>
            <a:pPr marL="342900" indent="-342900">
              <a:buFont typeface="Arial" charset="0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8320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smtClean="0"/>
              <a:t>Some of the following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975746"/>
          </a:xfrm>
        </p:spPr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Transactions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Producing schedules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Verifying schedules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Locks and unlocks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Constraints</a:t>
            </a:r>
          </a:p>
          <a:p>
            <a:pPr marL="800100" lvl="1" indent="-342900">
              <a:buFont typeface="Arial" charset="0"/>
              <a:buChar char="•"/>
            </a:pPr>
            <a:endParaRPr lang="en-US" sz="2800" dirty="0" smtClean="0"/>
          </a:p>
          <a:p>
            <a:pPr marL="800100" lvl="1" indent="-342900">
              <a:buFont typeface="Arial" charset="0"/>
              <a:buChar char="•"/>
            </a:pPr>
            <a:endParaRPr lang="en-US" sz="2800" dirty="0" smtClean="0"/>
          </a:p>
          <a:p>
            <a:pPr marL="342900" indent="-342900">
              <a:buFont typeface="Arial" charset="0"/>
              <a:buChar char="•"/>
            </a:pPr>
            <a:endParaRPr lang="en-US" sz="2800" dirty="0" smtClean="0"/>
          </a:p>
          <a:p>
            <a:pPr marL="342900" indent="-342900">
              <a:buFont typeface="Arial" charset="0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66679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smtClean="0"/>
              <a:t>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975746"/>
          </a:xfrm>
        </p:spPr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Look through the exam first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Try and do easiest questions first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Short answer questions </a:t>
            </a:r>
            <a:r>
              <a:rPr lang="en-US" sz="2800" i="1" dirty="0" smtClean="0"/>
              <a:t>may not</a:t>
            </a:r>
            <a:r>
              <a:rPr lang="en-US" sz="2800" dirty="0" smtClean="0"/>
              <a:t> be worth equal amounts </a:t>
            </a:r>
          </a:p>
          <a:p>
            <a:pPr marL="1485900" lvl="2" indent="-342900">
              <a:buFont typeface="Arial" charset="0"/>
              <a:buChar char="•"/>
            </a:pPr>
            <a:r>
              <a:rPr lang="en-US" sz="2600" dirty="0" smtClean="0"/>
              <a:t>Points per on exam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Be ready for tricky questions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Most problems in familiar format</a:t>
            </a:r>
            <a:endParaRPr lang="en-US" sz="2800" dirty="0" smtClean="0"/>
          </a:p>
          <a:p>
            <a:pPr marL="342900" indent="-342900">
              <a:buFont typeface="Arial" charset="0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21427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smtClean="0"/>
              <a:t>Final Assorted minutiae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975746"/>
          </a:xfrm>
        </p:spPr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Office hours (CSE 214)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Monday 12-2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Tuesday 2-4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These are the only office hours</a:t>
            </a:r>
            <a:endParaRPr lang="en-US" sz="2800" dirty="0" smtClean="0"/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Course evaluations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In by Sunday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HW8 Due Tonight 11:30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Up to two late days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Please only tag once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08355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smtClean="0"/>
              <a:t>Exam Length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1:50 minutes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Roughly 50% longer than midterm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Will focus on material from second half of the course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Practice Exam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Midterm exam</a:t>
            </a:r>
            <a:endParaRPr lang="en-US" sz="2800" dirty="0" smtClean="0"/>
          </a:p>
          <a:p>
            <a:pPr marL="342900" indent="-342900">
              <a:buFont typeface="Arial" charset="0"/>
              <a:buChar char="•"/>
            </a:pPr>
            <a:endParaRPr lang="en-US" sz="2800" dirty="0" smtClean="0"/>
          </a:p>
          <a:p>
            <a:pPr marL="342900" indent="-342900">
              <a:buFont typeface="Arial" charset="0"/>
              <a:buChar char="•"/>
            </a:pPr>
            <a:endParaRPr lang="en-US" sz="2800" dirty="0" smtClean="0"/>
          </a:p>
          <a:p>
            <a:pPr marL="342900" indent="-342900">
              <a:buFont typeface="Arial" charset="0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0932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smtClean="0"/>
              <a:t>First half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Databases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Motivations and definitions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Relational Databases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SQL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Relational Algebra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err="1" smtClean="0"/>
              <a:t>Datalog</a:t>
            </a:r>
            <a:endParaRPr lang="en-US" sz="2800" dirty="0" smtClean="0"/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Semi-structured Data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Motivations and definitions</a:t>
            </a:r>
          </a:p>
          <a:p>
            <a:pPr marL="342900" indent="-342900">
              <a:buFont typeface="Arial" charset="0"/>
              <a:buChar char="•"/>
            </a:pPr>
            <a:endParaRPr lang="en-US" sz="2800" dirty="0" smtClean="0"/>
          </a:p>
          <a:p>
            <a:pPr marL="342900" indent="-342900">
              <a:buFont typeface="Arial" charset="0"/>
              <a:buChar char="•"/>
            </a:pPr>
            <a:endParaRPr lang="en-US" sz="2800" dirty="0" smtClean="0"/>
          </a:p>
          <a:p>
            <a:pPr marL="342900" indent="-342900">
              <a:buFont typeface="Arial" charset="0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0179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/>
              <a:t>First half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Internals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Indexes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Physical plans/Cost Estimation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Disk I/o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Parallel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Shared Nothing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Map Reduce</a:t>
            </a:r>
          </a:p>
          <a:p>
            <a:pPr marL="800100" lvl="1" indent="-342900">
              <a:buFont typeface="Arial" charset="0"/>
              <a:buChar char="•"/>
            </a:pPr>
            <a:endParaRPr lang="en-US" sz="2800" dirty="0" smtClean="0"/>
          </a:p>
          <a:p>
            <a:pPr marL="800100" lvl="1" indent="-342900">
              <a:buFont typeface="Arial" charset="0"/>
              <a:buChar char="•"/>
            </a:pPr>
            <a:endParaRPr lang="en-US" sz="2800" dirty="0" smtClean="0"/>
          </a:p>
          <a:p>
            <a:pPr marL="342900" indent="-342900">
              <a:buFont typeface="Arial" charset="0"/>
              <a:buChar char="•"/>
            </a:pPr>
            <a:endParaRPr lang="en-US" sz="2800" dirty="0" smtClean="0"/>
          </a:p>
          <a:p>
            <a:pPr marL="342900" indent="-342900">
              <a:buFont typeface="Arial" charset="0"/>
              <a:buChar char="•"/>
            </a:pPr>
            <a:endParaRPr lang="en-US" sz="2800" dirty="0" smtClean="0"/>
          </a:p>
          <a:p>
            <a:pPr marL="342900" indent="-342900">
              <a:buFont typeface="Arial" charset="0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45853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smtClean="0"/>
              <a:t>New material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975746"/>
          </a:xfrm>
        </p:spPr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Database Design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600" dirty="0" smtClean="0"/>
              <a:t>E/R Diagrams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600" dirty="0" smtClean="0"/>
              <a:t>Constraints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600" dirty="0" smtClean="0"/>
              <a:t>1NF, BCNF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600" dirty="0" smtClean="0"/>
              <a:t>Decomposition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600" dirty="0" smtClean="0"/>
              <a:t>Loss/Chase test</a:t>
            </a:r>
            <a:endParaRPr lang="en-US" sz="2600" dirty="0" smtClean="0"/>
          </a:p>
          <a:p>
            <a:pPr marL="800100" lvl="1" indent="-342900">
              <a:buFont typeface="Arial" charset="0"/>
              <a:buChar char="•"/>
            </a:pPr>
            <a:endParaRPr lang="en-US" sz="2800" dirty="0" smtClean="0"/>
          </a:p>
          <a:p>
            <a:pPr marL="342900" indent="-342900">
              <a:buFont typeface="Arial" charset="0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95404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smtClean="0"/>
              <a:t>New material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975746"/>
          </a:xfrm>
        </p:spPr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Transactions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600" dirty="0" smtClean="0"/>
              <a:t>Schedules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600" dirty="0" smtClean="0"/>
              <a:t>Concurrent behavior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600" dirty="0" smtClean="0"/>
              <a:t>ACID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600" dirty="0" smtClean="0"/>
              <a:t>Locking</a:t>
            </a:r>
            <a:endParaRPr lang="en-US" sz="2600" dirty="0" smtClean="0"/>
          </a:p>
          <a:p>
            <a:pPr marL="800100" lvl="1" indent="-342900">
              <a:buFont typeface="Arial" charset="0"/>
              <a:buChar char="•"/>
            </a:pPr>
            <a:endParaRPr lang="en-US" sz="2800" dirty="0" smtClean="0"/>
          </a:p>
          <a:p>
            <a:pPr marL="342900" indent="-342900">
              <a:buFont typeface="Arial" charset="0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90877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smtClean="0"/>
              <a:t>Database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975746"/>
          </a:xfrm>
        </p:spPr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E/R Diagrams</a:t>
            </a:r>
            <a:endParaRPr lang="en-US" sz="2600" dirty="0" smtClean="0"/>
          </a:p>
          <a:p>
            <a:pPr marL="800100" lvl="1" indent="-342900">
              <a:buFont typeface="Arial" charset="0"/>
              <a:buChar char="•"/>
            </a:pPr>
            <a:endParaRPr lang="en-US" sz="2800" dirty="0" smtClean="0"/>
          </a:p>
          <a:p>
            <a:pPr marL="342900" indent="-342900">
              <a:buFont typeface="Arial" charset="0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37955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smtClean="0"/>
              <a:t>Database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975746"/>
          </a:xfrm>
        </p:spPr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E/R Diagrams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600" dirty="0" smtClean="0"/>
              <a:t>Entities, Relations, Attributes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600" dirty="0" smtClean="0"/>
              <a:t>Many-to-many, </a:t>
            </a:r>
            <a:r>
              <a:rPr lang="en-US" sz="2600" dirty="0" err="1" smtClean="0"/>
              <a:t>etc</a:t>
            </a:r>
            <a:endParaRPr lang="en-US" sz="2600" dirty="0" smtClean="0"/>
          </a:p>
          <a:p>
            <a:pPr marL="800100" lvl="1" indent="-342900">
              <a:buFont typeface="Arial" charset="0"/>
              <a:buChar char="•"/>
            </a:pPr>
            <a:r>
              <a:rPr lang="en-US" sz="2600" dirty="0" smtClean="0"/>
              <a:t>Weak entities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600" dirty="0" smtClean="0"/>
              <a:t>Constraints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600" dirty="0" smtClean="0"/>
              <a:t>Converting to schema</a:t>
            </a:r>
            <a:endParaRPr lang="en-US" sz="2600" dirty="0" smtClean="0"/>
          </a:p>
          <a:p>
            <a:pPr marL="800100" lvl="1" indent="-342900">
              <a:buFont typeface="Arial" charset="0"/>
              <a:buChar char="•"/>
            </a:pPr>
            <a:endParaRPr lang="en-US" sz="2800" dirty="0" smtClean="0"/>
          </a:p>
          <a:p>
            <a:pPr marL="342900" indent="-342900">
              <a:buFont typeface="Arial" charset="0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81233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95081</TotalTime>
  <Words>372</Words>
  <Application>Microsoft Macintosh PowerPoint</Application>
  <PresentationFormat>On-screen Show (4:3)</PresentationFormat>
  <Paragraphs>175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 Black</vt:lpstr>
      <vt:lpstr>Calibri</vt:lpstr>
      <vt:lpstr>Arial</vt:lpstr>
      <vt:lpstr>Essential</vt:lpstr>
      <vt:lpstr>Cse 344</vt:lpstr>
      <vt:lpstr>Examination Stations</vt:lpstr>
      <vt:lpstr>Exam Length</vt:lpstr>
      <vt:lpstr>First half topics</vt:lpstr>
      <vt:lpstr>First half topics</vt:lpstr>
      <vt:lpstr>New material</vt:lpstr>
      <vt:lpstr>New material</vt:lpstr>
      <vt:lpstr>Database design</vt:lpstr>
      <vt:lpstr>Database design</vt:lpstr>
      <vt:lpstr>Database design</vt:lpstr>
      <vt:lpstr>Database design</vt:lpstr>
      <vt:lpstr>Database design</vt:lpstr>
      <vt:lpstr>Database design</vt:lpstr>
      <vt:lpstr>Transactions</vt:lpstr>
      <vt:lpstr>Transactions</vt:lpstr>
      <vt:lpstr>Transactions</vt:lpstr>
      <vt:lpstr>Transactions</vt:lpstr>
      <vt:lpstr>Transactions</vt:lpstr>
      <vt:lpstr>Transactions</vt:lpstr>
      <vt:lpstr>Transactions</vt:lpstr>
      <vt:lpstr>Transactions</vt:lpstr>
      <vt:lpstr>On the exam</vt:lpstr>
      <vt:lpstr>Long Answer</vt:lpstr>
      <vt:lpstr>Some of the following</vt:lpstr>
      <vt:lpstr>Some of the following</vt:lpstr>
      <vt:lpstr>Some of the following</vt:lpstr>
      <vt:lpstr>Advice</vt:lpstr>
      <vt:lpstr>Final Assorted minutiae</vt:lpstr>
    </vt:vector>
  </TitlesOfParts>
  <Company/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373</dc:title>
  <dc:creator>Evan McCarty</dc:creator>
  <cp:lastModifiedBy>Evan J. McCarty</cp:lastModifiedBy>
  <cp:revision>318</cp:revision>
  <cp:lastPrinted>2018-06-01T16:19:07Z</cp:lastPrinted>
  <dcterms:created xsi:type="dcterms:W3CDTF">2017-03-27T18:12:41Z</dcterms:created>
  <dcterms:modified xsi:type="dcterms:W3CDTF">2018-06-01T16:20:20Z</dcterms:modified>
</cp:coreProperties>
</file>