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8"/>
  </p:notesMasterIdLst>
  <p:sldIdLst>
    <p:sldId id="256" r:id="rId2"/>
    <p:sldId id="718" r:id="rId3"/>
    <p:sldId id="719" r:id="rId4"/>
    <p:sldId id="720" r:id="rId5"/>
    <p:sldId id="662" r:id="rId6"/>
    <p:sldId id="663" r:id="rId7"/>
    <p:sldId id="671" r:id="rId8"/>
    <p:sldId id="676" r:id="rId9"/>
    <p:sldId id="680" r:id="rId10"/>
    <p:sldId id="681" r:id="rId11"/>
    <p:sldId id="691" r:id="rId12"/>
    <p:sldId id="695" r:id="rId13"/>
    <p:sldId id="696" r:id="rId14"/>
    <p:sldId id="697" r:id="rId15"/>
    <p:sldId id="698" r:id="rId16"/>
    <p:sldId id="699" r:id="rId17"/>
    <p:sldId id="700" r:id="rId18"/>
    <p:sldId id="701" r:id="rId19"/>
    <p:sldId id="702" r:id="rId20"/>
    <p:sldId id="703" r:id="rId21"/>
    <p:sldId id="704" r:id="rId22"/>
    <p:sldId id="705" r:id="rId23"/>
    <p:sldId id="706" r:id="rId24"/>
    <p:sldId id="707" r:id="rId25"/>
    <p:sldId id="708" r:id="rId26"/>
    <p:sldId id="709" r:id="rId27"/>
    <p:sldId id="710" r:id="rId28"/>
    <p:sldId id="711" r:id="rId29"/>
    <p:sldId id="712" r:id="rId30"/>
    <p:sldId id="713" r:id="rId31"/>
    <p:sldId id="714" r:id="rId32"/>
    <p:sldId id="715" r:id="rId33"/>
    <p:sldId id="716" r:id="rId34"/>
    <p:sldId id="717" r:id="rId35"/>
    <p:sldId id="721" r:id="rId36"/>
    <p:sldId id="72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30" autoAdjust="0"/>
    <p:restoredTop sz="84458" autoAdjust="0"/>
  </p:normalViewPr>
  <p:slideViewPr>
    <p:cSldViewPr snapToGrid="0" snapToObjects="1">
      <p:cViewPr varScale="1">
        <p:scale>
          <a:sx n="92" d="100"/>
          <a:sy n="92" d="100"/>
        </p:scale>
        <p:origin x="16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009CF-1B45-B448-B456-E778E09E054F}" type="slidenum">
              <a:rPr lang="en-US"/>
              <a:pPr/>
              <a:t>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9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B08B8-EE6E-9F4B-ACFF-D419E483A453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31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B08B8-EE6E-9F4B-ACFF-D419E483A453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7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B08B8-EE6E-9F4B-ACFF-D419E483A453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87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96E6C-B97A-7B41-A596-28D8CEDA255A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65EC12-94FB-DD49-9FD0-19E57DABC204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55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Phantoms?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14B9F-9688-B147-A83A-C13E7714B53E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43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Stopped here Winter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14B9F-9688-B147-A83A-C13E7714B53E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64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Stopped here 16au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4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14au: These slides have</a:t>
            </a:r>
            <a:r>
              <a:rPr lang="en-US" baseline="0" dirty="0"/>
              <a:t> been hidden in the past and could be skipped if pressed for time since they review/repeat similar things found elsewhere and in the 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43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Arial" charset="0"/>
              </a:rPr>
              <a:t>Commercial systems use wait-for graphs to detect deadlocks. The problem with timeouts is how to set the threshold.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Stopped here wi17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3ABA8-A6A0-3441-85E6-E90B3EA97E4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8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Arial" charset="0"/>
              </a:rPr>
              <a:t>Commercial systems use wait-for graphs to detect deadlocks. The problem with timeouts is how to set the threshold.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Stopped here wi17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3ABA8-A6A0-3441-85E6-E90B3EA97E4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1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</a:rPr>
              <a:t>Better performance than a generic lock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1C295-9121-154F-B609-ABBC87C0713D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5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</a:rPr>
              <a:t>Better performance than a generic lock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1C295-9121-154F-B609-ABBC87C0713D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74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67663-2698-934C-B9C2-1E9C65E4648A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91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142DA-38AD-B440-8993-BFB0CDFF792F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4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Example: 2PL transactions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>
            <p:extLst/>
          </p:nvPr>
        </p:nvGraphicFramePr>
        <p:xfrm>
          <a:off x="609600" y="1460500"/>
          <a:ext cx="8153400" cy="4864608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; 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BLOCKED…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…GRANTED;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1233" name="Rectangle 51"/>
          <p:cNvSpPr>
            <a:spLocks noChangeArrowheads="1"/>
          </p:cNvSpPr>
          <p:nvPr/>
        </p:nvSpPr>
        <p:spPr bwMode="auto">
          <a:xfrm>
            <a:off x="304800" y="6091238"/>
            <a:ext cx="3058237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a typeface="Arial" charset="0"/>
                <a:cs typeface="Arial" charset="0"/>
              </a:rPr>
              <a:t>Now it is conflict-</a:t>
            </a:r>
            <a:r>
              <a:rPr lang="en-US" sz="1800" dirty="0" err="1">
                <a:solidFill>
                  <a:srgbClr val="000000"/>
                </a:solidFill>
                <a:ea typeface="Arial" charset="0"/>
                <a:cs typeface="Arial" charset="0"/>
              </a:rPr>
              <a:t>serializable</a:t>
            </a:r>
            <a:endParaRPr lang="en-US" sz="1800" dirty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Then there is the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following </a:t>
            </a:r>
            <a:r>
              <a:rPr lang="en-US" sz="2800" b="1" u="sng" dirty="0">
                <a:solidFill>
                  <a:srgbClr val="000000"/>
                </a:solidFill>
                <a:latin typeface="Arial"/>
              </a:rPr>
              <a:t>temporal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cycle in the schedule: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"/>
                <a:sym typeface="Wingdings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(A)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61682E"/>
                </a:solidFill>
                <a:latin typeface="Arial"/>
              </a:rPr>
              <a:t>L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</a:rPr>
              <a:t>(A)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  <a:sym typeface="Wingdings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(B)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61682E"/>
                </a:solidFill>
                <a:latin typeface="Arial"/>
                <a:sym typeface="Wingdings"/>
              </a:rPr>
              <a:t>2</a:t>
            </a:r>
            <a:r>
              <a:rPr lang="en-US" sz="2800" dirty="0">
                <a:solidFill>
                  <a:srgbClr val="61682E"/>
                </a:solidFill>
                <a:latin typeface="Arial"/>
                <a:sym typeface="Wingdings"/>
              </a:rPr>
              <a:t>(B)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3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sym typeface="Wingdings"/>
              </a:rPr>
              <a:t>(B)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DC62"/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>
                <a:solidFill>
                  <a:srgbClr val="FFDC62"/>
                </a:solidFill>
                <a:latin typeface="Arial"/>
                <a:sym typeface="Wingdings"/>
              </a:rPr>
              <a:t>3</a:t>
            </a:r>
            <a:r>
              <a:rPr lang="en-US" sz="2800" dirty="0">
                <a:solidFill>
                  <a:srgbClr val="FFDC62"/>
                </a:solidFill>
                <a:latin typeface="Arial"/>
                <a:sym typeface="Wingdings"/>
              </a:rPr>
              <a:t>(B)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rgbClr val="FFDC62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FFDC62"/>
                </a:solidFill>
                <a:latin typeface="Arial"/>
                <a:sym typeface="Wingdings"/>
              </a:rPr>
              <a:t>3</a:t>
            </a:r>
            <a:r>
              <a:rPr lang="en-US" sz="2800" dirty="0">
                <a:solidFill>
                  <a:srgbClr val="FFDC62"/>
                </a:solidFill>
                <a:latin typeface="Arial"/>
                <a:sym typeface="Wingdings"/>
              </a:rPr>
              <a:t>(C)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  <a:sym typeface="Wingdings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(C)</a:t>
            </a: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>
                <a:solidFill>
                  <a:srgbClr val="BA2800"/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(C)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>
                <a:solidFill>
                  <a:srgbClr val="BA2800"/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(C)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>
                <a:solidFill>
                  <a:srgbClr val="BA2800"/>
                </a:solidFill>
                <a:latin typeface="Arial"/>
                <a:sym typeface="Wingdings"/>
              </a:rPr>
              <a:t>1</a:t>
            </a:r>
            <a:r>
              <a:rPr lang="en-US" sz="2800" dirty="0">
                <a:solidFill>
                  <a:srgbClr val="BA2800"/>
                </a:solidFill>
                <a:latin typeface="Arial"/>
                <a:sym typeface="Wingdings"/>
              </a:rPr>
              <a:t>(A)</a:t>
            </a:r>
            <a:endParaRPr lang="en-US" sz="2800" dirty="0">
              <a:solidFill>
                <a:srgbClr val="BA2800"/>
              </a:solidFill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66657" y="5791200"/>
            <a:ext cx="2339628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Cycle in time: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Contradiction</a:t>
            </a:r>
          </a:p>
        </p:txBody>
      </p:sp>
    </p:spTree>
    <p:extLst>
      <p:ext uri="{BB962C8B-B14F-4D97-AF65-F5344CB8AC3E}">
        <p14:creationId xmlns:p14="http://schemas.microsoft.com/office/powerpoint/2010/main" val="15183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" charset="0"/>
              </a:rPr>
              <a:t>A New Problem: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Non-recoverable Schedule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>
            <p:extLst/>
          </p:nvPr>
        </p:nvGraphicFramePr>
        <p:xfrm>
          <a:off x="609600" y="1460500"/>
          <a:ext cx="8153400" cy="4876800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BLOCKED…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…GRANTED;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Rollback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1828800" y="5562600"/>
            <a:ext cx="2724063" cy="1123712"/>
          </a:xfrm>
          <a:prstGeom prst="wedgeRoundRectCallout">
            <a:avLst>
              <a:gd name="adj1" fmla="val -65789"/>
              <a:gd name="adj2" fmla="val -678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indent="0" eaLnBrk="1" hangingPunct="1">
              <a:buNone/>
            </a:pPr>
            <a:r>
              <a:rPr lang="en-US" sz="2000" dirty="0">
                <a:latin typeface="+mn-lt"/>
              </a:rPr>
              <a:t>Elements A, B written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by T1 are restored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to their original value.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400800" y="6248400"/>
            <a:ext cx="2533285" cy="442674"/>
          </a:xfrm>
          <a:prstGeom prst="wedgeRoundRectCallout">
            <a:avLst>
              <a:gd name="adj1" fmla="val -67723"/>
              <a:gd name="adj2" fmla="val -8347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indent="0" eaLnBrk="1" hangingPunct="1">
              <a:buNone/>
            </a:pPr>
            <a:r>
              <a:rPr lang="en-US" sz="2000" dirty="0">
                <a:latin typeface="+mn-lt"/>
              </a:rPr>
              <a:t>Can no longer undo!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7010400" y="3200400"/>
            <a:ext cx="2089613" cy="1123712"/>
          </a:xfrm>
          <a:prstGeom prst="wedgeRoundRectCallout">
            <a:avLst>
              <a:gd name="adj1" fmla="val -49329"/>
              <a:gd name="adj2" fmla="val 765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indent="0" eaLnBrk="1" hangingPunct="1">
              <a:buNone/>
            </a:pPr>
            <a:r>
              <a:rPr lang="en-US" sz="2000" dirty="0">
                <a:latin typeface="+mn-lt"/>
              </a:rPr>
              <a:t>Dirty reads of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A, B lead to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incorrect writes.</a:t>
            </a:r>
          </a:p>
        </p:txBody>
      </p:sp>
    </p:spTree>
    <p:extLst>
      <p:ext uri="{BB962C8B-B14F-4D97-AF65-F5344CB8AC3E}">
        <p14:creationId xmlns:p14="http://schemas.microsoft.com/office/powerpoint/2010/main" val="12492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Strict 2PL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3581400"/>
            <a:ext cx="7908234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All locks are held until commit/abort: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All unlocks are done together with commit/abort.</a:t>
            </a:r>
          </a:p>
        </p:txBody>
      </p:sp>
      <p:sp>
        <p:nvSpPr>
          <p:cNvPr id="3" name="Rectangle 2"/>
          <p:cNvSpPr/>
          <p:nvPr/>
        </p:nvSpPr>
        <p:spPr>
          <a:xfrm>
            <a:off x="569575" y="2466986"/>
            <a:ext cx="3244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The Strict 2PL rule:</a:t>
            </a:r>
          </a:p>
        </p:txBody>
      </p:sp>
      <p:sp>
        <p:nvSpPr>
          <p:cNvPr id="7" name="Rectangle 6"/>
          <p:cNvSpPr/>
          <p:nvPr/>
        </p:nvSpPr>
        <p:spPr>
          <a:xfrm>
            <a:off x="721975" y="5238193"/>
            <a:ext cx="731018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With strict 2PL, we will get schedules that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are both conflict-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serializable</a:t>
            </a:r>
            <a:r>
              <a:rPr lang="en-US" dirty="0">
                <a:solidFill>
                  <a:prstClr val="black"/>
                </a:solidFill>
                <a:latin typeface="Arial" charset="0"/>
              </a:rPr>
              <a:t> and recoverable</a:t>
            </a:r>
          </a:p>
        </p:txBody>
      </p:sp>
    </p:spTree>
    <p:extLst>
      <p:ext uri="{BB962C8B-B14F-4D97-AF65-F5344CB8AC3E}">
        <p14:creationId xmlns:p14="http://schemas.microsoft.com/office/powerpoint/2010/main" val="5463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Strict 2PL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1444"/>
              </p:ext>
            </p:extLst>
          </p:nvPr>
        </p:nvGraphicFramePr>
        <p:xfrm>
          <a:off x="609600" y="1189861"/>
          <a:ext cx="8257538" cy="5401294"/>
        </p:xfrm>
        <a:graphic>
          <a:graphicData uri="http://schemas.openxmlformats.org/drawingml/2006/table">
            <a:tbl>
              <a:tblPr/>
              <a:tblGrid>
                <a:gridCol w="41287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287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:=A+100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BLOCKED…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:=B+100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Rollback &amp; U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(A);U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endParaRPr lang="en-US" sz="1800" b="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…GRANTED;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 := A*2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7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 := B*2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9096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WRITE(B);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 &amp; U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5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Strict 2PL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Lock-based systems always use strict 2PL</a:t>
            </a:r>
          </a:p>
          <a:p>
            <a:r>
              <a:rPr lang="en-US" dirty="0"/>
              <a:t>Easy to implement:</a:t>
            </a:r>
          </a:p>
          <a:p>
            <a:pPr lvl="1"/>
            <a:r>
              <a:rPr lang="en-US" dirty="0"/>
              <a:t>Before a transaction reads or writes an element A, insert an L(A)</a:t>
            </a:r>
          </a:p>
          <a:p>
            <a:pPr lvl="1"/>
            <a:r>
              <a:rPr lang="en-US" dirty="0"/>
              <a:t>When the transaction commits/aborts, then release all locks</a:t>
            </a:r>
          </a:p>
          <a:p>
            <a:r>
              <a:rPr lang="en-US" dirty="0"/>
              <a:t>Ensures both conflict </a:t>
            </a:r>
            <a:r>
              <a:rPr lang="en-US" dirty="0" err="1"/>
              <a:t>serializability</a:t>
            </a:r>
            <a:r>
              <a:rPr lang="en-US" dirty="0"/>
              <a:t> and recoverability</a:t>
            </a:r>
          </a:p>
        </p:txBody>
      </p:sp>
    </p:spTree>
    <p:extLst>
      <p:ext uri="{BB962C8B-B14F-4D97-AF65-F5344CB8AC3E}">
        <p14:creationId xmlns:p14="http://schemas.microsoft.com/office/powerpoint/2010/main" val="4955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Another problem: Deadlocks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:  R(A), W(B)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:  R(B), W(A)</a:t>
            </a:r>
          </a:p>
          <a:p>
            <a:pPr eaLnBrk="1" hangingPunct="1"/>
            <a:endParaRPr lang="en-US" sz="2800" dirty="0">
              <a:latin typeface="Arial" charset="0"/>
            </a:endParaRPr>
          </a:p>
          <a:p>
            <a:pPr eaLnBrk="1" hangingPunct="1"/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 holds the lock on A, waits for B</a:t>
            </a:r>
          </a:p>
          <a:p>
            <a:pPr eaLnBrk="1" hangingPunct="1"/>
            <a:r>
              <a:rPr lang="en-US" dirty="0">
                <a:latin typeface="Arial" charset="0"/>
              </a:rPr>
              <a:t>T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 holds the lock on B, waits for A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dirty="0">
                <a:latin typeface="Arial" charset="0"/>
              </a:rPr>
              <a:t>This is a deadlock!</a:t>
            </a:r>
          </a:p>
          <a:p>
            <a:pPr eaLnBrk="1" hangingPunct="1"/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Another problem: Deadlocks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sz="2800" dirty="0">
                <a:latin typeface="Arial" charset="0"/>
              </a:rPr>
              <a:t>To detect a deadlocks, search for a cycle in the waits-for graph: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 waits for a lock held by T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;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 waits for a lock held by T</a:t>
            </a:r>
            <a:r>
              <a:rPr lang="en-US" sz="2800" baseline="-25000" dirty="0">
                <a:latin typeface="Arial" charset="0"/>
              </a:rPr>
              <a:t>3</a:t>
            </a:r>
            <a:r>
              <a:rPr lang="en-US" sz="2800" dirty="0">
                <a:latin typeface="Arial" charset="0"/>
              </a:rPr>
              <a:t>;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. . .</a:t>
            </a:r>
          </a:p>
          <a:p>
            <a:pPr eaLnBrk="1" hangingPunct="1"/>
            <a:r>
              <a:rPr lang="en-US" sz="2800" dirty="0" err="1">
                <a:latin typeface="Arial" charset="0"/>
              </a:rPr>
              <a:t>T</a:t>
            </a:r>
            <a:r>
              <a:rPr lang="en-US" sz="2800" baseline="-25000" dirty="0" err="1">
                <a:latin typeface="Arial" charset="0"/>
              </a:rPr>
              <a:t>n</a:t>
            </a:r>
            <a:r>
              <a:rPr lang="en-US" sz="2800" dirty="0">
                <a:latin typeface="Arial" charset="0"/>
              </a:rPr>
              <a:t> waits for a lock held by T</a:t>
            </a:r>
            <a:r>
              <a:rPr lang="en-US" sz="2800" baseline="-25000" dirty="0">
                <a:latin typeface="Arial" charset="0"/>
              </a:rPr>
              <a:t>1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dirty="0">
                <a:latin typeface="Arial" charset="0"/>
              </a:rPr>
              <a:t>Relatively expensive: check periodically, if deadlock is found, then abort one TXN;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re-check for deadlock more often (why?)</a:t>
            </a:r>
          </a:p>
        </p:txBody>
      </p:sp>
    </p:spTree>
    <p:extLst>
      <p:ext uri="{BB962C8B-B14F-4D97-AF65-F5344CB8AC3E}">
        <p14:creationId xmlns:p14="http://schemas.microsoft.com/office/powerpoint/2010/main" val="10571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Lock Modes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1"/>
            <a:ext cx="8153400" cy="14663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S</a:t>
            </a:r>
            <a:r>
              <a:rPr lang="en-US" dirty="0">
                <a:latin typeface="Arial" charset="0"/>
              </a:rPr>
              <a:t> = shared lock (for READ)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= exclusive lock (for WRITE)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123353" y="4329935"/>
          <a:ext cx="60960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1154" y="3747218"/>
            <a:ext cx="2763046" cy="3462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</a:rPr>
              <a:t>Lock compatibility matrix:</a:t>
            </a:r>
          </a:p>
        </p:txBody>
      </p:sp>
    </p:spTree>
    <p:extLst>
      <p:ext uri="{BB962C8B-B14F-4D97-AF65-F5344CB8AC3E}">
        <p14:creationId xmlns:p14="http://schemas.microsoft.com/office/powerpoint/2010/main" val="156421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Lock Modes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1"/>
            <a:ext cx="8153400" cy="14663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S</a:t>
            </a:r>
            <a:r>
              <a:rPr lang="en-US" dirty="0">
                <a:latin typeface="Arial" charset="0"/>
              </a:rPr>
              <a:t> = shared lock (for READ)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= exclusive lock (for WRITE)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123353" y="4329935"/>
          <a:ext cx="609600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1154" y="3747218"/>
            <a:ext cx="2763046" cy="3462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</a:rPr>
              <a:t>Lock compatibility matrix:</a:t>
            </a:r>
          </a:p>
        </p:txBody>
      </p:sp>
    </p:spTree>
    <p:extLst>
      <p:ext uri="{BB962C8B-B14F-4D97-AF65-F5344CB8AC3E}">
        <p14:creationId xmlns:p14="http://schemas.microsoft.com/office/powerpoint/2010/main" val="189433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HW8 </a:t>
            </a:r>
            <a:r>
              <a:rPr lang="en-US" sz="2800" dirty="0" smtClean="0">
                <a:sym typeface="Wingdings"/>
              </a:rPr>
              <a:t>Due Friday, June 1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OQ7 </a:t>
            </a:r>
            <a:r>
              <a:rPr lang="en-US" sz="2800" dirty="0" smtClean="0">
                <a:sym typeface="Wingdings"/>
              </a:rPr>
              <a:t>Due Wednesday, May 30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Course Evaluations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Out </a:t>
            </a:r>
            <a:r>
              <a:rPr lang="en-US" sz="2800" dirty="0" smtClean="0">
                <a:sym typeface="Wingdings"/>
              </a:rPr>
              <a:t>tomorrow</a:t>
            </a: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20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Lock Granularity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Fine granularity locking</a:t>
            </a:r>
            <a:r>
              <a:rPr lang="en-US" sz="2400" dirty="0">
                <a:latin typeface="Arial" charset="0"/>
              </a:rPr>
              <a:t> (e.g., </a:t>
            </a:r>
            <a:r>
              <a:rPr lang="en-US" sz="2400" dirty="0" err="1">
                <a:latin typeface="Arial" charset="0"/>
              </a:rPr>
              <a:t>tuples</a:t>
            </a:r>
            <a:r>
              <a:rPr lang="en-US" sz="2400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High concurrency</a:t>
            </a:r>
          </a:p>
          <a:p>
            <a:pPr lvl="1"/>
            <a:r>
              <a:rPr lang="en-US" sz="2000" dirty="0">
                <a:latin typeface="Arial" charset="0"/>
              </a:rPr>
              <a:t>High overhead in managing locks</a:t>
            </a:r>
          </a:p>
          <a:p>
            <a:pPr lvl="1"/>
            <a:r>
              <a:rPr lang="en-US" sz="2000" dirty="0">
                <a:latin typeface="Arial" charset="0"/>
              </a:rPr>
              <a:t>E.g., SQL Server</a:t>
            </a:r>
          </a:p>
          <a:p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Coarse grain locking</a:t>
            </a:r>
            <a:r>
              <a:rPr lang="en-US" sz="2400" dirty="0">
                <a:latin typeface="Arial" charset="0"/>
              </a:rPr>
              <a:t> (e.g., tables, entire database)</a:t>
            </a:r>
          </a:p>
          <a:p>
            <a:pPr lvl="1"/>
            <a:r>
              <a:rPr lang="en-US" sz="2000" dirty="0">
                <a:latin typeface="Arial" charset="0"/>
              </a:rPr>
              <a:t>Many false conflicts</a:t>
            </a:r>
          </a:p>
          <a:p>
            <a:pPr lvl="1"/>
            <a:r>
              <a:rPr lang="en-US" sz="2000" dirty="0">
                <a:latin typeface="Arial" charset="0"/>
              </a:rPr>
              <a:t>Less overhead in managing locks</a:t>
            </a:r>
          </a:p>
          <a:p>
            <a:pPr lvl="1"/>
            <a:r>
              <a:rPr lang="en-US" sz="2000" dirty="0">
                <a:latin typeface="Arial" charset="0"/>
              </a:rPr>
              <a:t>E.g., SQL Lite</a:t>
            </a:r>
          </a:p>
          <a:p>
            <a:pPr lvl="1"/>
            <a:endParaRPr lang="en-US" sz="2000" dirty="0">
              <a:solidFill>
                <a:srgbClr val="0000FF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Arial" charset="0"/>
              </a:rPr>
              <a:t>Solution: lock escalation changes granularity as needed</a:t>
            </a:r>
          </a:p>
        </p:txBody>
      </p:sp>
    </p:spTree>
    <p:extLst>
      <p:ext uri="{BB962C8B-B14F-4D97-AF65-F5344CB8AC3E}">
        <p14:creationId xmlns:p14="http://schemas.microsoft.com/office/powerpoint/2010/main" val="152469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Performance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647700" y="3467100"/>
            <a:ext cx="32766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286000" y="5105400"/>
            <a:ext cx="54864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295400" y="1196283"/>
            <a:ext cx="677108" cy="337668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Throughput (TPS)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5334000"/>
            <a:ext cx="3577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/>
              </a:rPr>
              <a:t># Active Transactions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2447176" y="2315688"/>
            <a:ext cx="4410823" cy="2408712"/>
          </a:xfrm>
          <a:custGeom>
            <a:avLst/>
            <a:gdLst>
              <a:gd name="connsiteX0" fmla="*/ 0 w 4057977"/>
              <a:gd name="connsiteY0" fmla="*/ 2532542 h 2532542"/>
              <a:gd name="connsiteX1" fmla="*/ 604050 w 4057977"/>
              <a:gd name="connsiteY1" fmla="*/ 1448274 h 2532542"/>
              <a:gd name="connsiteX2" fmla="*/ 1440427 w 4057977"/>
              <a:gd name="connsiteY2" fmla="*/ 503411 h 2532542"/>
              <a:gd name="connsiteX3" fmla="*/ 2493642 w 4057977"/>
              <a:gd name="connsiteY3" fmla="*/ 38724 h 2532542"/>
              <a:gd name="connsiteX4" fmla="*/ 3469415 w 4057977"/>
              <a:gd name="connsiteY4" fmla="*/ 271068 h 2532542"/>
              <a:gd name="connsiteX5" fmla="*/ 4057977 w 4057977"/>
              <a:gd name="connsiteY5" fmla="*/ 782223 h 253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7977" h="2532542">
                <a:moveTo>
                  <a:pt x="0" y="2532542"/>
                </a:moveTo>
                <a:cubicBezTo>
                  <a:pt x="181989" y="2159502"/>
                  <a:pt x="363979" y="1786463"/>
                  <a:pt x="604050" y="1448274"/>
                </a:cubicBezTo>
                <a:cubicBezTo>
                  <a:pt x="844121" y="1110086"/>
                  <a:pt x="1125495" y="738336"/>
                  <a:pt x="1440427" y="503411"/>
                </a:cubicBezTo>
                <a:cubicBezTo>
                  <a:pt x="1755359" y="268486"/>
                  <a:pt x="2155477" y="77448"/>
                  <a:pt x="2493642" y="38724"/>
                </a:cubicBezTo>
                <a:cubicBezTo>
                  <a:pt x="2831807" y="0"/>
                  <a:pt x="3208693" y="147152"/>
                  <a:pt x="3469415" y="271068"/>
                </a:cubicBezTo>
                <a:cubicBezTo>
                  <a:pt x="3730137" y="394984"/>
                  <a:pt x="4057977" y="782223"/>
                  <a:pt x="4057977" y="78222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457200" fontAlgn="auto"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4457700" y="3162300"/>
            <a:ext cx="1600200" cy="1588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248400" y="3429000"/>
            <a:ext cx="1661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/>
              </a:rPr>
              <a:t>thrashing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800" y="4267200"/>
            <a:ext cx="12022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Why ?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242498" y="5106988"/>
            <a:ext cx="2105804" cy="1298377"/>
          </a:xfrm>
          <a:prstGeom prst="wedgeEllipseCallout">
            <a:avLst>
              <a:gd name="adj1" fmla="val 6090"/>
              <a:gd name="adj2" fmla="val -7257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</a:rPr>
              <a:t>TPS =</a:t>
            </a:r>
            <a:br>
              <a:rPr lang="en-US" sz="1800" dirty="0">
                <a:solidFill>
                  <a:prstClr val="black"/>
                </a:solidFill>
              </a:rPr>
            </a:br>
            <a:r>
              <a:rPr lang="en-US" sz="1800" dirty="0">
                <a:solidFill>
                  <a:prstClr val="black"/>
                </a:solidFill>
              </a:rPr>
              <a:t>Transactions</a:t>
            </a:r>
            <a:br>
              <a:rPr lang="en-US" sz="1800" dirty="0">
                <a:solidFill>
                  <a:prstClr val="black"/>
                </a:solidFill>
              </a:rPr>
            </a:br>
            <a:r>
              <a:rPr lang="en-US" sz="1800" dirty="0">
                <a:solidFill>
                  <a:prstClr val="black"/>
                </a:solidFill>
              </a:rPr>
              <a:t>per second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6248400" y="1391040"/>
            <a:ext cx="2829063" cy="908864"/>
          </a:xfrm>
          <a:prstGeom prst="wedgeEllipseCallout">
            <a:avLst>
              <a:gd name="adj1" fmla="val -31991"/>
              <a:gd name="adj2" fmla="val 1032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</a:rPr>
              <a:t>To avoid, use admission control</a:t>
            </a:r>
          </a:p>
        </p:txBody>
      </p:sp>
    </p:spTree>
    <p:extLst>
      <p:ext uri="{BB962C8B-B14F-4D97-AF65-F5344CB8AC3E}">
        <p14:creationId xmlns:p14="http://schemas.microsoft.com/office/powerpoint/2010/main" val="7006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Phantom Problem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So far we have assumed the database to be a </a:t>
            </a:r>
            <a:r>
              <a:rPr lang="en-US" i="1" dirty="0">
                <a:latin typeface="Arial" charset="0"/>
              </a:rPr>
              <a:t>static</a:t>
            </a:r>
            <a:r>
              <a:rPr lang="en-US" dirty="0">
                <a:latin typeface="Arial" charset="0"/>
              </a:rPr>
              <a:t> collection of elements (=tuples)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If tuples are inserted/deleted then the </a:t>
            </a:r>
            <a:r>
              <a:rPr lang="en-US" i="1" dirty="0">
                <a:latin typeface="Arial" charset="0"/>
              </a:rPr>
              <a:t>phantom problem</a:t>
            </a:r>
            <a:r>
              <a:rPr lang="en-US" dirty="0">
                <a:latin typeface="Arial" charset="0"/>
              </a:rPr>
              <a:t> appears</a:t>
            </a:r>
          </a:p>
        </p:txBody>
      </p:sp>
    </p:spTree>
    <p:extLst>
      <p:ext uri="{BB962C8B-B14F-4D97-AF65-F5344CB8AC3E}">
        <p14:creationId xmlns:p14="http://schemas.microsoft.com/office/powerpoint/2010/main" val="19060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Phantom Problem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3540" y="5643434"/>
            <a:ext cx="485506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Is this schedule </a:t>
            </a:r>
            <a:r>
              <a:rPr lang="en-US" dirty="0" err="1">
                <a:solidFill>
                  <a:srgbClr val="000000"/>
                </a:solidFill>
              </a:rPr>
              <a:t>serializable</a:t>
            </a:r>
            <a:r>
              <a:rPr lang="en-US" dirty="0">
                <a:solidFill>
                  <a:srgbClr val="000000"/>
                </a:solidFill>
              </a:rPr>
              <a:t> ?</a:t>
            </a:r>
          </a:p>
        </p:txBody>
      </p:sp>
      <p:graphicFrame>
        <p:nvGraphicFramePr>
          <p:cNvPr id="11" name="Group 59"/>
          <p:cNvGraphicFramePr>
            <a:graphicFrameLocks noGrp="1"/>
          </p:cNvGraphicFramePr>
          <p:nvPr>
            <p:extLst/>
          </p:nvPr>
        </p:nvGraphicFramePr>
        <p:xfrm>
          <a:off x="457200" y="1524000"/>
          <a:ext cx="8229600" cy="3429000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INSERT INTO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Product(name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color)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VALUES (‘A3’,’blue’)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502293" y="119390"/>
            <a:ext cx="739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Suppose there are two blue products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A1, A2:</a:t>
            </a:r>
          </a:p>
        </p:txBody>
      </p:sp>
    </p:spTree>
    <p:extLst>
      <p:ext uri="{BB962C8B-B14F-4D97-AF65-F5344CB8AC3E}">
        <p14:creationId xmlns:p14="http://schemas.microsoft.com/office/powerpoint/2010/main" val="89098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Phantom Problem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64432" y="5331402"/>
            <a:ext cx="8334333" cy="486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(A1);R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(A2);W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(A3);R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(A1);R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(A2);R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(A3)</a:t>
            </a:r>
          </a:p>
        </p:txBody>
      </p:sp>
      <p:graphicFrame>
        <p:nvGraphicFramePr>
          <p:cNvPr id="11" name="Group 59"/>
          <p:cNvGraphicFramePr>
            <a:graphicFrameLocks noGrp="1"/>
          </p:cNvGraphicFramePr>
          <p:nvPr>
            <p:extLst/>
          </p:nvPr>
        </p:nvGraphicFramePr>
        <p:xfrm>
          <a:off x="457200" y="1524000"/>
          <a:ext cx="8229600" cy="3429000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INSERT INTO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Product(name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color)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VALUES (‘A3’,’blue’)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02293" y="119390"/>
            <a:ext cx="739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Suppose there are two blue products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A1, A2:</a:t>
            </a:r>
          </a:p>
        </p:txBody>
      </p:sp>
    </p:spTree>
    <p:extLst>
      <p:ext uri="{BB962C8B-B14F-4D97-AF65-F5344CB8AC3E}">
        <p14:creationId xmlns:p14="http://schemas.microsoft.com/office/powerpoint/2010/main" val="13411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6234167"/>
            <a:ext cx="8409674" cy="486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(A3);R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(A1);R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(A2);R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(A1);R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(A2);R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(A3)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Phantom Problem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5331402"/>
            <a:ext cx="8409674" cy="486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(A1);R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(A2);W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(A3);R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(A1);R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(A2);R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(A3)</a:t>
            </a:r>
          </a:p>
        </p:txBody>
      </p:sp>
      <p:graphicFrame>
        <p:nvGraphicFramePr>
          <p:cNvPr id="11" name="Group 59"/>
          <p:cNvGraphicFramePr>
            <a:graphicFrameLocks noGrp="1"/>
          </p:cNvGraphicFramePr>
          <p:nvPr>
            <p:extLst/>
          </p:nvPr>
        </p:nvGraphicFramePr>
        <p:xfrm>
          <a:off x="457200" y="1524000"/>
          <a:ext cx="8229600" cy="3429000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INSERT INTO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Product(name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color)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VALUES (‘A3’,’blue’)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515697" y="5765030"/>
            <a:ext cx="2763212" cy="523394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502293" y="119390"/>
            <a:ext cx="739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Suppose there are two blue products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A1, A2:</a:t>
            </a:r>
          </a:p>
        </p:txBody>
      </p:sp>
    </p:spTree>
    <p:extLst>
      <p:ext uri="{BB962C8B-B14F-4D97-AF65-F5344CB8AC3E}">
        <p14:creationId xmlns:p14="http://schemas.microsoft.com/office/powerpoint/2010/main" val="19716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Phantom Problem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 “phantom” is a tuple that is </a:t>
            </a:r>
            <a:br>
              <a:rPr lang="en-US" sz="2800" dirty="0"/>
            </a:br>
            <a:r>
              <a:rPr lang="en-US" sz="2800" dirty="0"/>
              <a:t>invisible during </a:t>
            </a:r>
            <a:r>
              <a:rPr lang="en-US" sz="2800" dirty="0">
                <a:solidFill>
                  <a:srgbClr val="0000FF"/>
                </a:solidFill>
              </a:rPr>
              <a:t>part</a:t>
            </a:r>
            <a:r>
              <a:rPr lang="en-US" sz="2800" dirty="0"/>
              <a:t> of a transaction execution but not invisible during the </a:t>
            </a:r>
            <a:r>
              <a:rPr lang="en-US" sz="2800" dirty="0">
                <a:solidFill>
                  <a:srgbClr val="0000FF"/>
                </a:solidFill>
              </a:rPr>
              <a:t>entire</a:t>
            </a:r>
            <a:r>
              <a:rPr lang="en-US" sz="2800" dirty="0"/>
              <a:t> execution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In our example: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T1: reads list of products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T2: inserts a new product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T1: re-reads: a new product appears !</a:t>
            </a:r>
          </a:p>
        </p:txBody>
      </p:sp>
    </p:spTree>
    <p:extLst>
      <p:ext uri="{BB962C8B-B14F-4D97-AF65-F5344CB8AC3E}">
        <p14:creationId xmlns:p14="http://schemas.microsoft.com/office/powerpoint/2010/main" val="198981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Phantoms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 the entire table</a:t>
            </a:r>
          </a:p>
          <a:p>
            <a:r>
              <a:rPr lang="en-US" dirty="0"/>
              <a:t>Lock the index entry for ‘blue’</a:t>
            </a:r>
          </a:p>
          <a:p>
            <a:pPr lvl="1"/>
            <a:r>
              <a:rPr lang="en-US" dirty="0"/>
              <a:t>If index is available</a:t>
            </a:r>
          </a:p>
          <a:p>
            <a:r>
              <a:rPr lang="en-US" dirty="0"/>
              <a:t>Or use predicate locks </a:t>
            </a:r>
          </a:p>
          <a:p>
            <a:pPr lvl="1"/>
            <a:r>
              <a:rPr lang="en-US" dirty="0"/>
              <a:t>A lock on an arbitrary predicate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529320"/>
            <a:ext cx="77804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</a:rPr>
              <a:t>Dealing with phantoms is expensive !</a:t>
            </a:r>
          </a:p>
        </p:txBody>
      </p:sp>
    </p:spTree>
    <p:extLst>
      <p:ext uri="{BB962C8B-B14F-4D97-AF65-F5344CB8AC3E}">
        <p14:creationId xmlns:p14="http://schemas.microsoft.com/office/powerpoint/2010/main" val="71520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Serializable</a:t>
            </a:r>
            <a:r>
              <a:rPr lang="en-US" dirty="0" smtClean="0"/>
              <a:t> schedule = equivalent to a serial schedule</a:t>
            </a:r>
          </a:p>
          <a:p>
            <a:r>
              <a:rPr lang="en-US" dirty="0" smtClean="0"/>
              <a:t>(strict) 2PL guarantees </a:t>
            </a:r>
            <a:r>
              <a:rPr lang="en-US" i="1" dirty="0" smtClean="0"/>
              <a:t>conflict </a:t>
            </a:r>
            <a:r>
              <a:rPr lang="en-US" i="1" dirty="0" err="1" smtClean="0"/>
              <a:t>serializability</a:t>
            </a:r>
            <a:endParaRPr lang="en-US" i="1" dirty="0"/>
          </a:p>
          <a:p>
            <a:pPr lvl="1"/>
            <a:r>
              <a:rPr lang="en-US" dirty="0" smtClean="0"/>
              <a:t>What is the difference?</a:t>
            </a:r>
          </a:p>
          <a:p>
            <a:r>
              <a:rPr lang="en-US" b="1" dirty="0" smtClean="0"/>
              <a:t>Static database</a:t>
            </a:r>
            <a:r>
              <a:rPr lang="en-US" dirty="0" smtClean="0"/>
              <a:t>:</a:t>
            </a:r>
          </a:p>
          <a:p>
            <a:pPr lvl="1"/>
            <a:r>
              <a:rPr lang="en-US" i="1" dirty="0"/>
              <a:t>C</a:t>
            </a:r>
            <a:r>
              <a:rPr lang="en-US" i="1" dirty="0" smtClean="0"/>
              <a:t>onflict </a:t>
            </a:r>
            <a:r>
              <a:rPr lang="en-US" i="1" dirty="0" err="1" smtClean="0"/>
              <a:t>serializability</a:t>
            </a:r>
            <a:r>
              <a:rPr lang="en-US" dirty="0" smtClean="0"/>
              <a:t> implies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r>
              <a:rPr lang="en-US" b="1" dirty="0" smtClean="0"/>
              <a:t>Dynamic database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This no longer 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2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Isolation Levels in SQL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153400" cy="41148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dirty="0">
                <a:latin typeface="Arial" charset="0"/>
              </a:rPr>
              <a:t>“Dirty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dirty="0">
                <a:solidFill>
                  <a:srgbClr val="3366FF"/>
                </a:solidFill>
                <a:latin typeface="Arial" charset="0"/>
              </a:rPr>
              <a:t>SET TRANSACTION ISOLATION LEVEL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READ UNCOMMITTED</a:t>
            </a:r>
          </a:p>
          <a:p>
            <a:pPr marL="990600" lvl="1" indent="-533400" eaLnBrk="1" hangingPunct="1">
              <a:buFontTx/>
              <a:buNone/>
            </a:pPr>
            <a:endParaRPr lang="en-US" sz="2000" dirty="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>
                <a:latin typeface="Arial" charset="0"/>
              </a:rPr>
              <a:t>“Committed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dirty="0">
                <a:solidFill>
                  <a:srgbClr val="3366FF"/>
                </a:solidFill>
                <a:latin typeface="Arial" charset="0"/>
              </a:rPr>
              <a:t>SET TRANSACTION ISOLATION LEVEL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READ COMMITTED</a:t>
            </a:r>
          </a:p>
          <a:p>
            <a:pPr marL="990600" lvl="1" indent="-533400" eaLnBrk="1" hangingPunct="1">
              <a:buFontTx/>
              <a:buNone/>
            </a:pPr>
            <a:endParaRPr lang="en-US" sz="2000" dirty="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>
                <a:latin typeface="Arial" charset="0"/>
              </a:rPr>
              <a:t>“Repeatable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dirty="0">
                <a:solidFill>
                  <a:srgbClr val="3366FF"/>
                </a:solidFill>
                <a:latin typeface="Arial" charset="0"/>
              </a:rPr>
              <a:t>SET TRANSACTION ISOLATION LEVEL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REPEATABLE READ</a:t>
            </a:r>
          </a:p>
          <a:p>
            <a:pPr marL="990600" lvl="1" indent="-533400" eaLnBrk="1" hangingPunct="1">
              <a:buFontTx/>
              <a:buNone/>
            </a:pPr>
            <a:endParaRPr lang="en-US" sz="2000" dirty="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>
                <a:latin typeface="Arial" charset="0"/>
              </a:rPr>
              <a:t>Serializable transactions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dirty="0">
                <a:solidFill>
                  <a:srgbClr val="3366FF"/>
                </a:solidFill>
                <a:latin typeface="Arial" charset="0"/>
              </a:rPr>
              <a:t>SET TRANSACTION ISOLATION LEVEL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SERIALIZABLE</a:t>
            </a:r>
          </a:p>
        </p:txBody>
      </p:sp>
      <p:sp>
        <p:nvSpPr>
          <p:cNvPr id="115717" name="Oval Callout 4"/>
          <p:cNvSpPr>
            <a:spLocks noChangeArrowheads="1"/>
          </p:cNvSpPr>
          <p:nvPr/>
        </p:nvSpPr>
        <p:spPr bwMode="auto">
          <a:xfrm>
            <a:off x="7620000" y="4901897"/>
            <a:ext cx="1335088" cy="649288"/>
          </a:xfrm>
          <a:prstGeom prst="wedgeEllipseCallout">
            <a:avLst>
              <a:gd name="adj1" fmla="val -80000"/>
              <a:gd name="adj2" fmla="val 54902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204754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We use database transactions everyday</a:t>
            </a:r>
          </a:p>
          <a:p>
            <a:pPr lvl="1"/>
            <a:r>
              <a:rPr lang="en-US" dirty="0"/>
              <a:t>Bank $$$ transfers</a:t>
            </a:r>
          </a:p>
          <a:p>
            <a:pPr lvl="1"/>
            <a:r>
              <a:rPr lang="en-US" dirty="0"/>
              <a:t>Online shopping</a:t>
            </a:r>
          </a:p>
          <a:p>
            <a:pPr lvl="1"/>
            <a:r>
              <a:rPr lang="en-US" dirty="0"/>
              <a:t>Signing up for classes</a:t>
            </a:r>
          </a:p>
          <a:p>
            <a:pPr lvl="1"/>
            <a:endParaRPr lang="en-US" dirty="0"/>
          </a:p>
          <a:p>
            <a:r>
              <a:rPr lang="en-US" dirty="0"/>
              <a:t>For this class, a transaction is a series of DB queries</a:t>
            </a:r>
          </a:p>
          <a:p>
            <a:pPr lvl="1"/>
            <a:r>
              <a:rPr lang="en-US" dirty="0"/>
              <a:t>Read / Write / Update / Delete / Insert</a:t>
            </a:r>
          </a:p>
          <a:p>
            <a:pPr lvl="1"/>
            <a:r>
              <a:rPr lang="en-US" dirty="0"/>
              <a:t>Unit of work issued by a user that is independent from others</a:t>
            </a:r>
          </a:p>
        </p:txBody>
      </p:sp>
    </p:spTree>
    <p:extLst>
      <p:ext uri="{BB962C8B-B14F-4D97-AF65-F5344CB8AC3E}">
        <p14:creationId xmlns:p14="http://schemas.microsoft.com/office/powerpoint/2010/main" val="16182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1. Isolation Level: Dirty Reads</a:t>
            </a:r>
          </a:p>
        </p:txBody>
      </p:sp>
      <p:sp>
        <p:nvSpPr>
          <p:cNvPr id="1187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Arial" charset="0"/>
              </a:rPr>
              <a:t>“Long duration” WRITE locks</a:t>
            </a:r>
          </a:p>
          <a:p>
            <a:pPr lvl="1" eaLnBrk="1" hangingPunct="1"/>
            <a:r>
              <a:rPr lang="en-US" dirty="0">
                <a:latin typeface="Arial" charset="0"/>
              </a:rPr>
              <a:t>Strict 2PL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No READ locks</a:t>
            </a:r>
          </a:p>
          <a:p>
            <a:pPr lvl="1" eaLnBrk="1" hangingPunct="1"/>
            <a:r>
              <a:rPr lang="en-US" dirty="0">
                <a:latin typeface="Arial" charset="0"/>
              </a:rPr>
              <a:t>Read-only transactions are never delayed</a:t>
            </a:r>
          </a:p>
        </p:txBody>
      </p:sp>
      <p:sp>
        <p:nvSpPr>
          <p:cNvPr id="6" name="Rectangle 5"/>
          <p:cNvSpPr/>
          <p:nvPr/>
        </p:nvSpPr>
        <p:spPr>
          <a:xfrm>
            <a:off x="240599" y="5206424"/>
            <a:ext cx="8761132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</a:rPr>
              <a:t>Possible problems: dirty and inconsistent reads</a:t>
            </a:r>
          </a:p>
        </p:txBody>
      </p:sp>
    </p:spTree>
    <p:extLst>
      <p:ext uri="{BB962C8B-B14F-4D97-AF65-F5344CB8AC3E}">
        <p14:creationId xmlns:p14="http://schemas.microsoft.com/office/powerpoint/2010/main" val="117387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2. Isolation Level: Read Committed </a:t>
            </a:r>
          </a:p>
        </p:txBody>
      </p:sp>
      <p:sp>
        <p:nvSpPr>
          <p:cNvPr id="1198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Arial" charset="0"/>
              </a:rPr>
              <a:t>“Long duration” WRITE locks</a:t>
            </a:r>
          </a:p>
          <a:p>
            <a:pPr lvl="1" eaLnBrk="1" hangingPunct="1"/>
            <a:r>
              <a:rPr lang="en-US" dirty="0">
                <a:latin typeface="Arial" charset="0"/>
              </a:rPr>
              <a:t>Strict 2PL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“Short duration” READ locks</a:t>
            </a:r>
          </a:p>
          <a:p>
            <a:pPr lvl="1" eaLnBrk="1" hangingPunct="1"/>
            <a:r>
              <a:rPr lang="en-US" dirty="0">
                <a:latin typeface="Arial" charset="0"/>
              </a:rPr>
              <a:t>Only acquire lock while reading (not 2PL)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4648200"/>
            <a:ext cx="6364243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Unrepeatable reads:</a:t>
            </a:r>
          </a:p>
          <a:p>
            <a:pPr lvl="1" defTabSz="457200"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When reading same element twice, </a:t>
            </a:r>
          </a:p>
          <a:p>
            <a:pPr lvl="1" defTabSz="457200" fontAlgn="auto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may get two different values</a:t>
            </a:r>
          </a:p>
        </p:txBody>
      </p:sp>
    </p:spTree>
    <p:extLst>
      <p:ext uri="{BB962C8B-B14F-4D97-AF65-F5344CB8AC3E}">
        <p14:creationId xmlns:p14="http://schemas.microsoft.com/office/powerpoint/2010/main" val="3876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3. Isolation Level: Repeatable Read </a:t>
            </a:r>
          </a:p>
        </p:txBody>
      </p:sp>
      <p:sp>
        <p:nvSpPr>
          <p:cNvPr id="1198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Arial" charset="0"/>
              </a:rPr>
              <a:t>“Long duration” WRITE locks</a:t>
            </a:r>
          </a:p>
          <a:p>
            <a:pPr lvl="1" eaLnBrk="1" hangingPunct="1"/>
            <a:r>
              <a:rPr lang="en-US" dirty="0">
                <a:latin typeface="Arial" charset="0"/>
              </a:rPr>
              <a:t>Strict 2PL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“Long duration” READ locks</a:t>
            </a:r>
          </a:p>
          <a:p>
            <a:pPr lvl="1" eaLnBrk="1" hangingPunct="1"/>
            <a:r>
              <a:rPr lang="en-US" dirty="0">
                <a:latin typeface="Arial" charset="0"/>
              </a:rPr>
              <a:t>Strict 2PL</a:t>
            </a:r>
          </a:p>
        </p:txBody>
      </p:sp>
      <p:sp>
        <p:nvSpPr>
          <p:cNvPr id="8" name="Rectangle 7"/>
          <p:cNvSpPr/>
          <p:nvPr/>
        </p:nvSpPr>
        <p:spPr>
          <a:xfrm>
            <a:off x="1600200" y="4953000"/>
            <a:ext cx="5339122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</a:rPr>
              <a:t>This is not </a:t>
            </a:r>
            <a:r>
              <a:rPr lang="en-US" sz="3200" dirty="0" err="1">
                <a:solidFill>
                  <a:srgbClr val="000000"/>
                </a:solidFill>
              </a:rPr>
              <a:t>serializable</a:t>
            </a:r>
            <a:r>
              <a:rPr lang="en-US" sz="3200" dirty="0">
                <a:solidFill>
                  <a:srgbClr val="000000"/>
                </a:solidFill>
              </a:rPr>
              <a:t> yet !!!</a:t>
            </a:r>
          </a:p>
        </p:txBody>
      </p:sp>
      <p:sp>
        <p:nvSpPr>
          <p:cNvPr id="9" name="Oval Callout 4"/>
          <p:cNvSpPr>
            <a:spLocks noChangeArrowheads="1"/>
          </p:cNvSpPr>
          <p:nvPr/>
        </p:nvSpPr>
        <p:spPr bwMode="auto">
          <a:xfrm>
            <a:off x="7467600" y="3951852"/>
            <a:ext cx="1485900" cy="649288"/>
          </a:xfrm>
          <a:prstGeom prst="wedgeEllipseCallout">
            <a:avLst>
              <a:gd name="adj1" fmla="val -79470"/>
              <a:gd name="adj2" fmla="val 96846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Why ?</a:t>
            </a:r>
          </a:p>
        </p:txBody>
      </p:sp>
    </p:spTree>
    <p:extLst>
      <p:ext uri="{BB962C8B-B14F-4D97-AF65-F5344CB8AC3E}">
        <p14:creationId xmlns:p14="http://schemas.microsoft.com/office/powerpoint/2010/main" val="33266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Isolation Level </a:t>
            </a:r>
            <a:r>
              <a:rPr lang="en-US" dirty="0" err="1"/>
              <a:t>Serializable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Arial" charset="0"/>
              </a:rPr>
              <a:t>“Long duration” WRITE locks</a:t>
            </a:r>
          </a:p>
          <a:p>
            <a:pPr lvl="1" eaLnBrk="1" hangingPunct="1"/>
            <a:r>
              <a:rPr lang="en-US" dirty="0">
                <a:latin typeface="Arial" charset="0"/>
              </a:rPr>
              <a:t>Strict 2PL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“Long duration” READ locks</a:t>
            </a:r>
          </a:p>
          <a:p>
            <a:pPr lvl="1" eaLnBrk="1" hangingPunct="1"/>
            <a:r>
              <a:rPr lang="en-US" dirty="0">
                <a:latin typeface="Arial" charset="0"/>
              </a:rPr>
              <a:t>Strict 2PL</a:t>
            </a:r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Predicate locking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To deal with phantoms</a:t>
            </a:r>
          </a:p>
        </p:txBody>
      </p:sp>
    </p:spTree>
    <p:extLst>
      <p:ext uri="{BB962C8B-B14F-4D97-AF65-F5344CB8AC3E}">
        <p14:creationId xmlns:p14="http://schemas.microsoft.com/office/powerpoint/2010/main" val="14277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In commercial DBMSs:</a:t>
            </a:r>
          </a:p>
          <a:p>
            <a:r>
              <a:rPr lang="en-US" sz="2400" dirty="0"/>
              <a:t>Default level is often NOT </a:t>
            </a:r>
            <a:r>
              <a:rPr lang="en-US" sz="2400" dirty="0" err="1"/>
              <a:t>serializable</a:t>
            </a:r>
            <a:endParaRPr lang="en-US" sz="2400" dirty="0"/>
          </a:p>
          <a:p>
            <a:r>
              <a:rPr lang="en-US" sz="2400" dirty="0"/>
              <a:t>Default level differs between DBMSs</a:t>
            </a:r>
          </a:p>
          <a:p>
            <a:r>
              <a:rPr lang="en-US" sz="2400" dirty="0"/>
              <a:t>Some engines support subset of levels!</a:t>
            </a:r>
          </a:p>
          <a:p>
            <a:r>
              <a:rPr lang="en-US" sz="2400" dirty="0"/>
              <a:t>Serializable may not be exactly ACID</a:t>
            </a:r>
          </a:p>
          <a:p>
            <a:pPr lvl="1"/>
            <a:r>
              <a:rPr lang="en-US" dirty="0"/>
              <a:t>Locking ensures isolation, not atomicity</a:t>
            </a:r>
          </a:p>
          <a:p>
            <a:r>
              <a:rPr lang="en-US" sz="2400" dirty="0"/>
              <a:t>Also, some DBMSs do NOT use locking and different isolation levels can lead to different </a:t>
            </a:r>
            <a:r>
              <a:rPr lang="en-US" sz="2400" dirty="0" smtClean="0"/>
              <a:t>problems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Bottom line: Read the doc for your DBMS!</a:t>
            </a:r>
          </a:p>
        </p:txBody>
      </p:sp>
    </p:spTree>
    <p:extLst>
      <p:ext uri="{BB962C8B-B14F-4D97-AF65-F5344CB8AC3E}">
        <p14:creationId xmlns:p14="http://schemas.microsoft.com/office/powerpoint/2010/main" val="6917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May different elements can be “tuned”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ACID constraints may not always be totally necessary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HW8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Simple implementation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Prioritizing throughput</a:t>
            </a:r>
          </a:p>
        </p:txBody>
      </p:sp>
    </p:spTree>
    <p:extLst>
      <p:ext uri="{BB962C8B-B14F-4D97-AF65-F5344CB8AC3E}">
        <p14:creationId xmlns:p14="http://schemas.microsoft.com/office/powerpoint/2010/main" val="6702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Wednesday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Brief survey of topics in applied usage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Not on final exam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Friday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Exam review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June 6</a:t>
            </a:r>
            <a:r>
              <a:rPr lang="en-US" sz="2800" baseline="30000" dirty="0" smtClean="0">
                <a:sym typeface="Wingdings"/>
              </a:rPr>
              <a:t>th</a:t>
            </a:r>
            <a:r>
              <a:rPr lang="en-US" sz="2800" dirty="0" smtClean="0">
                <a:sym typeface="Wingdings"/>
              </a:rPr>
              <a:t> 8:30a</a:t>
            </a:r>
          </a:p>
        </p:txBody>
      </p:sp>
    </p:spTree>
    <p:extLst>
      <p:ext uri="{BB962C8B-B14F-4D97-AF65-F5344CB8AC3E}">
        <p14:creationId xmlns:p14="http://schemas.microsoft.com/office/powerpoint/2010/main" val="15573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Know </a:t>
            </a:r>
            <a:r>
              <a:rPr lang="en-US" dirty="0" smtClean="0"/>
              <a:t>your  transactions</a:t>
            </a:r>
            <a:r>
              <a:rPr lang="en-US" dirty="0"/>
              <a:t>: ACID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0000FF"/>
                </a:solidFill>
              </a:rPr>
              <a:t>tomic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State shows either all the effects of </a:t>
            </a:r>
            <a:r>
              <a:rPr lang="en-US" sz="2400" dirty="0" err="1"/>
              <a:t>txn</a:t>
            </a:r>
            <a:r>
              <a:rPr lang="en-US" sz="2400" dirty="0"/>
              <a:t>, or none of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>
                <a:solidFill>
                  <a:srgbClr val="0000FF"/>
                </a:solidFill>
              </a:rPr>
              <a:t>onsistent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/>
              <a:t>Txn</a:t>
            </a:r>
            <a:r>
              <a:rPr lang="en-US" sz="2400" dirty="0"/>
              <a:t> moves from a DBMS state where integrity holds, to another where integrity holds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/>
              <a:t>remember integrity constraints?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0000FF"/>
                </a:solidFill>
              </a:rPr>
              <a:t>solated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Effect of </a:t>
            </a:r>
            <a:r>
              <a:rPr lang="en-US" sz="2400" dirty="0" err="1"/>
              <a:t>txns</a:t>
            </a:r>
            <a:r>
              <a:rPr lang="en-US" sz="2400" dirty="0"/>
              <a:t> is the same as </a:t>
            </a:r>
            <a:r>
              <a:rPr lang="en-US" sz="2400" dirty="0" err="1"/>
              <a:t>txns</a:t>
            </a:r>
            <a:r>
              <a:rPr lang="en-US" sz="2400" dirty="0"/>
              <a:t> running one after another (i.e., looks like batch mode)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0000FF"/>
                </a:solidFill>
              </a:rPr>
              <a:t>urable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Once a </a:t>
            </a:r>
            <a:r>
              <a:rPr lang="en-US" sz="2400" dirty="0" err="1"/>
              <a:t>txn</a:t>
            </a:r>
            <a:r>
              <a:rPr lang="en-US" sz="2400" dirty="0"/>
              <a:t> has committed, its effects remain in the database</a:t>
            </a:r>
          </a:p>
        </p:txBody>
      </p:sp>
    </p:spTree>
    <p:extLst>
      <p:ext uri="{BB962C8B-B14F-4D97-AF65-F5344CB8AC3E}">
        <p14:creationId xmlns:p14="http://schemas.microsoft.com/office/powerpoint/2010/main" val="138720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Implementing a Scheduler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Major differences between database vendors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Locking Scheduler</a:t>
            </a:r>
          </a:p>
          <a:p>
            <a:pPr lvl="1" eaLnBrk="1" hangingPunct="1"/>
            <a:r>
              <a:rPr lang="en-US" dirty="0"/>
              <a:t>Aka “pessimistic concurrency control”</a:t>
            </a:r>
          </a:p>
          <a:p>
            <a:pPr lvl="1" eaLnBrk="1" hangingPunct="1"/>
            <a:r>
              <a:rPr lang="en-US" dirty="0"/>
              <a:t>SQLite, SQL Server, DB2</a:t>
            </a:r>
          </a:p>
          <a:p>
            <a:pPr eaLnBrk="1" hangingPunct="1"/>
            <a:r>
              <a:rPr lang="en-US" dirty="0" err="1">
                <a:solidFill>
                  <a:srgbClr val="0000FF"/>
                </a:solidFill>
              </a:rPr>
              <a:t>Multiversion</a:t>
            </a:r>
            <a:r>
              <a:rPr lang="en-US" dirty="0">
                <a:solidFill>
                  <a:srgbClr val="0000FF"/>
                </a:solidFill>
              </a:rPr>
              <a:t> Concurrency Control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MVCC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Aka “optimistic concurrency control”</a:t>
            </a:r>
          </a:p>
          <a:p>
            <a:pPr lvl="1" eaLnBrk="1" hangingPunct="1"/>
            <a:r>
              <a:rPr lang="en-US" dirty="0"/>
              <a:t>Postgres, Oracle: Snapshot Isolation (SI)</a:t>
            </a:r>
          </a:p>
          <a:p>
            <a:pPr lvl="1" eaLnBrk="1" hangingPunct="1"/>
            <a:endParaRPr lang="en-US" b="1" dirty="0"/>
          </a:p>
          <a:p>
            <a:pPr lvl="1" eaLnBrk="1" hangingPunct="1"/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5746" y="5569467"/>
            <a:ext cx="779245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/>
              </a:rPr>
              <a:t>We discuss only locking schedulers in </a:t>
            </a:r>
            <a:r>
              <a:rPr lang="en-US">
                <a:solidFill>
                  <a:prstClr val="black"/>
                </a:solidFill>
                <a:cs typeface="Arial"/>
              </a:rPr>
              <a:t>this class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734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Locking Scheduler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907" y="1766455"/>
            <a:ext cx="7620000" cy="4373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Simple idea:</a:t>
            </a:r>
          </a:p>
          <a:p>
            <a:pPr eaLnBrk="1" hangingPunct="1"/>
            <a:r>
              <a:rPr lang="en-US" dirty="0"/>
              <a:t>Each element has a unique </a:t>
            </a:r>
            <a:r>
              <a:rPr lang="en-US" dirty="0">
                <a:solidFill>
                  <a:srgbClr val="FF0000"/>
                </a:solidFill>
              </a:rPr>
              <a:t>lock</a:t>
            </a:r>
          </a:p>
          <a:p>
            <a:pPr eaLnBrk="1" hangingPunct="1"/>
            <a:r>
              <a:rPr lang="en-US" dirty="0"/>
              <a:t>Each transaction must first </a:t>
            </a:r>
            <a:r>
              <a:rPr lang="en-US" dirty="0">
                <a:solidFill>
                  <a:srgbClr val="0000FF"/>
                </a:solidFill>
              </a:rPr>
              <a:t>acquire</a:t>
            </a:r>
            <a:r>
              <a:rPr lang="en-US" dirty="0"/>
              <a:t> the lock before reading/writing that element</a:t>
            </a:r>
          </a:p>
          <a:p>
            <a:pPr eaLnBrk="1" hangingPunct="1"/>
            <a:r>
              <a:rPr lang="en-US" dirty="0"/>
              <a:t>If the lock is taken by another transaction, then wait</a:t>
            </a:r>
          </a:p>
          <a:p>
            <a:pPr eaLnBrk="1" hangingPunct="1"/>
            <a:r>
              <a:rPr lang="en-US" dirty="0"/>
              <a:t>The transaction must </a:t>
            </a:r>
            <a:r>
              <a:rPr lang="en-US" dirty="0">
                <a:solidFill>
                  <a:srgbClr val="0000FF"/>
                </a:solidFill>
              </a:rPr>
              <a:t>release</a:t>
            </a:r>
            <a:r>
              <a:rPr lang="en-US" dirty="0"/>
              <a:t> the lock(s)</a:t>
            </a:r>
          </a:p>
        </p:txBody>
      </p:sp>
      <p:sp>
        <p:nvSpPr>
          <p:cNvPr id="2" name="Rectangle 1"/>
          <p:cNvSpPr/>
          <p:nvPr/>
        </p:nvSpPr>
        <p:spPr>
          <a:xfrm>
            <a:off x="1399307" y="5273383"/>
            <a:ext cx="5791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By using locks scheduler ensures conflict-</a:t>
            </a:r>
            <a:r>
              <a:rPr lang="en-US" dirty="0" err="1">
                <a:solidFill>
                  <a:prstClr val="black"/>
                </a:solidFill>
              </a:rPr>
              <a:t>serializability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Schedule anomalies</a:t>
            </a:r>
            <a:endParaRPr lang="en-US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could go wrong if we didn’t have concurrency control:</a:t>
            </a:r>
          </a:p>
          <a:p>
            <a:pPr lvl="1" eaLnBrk="1" hangingPunct="1"/>
            <a:r>
              <a:rPr lang="en-US" dirty="0"/>
              <a:t>Dirty reads (including inconsistent reads)</a:t>
            </a:r>
          </a:p>
          <a:p>
            <a:pPr lvl="1" eaLnBrk="1" hangingPunct="1"/>
            <a:r>
              <a:rPr lang="en-US" dirty="0"/>
              <a:t>Unrepeatable reads</a:t>
            </a:r>
          </a:p>
          <a:p>
            <a:pPr lvl="1" eaLnBrk="1" hangingPunct="1"/>
            <a:r>
              <a:rPr lang="en-US" dirty="0"/>
              <a:t>Lost updates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419148" y="4800600"/>
            <a:ext cx="5893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Many other things can go wrong too</a:t>
            </a:r>
          </a:p>
        </p:txBody>
      </p:sp>
    </p:spTree>
    <p:extLst>
      <p:ext uri="{BB962C8B-B14F-4D97-AF65-F5344CB8AC3E}">
        <p14:creationId xmlns:p14="http://schemas.microsoft.com/office/powerpoint/2010/main" val="12844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More Notations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554038" y="2819400"/>
            <a:ext cx="78279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fontAlgn="auto"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baseline="-25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(A)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= transaction T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acquires lock for element A</a:t>
            </a:r>
          </a:p>
          <a:p>
            <a:pPr defTabSz="457200" fontAlgn="auto"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defTabSz="457200" fontAlgn="auto">
              <a:spcAft>
                <a:spcPts val="0"/>
              </a:spcAft>
            </a:pPr>
            <a:r>
              <a:rPr lang="en-US" dirty="0" err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baseline="-25000" dirty="0" err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(A)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= transaction T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releases lock for element A</a:t>
            </a:r>
          </a:p>
        </p:txBody>
      </p:sp>
    </p:spTree>
    <p:extLst>
      <p:ext uri="{BB962C8B-B14F-4D97-AF65-F5344CB8AC3E}">
        <p14:creationId xmlns:p14="http://schemas.microsoft.com/office/powerpoint/2010/main" val="205970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Two Phase Locking (2PL)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1636" y="3521471"/>
            <a:ext cx="6092183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In every transaction, all lock requests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must precede all unlock requests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2184" y="2775190"/>
            <a:ext cx="2327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The 2PL rule:</a:t>
            </a:r>
          </a:p>
        </p:txBody>
      </p:sp>
    </p:spTree>
    <p:extLst>
      <p:ext uri="{BB962C8B-B14F-4D97-AF65-F5344CB8AC3E}">
        <p14:creationId xmlns:p14="http://schemas.microsoft.com/office/powerpoint/2010/main" val="21011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135401</TotalTime>
  <Words>1527</Words>
  <Application>Microsoft Macintosh PowerPoint</Application>
  <PresentationFormat>On-screen Show (4:3)</PresentationFormat>
  <Paragraphs>363</Paragraphs>
  <Slides>36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 Black</vt:lpstr>
      <vt:lpstr>Calibri</vt:lpstr>
      <vt:lpstr>Mangal</vt:lpstr>
      <vt:lpstr>Wingdings</vt:lpstr>
      <vt:lpstr>Zapf Dingbats</vt:lpstr>
      <vt:lpstr>Arial</vt:lpstr>
      <vt:lpstr>Essential</vt:lpstr>
      <vt:lpstr>Cse 344</vt:lpstr>
      <vt:lpstr>Administrivia</vt:lpstr>
      <vt:lpstr>Transactions</vt:lpstr>
      <vt:lpstr>Know your  transactions: ACID</vt:lpstr>
      <vt:lpstr>Implementing a Scheduler</vt:lpstr>
      <vt:lpstr>Locking Scheduler</vt:lpstr>
      <vt:lpstr>Schedule anomalies</vt:lpstr>
      <vt:lpstr>More Notations</vt:lpstr>
      <vt:lpstr>Two Phase Locking (2PL)</vt:lpstr>
      <vt:lpstr>Example: 2PL transactions</vt:lpstr>
      <vt:lpstr>Two Phase Locking (2PL)</vt:lpstr>
      <vt:lpstr>A New Problem:  Non-recoverable Schedule</vt:lpstr>
      <vt:lpstr>Strict 2PL</vt:lpstr>
      <vt:lpstr>Strict 2PL</vt:lpstr>
      <vt:lpstr>Strict 2PL</vt:lpstr>
      <vt:lpstr>Another problem: Deadlocks</vt:lpstr>
      <vt:lpstr>Another problem: Deadlocks</vt:lpstr>
      <vt:lpstr>Lock Modes</vt:lpstr>
      <vt:lpstr>Lock Modes</vt:lpstr>
      <vt:lpstr>Lock Granularity</vt:lpstr>
      <vt:lpstr>Lock Performance</vt:lpstr>
      <vt:lpstr>Phantom Problem</vt:lpstr>
      <vt:lpstr>Phantom Problem</vt:lpstr>
      <vt:lpstr>Phantom Problem</vt:lpstr>
      <vt:lpstr>Phantom Problem</vt:lpstr>
      <vt:lpstr>Phantom Problem</vt:lpstr>
      <vt:lpstr>Dealing With Phantoms</vt:lpstr>
      <vt:lpstr>Summary of Serializability</vt:lpstr>
      <vt:lpstr>Isolation Levels in SQL</vt:lpstr>
      <vt:lpstr>1. Isolation Level: Dirty Reads</vt:lpstr>
      <vt:lpstr>2. Isolation Level: Read Committed </vt:lpstr>
      <vt:lpstr>3. Isolation Level: Repeatable Read </vt:lpstr>
      <vt:lpstr>4. Isolation Level Serializable</vt:lpstr>
      <vt:lpstr>Beware!</vt:lpstr>
      <vt:lpstr>Conclusion</vt:lpstr>
      <vt:lpstr>Next Week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358</cp:revision>
  <cp:lastPrinted>2018-03-02T21:35:53Z</cp:lastPrinted>
  <dcterms:created xsi:type="dcterms:W3CDTF">2017-03-27T18:12:41Z</dcterms:created>
  <dcterms:modified xsi:type="dcterms:W3CDTF">2018-05-25T17:41:11Z</dcterms:modified>
</cp:coreProperties>
</file>