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8"/>
  </p:notesMasterIdLst>
  <p:sldIdLst>
    <p:sldId id="256" r:id="rId2"/>
    <p:sldId id="718" r:id="rId3"/>
    <p:sldId id="719" r:id="rId4"/>
    <p:sldId id="720" r:id="rId5"/>
    <p:sldId id="721" r:id="rId6"/>
    <p:sldId id="722" r:id="rId7"/>
    <p:sldId id="723" r:id="rId8"/>
    <p:sldId id="724" r:id="rId9"/>
    <p:sldId id="661" r:id="rId10"/>
    <p:sldId id="662" r:id="rId11"/>
    <p:sldId id="663" r:id="rId12"/>
    <p:sldId id="664" r:id="rId13"/>
    <p:sldId id="665" r:id="rId14"/>
    <p:sldId id="666" r:id="rId15"/>
    <p:sldId id="667" r:id="rId16"/>
    <p:sldId id="668" r:id="rId17"/>
    <p:sldId id="669" r:id="rId18"/>
    <p:sldId id="670" r:id="rId19"/>
    <p:sldId id="671" r:id="rId20"/>
    <p:sldId id="672" r:id="rId21"/>
    <p:sldId id="673" r:id="rId22"/>
    <p:sldId id="674" r:id="rId23"/>
    <p:sldId id="675" r:id="rId24"/>
    <p:sldId id="676" r:id="rId25"/>
    <p:sldId id="677" r:id="rId26"/>
    <p:sldId id="678" r:id="rId27"/>
    <p:sldId id="679" r:id="rId28"/>
    <p:sldId id="680" r:id="rId29"/>
    <p:sldId id="681" r:id="rId30"/>
    <p:sldId id="682" r:id="rId31"/>
    <p:sldId id="683" r:id="rId32"/>
    <p:sldId id="684" r:id="rId33"/>
    <p:sldId id="685" r:id="rId34"/>
    <p:sldId id="686" r:id="rId35"/>
    <p:sldId id="687" r:id="rId36"/>
    <p:sldId id="688" r:id="rId37"/>
    <p:sldId id="689" r:id="rId38"/>
    <p:sldId id="690" r:id="rId39"/>
    <p:sldId id="691" r:id="rId40"/>
    <p:sldId id="692" r:id="rId41"/>
    <p:sldId id="693" r:id="rId42"/>
    <p:sldId id="694" r:id="rId43"/>
    <p:sldId id="695" r:id="rId44"/>
    <p:sldId id="696" r:id="rId45"/>
    <p:sldId id="697" r:id="rId46"/>
    <p:sldId id="698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30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16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009CF-1B45-B448-B456-E778E09E054F}" type="slidenum">
              <a:rPr lang="en-US"/>
              <a:pPr/>
              <a:t>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Review: serially (up to everything that we have discussed</a:t>
            </a:r>
            <a:r>
              <a:rPr lang="en-US" baseline="0" dirty="0"/>
              <a:t> so far) it doesn’t guarantee D in acid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Conflict: pair of consecutive actions in schedule </a:t>
            </a:r>
            <a:r>
              <a:rPr lang="en-US" dirty="0" err="1"/>
              <a:t>s.t</a:t>
            </a:r>
            <a:r>
              <a:rPr lang="en-US" dirty="0"/>
              <a:t>. if swapped,</a:t>
            </a:r>
            <a:r>
              <a:rPr lang="en-US" baseline="0" dirty="0"/>
              <a:t> then behavior changes.</a:t>
            </a:r>
            <a:endParaRPr lang="en-US" dirty="0"/>
          </a:p>
          <a:p>
            <a:r>
              <a:rPr lang="en-US" dirty="0"/>
              <a:t>Conflict </a:t>
            </a:r>
            <a:r>
              <a:rPr lang="en-US" dirty="0" err="1"/>
              <a:t>serializability</a:t>
            </a:r>
            <a:r>
              <a:rPr lang="en-US" dirty="0"/>
              <a:t> is a stronger condition than </a:t>
            </a:r>
            <a:r>
              <a:rPr lang="en-US" dirty="0" err="1"/>
              <a:t>serializability</a:t>
            </a:r>
            <a:r>
              <a:rPr lang="en-US" dirty="0"/>
              <a:t> (although have to be careful because of things like phantom problem)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98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serializable but not conflict-serializable:</a:t>
            </a:r>
            <a:br>
              <a:rPr lang="en-US" dirty="0"/>
            </a:br>
            <a:r>
              <a:rPr lang="en-US" dirty="0"/>
              <a:t>W1(X,</a:t>
            </a:r>
            <a:r>
              <a:rPr lang="en-US" baseline="0" dirty="0"/>
              <a:t> 0); W2(X, 0); R1(X); R2(X)</a:t>
            </a:r>
          </a:p>
          <a:p>
            <a:endParaRPr lang="en-US" baseline="0" dirty="0"/>
          </a:p>
          <a:p>
            <a:r>
              <a:rPr lang="en-US" dirty="0"/>
              <a:t>is the</a:t>
            </a:r>
            <a:r>
              <a:rPr lang="en-US" baseline="0" dirty="0"/>
              <a:t> same as the serial schedule</a:t>
            </a:r>
            <a:br>
              <a:rPr lang="en-US" baseline="0" dirty="0"/>
            </a:br>
            <a:r>
              <a:rPr lang="en-US" baseline="0" dirty="0"/>
              <a:t>W1(X, 0); R1(X); W2(X, 0); R2(X)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462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Stopped here 16au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44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Feel free to skip the following demo</a:t>
            </a:r>
            <a:r>
              <a:rPr lang="en-US" baseline="0" dirty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59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14au: These slides have</a:t>
            </a:r>
            <a:r>
              <a:rPr lang="en-US" baseline="0" dirty="0"/>
              <a:t> been hidden in the past and could be skipped if pressed for time since they review/repeat similar things found elsewhere and in the 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4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qlite.org/atomiccommit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Scheduling/Locking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Implementing a Scheduler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Major differences between database vendors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Locking Scheduler</a:t>
            </a:r>
          </a:p>
          <a:p>
            <a:pPr lvl="1" eaLnBrk="1" hangingPunct="1"/>
            <a:r>
              <a:rPr lang="en-US" dirty="0"/>
              <a:t>Aka “pessimistic concurrency control”</a:t>
            </a:r>
          </a:p>
          <a:p>
            <a:pPr lvl="1" eaLnBrk="1" hangingPunct="1"/>
            <a:r>
              <a:rPr lang="en-US" dirty="0"/>
              <a:t>SQLite, SQL Server, DB2</a:t>
            </a:r>
          </a:p>
          <a:p>
            <a:pPr eaLnBrk="1" hangingPunct="1"/>
            <a:r>
              <a:rPr lang="en-US" dirty="0" err="1">
                <a:solidFill>
                  <a:srgbClr val="0000FF"/>
                </a:solidFill>
              </a:rPr>
              <a:t>Multiversion</a:t>
            </a:r>
            <a:r>
              <a:rPr lang="en-US" dirty="0">
                <a:solidFill>
                  <a:srgbClr val="0000FF"/>
                </a:solidFill>
              </a:rPr>
              <a:t> Concurrency Control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MVCC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Aka “optimistic concurrency control”</a:t>
            </a:r>
          </a:p>
          <a:p>
            <a:pPr lvl="1" eaLnBrk="1" hangingPunct="1"/>
            <a:r>
              <a:rPr lang="en-US" dirty="0"/>
              <a:t>Postgres, Oracle: Snapshot Isolation (SI)</a:t>
            </a:r>
          </a:p>
          <a:p>
            <a:pPr lvl="1" eaLnBrk="1" hangingPunct="1"/>
            <a:endParaRPr lang="en-US" b="1" dirty="0"/>
          </a:p>
          <a:p>
            <a:pPr lvl="1" eaLnBrk="1" hangingPunct="1"/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5746" y="5569467"/>
            <a:ext cx="779245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/>
              </a:rPr>
              <a:t>We discuss only locking schedulers in </a:t>
            </a:r>
            <a:r>
              <a:rPr lang="en-US">
                <a:solidFill>
                  <a:prstClr val="black"/>
                </a:solidFill>
                <a:cs typeface="Arial"/>
              </a:rPr>
              <a:t>this class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734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Locking Scheduler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907" y="1766455"/>
            <a:ext cx="7620000" cy="4373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Simple idea:</a:t>
            </a:r>
          </a:p>
          <a:p>
            <a:pPr eaLnBrk="1" hangingPunct="1"/>
            <a:r>
              <a:rPr lang="en-US" dirty="0"/>
              <a:t>Each element has a unique </a:t>
            </a:r>
            <a:r>
              <a:rPr lang="en-US" dirty="0">
                <a:solidFill>
                  <a:srgbClr val="FF0000"/>
                </a:solidFill>
              </a:rPr>
              <a:t>lock</a:t>
            </a:r>
          </a:p>
          <a:p>
            <a:pPr eaLnBrk="1" hangingPunct="1"/>
            <a:r>
              <a:rPr lang="en-US" dirty="0"/>
              <a:t>Each transaction must first </a:t>
            </a:r>
            <a:r>
              <a:rPr lang="en-US" dirty="0">
                <a:solidFill>
                  <a:srgbClr val="0000FF"/>
                </a:solidFill>
              </a:rPr>
              <a:t>acquire</a:t>
            </a:r>
            <a:r>
              <a:rPr lang="en-US" dirty="0"/>
              <a:t> the lock before reading/writing that element</a:t>
            </a:r>
          </a:p>
          <a:p>
            <a:pPr eaLnBrk="1" hangingPunct="1"/>
            <a:r>
              <a:rPr lang="en-US" dirty="0"/>
              <a:t>If the lock is taken by another transaction, then wait</a:t>
            </a:r>
          </a:p>
          <a:p>
            <a:pPr eaLnBrk="1" hangingPunct="1"/>
            <a:r>
              <a:rPr lang="en-US" dirty="0"/>
              <a:t>The transaction must </a:t>
            </a:r>
            <a:r>
              <a:rPr lang="en-US" dirty="0">
                <a:solidFill>
                  <a:srgbClr val="0000FF"/>
                </a:solidFill>
              </a:rPr>
              <a:t>release</a:t>
            </a:r>
            <a:r>
              <a:rPr lang="en-US" dirty="0"/>
              <a:t> the lock(s)</a:t>
            </a:r>
          </a:p>
        </p:txBody>
      </p:sp>
      <p:sp>
        <p:nvSpPr>
          <p:cNvPr id="2" name="Rectangle 1"/>
          <p:cNvSpPr/>
          <p:nvPr/>
        </p:nvSpPr>
        <p:spPr>
          <a:xfrm>
            <a:off x="1399307" y="5273383"/>
            <a:ext cx="5791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By using locks scheduler ensures conflict-</a:t>
            </a:r>
            <a:r>
              <a:rPr lang="en-US" dirty="0" err="1">
                <a:solidFill>
                  <a:prstClr val="black"/>
                </a:solidFill>
              </a:rPr>
              <a:t>serializability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Data Elements are Locked?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Major differences between vendors:</a:t>
            </a:r>
          </a:p>
          <a:p>
            <a:endParaRPr lang="en-US" dirty="0"/>
          </a:p>
          <a:p>
            <a:r>
              <a:rPr lang="en-US" dirty="0"/>
              <a:t>Lock on the entire database</a:t>
            </a:r>
          </a:p>
          <a:p>
            <a:pPr lvl="1"/>
            <a:r>
              <a:rPr lang="en-US" dirty="0"/>
              <a:t>SQLite</a:t>
            </a:r>
          </a:p>
          <a:p>
            <a:endParaRPr lang="en-US" dirty="0"/>
          </a:p>
          <a:p>
            <a:r>
              <a:rPr lang="en-US" dirty="0"/>
              <a:t>Lock on individual records</a:t>
            </a:r>
          </a:p>
          <a:p>
            <a:pPr lvl="1"/>
            <a:r>
              <a:rPr lang="en-US" dirty="0"/>
              <a:t>SQL Server, DB2,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4114800"/>
          </a:xfrm>
        </p:spPr>
        <p:txBody>
          <a:bodyPr/>
          <a:lstStyle/>
          <a:p>
            <a:r>
              <a:rPr lang="en-US" dirty="0"/>
              <a:t>SQLite is very simple</a:t>
            </a:r>
          </a:p>
          <a:p>
            <a:r>
              <a:rPr lang="en-US" dirty="0"/>
              <a:t>More info: </a:t>
            </a:r>
            <a:r>
              <a:rPr lang="en-US" dirty="0">
                <a:hlinkClick r:id="rId2"/>
              </a:rPr>
              <a:t>http://www.sqlite.org/atomiccommit.html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Lock types</a:t>
            </a:r>
          </a:p>
          <a:p>
            <a:pPr lvl="1"/>
            <a:r>
              <a:rPr lang="en-US" dirty="0"/>
              <a:t>READ LOCK  (to read)</a:t>
            </a:r>
          </a:p>
          <a:p>
            <a:pPr lvl="1"/>
            <a:r>
              <a:rPr lang="en-US" dirty="0"/>
              <a:t>RESERVED LOCK (to write)</a:t>
            </a:r>
          </a:p>
          <a:p>
            <a:pPr lvl="1"/>
            <a:r>
              <a:rPr lang="en-US" dirty="0"/>
              <a:t>PENDING LOCK (wants to commit)</a:t>
            </a:r>
          </a:p>
          <a:p>
            <a:pPr lvl="1"/>
            <a:r>
              <a:rPr lang="en-US" dirty="0"/>
              <a:t>EXCLUSIVE LOCK (to commit)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Step 1: </a:t>
            </a:r>
            <a:r>
              <a:rPr lang="en-US" dirty="0"/>
              <a:t>when a transaction begins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Acquire a </a:t>
            </a:r>
            <a:r>
              <a:rPr lang="en-US" dirty="0">
                <a:solidFill>
                  <a:srgbClr val="0000FF"/>
                </a:solidFill>
              </a:rPr>
              <a:t>READ LOCK </a:t>
            </a:r>
            <a:r>
              <a:rPr lang="en-US" dirty="0"/>
              <a:t>(aka "SHARED" lock)</a:t>
            </a:r>
          </a:p>
          <a:p>
            <a:r>
              <a:rPr lang="en-US" dirty="0"/>
              <a:t>All these transactions may read happily</a:t>
            </a:r>
          </a:p>
          <a:p>
            <a:r>
              <a:rPr lang="en-US" dirty="0"/>
              <a:t>They all read data from the database file</a:t>
            </a:r>
          </a:p>
          <a:p>
            <a:r>
              <a:rPr lang="en-US" dirty="0"/>
              <a:t>If the transaction commits without writing anything, then it simply releases the lock</a:t>
            </a:r>
          </a:p>
        </p:txBody>
      </p:sp>
    </p:spTree>
    <p:extLst>
      <p:ext uri="{BB962C8B-B14F-4D97-AF65-F5344CB8AC3E}">
        <p14:creationId xmlns:p14="http://schemas.microsoft.com/office/powerpoint/2010/main" val="30811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Step 2: </a:t>
            </a:r>
            <a:r>
              <a:rPr lang="en-US" dirty="0"/>
              <a:t>when one transaction wants to write</a:t>
            </a:r>
          </a:p>
          <a:p>
            <a:r>
              <a:rPr lang="en-US" dirty="0"/>
              <a:t>Acquire a </a:t>
            </a:r>
            <a:r>
              <a:rPr lang="en-US" dirty="0">
                <a:solidFill>
                  <a:srgbClr val="0000FF"/>
                </a:solidFill>
              </a:rPr>
              <a:t>RESERVED LOCK</a:t>
            </a:r>
          </a:p>
          <a:p>
            <a:r>
              <a:rPr lang="en-US" dirty="0"/>
              <a:t>May coexists with many READ LOCKs</a:t>
            </a:r>
          </a:p>
          <a:p>
            <a:r>
              <a:rPr lang="en-US" dirty="0"/>
              <a:t>Writer TXN may write; these updates are only in main memory; others don't see the updates</a:t>
            </a:r>
          </a:p>
          <a:p>
            <a:r>
              <a:rPr lang="en-US" dirty="0"/>
              <a:t>Reader TXN continue to read from the file</a:t>
            </a:r>
          </a:p>
          <a:p>
            <a:r>
              <a:rPr lang="en-US" dirty="0"/>
              <a:t>New readers accepted</a:t>
            </a:r>
          </a:p>
          <a:p>
            <a:r>
              <a:rPr lang="en-US" dirty="0"/>
              <a:t>No other TXN is allowed a RESERVED LOCK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4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Step 3: </a:t>
            </a:r>
            <a:r>
              <a:rPr lang="en-US" dirty="0"/>
              <a:t>when writer transaction wants to commit,</a:t>
            </a:r>
            <a:br>
              <a:rPr lang="en-US" dirty="0"/>
            </a:br>
            <a:r>
              <a:rPr lang="en-US" dirty="0"/>
              <a:t>it needs </a:t>
            </a:r>
            <a:r>
              <a:rPr lang="en-US" i="1" dirty="0"/>
              <a:t>exclusive lock</a:t>
            </a:r>
            <a:r>
              <a:rPr lang="en-US" dirty="0"/>
              <a:t>,  which can’t coexists with </a:t>
            </a:r>
            <a:r>
              <a:rPr lang="en-US" i="1" dirty="0"/>
              <a:t>read locks</a:t>
            </a:r>
          </a:p>
          <a:p>
            <a:r>
              <a:rPr lang="en-US" dirty="0"/>
              <a:t>Acquire a </a:t>
            </a:r>
            <a:r>
              <a:rPr lang="en-US" dirty="0">
                <a:solidFill>
                  <a:srgbClr val="0000FF"/>
                </a:solidFill>
              </a:rPr>
              <a:t>PENDING LOCK</a:t>
            </a:r>
          </a:p>
          <a:p>
            <a:r>
              <a:rPr lang="en-US" dirty="0"/>
              <a:t>May coexists with old READ LOCKs</a:t>
            </a:r>
          </a:p>
          <a:p>
            <a:r>
              <a:rPr lang="en-US" dirty="0"/>
              <a:t>No new READ LOCKS are accepted</a:t>
            </a:r>
          </a:p>
          <a:p>
            <a:r>
              <a:rPr lang="en-US" dirty="0"/>
              <a:t>Wait for all read locks to be released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2218" y="3200400"/>
            <a:ext cx="2785582" cy="908864"/>
          </a:xfrm>
          <a:prstGeom prst="wedgeEllipseCallout">
            <a:avLst>
              <a:gd name="adj1" fmla="val -76309"/>
              <a:gd name="adj2" fmla="val 195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cs typeface="Arial"/>
              </a:rPr>
              <a:t>Why not write</a:t>
            </a:r>
            <a:br>
              <a:rPr lang="en-US" sz="1800" dirty="0">
                <a:solidFill>
                  <a:prstClr val="black"/>
                </a:solidFill>
                <a:cs typeface="Arial"/>
              </a:rPr>
            </a:br>
            <a:r>
              <a:rPr lang="en-US" sz="1800" dirty="0">
                <a:solidFill>
                  <a:prstClr val="black"/>
                </a:solidFill>
                <a:cs typeface="Arial"/>
              </a:rPr>
              <a:t>to disk right now?</a:t>
            </a:r>
          </a:p>
        </p:txBody>
      </p:sp>
    </p:spTree>
    <p:extLst>
      <p:ext uri="{BB962C8B-B14F-4D97-AF65-F5344CB8AC3E}">
        <p14:creationId xmlns:p14="http://schemas.microsoft.com/office/powerpoint/2010/main" val="133320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Step 4: </a:t>
            </a:r>
            <a:r>
              <a:rPr lang="en-US" dirty="0"/>
              <a:t>when all read locks have been released</a:t>
            </a:r>
            <a:endParaRPr lang="en-US" i="1" dirty="0"/>
          </a:p>
          <a:p>
            <a:r>
              <a:rPr lang="en-US" dirty="0"/>
              <a:t>Acquire the </a:t>
            </a:r>
            <a:r>
              <a:rPr lang="en-US" dirty="0">
                <a:solidFill>
                  <a:srgbClr val="0000FF"/>
                </a:solidFill>
              </a:rPr>
              <a:t>EXCLUSIVE LOCK</a:t>
            </a:r>
          </a:p>
          <a:p>
            <a:r>
              <a:rPr lang="en-US" dirty="0"/>
              <a:t>Nobody can touch the database now</a:t>
            </a:r>
          </a:p>
          <a:p>
            <a:r>
              <a:rPr lang="en-US" dirty="0"/>
              <a:t>All updates are written permanently to the database file</a:t>
            </a:r>
          </a:p>
          <a:p>
            <a:endParaRPr lang="en-US" dirty="0"/>
          </a:p>
          <a:p>
            <a:r>
              <a:rPr lang="en-US" dirty="0"/>
              <a:t>Release the lock and </a:t>
            </a:r>
            <a:r>
              <a:rPr lang="en-US" dirty="0">
                <a:solidFill>
                  <a:srgbClr val="FF0000"/>
                </a:solidFill>
              </a:rPr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34754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SQLite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8600" y="2819400"/>
            <a:ext cx="11430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Arial"/>
              </a:rPr>
              <a:t>None</a:t>
            </a: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1905000" y="2819400"/>
            <a:ext cx="1219200" cy="1219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Arial"/>
              </a:rPr>
              <a:t>READ</a:t>
            </a:r>
            <a:br>
              <a:rPr lang="en-US" sz="2000" dirty="0">
                <a:solidFill>
                  <a:prstClr val="black"/>
                </a:solidFill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cs typeface="Arial"/>
              </a:rPr>
              <a:t>LOCK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3657600" y="2667000"/>
            <a:ext cx="14478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Arial"/>
              </a:rPr>
              <a:t>RESERVED</a:t>
            </a:r>
            <a:br>
              <a:rPr lang="en-US" sz="2000" dirty="0">
                <a:solidFill>
                  <a:prstClr val="black"/>
                </a:solidFill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cs typeface="Arial"/>
              </a:rPr>
              <a:t>LOCK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5638800" y="2667000"/>
            <a:ext cx="14478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Arial"/>
              </a:rPr>
              <a:t>PENDING</a:t>
            </a:r>
            <a:br>
              <a:rPr lang="en-US" sz="2000" dirty="0">
                <a:solidFill>
                  <a:prstClr val="black"/>
                </a:solidFill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cs typeface="Arial"/>
              </a:rPr>
              <a:t>LOCK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7543800" y="2667000"/>
            <a:ext cx="14478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Arial"/>
              </a:rPr>
              <a:t>EXCLUSIVE</a:t>
            </a:r>
            <a:br>
              <a:rPr lang="en-US" sz="2000" dirty="0">
                <a:solidFill>
                  <a:prstClr val="black"/>
                </a:solidFill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cs typeface="Arial"/>
              </a:rPr>
              <a:t>LOCK</a:t>
            </a:r>
          </a:p>
        </p:txBody>
      </p:sp>
      <p:cxnSp>
        <p:nvCxnSpPr>
          <p:cNvPr id="14" name="Curved Connector 13"/>
          <p:cNvCxnSpPr>
            <a:stCxn id="7" idx="7"/>
            <a:endCxn id="8" idx="1"/>
          </p:cNvCxnSpPr>
          <p:nvPr/>
        </p:nvCxnSpPr>
        <p:spPr bwMode="auto">
          <a:xfrm rot="16200000" flipH="1">
            <a:off x="1638300" y="2552700"/>
            <a:ext cx="11160" cy="879336"/>
          </a:xfrm>
          <a:prstGeom prst="curvedConnector3">
            <a:avLst>
              <a:gd name="adj1" fmla="val -3548280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Curved Connector 14"/>
          <p:cNvCxnSpPr>
            <a:stCxn id="8" idx="7"/>
            <a:endCxn id="10" idx="1"/>
          </p:cNvCxnSpPr>
          <p:nvPr/>
        </p:nvCxnSpPr>
        <p:spPr bwMode="auto">
          <a:xfrm rot="5400000" flipH="1" flipV="1">
            <a:off x="3348177" y="2476501"/>
            <a:ext cx="118923" cy="923973"/>
          </a:xfrm>
          <a:prstGeom prst="curvedConnector3">
            <a:avLst>
              <a:gd name="adj1" fmla="val 470513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Curved Connector 17"/>
          <p:cNvCxnSpPr>
            <a:stCxn id="10" idx="7"/>
            <a:endCxn id="11" idx="1"/>
          </p:cNvCxnSpPr>
          <p:nvPr/>
        </p:nvCxnSpPr>
        <p:spPr bwMode="auto">
          <a:xfrm rot="5400000" flipH="1" flipV="1">
            <a:off x="5372100" y="2400300"/>
            <a:ext cx="12700" cy="957450"/>
          </a:xfrm>
          <a:prstGeom prst="curvedConnector3">
            <a:avLst>
              <a:gd name="adj1" fmla="val 3469488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Curved Connector 20"/>
          <p:cNvCxnSpPr>
            <a:stCxn id="11" idx="7"/>
            <a:endCxn id="12" idx="1"/>
          </p:cNvCxnSpPr>
          <p:nvPr/>
        </p:nvCxnSpPr>
        <p:spPr bwMode="auto">
          <a:xfrm rot="5400000" flipH="1" flipV="1">
            <a:off x="7315200" y="2438400"/>
            <a:ext cx="12700" cy="881250"/>
          </a:xfrm>
          <a:prstGeom prst="curvedConnector3">
            <a:avLst>
              <a:gd name="adj1" fmla="val 3469488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urved Connector 23"/>
          <p:cNvCxnSpPr>
            <a:stCxn id="8" idx="3"/>
            <a:endCxn id="7" idx="5"/>
          </p:cNvCxnSpPr>
          <p:nvPr/>
        </p:nvCxnSpPr>
        <p:spPr bwMode="auto">
          <a:xfrm rot="5400000" flipH="1">
            <a:off x="1611360" y="3387864"/>
            <a:ext cx="65040" cy="879336"/>
          </a:xfrm>
          <a:prstGeom prst="curvedConnector3">
            <a:avLst>
              <a:gd name="adj1" fmla="val -625996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Curved Connector 26"/>
          <p:cNvCxnSpPr>
            <a:stCxn id="12" idx="3"/>
            <a:endCxn id="7" idx="4"/>
          </p:cNvCxnSpPr>
          <p:nvPr/>
        </p:nvCxnSpPr>
        <p:spPr bwMode="auto">
          <a:xfrm rot="5400000">
            <a:off x="4248151" y="454725"/>
            <a:ext cx="59625" cy="6955725"/>
          </a:xfrm>
          <a:prstGeom prst="curvedConnector3">
            <a:avLst>
              <a:gd name="adj1" fmla="val 2033608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486400" y="5029200"/>
            <a:ext cx="192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commit executed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1000" y="2133600"/>
            <a:ext cx="1942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begin transaction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95600" y="20574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first write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10400" y="2057400"/>
            <a:ext cx="214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no more read locks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24400" y="2057400"/>
            <a:ext cx="201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commit requested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00200" y="4114800"/>
            <a:ext cx="928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212109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7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Schedule anomalies</a:t>
            </a:r>
            <a:endParaRPr lang="en-US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could go wrong if we didn’t have concurrency control:</a:t>
            </a:r>
          </a:p>
          <a:p>
            <a:pPr lvl="1" eaLnBrk="1" hangingPunct="1"/>
            <a:r>
              <a:rPr lang="en-US" dirty="0"/>
              <a:t>Dirty reads (including inconsistent reads)</a:t>
            </a:r>
          </a:p>
          <a:p>
            <a:pPr lvl="1" eaLnBrk="1" hangingPunct="1"/>
            <a:r>
              <a:rPr lang="en-US" dirty="0"/>
              <a:t>Unrepeatable reads</a:t>
            </a:r>
          </a:p>
          <a:p>
            <a:pPr lvl="1" eaLnBrk="1" hangingPunct="1"/>
            <a:r>
              <a:rPr lang="en-US" dirty="0"/>
              <a:t>Lost updates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419148" y="4800600"/>
            <a:ext cx="5893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Many other things can go wrong too</a:t>
            </a:r>
          </a:p>
        </p:txBody>
      </p:sp>
    </p:spTree>
    <p:extLst>
      <p:ext uri="{BB962C8B-B14F-4D97-AF65-F5344CB8AC3E}">
        <p14:creationId xmlns:p14="http://schemas.microsoft.com/office/powerpoint/2010/main" val="12844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HW7 Due </a:t>
            </a:r>
            <a:r>
              <a:rPr lang="en-US" sz="2800" dirty="0" smtClean="0">
                <a:sym typeface="Wingdings"/>
              </a:rPr>
              <a:t>Tonight </a:t>
            </a:r>
            <a:endParaRPr lang="en-US" sz="28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OQ6 Due </a:t>
            </a:r>
            <a:r>
              <a:rPr lang="en-US" sz="2800" dirty="0" smtClean="0">
                <a:sym typeface="Wingdings"/>
              </a:rPr>
              <a:t>Tonight</a:t>
            </a:r>
            <a:endParaRPr lang="en-US" sz="28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HW8 </a:t>
            </a:r>
            <a:r>
              <a:rPr lang="en-US" sz="2800" dirty="0" smtClean="0">
                <a:sym typeface="Wingdings"/>
              </a:rPr>
              <a:t>Due Friday, June 1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Data without quotation marks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Extra credit</a:t>
            </a:r>
            <a:endParaRPr lang="en-US" sz="28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OQ7 Due Wednesday, May 30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Course Evaluations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Out over the weekend</a:t>
            </a: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20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Dirty Reads</a:t>
            </a:r>
          </a:p>
        </p:txBody>
      </p:sp>
      <p:sp>
        <p:nvSpPr>
          <p:cNvPr id="441348" name="Rectangle 4"/>
          <p:cNvSpPr>
            <a:spLocks noChangeArrowheads="1"/>
          </p:cNvSpPr>
          <p:nvPr/>
        </p:nvSpPr>
        <p:spPr bwMode="auto">
          <a:xfrm>
            <a:off x="685800" y="3086100"/>
            <a:ext cx="3125375" cy="22159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WRITE(A)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ABORT</a:t>
            </a:r>
          </a:p>
        </p:txBody>
      </p:sp>
      <p:sp>
        <p:nvSpPr>
          <p:cNvPr id="441359" name="Rectangle 15"/>
          <p:cNvSpPr>
            <a:spLocks noChangeArrowheads="1"/>
          </p:cNvSpPr>
          <p:nvPr/>
        </p:nvSpPr>
        <p:spPr bwMode="auto">
          <a:xfrm>
            <a:off x="4876800" y="3162300"/>
            <a:ext cx="2920691" cy="22159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READ(A)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2438401" y="1828800"/>
            <a:ext cx="43434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cs typeface="Arial"/>
              </a:rPr>
              <a:t>Write-Read Conflict</a:t>
            </a:r>
          </a:p>
        </p:txBody>
      </p:sp>
    </p:spTree>
    <p:extLst>
      <p:ext uri="{BB962C8B-B14F-4D97-AF65-F5344CB8AC3E}">
        <p14:creationId xmlns:p14="http://schemas.microsoft.com/office/powerpoint/2010/main" val="1339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Inconsistent Read</a:t>
            </a:r>
          </a:p>
        </p:txBody>
      </p:sp>
      <p:sp>
        <p:nvSpPr>
          <p:cNvPr id="478219" name="Rectangle 11"/>
          <p:cNvSpPr>
            <a:spLocks noChangeArrowheads="1"/>
          </p:cNvSpPr>
          <p:nvPr/>
        </p:nvSpPr>
        <p:spPr bwMode="auto">
          <a:xfrm>
            <a:off x="455613" y="3097411"/>
            <a:ext cx="4436431" cy="27699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A := 20;  B := 20;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WRITE(A)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WRITE(B) </a:t>
            </a:r>
          </a:p>
        </p:txBody>
      </p:sp>
      <p:sp>
        <p:nvSpPr>
          <p:cNvPr id="478223" name="Rectangle 15"/>
          <p:cNvSpPr>
            <a:spLocks noChangeArrowheads="1"/>
          </p:cNvSpPr>
          <p:nvPr/>
        </p:nvSpPr>
        <p:spPr bwMode="auto">
          <a:xfrm>
            <a:off x="5229225" y="3092648"/>
            <a:ext cx="3048957" cy="27699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READ(A);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READ(B);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2438401" y="1828800"/>
            <a:ext cx="43434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cs typeface="Arial"/>
              </a:rPr>
              <a:t>Write-Read Conflict</a:t>
            </a:r>
          </a:p>
        </p:txBody>
      </p:sp>
    </p:spTree>
    <p:extLst>
      <p:ext uri="{BB962C8B-B14F-4D97-AF65-F5344CB8AC3E}">
        <p14:creationId xmlns:p14="http://schemas.microsoft.com/office/powerpoint/2010/main" val="17962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Unrepeatable Read</a:t>
            </a:r>
          </a:p>
        </p:txBody>
      </p:sp>
      <p:sp>
        <p:nvSpPr>
          <p:cNvPr id="478219" name="Rectangle 11"/>
          <p:cNvSpPr>
            <a:spLocks noChangeArrowheads="1"/>
          </p:cNvSpPr>
          <p:nvPr/>
        </p:nvSpPr>
        <p:spPr bwMode="auto">
          <a:xfrm>
            <a:off x="989425" y="3865602"/>
            <a:ext cx="3125375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WRITE(A) </a:t>
            </a:r>
          </a:p>
        </p:txBody>
      </p:sp>
      <p:sp>
        <p:nvSpPr>
          <p:cNvPr id="478223" name="Rectangle 15"/>
          <p:cNvSpPr>
            <a:spLocks noChangeArrowheads="1"/>
          </p:cNvSpPr>
          <p:nvPr/>
        </p:nvSpPr>
        <p:spPr bwMode="auto">
          <a:xfrm>
            <a:off x="5229225" y="3092648"/>
            <a:ext cx="3048957" cy="22159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READ(A);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 READ(A); 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2438401" y="1828800"/>
            <a:ext cx="43434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cs typeface="Arial"/>
              </a:rPr>
              <a:t>Read-Write Conflict</a:t>
            </a:r>
          </a:p>
        </p:txBody>
      </p:sp>
    </p:spTree>
    <p:extLst>
      <p:ext uri="{BB962C8B-B14F-4D97-AF65-F5344CB8AC3E}">
        <p14:creationId xmlns:p14="http://schemas.microsoft.com/office/powerpoint/2010/main" val="3426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Lost Update</a:t>
            </a:r>
          </a:p>
        </p:txBody>
      </p:sp>
      <p:sp>
        <p:nvSpPr>
          <p:cNvPr id="477192" name="Rectangle 8"/>
          <p:cNvSpPr>
            <a:spLocks noChangeArrowheads="1"/>
          </p:cNvSpPr>
          <p:nvPr/>
        </p:nvSpPr>
        <p:spPr bwMode="auto">
          <a:xfrm>
            <a:off x="1143000" y="2543413"/>
            <a:ext cx="2997110" cy="3323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READ(A)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A := A+5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WRITE(A)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7199" name="Rectangle 15"/>
          <p:cNvSpPr>
            <a:spLocks noChangeArrowheads="1"/>
          </p:cNvSpPr>
          <p:nvPr/>
        </p:nvSpPr>
        <p:spPr bwMode="auto">
          <a:xfrm>
            <a:off x="4648200" y="2619613"/>
            <a:ext cx="3125375" cy="3323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READ(A);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A := A*1.3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36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6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Arial"/>
                <a:cs typeface="Arial"/>
              </a:rPr>
              <a:t>: WRITE(A);</a:t>
            </a: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438401" y="1563926"/>
            <a:ext cx="43434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prstClr val="black"/>
                </a:solidFill>
                <a:cs typeface="Arial"/>
              </a:rPr>
              <a:t>Write-Write Conflict</a:t>
            </a:r>
          </a:p>
        </p:txBody>
      </p:sp>
    </p:spTree>
    <p:extLst>
      <p:ext uri="{BB962C8B-B14F-4D97-AF65-F5344CB8AC3E}">
        <p14:creationId xmlns:p14="http://schemas.microsoft.com/office/powerpoint/2010/main" val="10983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More Notations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554038" y="2819400"/>
            <a:ext cx="78279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baseline="-25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(A)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= transaction T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acquires lock for element A</a:t>
            </a:r>
          </a:p>
          <a:p>
            <a:pPr defTabSz="457200" fontAlgn="auto"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defTabSz="457200" fontAlgn="auto">
              <a:spcAft>
                <a:spcPts val="0"/>
              </a:spcAft>
            </a:pPr>
            <a:r>
              <a:rPr lang="en-US" dirty="0" err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baseline="-25000" dirty="0" err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(A)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= transaction T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releases lock for element A</a:t>
            </a:r>
          </a:p>
        </p:txBody>
      </p:sp>
    </p:spTree>
    <p:extLst>
      <p:ext uri="{BB962C8B-B14F-4D97-AF65-F5344CB8AC3E}">
        <p14:creationId xmlns:p14="http://schemas.microsoft.com/office/powerpoint/2010/main" val="205970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 Non-</a:t>
            </a:r>
            <a:r>
              <a:rPr lang="en-US" dirty="0" err="1">
                <a:latin typeface="Arial" charset="0"/>
              </a:rPr>
              <a:t>Serializable</a:t>
            </a:r>
            <a:r>
              <a:rPr lang="en-US" dirty="0">
                <a:latin typeface="Arial" charset="0"/>
              </a:rPr>
              <a:t> Schedule</a:t>
            </a:r>
          </a:p>
        </p:txBody>
      </p:sp>
      <p:graphicFrame>
        <p:nvGraphicFramePr>
          <p:cNvPr id="451647" name="Group 63"/>
          <p:cNvGraphicFramePr>
            <a:graphicFrameLocks noGrp="1"/>
          </p:cNvGraphicFramePr>
          <p:nvPr>
            <p:extLst/>
          </p:nvPr>
        </p:nvGraphicFramePr>
        <p:xfrm>
          <a:off x="2209800" y="1676400"/>
          <a:ext cx="4724400" cy="4517136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</a:t>
            </a:r>
          </a:p>
        </p:txBody>
      </p:sp>
      <p:graphicFrame>
        <p:nvGraphicFramePr>
          <p:cNvPr id="465983" name="Group 63"/>
          <p:cNvGraphicFramePr>
            <a:graphicFrameLocks noGrp="1"/>
          </p:cNvGraphicFramePr>
          <p:nvPr>
            <p:extLst/>
          </p:nvPr>
        </p:nvGraphicFramePr>
        <p:xfrm>
          <a:off x="228600" y="1371600"/>
          <a:ext cx="8458200" cy="4864608"/>
        </p:xfrm>
        <a:graphic>
          <a:graphicData uri="http://schemas.openxmlformats.org/drawingml/2006/table">
            <a:tbl>
              <a:tblPr/>
              <a:tblGrid>
                <a:gridCol w="4229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BLOCKED…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…GRANTED;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8161" name="Rectangle 49"/>
          <p:cNvSpPr>
            <a:spLocks noChangeArrowheads="1"/>
          </p:cNvSpPr>
          <p:nvPr/>
        </p:nvSpPr>
        <p:spPr bwMode="auto">
          <a:xfrm>
            <a:off x="314325" y="6248400"/>
            <a:ext cx="575349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sz="1800">
                <a:solidFill>
                  <a:srgbClr val="000000"/>
                </a:solidFill>
                <a:ea typeface="Arial" charset="0"/>
                <a:cs typeface="Arial" charset="0"/>
              </a:rPr>
              <a:t>Scheduler has ensured a conflict-serializable schedule</a:t>
            </a:r>
          </a:p>
        </p:txBody>
      </p:sp>
    </p:spTree>
    <p:extLst>
      <p:ext uri="{BB962C8B-B14F-4D97-AF65-F5344CB8AC3E}">
        <p14:creationId xmlns:p14="http://schemas.microsoft.com/office/powerpoint/2010/main" val="26351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But…</a:t>
            </a:r>
          </a:p>
        </p:txBody>
      </p:sp>
      <p:graphicFrame>
        <p:nvGraphicFramePr>
          <p:cNvPr id="468045" name="Group 77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696200" cy="4517136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9183" name="Rectangle 73"/>
          <p:cNvSpPr>
            <a:spLocks noChangeArrowheads="1"/>
          </p:cNvSpPr>
          <p:nvPr/>
        </p:nvSpPr>
        <p:spPr bwMode="auto">
          <a:xfrm>
            <a:off x="457200" y="6172200"/>
            <a:ext cx="645411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a typeface="Arial" charset="0"/>
                <a:cs typeface="Arial" charset="0"/>
              </a:rPr>
              <a:t>Locks did not enforce conflict-</a:t>
            </a:r>
            <a:r>
              <a:rPr lang="en-US" sz="1800" dirty="0" err="1">
                <a:solidFill>
                  <a:srgbClr val="000000"/>
                </a:solidFill>
                <a:ea typeface="Arial" charset="0"/>
                <a:cs typeface="Arial" charset="0"/>
              </a:rPr>
              <a:t>serializability</a:t>
            </a:r>
            <a:r>
              <a:rPr lang="en-US" sz="1800" dirty="0">
                <a:solidFill>
                  <a:srgbClr val="000000"/>
                </a:solidFill>
                <a:ea typeface="Arial" charset="0"/>
                <a:cs typeface="Arial" charset="0"/>
              </a:rPr>
              <a:t> !!! What’s wrong ?</a:t>
            </a:r>
          </a:p>
        </p:txBody>
      </p:sp>
    </p:spTree>
    <p:extLst>
      <p:ext uri="{BB962C8B-B14F-4D97-AF65-F5344CB8AC3E}">
        <p14:creationId xmlns:p14="http://schemas.microsoft.com/office/powerpoint/2010/main" val="85019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Two Phase Locking (2PL)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1636" y="3521471"/>
            <a:ext cx="6092183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In every transaction, all lock requests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must precede all unlock requests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2184" y="2775190"/>
            <a:ext cx="2327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The 2PL rule:</a:t>
            </a:r>
          </a:p>
        </p:txBody>
      </p:sp>
    </p:spTree>
    <p:extLst>
      <p:ext uri="{BB962C8B-B14F-4D97-AF65-F5344CB8AC3E}">
        <p14:creationId xmlns:p14="http://schemas.microsoft.com/office/powerpoint/2010/main" val="21011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Example: 2PL transactions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>
            <p:extLst/>
          </p:nvPr>
        </p:nvGraphicFramePr>
        <p:xfrm>
          <a:off x="609600" y="1460500"/>
          <a:ext cx="8153400" cy="4864608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; 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BLOCKED…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…GRANTED;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1233" name="Rectangle 51"/>
          <p:cNvSpPr>
            <a:spLocks noChangeArrowheads="1"/>
          </p:cNvSpPr>
          <p:nvPr/>
        </p:nvSpPr>
        <p:spPr bwMode="auto">
          <a:xfrm>
            <a:off x="304800" y="6091238"/>
            <a:ext cx="3058237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a typeface="Arial" charset="0"/>
                <a:cs typeface="Arial" charset="0"/>
              </a:rPr>
              <a:t>Now it is conflict-</a:t>
            </a:r>
            <a:r>
              <a:rPr lang="en-US" sz="1800" dirty="0" err="1">
                <a:solidFill>
                  <a:srgbClr val="000000"/>
                </a:solidFill>
                <a:ea typeface="Arial" charset="0"/>
                <a:cs typeface="Arial" charset="0"/>
              </a:rPr>
              <a:t>serializable</a:t>
            </a:r>
            <a:endParaRPr lang="en-US" sz="1800" dirty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We use database transactions everyday</a:t>
            </a:r>
          </a:p>
          <a:p>
            <a:pPr lvl="1"/>
            <a:r>
              <a:rPr lang="en-US" dirty="0"/>
              <a:t>Bank $$$ transfers</a:t>
            </a:r>
          </a:p>
          <a:p>
            <a:pPr lvl="1"/>
            <a:r>
              <a:rPr lang="en-US" dirty="0"/>
              <a:t>Online shopping</a:t>
            </a:r>
          </a:p>
          <a:p>
            <a:pPr lvl="1"/>
            <a:r>
              <a:rPr lang="en-US" dirty="0"/>
              <a:t>Signing up for classes</a:t>
            </a:r>
          </a:p>
          <a:p>
            <a:pPr lvl="1"/>
            <a:endParaRPr lang="en-US" dirty="0"/>
          </a:p>
          <a:p>
            <a:r>
              <a:rPr lang="en-US" dirty="0"/>
              <a:t>For this class, a transaction is a series of DB queries</a:t>
            </a:r>
          </a:p>
          <a:p>
            <a:pPr lvl="1"/>
            <a:r>
              <a:rPr lang="en-US" dirty="0"/>
              <a:t>Read / Write / Update / Delete / Insert</a:t>
            </a:r>
          </a:p>
          <a:p>
            <a:pPr lvl="1"/>
            <a:r>
              <a:rPr lang="en-US" dirty="0"/>
              <a:t>Unit of work issued by a user that is independent from others</a:t>
            </a:r>
          </a:p>
        </p:txBody>
      </p:sp>
    </p:spTree>
    <p:extLst>
      <p:ext uri="{BB962C8B-B14F-4D97-AF65-F5344CB8AC3E}">
        <p14:creationId xmlns:p14="http://schemas.microsoft.com/office/powerpoint/2010/main" val="16182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98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35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Then there is the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following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temporal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cycle in the schedule: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endParaRPr lang="en-US" sz="2800" dirty="0">
              <a:solidFill>
                <a:srgbClr val="61682E"/>
              </a:solidFill>
              <a:latin typeface="Arial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601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Then there is the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following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temporal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cycle in the schedule: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(A)    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why?</a:t>
            </a:r>
            <a:endParaRPr lang="en-US" sz="2800" dirty="0">
              <a:solidFill>
                <a:srgbClr val="61682E"/>
              </a:solidFill>
              <a:latin typeface="Arial"/>
              <a:sym typeface="Wingdings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400800" y="4724400"/>
            <a:ext cx="2502476" cy="783193"/>
          </a:xfrm>
          <a:prstGeom prst="wedgeRoundRectCallout">
            <a:avLst>
              <a:gd name="adj1" fmla="val -55100"/>
              <a:gd name="adj2" fmla="val -7338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indent="0" eaLnBrk="1" hangingPunct="1">
              <a:buNone/>
            </a:pPr>
            <a:r>
              <a:rPr lang="en-US" sz="2000" dirty="0">
                <a:latin typeface="+mn-lt"/>
              </a:rPr>
              <a:t>U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(A)</a:t>
            </a:r>
            <a:r>
              <a:rPr lang="en-US" sz="2000" dirty="0"/>
              <a:t> happened</a:t>
            </a:r>
            <a:br>
              <a:rPr lang="en-US" sz="2000" dirty="0"/>
            </a:br>
            <a:r>
              <a:rPr lang="en-US" sz="2000" dirty="0"/>
              <a:t>strictly </a:t>
            </a:r>
            <a:r>
              <a:rPr lang="en-US" sz="2000" i="1" u="sng" dirty="0">
                <a:latin typeface="+mn-lt"/>
              </a:rPr>
              <a:t>before</a:t>
            </a:r>
            <a:r>
              <a:rPr lang="en-US" sz="2000" dirty="0">
                <a:latin typeface="+mn-lt"/>
              </a:rPr>
              <a:t>  L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3614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Then there is the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following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temporal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cycle in the schedule: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(A)    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why?</a:t>
            </a:r>
            <a:endParaRPr lang="en-US" sz="2800" dirty="0">
              <a:solidFill>
                <a:srgbClr val="61682E"/>
              </a:solidFill>
              <a:latin typeface="Arial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085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Then there is the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following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temporal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cycle in the schedule: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(A)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61682E"/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  <a:sym typeface="Wingdings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(B)     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why?</a:t>
            </a:r>
            <a:endParaRPr lang="en-US" sz="2800" dirty="0">
              <a:solidFill>
                <a:srgbClr val="61682E"/>
              </a:solidFill>
              <a:latin typeface="Arial"/>
              <a:sym typeface="Wingdings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324600" y="5105400"/>
            <a:ext cx="2472965" cy="783193"/>
          </a:xfrm>
          <a:prstGeom prst="wedgeRoundRectCallout">
            <a:avLst>
              <a:gd name="adj1" fmla="val -55100"/>
              <a:gd name="adj2" fmla="val -7338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en-US" sz="2000" dirty="0"/>
              <a:t>L</a:t>
            </a:r>
            <a:r>
              <a:rPr lang="en-US" sz="2000" baseline="-25000" dirty="0"/>
              <a:t>2</a:t>
            </a:r>
            <a:r>
              <a:rPr lang="en-US" sz="2000" dirty="0"/>
              <a:t>(A) happened</a:t>
            </a:r>
            <a:br>
              <a:rPr lang="en-US" sz="2000" dirty="0"/>
            </a:br>
            <a:r>
              <a:rPr lang="en-US" sz="2000" dirty="0"/>
              <a:t>strictly </a:t>
            </a:r>
            <a:r>
              <a:rPr lang="en-US" sz="2000" i="1" u="sng" dirty="0">
                <a:latin typeface="+mn-lt"/>
              </a:rPr>
              <a:t>before</a:t>
            </a:r>
            <a:r>
              <a:rPr lang="en-US" sz="2000" dirty="0"/>
              <a:t> U</a:t>
            </a:r>
            <a:r>
              <a:rPr lang="en-US" sz="2000" baseline="-25000" dirty="0"/>
              <a:t>1</a:t>
            </a:r>
            <a:r>
              <a:rPr lang="en-US" sz="2000" dirty="0"/>
              <a:t>(A) 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53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Then there is the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following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temporal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cycle in the schedule: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(A)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61682E"/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  <a:sym typeface="Wingdings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(B)     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why?</a:t>
            </a:r>
            <a:endParaRPr lang="en-US" sz="2800" dirty="0">
              <a:solidFill>
                <a:srgbClr val="61682E"/>
              </a:solidFill>
              <a:latin typeface="Arial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341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Then there is the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following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temporal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cycle in the schedule: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(A)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61682E"/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  <a:sym typeface="Wingdings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(B)</a:t>
            </a:r>
          </a:p>
          <a:p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  <a:sym typeface="Wingdings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(B)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3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(B)</a:t>
            </a:r>
            <a:r>
              <a:rPr lang="en-US" dirty="0">
                <a:solidFill>
                  <a:srgbClr val="61682E"/>
                </a:solidFill>
                <a:latin typeface="Arial"/>
                <a:sym typeface="Wingdings"/>
              </a:rPr>
              <a:t>     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/>
              </a:rPr>
              <a:t>why?</a:t>
            </a:r>
          </a:p>
          <a:p>
            <a:endParaRPr lang="en-US" sz="2800" dirty="0">
              <a:solidFill>
                <a:srgbClr val="BA28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50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Then there is the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following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temporal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cycle in the schedule: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(A)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61682E"/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  <a:sym typeface="Wingdings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(B)</a:t>
            </a:r>
          </a:p>
          <a:p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  <a:sym typeface="Wingdings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(B)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3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(B)</a:t>
            </a:r>
            <a:endParaRPr lang="en-US" dirty="0">
              <a:solidFill>
                <a:srgbClr val="000000"/>
              </a:solidFill>
              <a:latin typeface="Arial"/>
              <a:sym typeface="Wingdings"/>
            </a:endParaRPr>
          </a:p>
          <a:p>
            <a:endParaRPr lang="en-US" sz="2800" dirty="0">
              <a:solidFill>
                <a:srgbClr val="000000"/>
              </a:solidFill>
              <a:latin typeface="Arial"/>
              <a:sym typeface="Wingdings"/>
            </a:endParaRPr>
          </a:p>
          <a:p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/>
              </a:rPr>
              <a:t>......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etc.....</a:t>
            </a:r>
            <a:endParaRPr lang="en-US" sz="2800" dirty="0">
              <a:solidFill>
                <a:srgbClr val="BA28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968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Then there is the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following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temporal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cycle in the schedule: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(A)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61682E"/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  <a:sym typeface="Wingdings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(B)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  <a:sym typeface="Wingdings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(B)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3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(B)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DC62"/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>
                <a:solidFill>
                  <a:srgbClr val="FFDC62"/>
                </a:solidFill>
                <a:latin typeface="Arial"/>
                <a:sym typeface="Wingdings"/>
              </a:rPr>
              <a:t>3</a:t>
            </a:r>
            <a:r>
              <a:rPr lang="en-US" sz="2800" dirty="0">
                <a:solidFill>
                  <a:srgbClr val="FFDC62"/>
                </a:solidFill>
                <a:latin typeface="Arial"/>
                <a:sym typeface="Wingdings"/>
              </a:rPr>
              <a:t>(B)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rgbClr val="FFDC62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FFDC62"/>
                </a:solidFill>
                <a:latin typeface="Arial"/>
                <a:sym typeface="Wingdings"/>
              </a:rPr>
              <a:t>3</a:t>
            </a:r>
            <a:r>
              <a:rPr lang="en-US" sz="2800" dirty="0">
                <a:solidFill>
                  <a:srgbClr val="FFDC62"/>
                </a:solidFill>
                <a:latin typeface="Arial"/>
                <a:sym typeface="Wingdings"/>
              </a:rPr>
              <a:t>(C)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  <a:sym typeface="Wingdings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(C)</a:t>
            </a: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>
                <a:solidFill>
                  <a:srgbClr val="BA2800"/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(C)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>
                <a:solidFill>
                  <a:srgbClr val="BA2800"/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(C)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BA2800"/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(A)</a:t>
            </a:r>
            <a:endParaRPr lang="en-US" sz="2800" dirty="0">
              <a:solidFill>
                <a:srgbClr val="BA2800"/>
              </a:solidFill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66657" y="5791200"/>
            <a:ext cx="2339628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Cycle in time: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Contradiction</a:t>
            </a:r>
          </a:p>
        </p:txBody>
      </p:sp>
    </p:spTree>
    <p:extLst>
      <p:ext uri="{BB962C8B-B14F-4D97-AF65-F5344CB8AC3E}">
        <p14:creationId xmlns:p14="http://schemas.microsoft.com/office/powerpoint/2010/main" val="15183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Know </a:t>
            </a:r>
            <a:r>
              <a:rPr lang="en-US" dirty="0" smtClean="0"/>
              <a:t>your  transactions</a:t>
            </a:r>
            <a:r>
              <a:rPr lang="en-US" dirty="0"/>
              <a:t>: ACID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0000FF"/>
                </a:solidFill>
              </a:rPr>
              <a:t>tomic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State shows either all the effects of </a:t>
            </a:r>
            <a:r>
              <a:rPr lang="en-US" sz="2400" dirty="0" err="1"/>
              <a:t>txn</a:t>
            </a:r>
            <a:r>
              <a:rPr lang="en-US" sz="2400" dirty="0"/>
              <a:t>, or none of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>
                <a:solidFill>
                  <a:srgbClr val="0000FF"/>
                </a:solidFill>
              </a:rPr>
              <a:t>onsistent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/>
              <a:t>Txn</a:t>
            </a:r>
            <a:r>
              <a:rPr lang="en-US" sz="2400" dirty="0"/>
              <a:t> moves from a DBMS state where integrity holds, to another where integrity holds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/>
              <a:t>remember integrity constraints?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0000FF"/>
                </a:solidFill>
              </a:rPr>
              <a:t>solated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Effect of </a:t>
            </a:r>
            <a:r>
              <a:rPr lang="en-US" sz="2400" dirty="0" err="1"/>
              <a:t>txns</a:t>
            </a:r>
            <a:r>
              <a:rPr lang="en-US" sz="2400" dirty="0"/>
              <a:t> is the same as </a:t>
            </a:r>
            <a:r>
              <a:rPr lang="en-US" sz="2400" dirty="0" err="1"/>
              <a:t>txns</a:t>
            </a:r>
            <a:r>
              <a:rPr lang="en-US" sz="2400" dirty="0"/>
              <a:t> running one after another (i.e., looks like batch mode)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0000FF"/>
                </a:solidFill>
              </a:rPr>
              <a:t>urable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Once a </a:t>
            </a:r>
            <a:r>
              <a:rPr lang="en-US" sz="2400" dirty="0" err="1"/>
              <a:t>txn</a:t>
            </a:r>
            <a:r>
              <a:rPr lang="en-US" sz="2400" dirty="0"/>
              <a:t> has committed, its effects remain in the database</a:t>
            </a:r>
          </a:p>
        </p:txBody>
      </p:sp>
    </p:spTree>
    <p:extLst>
      <p:ext uri="{BB962C8B-B14F-4D97-AF65-F5344CB8AC3E}">
        <p14:creationId xmlns:p14="http://schemas.microsoft.com/office/powerpoint/2010/main" val="138720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" charset="0"/>
              </a:rPr>
              <a:t>A New Problem: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Non-recoverable Schedule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>
            <p:extLst/>
          </p:nvPr>
        </p:nvGraphicFramePr>
        <p:xfrm>
          <a:off x="609600" y="1460500"/>
          <a:ext cx="8153400" cy="4876800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BLOCKED…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…GRANTED;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Rollback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" charset="0"/>
              </a:rPr>
              <a:t>A New Problem: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Non-recoverable Schedule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35401"/>
              </p:ext>
            </p:extLst>
          </p:nvPr>
        </p:nvGraphicFramePr>
        <p:xfrm>
          <a:off x="609600" y="1460500"/>
          <a:ext cx="8153400" cy="4905322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BLOCKED…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…GRANTED;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33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Rollback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1828800" y="5562600"/>
            <a:ext cx="2724063" cy="1123712"/>
          </a:xfrm>
          <a:prstGeom prst="wedgeRoundRectCallout">
            <a:avLst>
              <a:gd name="adj1" fmla="val -65789"/>
              <a:gd name="adj2" fmla="val -678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indent="0" eaLnBrk="1" hangingPunct="1">
              <a:buNone/>
            </a:pPr>
            <a:r>
              <a:rPr lang="en-US" sz="2000" dirty="0"/>
              <a:t>Elements A, B written</a:t>
            </a:r>
            <a:br>
              <a:rPr lang="en-US" sz="2000" dirty="0"/>
            </a:br>
            <a:r>
              <a:rPr lang="en-US" sz="2000" dirty="0"/>
              <a:t>by T1 are restored</a:t>
            </a:r>
            <a:br>
              <a:rPr lang="en-US" sz="2000" dirty="0"/>
            </a:br>
            <a:r>
              <a:rPr lang="en-US" sz="2000" dirty="0"/>
              <a:t>to their original value.</a:t>
            </a:r>
          </a:p>
        </p:txBody>
      </p:sp>
    </p:spTree>
    <p:extLst>
      <p:ext uri="{BB962C8B-B14F-4D97-AF65-F5344CB8AC3E}">
        <p14:creationId xmlns:p14="http://schemas.microsoft.com/office/powerpoint/2010/main" val="2591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" charset="0"/>
              </a:rPr>
              <a:t>A New Problem: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Non-recoverable Schedule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>
            <p:extLst/>
          </p:nvPr>
        </p:nvGraphicFramePr>
        <p:xfrm>
          <a:off x="609600" y="1460500"/>
          <a:ext cx="8153400" cy="4876800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BLOCKED…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…GRANTED;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Rollback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1828800" y="5562600"/>
            <a:ext cx="2724063" cy="1123712"/>
          </a:xfrm>
          <a:prstGeom prst="wedgeRoundRectCallout">
            <a:avLst>
              <a:gd name="adj1" fmla="val -65789"/>
              <a:gd name="adj2" fmla="val -678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indent="0" eaLnBrk="1" hangingPunct="1">
              <a:buNone/>
            </a:pPr>
            <a:r>
              <a:rPr lang="en-US" sz="2000" dirty="0"/>
              <a:t>Elements A, B written</a:t>
            </a:r>
            <a:br>
              <a:rPr lang="en-US" sz="2000" dirty="0"/>
            </a:br>
            <a:r>
              <a:rPr lang="en-US" sz="2000" dirty="0"/>
              <a:t>by T1 are restored</a:t>
            </a:r>
            <a:br>
              <a:rPr lang="en-US" sz="2000" dirty="0"/>
            </a:br>
            <a:r>
              <a:rPr lang="en-US" sz="2000" dirty="0"/>
              <a:t>to their original value.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7010400" y="3200400"/>
            <a:ext cx="2089613" cy="1123712"/>
          </a:xfrm>
          <a:prstGeom prst="wedgeRoundRectCallout">
            <a:avLst>
              <a:gd name="adj1" fmla="val -49329"/>
              <a:gd name="adj2" fmla="val 765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indent="0" eaLnBrk="1" hangingPunct="1">
              <a:buNone/>
            </a:pPr>
            <a:r>
              <a:rPr lang="en-US" sz="2000" dirty="0">
                <a:latin typeface="+mn-lt"/>
              </a:rPr>
              <a:t>Dirty reads of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A, B lead to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incorrect writes.</a:t>
            </a:r>
          </a:p>
        </p:txBody>
      </p:sp>
    </p:spTree>
    <p:extLst>
      <p:ext uri="{BB962C8B-B14F-4D97-AF65-F5344CB8AC3E}">
        <p14:creationId xmlns:p14="http://schemas.microsoft.com/office/powerpoint/2010/main" val="1921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" charset="0"/>
              </a:rPr>
              <a:t>A New Problem: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Non-recoverable Schedule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>
            <p:extLst/>
          </p:nvPr>
        </p:nvGraphicFramePr>
        <p:xfrm>
          <a:off x="609600" y="1460500"/>
          <a:ext cx="8153400" cy="4876800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BLOCKED…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…GRANTED;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Rollback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1828800" y="5562600"/>
            <a:ext cx="2724063" cy="1123712"/>
          </a:xfrm>
          <a:prstGeom prst="wedgeRoundRectCallout">
            <a:avLst>
              <a:gd name="adj1" fmla="val -65789"/>
              <a:gd name="adj2" fmla="val -678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indent="0" eaLnBrk="1" hangingPunct="1">
              <a:buNone/>
            </a:pPr>
            <a:r>
              <a:rPr lang="en-US" sz="2000" dirty="0">
                <a:latin typeface="+mn-lt"/>
              </a:rPr>
              <a:t>Elements A, B written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by T1 are restored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to their original value.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400800" y="6248400"/>
            <a:ext cx="2533285" cy="442674"/>
          </a:xfrm>
          <a:prstGeom prst="wedgeRoundRectCallout">
            <a:avLst>
              <a:gd name="adj1" fmla="val -67723"/>
              <a:gd name="adj2" fmla="val -8347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indent="0" eaLnBrk="1" hangingPunct="1">
              <a:buNone/>
            </a:pPr>
            <a:r>
              <a:rPr lang="en-US" sz="2000" dirty="0">
                <a:latin typeface="+mn-lt"/>
              </a:rPr>
              <a:t>Can no longer undo!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7010400" y="3200400"/>
            <a:ext cx="2089613" cy="1123712"/>
          </a:xfrm>
          <a:prstGeom prst="wedgeRoundRectCallout">
            <a:avLst>
              <a:gd name="adj1" fmla="val -49329"/>
              <a:gd name="adj2" fmla="val 765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indent="0" eaLnBrk="1" hangingPunct="1">
              <a:buNone/>
            </a:pPr>
            <a:r>
              <a:rPr lang="en-US" sz="2000" dirty="0">
                <a:latin typeface="+mn-lt"/>
              </a:rPr>
              <a:t>Dirty reads of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A, B lead to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incorrect writes.</a:t>
            </a:r>
          </a:p>
        </p:txBody>
      </p:sp>
    </p:spTree>
    <p:extLst>
      <p:ext uri="{BB962C8B-B14F-4D97-AF65-F5344CB8AC3E}">
        <p14:creationId xmlns:p14="http://schemas.microsoft.com/office/powerpoint/2010/main" val="12492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Strict 2PL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3581400"/>
            <a:ext cx="7908234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All locks are held until commit/abort: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All unlocks are done together with commit/abort.</a:t>
            </a:r>
          </a:p>
        </p:txBody>
      </p:sp>
      <p:sp>
        <p:nvSpPr>
          <p:cNvPr id="3" name="Rectangle 2"/>
          <p:cNvSpPr/>
          <p:nvPr/>
        </p:nvSpPr>
        <p:spPr>
          <a:xfrm>
            <a:off x="569575" y="2466986"/>
            <a:ext cx="3244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The Strict 2PL rule:</a:t>
            </a:r>
          </a:p>
        </p:txBody>
      </p:sp>
      <p:sp>
        <p:nvSpPr>
          <p:cNvPr id="7" name="Rectangle 6"/>
          <p:cNvSpPr/>
          <p:nvPr/>
        </p:nvSpPr>
        <p:spPr>
          <a:xfrm>
            <a:off x="721975" y="5238193"/>
            <a:ext cx="731018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With strict 2PL, we will get schedules that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are both conflict-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serializable</a:t>
            </a:r>
            <a:r>
              <a:rPr lang="en-US" dirty="0">
                <a:solidFill>
                  <a:prstClr val="black"/>
                </a:solidFill>
                <a:latin typeface="Arial" charset="0"/>
              </a:rPr>
              <a:t> and recoverable</a:t>
            </a:r>
          </a:p>
        </p:txBody>
      </p:sp>
    </p:spTree>
    <p:extLst>
      <p:ext uri="{BB962C8B-B14F-4D97-AF65-F5344CB8AC3E}">
        <p14:creationId xmlns:p14="http://schemas.microsoft.com/office/powerpoint/2010/main" val="5463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Strict 2PL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1444"/>
              </p:ext>
            </p:extLst>
          </p:nvPr>
        </p:nvGraphicFramePr>
        <p:xfrm>
          <a:off x="609600" y="1189861"/>
          <a:ext cx="8257538" cy="5401294"/>
        </p:xfrm>
        <a:graphic>
          <a:graphicData uri="http://schemas.openxmlformats.org/drawingml/2006/table">
            <a:tbl>
              <a:tblPr/>
              <a:tblGrid>
                <a:gridCol w="41287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287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BLOCKED…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Rollback &amp; U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(A);U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endParaRPr lang="en-US" sz="1800" b="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…GRANTED;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9096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 &amp; U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5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Strict 2PL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Lock-based systems always use strict 2PL</a:t>
            </a:r>
          </a:p>
          <a:p>
            <a:r>
              <a:rPr lang="en-US" dirty="0"/>
              <a:t>Easy to implement:</a:t>
            </a:r>
          </a:p>
          <a:p>
            <a:pPr lvl="1"/>
            <a:r>
              <a:rPr lang="en-US" dirty="0"/>
              <a:t>Before a transaction reads or writes an element A, insert an L(A)</a:t>
            </a:r>
          </a:p>
          <a:p>
            <a:pPr lvl="1"/>
            <a:r>
              <a:rPr lang="en-US" dirty="0"/>
              <a:t>When the transaction commits/aborts, then release all locks</a:t>
            </a:r>
          </a:p>
          <a:p>
            <a:r>
              <a:rPr lang="en-US" dirty="0"/>
              <a:t>Ensures both conflict </a:t>
            </a:r>
            <a:r>
              <a:rPr lang="en-US" dirty="0" err="1"/>
              <a:t>serializability</a:t>
            </a:r>
            <a:r>
              <a:rPr lang="en-US" dirty="0"/>
              <a:t> and recoverability</a:t>
            </a:r>
          </a:p>
        </p:txBody>
      </p:sp>
    </p:spTree>
    <p:extLst>
      <p:ext uri="{BB962C8B-B14F-4D97-AF65-F5344CB8AC3E}">
        <p14:creationId xmlns:p14="http://schemas.microsoft.com/office/powerpoint/2010/main" val="4955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u="sng" dirty="0"/>
              <a:t>serial schedule</a:t>
            </a:r>
            <a:r>
              <a:rPr lang="en-US" dirty="0"/>
              <a:t> is one in which transactions are executed one after the other, in some sequential order</a:t>
            </a:r>
          </a:p>
          <a:p>
            <a:endParaRPr lang="en-US" dirty="0"/>
          </a:p>
          <a:p>
            <a:r>
              <a:rPr lang="en-US" b="1" dirty="0"/>
              <a:t>Fact:</a:t>
            </a:r>
            <a:r>
              <a:rPr lang="en-US" dirty="0"/>
              <a:t> nothing can go wrong if the system executes transactions serially </a:t>
            </a:r>
          </a:p>
          <a:p>
            <a:pPr lvl="1"/>
            <a:r>
              <a:rPr lang="en-US" dirty="0"/>
              <a:t>(up to what we have learned so far)</a:t>
            </a:r>
          </a:p>
          <a:p>
            <a:pPr lvl="1"/>
            <a:r>
              <a:rPr lang="en-US" dirty="0"/>
              <a:t>But DBMS don’t do that because we want better overall system performance</a:t>
            </a:r>
          </a:p>
        </p:txBody>
      </p:sp>
    </p:spTree>
    <p:extLst>
      <p:ext uri="{BB962C8B-B14F-4D97-AF65-F5344CB8AC3E}">
        <p14:creationId xmlns:p14="http://schemas.microsoft.com/office/powerpoint/2010/main" val="168354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</a:t>
            </a:r>
            <a:r>
              <a:rPr lang="en-US" dirty="0" err="1"/>
              <a:t>Serializable</a:t>
            </a:r>
            <a:r>
              <a:rPr lang="en-US" dirty="0"/>
              <a:t> Schedule</a:t>
            </a:r>
          </a:p>
        </p:txBody>
      </p:sp>
      <p:graphicFrame>
        <p:nvGraphicFramePr>
          <p:cNvPr id="450613" name="Group 53"/>
          <p:cNvGraphicFramePr>
            <a:graphicFrameLocks noGrp="1"/>
          </p:cNvGraphicFramePr>
          <p:nvPr/>
        </p:nvGraphicFramePr>
        <p:xfrm>
          <a:off x="2057400" y="1676400"/>
          <a:ext cx="5638800" cy="4586478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 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6656" name="Rectangle 49"/>
          <p:cNvSpPr>
            <a:spLocks noChangeArrowheads="1"/>
          </p:cNvSpPr>
          <p:nvPr/>
        </p:nvSpPr>
        <p:spPr bwMode="auto">
          <a:xfrm>
            <a:off x="152400" y="5410200"/>
            <a:ext cx="435873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cs typeface="Arial"/>
              </a:rPr>
              <a:t>This is a </a:t>
            </a:r>
            <a:r>
              <a:rPr lang="en-US" sz="2400" dirty="0" err="1">
                <a:solidFill>
                  <a:srgbClr val="FF0000"/>
                </a:solidFill>
                <a:cs typeface="Arial"/>
              </a:rPr>
              <a:t>serializable</a:t>
            </a:r>
            <a:r>
              <a:rPr lang="en-US" sz="2400" dirty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schedule.</a:t>
            </a:r>
          </a:p>
          <a:p>
            <a:r>
              <a:rPr lang="en-US" sz="2400" dirty="0">
                <a:solidFill>
                  <a:prstClr val="black"/>
                </a:solidFill>
                <a:cs typeface="Arial"/>
              </a:rPr>
              <a:t>This is NOT a serial schedule</a:t>
            </a:r>
          </a:p>
        </p:txBody>
      </p:sp>
    </p:spTree>
    <p:extLst>
      <p:ext uri="{BB962C8B-B14F-4D97-AF65-F5344CB8AC3E}">
        <p14:creationId xmlns:p14="http://schemas.microsoft.com/office/powerpoint/2010/main" val="74177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Conflict Serializability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152400" y="1809096"/>
            <a:ext cx="91037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Conflicts: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(i.e., swapping will change program behavior)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6629400" y="2819400"/>
            <a:ext cx="1826733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(X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);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baseline="-2500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(Y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152400" y="2773363"/>
            <a:ext cx="58592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Two actions by same transaction T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6629400" y="4152900"/>
            <a:ext cx="1979294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152400" y="4068763"/>
            <a:ext cx="59451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Two writes by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,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to same element</a:t>
            </a:r>
          </a:p>
        </p:txBody>
      </p:sp>
      <p:sp>
        <p:nvSpPr>
          <p:cNvPr id="454664" name="Rectangle 8"/>
          <p:cNvSpPr>
            <a:spLocks noChangeArrowheads="1"/>
          </p:cNvSpPr>
          <p:nvPr/>
        </p:nvSpPr>
        <p:spPr bwMode="auto">
          <a:xfrm>
            <a:off x="6629400" y="5105400"/>
            <a:ext cx="1839557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52400" y="5287963"/>
            <a:ext cx="59655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Read/write by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,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to same element</a:t>
            </a:r>
          </a:p>
        </p:txBody>
      </p:sp>
      <p:sp>
        <p:nvSpPr>
          <p:cNvPr id="454667" name="Rectangle 11"/>
          <p:cNvSpPr>
            <a:spLocks noChangeArrowheads="1"/>
          </p:cNvSpPr>
          <p:nvPr/>
        </p:nvSpPr>
        <p:spPr bwMode="auto">
          <a:xfrm>
            <a:off x="6629400" y="5791200"/>
            <a:ext cx="1826733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88195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animBg="1"/>
      <p:bldP spid="30726" grpId="0"/>
      <p:bldP spid="454662" grpId="0" animBg="1"/>
      <p:bldP spid="30728" grpId="0"/>
      <p:bldP spid="454664" grpId="0" animBg="1"/>
      <p:bldP spid="30730" grpId="0"/>
      <p:bldP spid="4546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Conflict Serializability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pPr eaLnBrk="1" hangingPunct="1"/>
            <a:r>
              <a:rPr lang="en-US" dirty="0"/>
              <a:t>A schedule is </a:t>
            </a:r>
            <a:r>
              <a:rPr lang="en-US" i="1" u="sng" dirty="0">
                <a:solidFill>
                  <a:srgbClr val="0000FF"/>
                </a:solidFill>
              </a:rPr>
              <a:t>conflict </a:t>
            </a:r>
            <a:r>
              <a:rPr lang="en-US" i="1" u="sng" dirty="0" err="1">
                <a:solidFill>
                  <a:srgbClr val="0000FF"/>
                </a:solidFill>
              </a:rPr>
              <a:t>serializable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if it can be transformed into a serial schedule by a series of </a:t>
            </a:r>
            <a:r>
              <a:rPr lang="en-US" dirty="0" err="1"/>
              <a:t>swappings</a:t>
            </a:r>
            <a:r>
              <a:rPr lang="en-US" dirty="0"/>
              <a:t> of adjacent non-conflicting actions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Every conflict-serializable schedule is serializable</a:t>
            </a:r>
          </a:p>
          <a:p>
            <a:pPr eaLnBrk="1" hangingPunct="1"/>
            <a:r>
              <a:rPr lang="en-US" dirty="0"/>
              <a:t>The converse is not true (why?)</a:t>
            </a:r>
          </a:p>
        </p:txBody>
      </p:sp>
    </p:spTree>
    <p:extLst>
      <p:ext uri="{BB962C8B-B14F-4D97-AF65-F5344CB8AC3E}">
        <p14:creationId xmlns:p14="http://schemas.microsoft.com/office/powerpoint/2010/main" val="19478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Scheduler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</a:rPr>
              <a:t>Scheduler</a:t>
            </a:r>
            <a:r>
              <a:rPr lang="en-US" dirty="0"/>
              <a:t> = the module that schedules the transaction’s actions, ensuring </a:t>
            </a:r>
            <a:r>
              <a:rPr lang="en-US" dirty="0" err="1"/>
              <a:t>serializability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Also called </a:t>
            </a:r>
            <a:r>
              <a:rPr lang="en-US" dirty="0">
                <a:solidFill>
                  <a:srgbClr val="0000FF"/>
                </a:solidFill>
              </a:rPr>
              <a:t>Concurrency Control Manager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dirty="0"/>
              <a:t>We discuss next how a scheduler may be implemented</a:t>
            </a:r>
          </a:p>
        </p:txBody>
      </p:sp>
    </p:spTree>
    <p:extLst>
      <p:ext uri="{BB962C8B-B14F-4D97-AF65-F5344CB8AC3E}">
        <p14:creationId xmlns:p14="http://schemas.microsoft.com/office/powerpoint/2010/main" val="112384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135317</TotalTime>
  <Words>1863</Words>
  <Application>Microsoft Macintosh PowerPoint</Application>
  <PresentationFormat>On-screen Show (4:3)</PresentationFormat>
  <Paragraphs>502</Paragraphs>
  <Slides>46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 Black</vt:lpstr>
      <vt:lpstr>Calibri</vt:lpstr>
      <vt:lpstr>Mangal</vt:lpstr>
      <vt:lpstr>Wingdings</vt:lpstr>
      <vt:lpstr>Arial</vt:lpstr>
      <vt:lpstr>Essential</vt:lpstr>
      <vt:lpstr>Cse 344</vt:lpstr>
      <vt:lpstr>Administrivia</vt:lpstr>
      <vt:lpstr>Transactions</vt:lpstr>
      <vt:lpstr>Know your  transactions: ACID</vt:lpstr>
      <vt:lpstr>Serial Schedule</vt:lpstr>
      <vt:lpstr>A Serializable Schedule</vt:lpstr>
      <vt:lpstr>Conflict Serializability</vt:lpstr>
      <vt:lpstr>Conflict Serializability</vt:lpstr>
      <vt:lpstr>Scheduler</vt:lpstr>
      <vt:lpstr>Implementing a Scheduler</vt:lpstr>
      <vt:lpstr>Locking Scheduler</vt:lpstr>
      <vt:lpstr>What Data Elements are Locked?</vt:lpstr>
      <vt:lpstr>Case Study: SQLite</vt:lpstr>
      <vt:lpstr>SQLite</vt:lpstr>
      <vt:lpstr>SQLite</vt:lpstr>
      <vt:lpstr>SQLite</vt:lpstr>
      <vt:lpstr>SQLite</vt:lpstr>
      <vt:lpstr>SQLite</vt:lpstr>
      <vt:lpstr>Schedule anomalies</vt:lpstr>
      <vt:lpstr>Dirty Reads</vt:lpstr>
      <vt:lpstr>Inconsistent Read</vt:lpstr>
      <vt:lpstr>Unrepeatable Read</vt:lpstr>
      <vt:lpstr>Lost Update</vt:lpstr>
      <vt:lpstr>More Notations</vt:lpstr>
      <vt:lpstr>A Non-Serializable Schedule</vt:lpstr>
      <vt:lpstr>Example</vt:lpstr>
      <vt:lpstr>But…</vt:lpstr>
      <vt:lpstr>Two Phase Locking (2PL)</vt:lpstr>
      <vt:lpstr>Example: 2PL transactions</vt:lpstr>
      <vt:lpstr>Two Phase Locking (2PL)</vt:lpstr>
      <vt:lpstr>Two Phase Locking (2PL)</vt:lpstr>
      <vt:lpstr>Two Phase Locking (2PL)</vt:lpstr>
      <vt:lpstr>Two Phase Locking (2PL)</vt:lpstr>
      <vt:lpstr>Two Phase Locking (2PL)</vt:lpstr>
      <vt:lpstr>Two Phase Locking (2PL)</vt:lpstr>
      <vt:lpstr>Two Phase Locking (2PL)</vt:lpstr>
      <vt:lpstr>Two Phase Locking (2PL)</vt:lpstr>
      <vt:lpstr>Two Phase Locking (2PL)</vt:lpstr>
      <vt:lpstr>Two Phase Locking (2PL)</vt:lpstr>
      <vt:lpstr>A New Problem:  Non-recoverable Schedule</vt:lpstr>
      <vt:lpstr>A New Problem:  Non-recoverable Schedule</vt:lpstr>
      <vt:lpstr>A New Problem:  Non-recoverable Schedule</vt:lpstr>
      <vt:lpstr>A New Problem:  Non-recoverable Schedule</vt:lpstr>
      <vt:lpstr>Strict 2PL</vt:lpstr>
      <vt:lpstr>Strict 2PL</vt:lpstr>
      <vt:lpstr>Strict 2PL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356</cp:revision>
  <cp:lastPrinted>2018-03-02T21:35:53Z</cp:lastPrinted>
  <dcterms:created xsi:type="dcterms:W3CDTF">2017-03-27T18:12:41Z</dcterms:created>
  <dcterms:modified xsi:type="dcterms:W3CDTF">2018-05-23T17:29:49Z</dcterms:modified>
</cp:coreProperties>
</file>