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718" r:id="rId3"/>
    <p:sldId id="629" r:id="rId4"/>
    <p:sldId id="619" r:id="rId5"/>
    <p:sldId id="621" r:id="rId6"/>
    <p:sldId id="622" r:id="rId7"/>
    <p:sldId id="623" r:id="rId8"/>
    <p:sldId id="624" r:id="rId9"/>
    <p:sldId id="625" r:id="rId10"/>
    <p:sldId id="626" r:id="rId11"/>
    <p:sldId id="630" r:id="rId12"/>
    <p:sldId id="631" r:id="rId13"/>
    <p:sldId id="632" r:id="rId14"/>
    <p:sldId id="633" r:id="rId15"/>
    <p:sldId id="634" r:id="rId16"/>
    <p:sldId id="635" r:id="rId17"/>
    <p:sldId id="636" r:id="rId18"/>
    <p:sldId id="638" r:id="rId19"/>
    <p:sldId id="639" r:id="rId20"/>
    <p:sldId id="640" r:id="rId21"/>
    <p:sldId id="641" r:id="rId22"/>
    <p:sldId id="642" r:id="rId23"/>
    <p:sldId id="643" r:id="rId24"/>
    <p:sldId id="644" r:id="rId25"/>
    <p:sldId id="645" r:id="rId26"/>
    <p:sldId id="646" r:id="rId27"/>
    <p:sldId id="647" r:id="rId28"/>
    <p:sldId id="648" r:id="rId29"/>
    <p:sldId id="649" r:id="rId30"/>
    <p:sldId id="650" r:id="rId31"/>
    <p:sldId id="651" r:id="rId32"/>
    <p:sldId id="652" r:id="rId33"/>
    <p:sldId id="653" r:id="rId34"/>
    <p:sldId id="654" r:id="rId35"/>
    <p:sldId id="655" r:id="rId36"/>
    <p:sldId id="656" r:id="rId37"/>
    <p:sldId id="657" r:id="rId38"/>
    <p:sldId id="658" r:id="rId39"/>
    <p:sldId id="659" r:id="rId40"/>
    <p:sldId id="661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7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4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85D1C-743B-1D41-A69C-C70AA75EEE8E}" type="slidenum">
              <a:rPr lang="en-US"/>
              <a:pPr/>
              <a:t>3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 item, say why we are learning about it.</a:t>
            </a:r>
          </a:p>
        </p:txBody>
      </p:sp>
    </p:spTree>
    <p:extLst>
      <p:ext uri="{BB962C8B-B14F-4D97-AF65-F5344CB8AC3E}">
        <p14:creationId xmlns:p14="http://schemas.microsoft.com/office/powerpoint/2010/main" val="1580722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58C16-2224-9944-8C92-5D29A0A31AE9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4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Arrow: two transactions, same element, at least one action is a write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3462C-83B6-9741-97F5-B759970600C3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83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Arrow: two transactions, same element, at least one action is a write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3462C-83B6-9741-97F5-B759970600C3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66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09CF-1B45-B448-B456-E778E09E054F}" type="slidenum">
              <a:rPr lang="en-US"/>
              <a:pPr/>
              <a:t>11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6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09CF-1B45-B448-B456-E778E09E054F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4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Review: serially (up to everything that we have discussed</a:t>
            </a:r>
            <a:r>
              <a:rPr lang="en-US" baseline="0" dirty="0"/>
              <a:t> so far) it doesn’t guarantee D in acid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65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is serial if</a:t>
            </a:r>
            <a:r>
              <a:rPr lang="en-US" baseline="0" dirty="0"/>
              <a:t> it</a:t>
            </a:r>
            <a:r>
              <a:rPr lang="en-US" dirty="0"/>
              <a:t> reflects a serial execution.</a:t>
            </a:r>
          </a:p>
          <a:p>
            <a:r>
              <a:rPr lang="en-US" dirty="0"/>
              <a:t>In this example, two serial schedules are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2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is serial if</a:t>
            </a:r>
            <a:r>
              <a:rPr lang="en-US" baseline="0" dirty="0"/>
              <a:t> it</a:t>
            </a:r>
            <a:r>
              <a:rPr lang="en-US" dirty="0"/>
              <a:t> reflects a serial execution.</a:t>
            </a:r>
          </a:p>
          <a:p>
            <a:r>
              <a:rPr lang="en-US" dirty="0"/>
              <a:t>In this example, two serial schedules are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42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</a:rPr>
              <a:t>Reminder: why do we want interleaving? For performance.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43BA1-80BC-9C41-8D3D-9EBC1E26AC68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7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Conflict: pair of consecutive actions in schedule </a:t>
            </a:r>
            <a:r>
              <a:rPr lang="en-US" dirty="0" err="1"/>
              <a:t>s.t</a:t>
            </a:r>
            <a:r>
              <a:rPr lang="en-US" dirty="0"/>
              <a:t>. if swapped,</a:t>
            </a:r>
            <a:r>
              <a:rPr lang="en-US" baseline="0" dirty="0"/>
              <a:t> then behavior changes.</a:t>
            </a:r>
            <a:endParaRPr lang="en-US" dirty="0"/>
          </a:p>
          <a:p>
            <a:r>
              <a:rPr lang="en-US" dirty="0"/>
              <a:t>Conflict </a:t>
            </a:r>
            <a:r>
              <a:rPr lang="en-US" dirty="0" err="1"/>
              <a:t>serializability</a:t>
            </a:r>
            <a:r>
              <a:rPr lang="en-US" dirty="0"/>
              <a:t> is a stronger condition than </a:t>
            </a:r>
            <a:r>
              <a:rPr lang="en-US" dirty="0" err="1"/>
              <a:t>serializability</a:t>
            </a:r>
            <a:r>
              <a:rPr lang="en-US" dirty="0"/>
              <a:t> (although have to be careful because of things like phantom problem)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59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serializable but not conflict-serializable:</a:t>
            </a:r>
            <a:br>
              <a:rPr lang="en-US" dirty="0"/>
            </a:br>
            <a:r>
              <a:rPr lang="en-US" dirty="0"/>
              <a:t>W1(X,</a:t>
            </a:r>
            <a:r>
              <a:rPr lang="en-US" baseline="0" dirty="0"/>
              <a:t> 0); W2(X, 0); R1(X); R2(X)</a:t>
            </a:r>
          </a:p>
          <a:p>
            <a:endParaRPr lang="en-US" baseline="0" dirty="0"/>
          </a:p>
          <a:p>
            <a:r>
              <a:rPr lang="en-US" dirty="0"/>
              <a:t>is the</a:t>
            </a:r>
            <a:r>
              <a:rPr lang="en-US" baseline="0" dirty="0"/>
              <a:t> same as the serial schedule</a:t>
            </a:r>
            <a:br>
              <a:rPr lang="en-US" baseline="0" dirty="0"/>
            </a:br>
            <a:r>
              <a:rPr lang="en-US" baseline="0" dirty="0"/>
              <a:t>W1(X, 0); R1(X); W2(X, 0); R2(X)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FCCEE3-F38F-4B4F-9D50-01CC293E62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56614"/>
            <a:ext cx="7772400" cy="1143000"/>
          </a:xfrm>
        </p:spPr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4986"/>
            <a:ext cx="7772400" cy="1066800"/>
          </a:xfrm>
        </p:spPr>
        <p:txBody>
          <a:bodyPr/>
          <a:lstStyle/>
          <a:p>
            <a:r>
              <a:rPr lang="en-US" dirty="0"/>
              <a:t>Collection of statements that are executed atomically (logically speaking)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924014"/>
            <a:ext cx="1905000" cy="457200"/>
          </a:xfrm>
        </p:spPr>
        <p:txBody>
          <a:bodyPr/>
          <a:lstStyle/>
          <a:p>
            <a:pPr>
              <a:defRPr/>
            </a:pPr>
            <a:fld id="{90A96993-A144-1A44-B596-5F476C9657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2381786"/>
            <a:ext cx="4572000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BEGIN TRANSACTION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[SQL statements]</a:t>
            </a:r>
          </a:p>
          <a:p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COMMIT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or    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ROLLBACK (=ABORT)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4572000"/>
            <a:ext cx="4572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[single SQL statement]</a:t>
            </a:r>
          </a:p>
        </p:txBody>
      </p:sp>
      <p:sp>
        <p:nvSpPr>
          <p:cNvPr id="8" name="Oval Callout 7"/>
          <p:cNvSpPr/>
          <p:nvPr/>
        </p:nvSpPr>
        <p:spPr bwMode="auto">
          <a:xfrm>
            <a:off x="5257800" y="5029200"/>
            <a:ext cx="3647732" cy="1428214"/>
          </a:xfrm>
          <a:prstGeom prst="wedgeEllipseCallout">
            <a:avLst>
              <a:gd name="adj1" fmla="val -50822"/>
              <a:gd name="adj2" fmla="val -3862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If </a:t>
            </a:r>
            <a:r>
              <a:rPr lang="en-US" sz="20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BEGIN</a:t>
            </a: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… missing,</a:t>
            </a:r>
            <a:b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then TXN consists</a:t>
            </a:r>
            <a:b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of a single instruction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6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Know </a:t>
            </a:r>
            <a:r>
              <a:rPr lang="en-US" dirty="0" smtClean="0"/>
              <a:t>your  transactions</a:t>
            </a:r>
            <a:r>
              <a:rPr lang="en-US" dirty="0"/>
              <a:t>: ACID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00FF"/>
                </a:solidFill>
              </a:rPr>
              <a:t>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State shows either all the effects of </a:t>
            </a:r>
            <a:r>
              <a:rPr lang="en-US" sz="2400" dirty="0" err="1"/>
              <a:t>txn</a:t>
            </a:r>
            <a:r>
              <a:rPr lang="en-US" sz="2400" dirty="0"/>
              <a:t>, or none of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>
                <a:solidFill>
                  <a:srgbClr val="0000FF"/>
                </a:solidFill>
              </a:rPr>
              <a:t>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Txn</a:t>
            </a:r>
            <a:r>
              <a:rPr lang="en-US" sz="2400" dirty="0"/>
              <a:t> moves from a DBMS state where integrity holds, to another where integrity holds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remember integrity constraints?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Effect of </a:t>
            </a:r>
            <a:r>
              <a:rPr lang="en-US" sz="2400" dirty="0" err="1"/>
              <a:t>txns</a:t>
            </a:r>
            <a:r>
              <a:rPr lang="en-US" sz="2400" dirty="0"/>
              <a:t> is the same as </a:t>
            </a:r>
            <a:r>
              <a:rPr lang="en-US" sz="2400" dirty="0" err="1"/>
              <a:t>txns</a:t>
            </a:r>
            <a:r>
              <a:rPr lang="en-US" sz="2400" dirty="0"/>
              <a:t> running one after another (i.e., looks like batch mode)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0000FF"/>
                </a:solidFill>
              </a:rPr>
              <a:t>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Once a </a:t>
            </a:r>
            <a:r>
              <a:rPr lang="en-US" sz="2400" dirty="0" err="1"/>
              <a:t>txn</a:t>
            </a:r>
            <a:r>
              <a:rPr lang="en-US" sz="2400" dirty="0"/>
              <a:t> has committed, its effects remain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14085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tomic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239000" cy="5105400"/>
          </a:xfrm>
        </p:spPr>
        <p:txBody>
          <a:bodyPr/>
          <a:lstStyle/>
          <a:p>
            <a:r>
              <a:rPr lang="en-US" b="1" dirty="0"/>
              <a:t>Definition</a:t>
            </a:r>
            <a:r>
              <a:rPr lang="en-US" dirty="0"/>
              <a:t>: A transaction is ATOMIC if all its updates must happen or not at all.</a:t>
            </a:r>
          </a:p>
          <a:p>
            <a:r>
              <a:rPr lang="en-US" b="1" dirty="0"/>
              <a:t>Example</a:t>
            </a:r>
            <a:r>
              <a:rPr lang="en-US" dirty="0"/>
              <a:t>: move $100 from A to B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UPDATE accounts SET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– 100 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WHERE acct = A;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UPDATE accounts SET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+ 100 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WHERE acct = B;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BEGIN TRANSACTION; 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UPDATE accounts SET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– 100 WHERE acct = A;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UPDATE accounts SET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bal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+ 100 WHERE acct = B;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COMMIT;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solated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Definition:</a:t>
            </a:r>
            <a:r>
              <a:rPr lang="en-US" dirty="0" smtClean="0"/>
              <a:t>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execution ensures that </a:t>
            </a:r>
            <a:r>
              <a:rPr lang="en-US" dirty="0" smtClean="0"/>
              <a:t>transactions </a:t>
            </a:r>
            <a:r>
              <a:rPr lang="en-US" dirty="0"/>
              <a:t>are isolated, if the effect of each </a:t>
            </a:r>
            <a:r>
              <a:rPr lang="en-US" dirty="0" smtClean="0"/>
              <a:t>transaction </a:t>
            </a:r>
            <a:r>
              <a:rPr lang="en-US" dirty="0"/>
              <a:t>is as if it were the only </a:t>
            </a:r>
            <a:r>
              <a:rPr lang="en-US" dirty="0" smtClean="0"/>
              <a:t>transaction </a:t>
            </a:r>
            <a:r>
              <a:rPr lang="en-US" dirty="0"/>
              <a:t>running on the system.</a:t>
            </a:r>
          </a:p>
        </p:txBody>
      </p:sp>
    </p:spTree>
    <p:extLst>
      <p:ext uri="{BB962C8B-B14F-4D97-AF65-F5344CB8AC3E}">
        <p14:creationId xmlns:p14="http://schemas.microsoft.com/office/powerpoint/2010/main" val="2213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onsistent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5" y="1158875"/>
            <a:ext cx="8229600" cy="5334000"/>
          </a:xfrm>
        </p:spPr>
        <p:txBody>
          <a:bodyPr/>
          <a:lstStyle/>
          <a:p>
            <a:r>
              <a:rPr lang="en-US" dirty="0"/>
              <a:t>Recall: integrity constraints govern how values in tables are related to each other</a:t>
            </a:r>
          </a:p>
          <a:p>
            <a:pPr lvl="1"/>
            <a:r>
              <a:rPr lang="en-US" dirty="0"/>
              <a:t>Can be enforced by the DBMS, or ensured by the app</a:t>
            </a:r>
          </a:p>
          <a:p>
            <a:endParaRPr lang="en-US" dirty="0"/>
          </a:p>
          <a:p>
            <a:r>
              <a:rPr lang="en-US" dirty="0"/>
              <a:t>How consistency is achieved by the app:</a:t>
            </a:r>
          </a:p>
          <a:p>
            <a:pPr lvl="1"/>
            <a:r>
              <a:rPr lang="en-US" dirty="0"/>
              <a:t>App programmer ensures that </a:t>
            </a:r>
            <a:r>
              <a:rPr lang="en-US" dirty="0" err="1"/>
              <a:t>txns</a:t>
            </a:r>
            <a:r>
              <a:rPr lang="en-US" dirty="0"/>
              <a:t> only takes a consistent DB state to another consistent state</a:t>
            </a:r>
          </a:p>
          <a:p>
            <a:pPr lvl="1"/>
            <a:r>
              <a:rPr lang="en-US" dirty="0"/>
              <a:t>DB makes sure that </a:t>
            </a:r>
            <a:r>
              <a:rPr lang="en-US" dirty="0" err="1"/>
              <a:t>txns</a:t>
            </a:r>
            <a:r>
              <a:rPr lang="en-US" dirty="0"/>
              <a:t> are executed atomically</a:t>
            </a:r>
          </a:p>
          <a:p>
            <a:pPr lvl="1"/>
            <a:endParaRPr lang="en-US" dirty="0"/>
          </a:p>
          <a:p>
            <a:r>
              <a:rPr lang="en-US" dirty="0"/>
              <a:t>Can defer checking the validity of constraints until the end of a transaction</a:t>
            </a:r>
          </a:p>
        </p:txBody>
      </p:sp>
    </p:spTree>
    <p:extLst>
      <p:ext uri="{BB962C8B-B14F-4D97-AF65-F5344CB8AC3E}">
        <p14:creationId xmlns:p14="http://schemas.microsoft.com/office/powerpoint/2010/main" val="3753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urable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transaction is durable if its effects continue to exist after the transaction and even after the program has terminated</a:t>
            </a:r>
          </a:p>
          <a:p>
            <a:endParaRPr lang="en-US" dirty="0"/>
          </a:p>
          <a:p>
            <a:r>
              <a:rPr lang="en-US" dirty="0"/>
              <a:t>How? </a:t>
            </a:r>
          </a:p>
          <a:p>
            <a:pPr lvl="1"/>
            <a:r>
              <a:rPr lang="en-US" dirty="0"/>
              <a:t>By writing to disk!</a:t>
            </a:r>
          </a:p>
          <a:p>
            <a:pPr lvl="1"/>
            <a:r>
              <a:rPr lang="en-US" dirty="0"/>
              <a:t>More in 444</a:t>
            </a:r>
          </a:p>
        </p:txBody>
      </p:sp>
    </p:spTree>
    <p:extLst>
      <p:ext uri="{BB962C8B-B14F-4D97-AF65-F5344CB8AC3E}">
        <p14:creationId xmlns:p14="http://schemas.microsoft.com/office/powerpoint/2010/main" val="18528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Rollback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app gets to a state where it cannot complete the transaction successfully, execute ROLLBACK</a:t>
            </a:r>
          </a:p>
          <a:p>
            <a:endParaRPr lang="en-US" dirty="0"/>
          </a:p>
          <a:p>
            <a:r>
              <a:rPr lang="en-US" dirty="0"/>
              <a:t>The DB returns to the state prior to the transaction</a:t>
            </a:r>
          </a:p>
          <a:p>
            <a:endParaRPr lang="en-US" dirty="0"/>
          </a:p>
          <a:p>
            <a:r>
              <a:rPr lang="en-US" dirty="0"/>
              <a:t>What are examples of such program states?</a:t>
            </a:r>
          </a:p>
        </p:txBody>
      </p:sp>
    </p:spTree>
    <p:extLst>
      <p:ext uri="{BB962C8B-B14F-4D97-AF65-F5344CB8AC3E}">
        <p14:creationId xmlns:p14="http://schemas.microsoft.com/office/powerpoint/2010/main" val="16752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ACID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582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0000FF"/>
                </a:solidFill>
              </a:rPr>
              <a:t>tomic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>
                <a:solidFill>
                  <a:srgbClr val="0000FF"/>
                </a:solidFill>
              </a:rPr>
              <a:t>onsistent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solated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0000FF"/>
                </a:solidFill>
              </a:rPr>
              <a:t>urable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Again: by default each statement is its own </a:t>
            </a:r>
            <a:r>
              <a:rPr lang="en-US" sz="2800" dirty="0" err="1"/>
              <a:t>txn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U</a:t>
            </a:r>
            <a:r>
              <a:rPr lang="en-US" sz="2400" dirty="0"/>
              <a:t>nless auto-commit is off then each statement starts a new </a:t>
            </a:r>
            <a:r>
              <a:rPr lang="en-US" sz="2400" dirty="0" err="1"/>
              <a:t>txn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3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58933" y="2514600"/>
            <a:ext cx="6145273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4000" dirty="0">
                <a:solidFill>
                  <a:srgbClr val="FF0000"/>
                </a:solidFill>
                <a:latin typeface="Arial" charset="0"/>
              </a:rPr>
              <a:t>schedule</a:t>
            </a:r>
            <a:r>
              <a:rPr lang="en-US" sz="4000" dirty="0">
                <a:solidFill>
                  <a:srgbClr val="000000"/>
                </a:solidFill>
                <a:latin typeface="Arial" charset="0"/>
              </a:rPr>
              <a:t> is a sequence </a:t>
            </a:r>
            <a:br>
              <a:rPr lang="en-US" sz="4000" dirty="0">
                <a:solidFill>
                  <a:srgbClr val="000000"/>
                </a:solidFill>
                <a:latin typeface="Arial" charset="0"/>
              </a:rPr>
            </a:br>
            <a:r>
              <a:rPr lang="en-US" sz="4000" dirty="0">
                <a:solidFill>
                  <a:srgbClr val="000000"/>
                </a:solidFill>
                <a:latin typeface="Arial" charset="0"/>
              </a:rPr>
              <a:t>of interleaved actions </a:t>
            </a:r>
            <a:br>
              <a:rPr lang="en-US" sz="4000" dirty="0">
                <a:solidFill>
                  <a:srgbClr val="000000"/>
                </a:solidFill>
                <a:latin typeface="Arial" charset="0"/>
              </a:rPr>
            </a:br>
            <a:r>
              <a:rPr lang="en-US" sz="4000" dirty="0">
                <a:solidFill>
                  <a:srgbClr val="000000"/>
                </a:solidFill>
                <a:latin typeface="Arial" charset="0"/>
              </a:rPr>
              <a:t>from all transactions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3051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u="sng" dirty="0"/>
              <a:t>serial schedule</a:t>
            </a:r>
            <a:r>
              <a:rPr lang="en-US" dirty="0"/>
              <a:t> is one in which transactions are executed one after the other, in some sequential order</a:t>
            </a:r>
          </a:p>
          <a:p>
            <a:endParaRPr lang="en-US" dirty="0"/>
          </a:p>
          <a:p>
            <a:r>
              <a:rPr lang="en-US" b="1" dirty="0"/>
              <a:t>Fact:</a:t>
            </a:r>
            <a:r>
              <a:rPr lang="en-US" dirty="0"/>
              <a:t> nothing can go wrong if the system executes transactions serially </a:t>
            </a:r>
          </a:p>
          <a:p>
            <a:pPr lvl="1"/>
            <a:r>
              <a:rPr lang="en-US" dirty="0"/>
              <a:t>(up to what we have learned so far)</a:t>
            </a:r>
          </a:p>
          <a:p>
            <a:pPr lvl="1"/>
            <a:r>
              <a:rPr lang="en-US" dirty="0"/>
              <a:t>But DBMS don’t do that because we want better overall system performance</a:t>
            </a:r>
          </a:p>
        </p:txBody>
      </p:sp>
    </p:spTree>
    <p:extLst>
      <p:ext uri="{BB962C8B-B14F-4D97-AF65-F5344CB8AC3E}">
        <p14:creationId xmlns:p14="http://schemas.microsoft.com/office/powerpoint/2010/main" val="207017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 Due </a:t>
            </a:r>
            <a:r>
              <a:rPr lang="en-US" sz="2800" dirty="0" smtClean="0">
                <a:sym typeface="Wingdings"/>
              </a:rPr>
              <a:t>Wednesday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OQ6 </a:t>
            </a:r>
            <a:r>
              <a:rPr lang="en-US" sz="2800" dirty="0" smtClean="0">
                <a:sym typeface="Wingdings"/>
              </a:rPr>
              <a:t>Due Wednesday, May 23</a:t>
            </a:r>
            <a:r>
              <a:rPr lang="en-US" sz="2800" baseline="30000" dirty="0" smtClean="0">
                <a:sym typeface="Wingdings"/>
              </a:rPr>
              <a:t>rd</a:t>
            </a:r>
            <a:r>
              <a:rPr lang="en-US" sz="2800" dirty="0" smtClean="0">
                <a:sym typeface="Wingdings"/>
              </a:rPr>
              <a:t> 11:00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 Out </a:t>
            </a:r>
            <a:r>
              <a:rPr lang="en-US" sz="2800" dirty="0" smtClean="0">
                <a:sym typeface="Wingdings"/>
              </a:rPr>
              <a:t>”Wednesday”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Will be up today or tomorrow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Transactions</a:t>
            </a:r>
            <a:endParaRPr lang="en-US" sz="2800" dirty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Due next Friday</a:t>
            </a:r>
          </a:p>
        </p:txBody>
      </p:sp>
    </p:spTree>
    <p:extLst>
      <p:ext uri="{BB962C8B-B14F-4D97-AF65-F5344CB8AC3E}">
        <p14:creationId xmlns:p14="http://schemas.microsoft.com/office/powerpoint/2010/main" val="13620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graphicFrame>
        <p:nvGraphicFramePr>
          <p:cNvPr id="446534" name="Group 70"/>
          <p:cNvGraphicFramePr>
            <a:graphicFrameLocks noGrp="1"/>
          </p:cNvGraphicFramePr>
          <p:nvPr/>
        </p:nvGraphicFramePr>
        <p:xfrm>
          <a:off x="2133600" y="2057400"/>
          <a:ext cx="4648200" cy="3627120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715274" y="68907"/>
            <a:ext cx="3292155" cy="1736646"/>
          </a:xfrm>
          <a:prstGeom prst="wedgeRoundRectCallout">
            <a:avLst>
              <a:gd name="adj1" fmla="val -41499"/>
              <a:gd name="adj2" fmla="val 7033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Arial"/>
              </a:rPr>
              <a:t>A and B are elements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cs typeface="Arial"/>
              </a:rPr>
              <a:t>in the database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cs typeface="Arial"/>
              </a:rPr>
              <a:t>t and s are variables </a:t>
            </a:r>
          </a:p>
          <a:p>
            <a:pPr algn="ctr"/>
            <a:r>
              <a:rPr lang="en-US" sz="2400" dirty="0">
                <a:solidFill>
                  <a:prstClr val="black"/>
                </a:solidFill>
                <a:cs typeface="Arial"/>
              </a:rPr>
              <a:t>in </a:t>
            </a:r>
            <a:r>
              <a:rPr lang="en-US" sz="2400" dirty="0" err="1">
                <a:solidFill>
                  <a:prstClr val="black"/>
                </a:solidFill>
                <a:cs typeface="Arial"/>
              </a:rPr>
              <a:t>txn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 source code</a:t>
            </a:r>
          </a:p>
        </p:txBody>
      </p:sp>
    </p:spTree>
    <p:extLst>
      <p:ext uri="{BB962C8B-B14F-4D97-AF65-F5344CB8AC3E}">
        <p14:creationId xmlns:p14="http://schemas.microsoft.com/office/powerpoint/2010/main" val="37771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of a (Serial) Schedule</a:t>
            </a:r>
          </a:p>
        </p:txBody>
      </p:sp>
      <p:graphicFrame>
        <p:nvGraphicFramePr>
          <p:cNvPr id="447566" name="Group 78"/>
          <p:cNvGraphicFramePr>
            <a:graphicFrameLocks noGrp="1"/>
          </p:cNvGraphicFramePr>
          <p:nvPr/>
        </p:nvGraphicFramePr>
        <p:xfrm>
          <a:off x="2590800" y="1600200"/>
          <a:ext cx="4038600" cy="4517136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>
            <a:off x="1295400" y="1981200"/>
            <a:ext cx="0" cy="41910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 rot="16200000">
            <a:off x="538980" y="3652020"/>
            <a:ext cx="96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326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Serial Schedule</a:t>
            </a:r>
          </a:p>
        </p:txBody>
      </p:sp>
      <p:graphicFrame>
        <p:nvGraphicFramePr>
          <p:cNvPr id="447566" name="Group 78"/>
          <p:cNvGraphicFramePr>
            <a:graphicFrameLocks noGrp="1"/>
          </p:cNvGraphicFramePr>
          <p:nvPr/>
        </p:nvGraphicFramePr>
        <p:xfrm>
          <a:off x="2590800" y="1600200"/>
          <a:ext cx="4038600" cy="5102352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B,t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>
            <a:off x="1295400" y="1981200"/>
            <a:ext cx="0" cy="4191000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 rot="16200000">
            <a:off x="538980" y="3652020"/>
            <a:ext cx="96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4820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Review: Serializable </a:t>
            </a:r>
            <a:r>
              <a:rPr lang="en-US" dirty="0">
                <a:latin typeface="Arial" charset="0"/>
              </a:rPr>
              <a:t>Schedule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352800"/>
            <a:ext cx="664823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rial" charset="0"/>
              </a:rPr>
              <a:t>A schedule is 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serializable</a:t>
            </a:r>
            <a:r>
              <a:rPr lang="en-US" sz="3600" dirty="0">
                <a:solidFill>
                  <a:srgbClr val="000000"/>
                </a:solidFill>
                <a:latin typeface="Arial" charset="0"/>
              </a:rPr>
              <a:t> if it is </a:t>
            </a:r>
            <a:br>
              <a:rPr lang="en-US" sz="3600" dirty="0">
                <a:solidFill>
                  <a:srgbClr val="000000"/>
                </a:solidFill>
                <a:latin typeface="Arial" charset="0"/>
              </a:rPr>
            </a:br>
            <a:r>
              <a:rPr lang="en-US" sz="3600" dirty="0">
                <a:solidFill>
                  <a:srgbClr val="000000"/>
                </a:solidFill>
                <a:latin typeface="Arial" charset="0"/>
              </a:rPr>
              <a:t>equivalent to a serial schedule</a:t>
            </a:r>
          </a:p>
        </p:txBody>
      </p:sp>
    </p:spTree>
    <p:extLst>
      <p:ext uri="{BB962C8B-B14F-4D97-AF65-F5344CB8AC3E}">
        <p14:creationId xmlns:p14="http://schemas.microsoft.com/office/powerpoint/2010/main" val="16274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</a:t>
            </a:r>
            <a:r>
              <a:rPr lang="en-US" dirty="0" err="1"/>
              <a:t>Serializable</a:t>
            </a:r>
            <a:r>
              <a:rPr lang="en-US" dirty="0"/>
              <a:t> Schedule</a:t>
            </a:r>
          </a:p>
        </p:txBody>
      </p:sp>
      <p:graphicFrame>
        <p:nvGraphicFramePr>
          <p:cNvPr id="450613" name="Group 53"/>
          <p:cNvGraphicFramePr>
            <a:graphicFrameLocks noGrp="1"/>
          </p:cNvGraphicFramePr>
          <p:nvPr/>
        </p:nvGraphicFramePr>
        <p:xfrm>
          <a:off x="2057400" y="1676400"/>
          <a:ext cx="5638800" cy="4517136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6656" name="Rectangle 49"/>
          <p:cNvSpPr>
            <a:spLocks noChangeArrowheads="1"/>
          </p:cNvSpPr>
          <p:nvPr/>
        </p:nvSpPr>
        <p:spPr bwMode="auto">
          <a:xfrm>
            <a:off x="152400" y="5410200"/>
            <a:ext cx="435873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cs typeface="Arial"/>
              </a:rPr>
              <a:t>This is a </a:t>
            </a:r>
            <a:r>
              <a:rPr lang="en-US" sz="2400" dirty="0" err="1">
                <a:solidFill>
                  <a:srgbClr val="FF0000"/>
                </a:solidFill>
                <a:cs typeface="Arial"/>
              </a:rPr>
              <a:t>serializable</a:t>
            </a:r>
            <a:r>
              <a:rPr lang="en-US" sz="2400" dirty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/>
              </a:rPr>
              <a:t>schedule.</a:t>
            </a:r>
          </a:p>
          <a:p>
            <a:r>
              <a:rPr lang="en-US" sz="2400" dirty="0">
                <a:solidFill>
                  <a:prstClr val="black"/>
                </a:solidFill>
                <a:cs typeface="Arial"/>
              </a:rPr>
              <a:t>This is NOT a serial schedule</a:t>
            </a:r>
          </a:p>
        </p:txBody>
      </p:sp>
    </p:spTree>
    <p:extLst>
      <p:ext uri="{BB962C8B-B14F-4D97-AF65-F5344CB8AC3E}">
        <p14:creationId xmlns:p14="http://schemas.microsoft.com/office/powerpoint/2010/main" val="9999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Non-Serializable 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:=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READ(B, 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 := t+100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WRITE(B,t)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5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How do We Know if a Schedule is </a:t>
            </a:r>
            <a:r>
              <a:rPr lang="en-US" dirty="0" err="1"/>
              <a:t>Serializable</a:t>
            </a:r>
            <a:r>
              <a:rPr lang="en-US" dirty="0"/>
              <a:t>?</a:t>
            </a:r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1815811" y="3297238"/>
            <a:ext cx="5346989" cy="12721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: r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: r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sz="3200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96346" y="2568714"/>
            <a:ext cx="20457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rgbClr val="09213B"/>
                </a:solidFill>
              </a:rPr>
              <a:t>Notation</a:t>
            </a:r>
            <a:r>
              <a:rPr lang="en-US" dirty="0">
                <a:solidFill>
                  <a:srgbClr val="09213B"/>
                </a:solidFill>
              </a:rPr>
              <a:t>: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38200" y="480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9213B"/>
                </a:solidFill>
              </a:rPr>
              <a:t>Key Idea: Focus on </a:t>
            </a:r>
            <a:r>
              <a:rPr lang="en-US" sz="3200" i="1" dirty="0">
                <a:solidFill>
                  <a:srgbClr val="09213B"/>
                </a:solidFill>
              </a:rPr>
              <a:t>conflicting</a:t>
            </a:r>
            <a:r>
              <a:rPr lang="en-US" sz="3200" dirty="0">
                <a:solidFill>
                  <a:srgbClr val="09213B"/>
                </a:solidFill>
              </a:rPr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119007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Write-Read – WR</a:t>
            </a:r>
          </a:p>
          <a:p>
            <a:r>
              <a:rPr lang="en-US" sz="4000" dirty="0"/>
              <a:t>Read-Write – RW</a:t>
            </a:r>
          </a:p>
          <a:p>
            <a:r>
              <a:rPr lang="en-US" sz="4000" dirty="0"/>
              <a:t>Write-Write – WW</a:t>
            </a:r>
          </a:p>
          <a:p>
            <a:r>
              <a:rPr lang="en-US" sz="4000" dirty="0">
                <a:solidFill>
                  <a:srgbClr val="FF0000"/>
                </a:solidFill>
              </a:rPr>
              <a:t>Read-Read?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31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152400" y="1809096"/>
            <a:ext cx="9103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Conflicts: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(i.e., swapping will change program behavior)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6629400" y="2819400"/>
            <a:ext cx="1826733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(X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);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baseline="-250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(Y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152400" y="2773363"/>
            <a:ext cx="58592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Two actions by same transaction 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6629400" y="4152900"/>
            <a:ext cx="1979294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152400" y="4068763"/>
            <a:ext cx="59451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Two writes by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,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to same element</a:t>
            </a:r>
          </a:p>
        </p:txBody>
      </p:sp>
      <p:sp>
        <p:nvSpPr>
          <p:cNvPr id="454664" name="Rectangle 8"/>
          <p:cNvSpPr>
            <a:spLocks noChangeArrowheads="1"/>
          </p:cNvSpPr>
          <p:nvPr/>
        </p:nvSpPr>
        <p:spPr bwMode="auto">
          <a:xfrm>
            <a:off x="6629400" y="5105400"/>
            <a:ext cx="1839557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52400" y="5287963"/>
            <a:ext cx="5965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Read/write by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,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to same element</a:t>
            </a:r>
          </a:p>
        </p:txBody>
      </p:sp>
      <p:sp>
        <p:nvSpPr>
          <p:cNvPr id="454667" name="Rectangle 11"/>
          <p:cNvSpPr>
            <a:spLocks noChangeArrowheads="1"/>
          </p:cNvSpPr>
          <p:nvPr/>
        </p:nvSpPr>
        <p:spPr bwMode="auto">
          <a:xfrm>
            <a:off x="6629400" y="5791200"/>
            <a:ext cx="1826733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210336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nimBg="1"/>
      <p:bldP spid="30726" grpId="0"/>
      <p:bldP spid="454662" grpId="0" animBg="1"/>
      <p:bldP spid="30728" grpId="0"/>
      <p:bldP spid="454664" grpId="0" animBg="1"/>
      <p:bldP spid="30730" grpId="0"/>
      <p:bldP spid="45466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eaLnBrk="1" hangingPunct="1"/>
            <a:r>
              <a:rPr lang="en-US" dirty="0"/>
              <a:t>A schedule is </a:t>
            </a:r>
            <a:r>
              <a:rPr lang="en-US" i="1" u="sng" dirty="0">
                <a:solidFill>
                  <a:srgbClr val="0000FF"/>
                </a:solidFill>
              </a:rPr>
              <a:t>conflict </a:t>
            </a:r>
            <a:r>
              <a:rPr lang="en-US" i="1" u="sng" dirty="0" err="1">
                <a:solidFill>
                  <a:srgbClr val="0000FF"/>
                </a:solidFill>
              </a:rPr>
              <a:t>serializable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if it can be transformed into a serial schedule by a series of </a:t>
            </a:r>
            <a:r>
              <a:rPr lang="en-US" dirty="0" err="1"/>
              <a:t>swappings</a:t>
            </a:r>
            <a:r>
              <a:rPr lang="en-US" dirty="0"/>
              <a:t> of adjacent non-conflicting actions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Every conflict-serializable schedule is serializable</a:t>
            </a:r>
          </a:p>
          <a:p>
            <a:pPr eaLnBrk="1" hangingPunct="1"/>
            <a:r>
              <a:rPr lang="en-US" dirty="0"/>
              <a:t>The converse is not true (why?)</a:t>
            </a:r>
          </a:p>
        </p:txBody>
      </p:sp>
    </p:spTree>
    <p:extLst>
      <p:ext uri="{BB962C8B-B14F-4D97-AF65-F5344CB8AC3E}">
        <p14:creationId xmlns:p14="http://schemas.microsoft.com/office/powerpoint/2010/main" val="8634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Class Overview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Unit 1: Intro</a:t>
            </a:r>
          </a:p>
          <a:p>
            <a:r>
              <a:rPr lang="en-US" sz="2400" dirty="0"/>
              <a:t>Unit 2: Relational Data Models and Query Languages</a:t>
            </a:r>
          </a:p>
          <a:p>
            <a:r>
              <a:rPr lang="en-US" sz="2400" dirty="0"/>
              <a:t>Unit 3: Non-relational data</a:t>
            </a:r>
          </a:p>
          <a:p>
            <a:r>
              <a:rPr lang="en-US" sz="2400" dirty="0"/>
              <a:t>Unit 4: RDMBS internals and query optimization</a:t>
            </a:r>
          </a:p>
          <a:p>
            <a:r>
              <a:rPr lang="en-US" sz="2400" dirty="0"/>
              <a:t>Unit 5: Parallel query processing</a:t>
            </a:r>
            <a:endParaRPr lang="en-US" sz="1600" dirty="0"/>
          </a:p>
          <a:p>
            <a:r>
              <a:rPr lang="en-US" sz="2400" dirty="0"/>
              <a:t>Unit 6: DBMS usability, conceptual design</a:t>
            </a:r>
            <a:endParaRPr lang="en-US" sz="2000" dirty="0"/>
          </a:p>
          <a:p>
            <a:r>
              <a:rPr lang="en-US" sz="2400" dirty="0"/>
              <a:t>Unit 7: Transactions</a:t>
            </a:r>
          </a:p>
          <a:p>
            <a:pPr lvl="1"/>
            <a:r>
              <a:rPr lang="en-US" sz="2000" dirty="0"/>
              <a:t>Locking and schedules</a:t>
            </a:r>
          </a:p>
          <a:p>
            <a:pPr lvl="1"/>
            <a:r>
              <a:rPr lang="en-US" sz="2000" dirty="0"/>
              <a:t>Writing DB </a:t>
            </a:r>
            <a:r>
              <a:rPr lang="en-US" sz="2000" dirty="0" smtClean="0"/>
              <a:t>applications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8938" y="4983163"/>
            <a:ext cx="8001000" cy="1143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72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" y="1600200"/>
            <a:ext cx="189527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152400" y="22098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3644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" y="1600200"/>
            <a:ext cx="189527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76200" y="561975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152400" y="22098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191000" y="28956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" y="1600200"/>
            <a:ext cx="189527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76200" y="561975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152400" y="22098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191000" y="28956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92251" y="2028825"/>
            <a:ext cx="1318984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9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" y="1600200"/>
            <a:ext cx="189527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76200" y="561975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152400" y="22098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32004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191000" y="28956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191000" y="38862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92251" y="2028825"/>
            <a:ext cx="1318984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85455" y="3052898"/>
            <a:ext cx="1357745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Conflict Serializability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52400" y="1600200"/>
            <a:ext cx="189527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Example: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76200" y="561975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152400" y="22098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32004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992251" y="2028825"/>
            <a:ext cx="1318984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191000" y="28956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85455" y="3052898"/>
            <a:ext cx="1357745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52400" y="4191000"/>
            <a:ext cx="7991105" cy="4514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(A);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r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(B); w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(B)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191000" y="38862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992250" y="4031675"/>
            <a:ext cx="2025567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4191000" y="4876800"/>
            <a:ext cx="457200" cy="228600"/>
          </a:xfrm>
          <a:prstGeom prst="downArrow">
            <a:avLst>
              <a:gd name="adj1" fmla="val 50000"/>
              <a:gd name="adj2" fmla="val 5826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black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5029200"/>
            <a:ext cx="643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370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Testing for Conflict-</a:t>
            </a:r>
            <a:r>
              <a:rPr lang="en-US" dirty="0" err="1">
                <a:latin typeface="Arial" charset="0"/>
              </a:rPr>
              <a:t>Serializability</a:t>
            </a:r>
            <a:endParaRPr lang="en-US" dirty="0"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Arial" charset="0"/>
              </a:rPr>
              <a:t>Precedence graph:</a:t>
            </a: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Arial" charset="0"/>
              </a:rPr>
              <a:t>A node for each transaction T</a:t>
            </a:r>
            <a:r>
              <a:rPr lang="en-US" sz="2800" baseline="-25000" dirty="0">
                <a:latin typeface="Arial" charset="0"/>
              </a:rPr>
              <a:t>i</a:t>
            </a:r>
            <a:r>
              <a:rPr lang="en-US" sz="2800" dirty="0">
                <a:latin typeface="Arial" charset="0"/>
              </a:rPr>
              <a:t>, </a:t>
            </a: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Arial" charset="0"/>
              </a:rPr>
              <a:t>An edge from T</a:t>
            </a:r>
            <a:r>
              <a:rPr lang="en-US" sz="2800" baseline="-25000" dirty="0">
                <a:latin typeface="Arial" charset="0"/>
              </a:rPr>
              <a:t>i</a:t>
            </a:r>
            <a:r>
              <a:rPr lang="en-US" sz="2800" dirty="0">
                <a:latin typeface="Arial" charset="0"/>
              </a:rPr>
              <a:t> to </a:t>
            </a:r>
            <a:r>
              <a:rPr lang="en-US" sz="2800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j</a:t>
            </a:r>
            <a:r>
              <a:rPr lang="en-US" sz="2800" dirty="0">
                <a:latin typeface="Arial" charset="0"/>
              </a:rPr>
              <a:t> whenever an action in T</a:t>
            </a:r>
            <a:r>
              <a:rPr lang="en-US" sz="2800" baseline="-25000" dirty="0">
                <a:latin typeface="Arial" charset="0"/>
              </a:rPr>
              <a:t>i</a:t>
            </a:r>
            <a:r>
              <a:rPr lang="en-US" sz="2800" dirty="0">
                <a:latin typeface="Arial" charset="0"/>
              </a:rPr>
              <a:t> conflicts with, and comes before an action in </a:t>
            </a:r>
            <a:r>
              <a:rPr lang="en-US" sz="2800" dirty="0" err="1">
                <a:latin typeface="Arial" charset="0"/>
              </a:rPr>
              <a:t>T</a:t>
            </a:r>
            <a:r>
              <a:rPr lang="en-US" sz="2800" baseline="-25000" dirty="0" err="1">
                <a:latin typeface="Arial" charset="0"/>
              </a:rPr>
              <a:t>j</a:t>
            </a:r>
            <a:endParaRPr lang="en-US" sz="2800" baseline="-25000" dirty="0">
              <a:latin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The schedule is conflict-serializable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iff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the precedence graph is acyclic</a:t>
            </a:r>
          </a:p>
        </p:txBody>
      </p:sp>
    </p:spTree>
    <p:extLst>
      <p:ext uri="{BB962C8B-B14F-4D97-AF65-F5344CB8AC3E}">
        <p14:creationId xmlns:p14="http://schemas.microsoft.com/office/powerpoint/2010/main" val="64344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1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0" y="2708275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3600" y="4497388"/>
            <a:ext cx="3886200" cy="457200"/>
            <a:chOff x="2133600" y="4497387"/>
            <a:chExt cx="3886200" cy="457200"/>
          </a:xfrm>
        </p:grpSpPr>
        <p:sp>
          <p:nvSpPr>
            <p:cNvPr id="40974" name="Oval 8"/>
            <p:cNvSpPr>
              <a:spLocks noChangeAspect="1" noChangeArrowheads="1"/>
            </p:cNvSpPr>
            <p:nvPr/>
          </p:nvSpPr>
          <p:spPr bwMode="auto">
            <a:xfrm>
              <a:off x="2133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0975" name="Oval 10"/>
            <p:cNvSpPr>
              <a:spLocks noChangeAspect="1" noChangeArrowheads="1"/>
            </p:cNvSpPr>
            <p:nvPr/>
          </p:nvSpPr>
          <p:spPr bwMode="auto">
            <a:xfrm>
              <a:off x="38100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0976" name="Oval 11"/>
            <p:cNvSpPr>
              <a:spLocks noChangeAspect="1" noChangeArrowheads="1"/>
            </p:cNvSpPr>
            <p:nvPr/>
          </p:nvSpPr>
          <p:spPr bwMode="auto">
            <a:xfrm>
              <a:off x="5562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1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1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0" y="2708275"/>
            <a:ext cx="9106312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3600" y="4497388"/>
            <a:ext cx="3886200" cy="457200"/>
            <a:chOff x="2133600" y="4497387"/>
            <a:chExt cx="3886200" cy="457200"/>
          </a:xfrm>
        </p:grpSpPr>
        <p:sp>
          <p:nvSpPr>
            <p:cNvPr id="40974" name="Oval 8"/>
            <p:cNvSpPr>
              <a:spLocks noChangeAspect="1" noChangeArrowheads="1"/>
            </p:cNvSpPr>
            <p:nvPr/>
          </p:nvSpPr>
          <p:spPr bwMode="auto">
            <a:xfrm>
              <a:off x="2133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0975" name="Oval 10"/>
            <p:cNvSpPr>
              <a:spLocks noChangeAspect="1" noChangeArrowheads="1"/>
            </p:cNvSpPr>
            <p:nvPr/>
          </p:nvSpPr>
          <p:spPr bwMode="auto">
            <a:xfrm>
              <a:off x="38100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0976" name="Oval 11"/>
            <p:cNvSpPr>
              <a:spLocks noChangeAspect="1" noChangeArrowheads="1"/>
            </p:cNvSpPr>
            <p:nvPr/>
          </p:nvSpPr>
          <p:spPr bwMode="auto">
            <a:xfrm>
              <a:off x="5562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33803" name="Rectangle 14"/>
          <p:cNvSpPr>
            <a:spLocks noChangeArrowheads="1"/>
          </p:cNvSpPr>
          <p:nvPr/>
        </p:nvSpPr>
        <p:spPr bwMode="auto">
          <a:xfrm>
            <a:off x="1524000" y="5486400"/>
            <a:ext cx="589230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Arial" charset="0"/>
                <a:cs typeface="Arial" charset="0"/>
              </a:rPr>
              <a:t>This schedule is </a:t>
            </a:r>
            <a:r>
              <a:rPr lang="en-US" dirty="0">
                <a:solidFill>
                  <a:srgbClr val="FF0000"/>
                </a:solidFill>
                <a:ea typeface="Arial" charset="0"/>
                <a:cs typeface="Arial" charset="0"/>
              </a:rPr>
              <a:t>conflict-</a:t>
            </a:r>
            <a:r>
              <a:rPr lang="en-US" dirty="0" err="1">
                <a:solidFill>
                  <a:srgbClr val="FF0000"/>
                </a:solidFill>
                <a:ea typeface="Arial" charset="0"/>
                <a:cs typeface="Arial" charset="0"/>
              </a:rPr>
              <a:t>serializable</a:t>
            </a:r>
            <a:endParaRPr lang="en-US" dirty="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67200" y="4233863"/>
            <a:ext cx="1295400" cy="492125"/>
            <a:chOff x="4267200" y="4233862"/>
            <a:chExt cx="1295400" cy="492125"/>
          </a:xfrm>
        </p:grpSpPr>
        <p:cxnSp>
          <p:nvCxnSpPr>
            <p:cNvPr id="40972" name="AutoShape 13"/>
            <p:cNvCxnSpPr>
              <a:cxnSpLocks noChangeShapeType="1"/>
              <a:stCxn id="40975" idx="6"/>
              <a:endCxn id="40976" idx="2"/>
            </p:cNvCxnSpPr>
            <p:nvPr/>
          </p:nvCxnSpPr>
          <p:spPr bwMode="auto">
            <a:xfrm>
              <a:off x="4267200" y="4725987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973" name="Rectangle 15"/>
            <p:cNvSpPr>
              <a:spLocks noChangeArrowheads="1"/>
            </p:cNvSpPr>
            <p:nvPr/>
          </p:nvSpPr>
          <p:spPr bwMode="auto">
            <a:xfrm>
              <a:off x="4708525" y="4233862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4191000"/>
            <a:ext cx="1219200" cy="534988"/>
            <a:chOff x="2590800" y="4191000"/>
            <a:chExt cx="1219200" cy="534987"/>
          </a:xfrm>
        </p:grpSpPr>
        <p:cxnSp>
          <p:nvCxnSpPr>
            <p:cNvPr id="40970" name="AutoShape 12"/>
            <p:cNvCxnSpPr>
              <a:cxnSpLocks noChangeShapeType="1"/>
              <a:stCxn id="40974" idx="6"/>
              <a:endCxn id="40975" idx="2"/>
            </p:cNvCxnSpPr>
            <p:nvPr/>
          </p:nvCxnSpPr>
          <p:spPr bwMode="auto">
            <a:xfrm>
              <a:off x="2590800" y="4725987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971" name="Rectangle 16"/>
            <p:cNvSpPr>
              <a:spLocks noChangeArrowheads="1"/>
            </p:cNvSpPr>
            <p:nvPr/>
          </p:nvSpPr>
          <p:spPr bwMode="auto">
            <a:xfrm>
              <a:off x="2955925" y="41910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sp>
        <p:nvSpPr>
          <p:cNvPr id="5" name="Arc 4"/>
          <p:cNvSpPr/>
          <p:nvPr/>
        </p:nvSpPr>
        <p:spPr>
          <a:xfrm rot="16200000">
            <a:off x="5524500" y="1714500"/>
            <a:ext cx="914400" cy="1905000"/>
          </a:xfrm>
          <a:prstGeom prst="arc">
            <a:avLst>
              <a:gd name="adj1" fmla="val 16200000"/>
              <a:gd name="adj2" fmla="val 5356556"/>
            </a:avLst>
          </a:prstGeom>
          <a:ln w="952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 rot="5400000" flipV="1">
            <a:off x="3048000" y="2743200"/>
            <a:ext cx="685800" cy="1143000"/>
          </a:xfrm>
          <a:prstGeom prst="arc">
            <a:avLst>
              <a:gd name="adj1" fmla="val 16200000"/>
              <a:gd name="adj2" fmla="val 5356556"/>
            </a:avLst>
          </a:prstGeom>
          <a:ln w="952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nimBg="1"/>
      <p:bldP spid="5" grpId="0" animBg="1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2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2705100"/>
            <a:ext cx="9106312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4495800"/>
            <a:ext cx="3886200" cy="457200"/>
            <a:chOff x="2133600" y="4495800"/>
            <a:chExt cx="3886200" cy="457200"/>
          </a:xfrm>
        </p:grpSpPr>
        <p:sp>
          <p:nvSpPr>
            <p:cNvPr id="43025" name="Oval 4"/>
            <p:cNvSpPr>
              <a:spLocks noChangeAspect="1" noChangeArrowheads="1"/>
            </p:cNvSpPr>
            <p:nvPr/>
          </p:nvSpPr>
          <p:spPr bwMode="auto">
            <a:xfrm>
              <a:off x="2133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3026" name="Oval 5"/>
            <p:cNvSpPr>
              <a:spLocks noChangeAspect="1" noChangeArrowheads="1"/>
            </p:cNvSpPr>
            <p:nvPr/>
          </p:nvSpPr>
          <p:spPr bwMode="auto">
            <a:xfrm>
              <a:off x="38100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3027" name="Oval 6"/>
            <p:cNvSpPr>
              <a:spLocks noChangeAspect="1" noChangeArrowheads="1"/>
            </p:cNvSpPr>
            <p:nvPr/>
          </p:nvSpPr>
          <p:spPr bwMode="auto">
            <a:xfrm>
              <a:off x="5562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76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2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4495800"/>
            <a:ext cx="3886200" cy="457200"/>
            <a:chOff x="2133600" y="4495800"/>
            <a:chExt cx="3886200" cy="457200"/>
          </a:xfrm>
        </p:grpSpPr>
        <p:sp>
          <p:nvSpPr>
            <p:cNvPr id="43025" name="Oval 4"/>
            <p:cNvSpPr>
              <a:spLocks noChangeAspect="1" noChangeArrowheads="1"/>
            </p:cNvSpPr>
            <p:nvPr/>
          </p:nvSpPr>
          <p:spPr bwMode="auto">
            <a:xfrm>
              <a:off x="2133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3026" name="Oval 5"/>
            <p:cNvSpPr>
              <a:spLocks noChangeAspect="1" noChangeArrowheads="1"/>
            </p:cNvSpPr>
            <p:nvPr/>
          </p:nvSpPr>
          <p:spPr bwMode="auto">
            <a:xfrm>
              <a:off x="38100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3027" name="Oval 6"/>
            <p:cNvSpPr>
              <a:spLocks noChangeAspect="1" noChangeArrowheads="1"/>
            </p:cNvSpPr>
            <p:nvPr/>
          </p:nvSpPr>
          <p:spPr bwMode="auto">
            <a:xfrm>
              <a:off x="5562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990600" y="5638800"/>
            <a:ext cx="674352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Arial" charset="0"/>
                <a:cs typeface="Arial" charset="0"/>
              </a:rPr>
              <a:t>This schedule </a:t>
            </a:r>
            <a:r>
              <a:rPr lang="en-US" dirty="0">
                <a:solidFill>
                  <a:srgbClr val="FF0000"/>
                </a:solidFill>
                <a:ea typeface="Arial" charset="0"/>
                <a:cs typeface="Arial" charset="0"/>
              </a:rPr>
              <a:t>is NOT conflict-</a:t>
            </a:r>
            <a:r>
              <a:rPr lang="en-US" dirty="0" err="1">
                <a:solidFill>
                  <a:srgbClr val="FF0000"/>
                </a:solidFill>
                <a:ea typeface="Arial" charset="0"/>
                <a:cs typeface="Arial" charset="0"/>
              </a:rPr>
              <a:t>serializable</a:t>
            </a:r>
            <a:endParaRPr lang="en-US" dirty="0">
              <a:solidFill>
                <a:srgbClr val="FF0000"/>
              </a:solidFill>
              <a:ea typeface="Arial" charset="0"/>
              <a:cs typeface="Arial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267200" y="4206875"/>
            <a:ext cx="1295400" cy="517525"/>
            <a:chOff x="4267200" y="4206875"/>
            <a:chExt cx="1295400" cy="517525"/>
          </a:xfrm>
        </p:grpSpPr>
        <p:cxnSp>
          <p:nvCxnSpPr>
            <p:cNvPr id="43023" name="AutoShape 8"/>
            <p:cNvCxnSpPr>
              <a:cxnSpLocks noChangeShapeType="1"/>
              <a:stCxn id="43026" idx="6"/>
              <a:endCxn id="43027" idx="2"/>
            </p:cNvCxnSpPr>
            <p:nvPr/>
          </p:nvCxnSpPr>
          <p:spPr bwMode="auto">
            <a:xfrm>
              <a:off x="4267200" y="47244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4" name="Rectangle 11"/>
            <p:cNvSpPr>
              <a:spLocks noChangeArrowheads="1"/>
            </p:cNvSpPr>
            <p:nvPr/>
          </p:nvSpPr>
          <p:spPr bwMode="auto">
            <a:xfrm>
              <a:off x="4733925" y="4206875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4648200"/>
            <a:ext cx="1219200" cy="457200"/>
            <a:chOff x="2590800" y="4648200"/>
            <a:chExt cx="1219200" cy="457200"/>
          </a:xfrm>
        </p:grpSpPr>
        <p:cxnSp>
          <p:nvCxnSpPr>
            <p:cNvPr id="43021" name="AutoShape 7"/>
            <p:cNvCxnSpPr>
              <a:cxnSpLocks noChangeShapeType="1"/>
              <a:stCxn id="43025" idx="6"/>
              <a:endCxn id="43026" idx="2"/>
            </p:cNvCxnSpPr>
            <p:nvPr/>
          </p:nvCxnSpPr>
          <p:spPr bwMode="auto">
            <a:xfrm>
              <a:off x="2590800" y="47244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3065463" y="464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24125" y="3833813"/>
            <a:ext cx="1352550" cy="730250"/>
            <a:chOff x="2524125" y="3833813"/>
            <a:chExt cx="1352550" cy="730250"/>
          </a:xfrm>
        </p:grpSpPr>
        <p:cxnSp>
          <p:nvCxnSpPr>
            <p:cNvPr id="43019" name="AutoShape 10"/>
            <p:cNvCxnSpPr>
              <a:cxnSpLocks noChangeShapeType="1"/>
              <a:stCxn id="43026" idx="1"/>
              <a:endCxn id="43025" idx="7"/>
            </p:cNvCxnSpPr>
            <p:nvPr/>
          </p:nvCxnSpPr>
          <p:spPr bwMode="auto">
            <a:xfrm rot="-5400000" flipH="1" flipV="1">
              <a:off x="3199606" y="3886994"/>
              <a:ext cx="1588" cy="1352550"/>
            </a:xfrm>
            <a:prstGeom prst="curvedConnector3">
              <a:avLst>
                <a:gd name="adj1" fmla="val -18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0" name="Rectangle 13"/>
            <p:cNvSpPr>
              <a:spLocks noChangeArrowheads="1"/>
            </p:cNvSpPr>
            <p:nvPr/>
          </p:nvSpPr>
          <p:spPr bwMode="auto">
            <a:xfrm>
              <a:off x="3100388" y="3833813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0" y="2705100"/>
            <a:ext cx="9106312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sp>
        <p:nvSpPr>
          <p:cNvPr id="21" name="Arc 20"/>
          <p:cNvSpPr/>
          <p:nvPr/>
        </p:nvSpPr>
        <p:spPr>
          <a:xfrm rot="16200000">
            <a:off x="4305300" y="-647700"/>
            <a:ext cx="1371600" cy="6629400"/>
          </a:xfrm>
          <a:prstGeom prst="arc">
            <a:avLst>
              <a:gd name="adj1" fmla="val 16200000"/>
              <a:gd name="adj2" fmla="val 5356556"/>
            </a:avLst>
          </a:prstGeom>
          <a:ln w="952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Arc 21"/>
          <p:cNvSpPr/>
          <p:nvPr/>
        </p:nvSpPr>
        <p:spPr>
          <a:xfrm rot="5400000" flipV="1">
            <a:off x="3467100" y="2247900"/>
            <a:ext cx="685800" cy="2133600"/>
          </a:xfrm>
          <a:prstGeom prst="arc">
            <a:avLst>
              <a:gd name="adj1" fmla="val 16200000"/>
              <a:gd name="adj2" fmla="val 5356556"/>
            </a:avLst>
          </a:prstGeom>
          <a:ln w="952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5400000" flipV="1">
            <a:off x="4533900" y="2247900"/>
            <a:ext cx="685800" cy="2133600"/>
          </a:xfrm>
          <a:prstGeom prst="arc">
            <a:avLst>
              <a:gd name="adj1" fmla="val 16200000"/>
              <a:gd name="adj2" fmla="val 5356556"/>
            </a:avLst>
          </a:prstGeom>
          <a:ln w="9525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We use database transactions everyday</a:t>
            </a:r>
          </a:p>
          <a:p>
            <a:pPr lvl="1"/>
            <a:r>
              <a:rPr lang="en-US" dirty="0"/>
              <a:t>Bank $$$ transfers</a:t>
            </a:r>
          </a:p>
          <a:p>
            <a:pPr lvl="1"/>
            <a:r>
              <a:rPr lang="en-US" dirty="0"/>
              <a:t>Online shopping</a:t>
            </a:r>
          </a:p>
          <a:p>
            <a:pPr lvl="1"/>
            <a:r>
              <a:rPr lang="en-US" dirty="0"/>
              <a:t>Signing up for classes</a:t>
            </a:r>
          </a:p>
          <a:p>
            <a:pPr lvl="1"/>
            <a:endParaRPr lang="en-US" dirty="0"/>
          </a:p>
          <a:p>
            <a:r>
              <a:rPr lang="en-US" dirty="0"/>
              <a:t>For this class, a transaction is a series of DB queries</a:t>
            </a:r>
          </a:p>
          <a:p>
            <a:pPr lvl="1"/>
            <a:r>
              <a:rPr lang="en-US" dirty="0"/>
              <a:t>Read / Write / Update / Delete / Insert</a:t>
            </a:r>
          </a:p>
          <a:p>
            <a:pPr lvl="1"/>
            <a:r>
              <a:rPr lang="en-US" dirty="0"/>
              <a:t>Unit of work issued by a user that is independent from others</a:t>
            </a:r>
          </a:p>
        </p:txBody>
      </p:sp>
    </p:spTree>
    <p:extLst>
      <p:ext uri="{BB962C8B-B14F-4D97-AF65-F5344CB8AC3E}">
        <p14:creationId xmlns:p14="http://schemas.microsoft.com/office/powerpoint/2010/main" val="1357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Scheduler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</a:rPr>
              <a:t>Scheduler</a:t>
            </a:r>
            <a:r>
              <a:rPr lang="en-US" dirty="0"/>
              <a:t> = the module that schedules the transaction’s actions, ensuring </a:t>
            </a:r>
            <a:r>
              <a:rPr lang="en-US" dirty="0" err="1"/>
              <a:t>serializability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Also called </a:t>
            </a:r>
            <a:r>
              <a:rPr lang="en-US" dirty="0">
                <a:solidFill>
                  <a:srgbClr val="0000FF"/>
                </a:solidFill>
              </a:rPr>
              <a:t>Concurrency Control Manager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/>
              <a:t>We discuss next how a scheduler may be implemented</a:t>
            </a:r>
          </a:p>
        </p:txBody>
      </p:sp>
    </p:spTree>
    <p:extLst>
      <p:ext uri="{BB962C8B-B14F-4D97-AF65-F5344CB8AC3E}">
        <p14:creationId xmlns:p14="http://schemas.microsoft.com/office/powerpoint/2010/main" val="11238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execute many apps concurrently</a:t>
            </a:r>
          </a:p>
          <a:p>
            <a:pPr lvl="1"/>
            <a:r>
              <a:rPr lang="en-US" dirty="0"/>
              <a:t>All these apps read and write data to the same DB</a:t>
            </a:r>
          </a:p>
          <a:p>
            <a:pPr lvl="1"/>
            <a:endParaRPr lang="en-US" dirty="0"/>
          </a:p>
          <a:p>
            <a:r>
              <a:rPr lang="en-US" dirty="0"/>
              <a:t>Simple solution: only serve one app at a time</a:t>
            </a:r>
          </a:p>
          <a:p>
            <a:pPr lvl="1"/>
            <a:r>
              <a:rPr lang="en-US" dirty="0"/>
              <a:t>What’s the problem?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Want: multiple operations to be executed </a:t>
            </a:r>
            <a:r>
              <a:rPr lang="en-US" i="1" dirty="0">
                <a:solidFill>
                  <a:srgbClr val="FF0000"/>
                </a:solidFill>
              </a:rPr>
              <a:t>atomically</a:t>
            </a:r>
            <a:r>
              <a:rPr lang="en-US" dirty="0">
                <a:solidFill>
                  <a:srgbClr val="FF0000"/>
                </a:solidFill>
              </a:rPr>
              <a:t> over the same DBMS</a:t>
            </a:r>
          </a:p>
        </p:txBody>
      </p:sp>
    </p:spTree>
    <p:extLst>
      <p:ext uri="{BB962C8B-B14F-4D97-AF65-F5344CB8AC3E}">
        <p14:creationId xmlns:p14="http://schemas.microsoft.com/office/powerpoint/2010/main" val="20217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/>
              <a:t>Manager: balance budgets among projects</a:t>
            </a:r>
          </a:p>
          <a:p>
            <a:pPr lvl="1"/>
            <a:r>
              <a:rPr lang="en-US" dirty="0"/>
              <a:t>Remove $10k from project A</a:t>
            </a:r>
          </a:p>
          <a:p>
            <a:pPr lvl="1"/>
            <a:r>
              <a:rPr lang="en-US" dirty="0"/>
              <a:t>Add $7k to project B</a:t>
            </a:r>
          </a:p>
          <a:p>
            <a:pPr lvl="1"/>
            <a:r>
              <a:rPr lang="en-US" dirty="0"/>
              <a:t>Add $3k to project C</a:t>
            </a:r>
          </a:p>
          <a:p>
            <a:endParaRPr lang="en-US" dirty="0"/>
          </a:p>
          <a:p>
            <a:r>
              <a:rPr lang="en-US" dirty="0"/>
              <a:t>CEO: check company’s total balance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SELECT SUM(money) FROM budget;</a:t>
            </a:r>
          </a:p>
          <a:p>
            <a:pPr lvl="1"/>
            <a:endParaRPr lang="en-US" dirty="0"/>
          </a:p>
          <a:p>
            <a:r>
              <a:rPr lang="en-US" dirty="0"/>
              <a:t>This is called a dirty / inconsistent read </a:t>
            </a:r>
            <a:br>
              <a:rPr lang="en-US" dirty="0"/>
            </a:br>
            <a:r>
              <a:rPr lang="en-US" dirty="0"/>
              <a:t>aka a </a:t>
            </a:r>
            <a:r>
              <a:rPr lang="en-US" dirty="0">
                <a:solidFill>
                  <a:srgbClr val="FF0000"/>
                </a:solidFill>
              </a:rPr>
              <a:t>WRITE-READ </a:t>
            </a:r>
            <a:r>
              <a:rPr lang="en-US" dirty="0"/>
              <a:t>conflict</a:t>
            </a:r>
          </a:p>
        </p:txBody>
      </p:sp>
    </p:spTree>
    <p:extLst>
      <p:ext uri="{BB962C8B-B14F-4D97-AF65-F5344CB8AC3E}">
        <p14:creationId xmlns:p14="http://schemas.microsoft.com/office/powerpoint/2010/main" val="140358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2359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App 1: </a:t>
            </a:r>
            <a:br>
              <a:rPr lang="en-US" sz="2400" dirty="0"/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SELECT inventory FROM products WHERE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= 1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endParaRPr lang="en-US" sz="2400" dirty="0"/>
          </a:p>
          <a:p>
            <a:r>
              <a:rPr lang="en-US" sz="2400" dirty="0"/>
              <a:t>App 2: </a:t>
            </a:r>
            <a:br>
              <a:rPr lang="en-US" sz="2400" dirty="0"/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products SET inventory = 0 WHERE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= 1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endParaRPr lang="en-US" sz="2400" dirty="0"/>
          </a:p>
          <a:p>
            <a:r>
              <a:rPr lang="en-US" sz="2400" dirty="0"/>
              <a:t>App 1:</a:t>
            </a:r>
            <a:br>
              <a:rPr lang="en-US" sz="2400" dirty="0"/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SELECT inventory * price FROM products </a:t>
            </a:r>
            <a:br>
              <a:rPr lang="en-US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WHERE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= 1</a:t>
            </a:r>
          </a:p>
          <a:p>
            <a:endParaRPr lang="en-US" sz="2400" dirty="0"/>
          </a:p>
          <a:p>
            <a:r>
              <a:rPr lang="en-US" sz="2400" dirty="0"/>
              <a:t>This is known as an unrepeatable read </a:t>
            </a:r>
            <a:br>
              <a:rPr lang="en-US" sz="2400" dirty="0"/>
            </a:br>
            <a:r>
              <a:rPr lang="en-US" sz="2400" dirty="0"/>
              <a:t>aka </a:t>
            </a:r>
            <a:r>
              <a:rPr lang="en-US" sz="2400" dirty="0">
                <a:solidFill>
                  <a:srgbClr val="FF0000"/>
                </a:solidFill>
              </a:rPr>
              <a:t>READ-WRITE </a:t>
            </a:r>
            <a:r>
              <a:rPr lang="en-US" sz="2400" dirty="0"/>
              <a:t>conflict</a:t>
            </a:r>
          </a:p>
        </p:txBody>
      </p:sp>
    </p:spTree>
    <p:extLst>
      <p:ext uri="{BB962C8B-B14F-4D97-AF65-F5344CB8AC3E}">
        <p14:creationId xmlns:p14="http://schemas.microsoft.com/office/powerpoint/2010/main" val="2392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762000"/>
            <a:ext cx="34290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Account 1 = $100</a:t>
            </a:r>
            <a:br>
              <a:rPr lang="en-US" sz="2000" dirty="0"/>
            </a:br>
            <a:r>
              <a:rPr lang="en-US" sz="2000" dirty="0"/>
              <a:t>Account 2 = $100</a:t>
            </a:r>
            <a:br>
              <a:rPr lang="en-US" sz="2000" dirty="0"/>
            </a:br>
            <a:r>
              <a:rPr lang="en-US" sz="2000" dirty="0"/>
              <a:t>Total = $200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76400"/>
            <a:ext cx="396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App 1:</a:t>
            </a:r>
          </a:p>
          <a:p>
            <a:pPr lvl="1"/>
            <a:r>
              <a:rPr lang="en-US" sz="2000" dirty="0"/>
              <a:t>Set Account 1 = $200</a:t>
            </a:r>
          </a:p>
          <a:p>
            <a:pPr lvl="1"/>
            <a:r>
              <a:rPr lang="en-US" sz="2000" dirty="0"/>
              <a:t>Set Account 2 = $0</a:t>
            </a:r>
          </a:p>
          <a:p>
            <a:endParaRPr lang="en-US" sz="2400" dirty="0"/>
          </a:p>
          <a:p>
            <a:r>
              <a:rPr lang="en-US" sz="2400" dirty="0"/>
              <a:t>App 2:</a:t>
            </a:r>
          </a:p>
          <a:p>
            <a:pPr lvl="1"/>
            <a:r>
              <a:rPr lang="en-US" sz="2000" dirty="0"/>
              <a:t>Set Account 2 = $200</a:t>
            </a:r>
          </a:p>
          <a:p>
            <a:pPr lvl="1"/>
            <a:r>
              <a:rPr lang="en-US" sz="2000" dirty="0"/>
              <a:t>Set Account 1 = $0</a:t>
            </a:r>
          </a:p>
          <a:p>
            <a:endParaRPr lang="en-US" sz="2400" dirty="0"/>
          </a:p>
          <a:p>
            <a:r>
              <a:rPr lang="en-US" sz="2400" dirty="0"/>
              <a:t>At the end:</a:t>
            </a:r>
          </a:p>
          <a:p>
            <a:pPr lvl="1"/>
            <a:r>
              <a:rPr lang="en-US" sz="2000" dirty="0"/>
              <a:t>Total = $200</a:t>
            </a:r>
          </a:p>
          <a:p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53000" y="1676400"/>
            <a:ext cx="396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/>
              <a:t>App 1: </a:t>
            </a:r>
            <a:r>
              <a:rPr lang="en-US" sz="2000" dirty="0"/>
              <a:t>Set Account 1 = $200</a:t>
            </a:r>
          </a:p>
          <a:p>
            <a:endParaRPr lang="en-US" sz="2400" dirty="0"/>
          </a:p>
          <a:p>
            <a:r>
              <a:rPr lang="en-US" sz="2400" dirty="0"/>
              <a:t>App 2: </a:t>
            </a:r>
            <a:r>
              <a:rPr lang="en-US" sz="2000" dirty="0"/>
              <a:t>Set Account 2 = $200</a:t>
            </a:r>
          </a:p>
          <a:p>
            <a:pPr lvl="1"/>
            <a:endParaRPr lang="en-US" sz="2000" dirty="0"/>
          </a:p>
          <a:p>
            <a:r>
              <a:rPr lang="en-US" sz="2400" dirty="0"/>
              <a:t>App 1: </a:t>
            </a:r>
            <a:r>
              <a:rPr lang="en-US" sz="2000" dirty="0"/>
              <a:t>Set Account 2 = $0</a:t>
            </a:r>
          </a:p>
          <a:p>
            <a:pPr lvl="1"/>
            <a:endParaRPr lang="en-US" sz="2000" dirty="0"/>
          </a:p>
          <a:p>
            <a:r>
              <a:rPr lang="en-US" sz="2400" dirty="0"/>
              <a:t>App 2: </a:t>
            </a:r>
            <a:r>
              <a:rPr lang="en-US" sz="2000" dirty="0"/>
              <a:t>Set Account 1 = $0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At the end: </a:t>
            </a:r>
          </a:p>
          <a:p>
            <a:pPr lvl="1"/>
            <a:r>
              <a:rPr lang="en-US" sz="2000" dirty="0"/>
              <a:t>Total = $0</a:t>
            </a:r>
          </a:p>
          <a:p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8674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dirty="0"/>
              <a:t>This is called the lost update aka </a:t>
            </a:r>
            <a:r>
              <a:rPr lang="en-US" sz="2400" dirty="0">
                <a:solidFill>
                  <a:srgbClr val="FF0000"/>
                </a:solidFill>
              </a:rPr>
              <a:t>WRITE-WRITE </a:t>
            </a:r>
            <a:r>
              <a:rPr lang="en-US" sz="2400" dirty="0"/>
              <a:t>conflict</a:t>
            </a:r>
          </a:p>
        </p:txBody>
      </p:sp>
    </p:spTree>
    <p:extLst>
      <p:ext uri="{BB962C8B-B14F-4D97-AF65-F5344CB8AC3E}">
        <p14:creationId xmlns:p14="http://schemas.microsoft.com/office/powerpoint/2010/main" val="49574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114800"/>
          </a:xfrm>
        </p:spPr>
        <p:txBody>
          <a:bodyPr/>
          <a:lstStyle/>
          <a:p>
            <a:r>
              <a:rPr lang="en-US" dirty="0" smtClean="0"/>
              <a:t>Paying for Tuition (Underwater Basket Weaving)</a:t>
            </a:r>
            <a:endParaRPr lang="en-US" dirty="0"/>
          </a:p>
          <a:p>
            <a:pPr lvl="1"/>
            <a:r>
              <a:rPr lang="en-US" dirty="0"/>
              <a:t>Fill up form with your mailing address</a:t>
            </a:r>
          </a:p>
          <a:p>
            <a:pPr lvl="1"/>
            <a:r>
              <a:rPr lang="en-US" dirty="0"/>
              <a:t>Put in debit card </a:t>
            </a:r>
            <a:r>
              <a:rPr lang="en-US" dirty="0" smtClean="0"/>
              <a:t>number (because you don’t trust the gov’t)</a:t>
            </a:r>
            <a:endParaRPr lang="en-US" dirty="0"/>
          </a:p>
          <a:p>
            <a:pPr lvl="1"/>
            <a:r>
              <a:rPr lang="en-US" dirty="0"/>
              <a:t>Click submit</a:t>
            </a:r>
          </a:p>
          <a:p>
            <a:pPr lvl="1"/>
            <a:r>
              <a:rPr lang="en-US" dirty="0"/>
              <a:t>Screen shows money deducted from your account</a:t>
            </a:r>
          </a:p>
          <a:p>
            <a:pPr lvl="1"/>
            <a:r>
              <a:rPr lang="en-US" dirty="0"/>
              <a:t>[Your browser crashes]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657600" y="4344444"/>
            <a:ext cx="518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dirty="0"/>
              <a:t>Lesson:</a:t>
            </a:r>
          </a:p>
          <a:p>
            <a:pPr marL="0" indent="0">
              <a:buNone/>
            </a:pPr>
            <a:r>
              <a:rPr lang="en-US" dirty="0"/>
              <a:t>Changes to the database</a:t>
            </a:r>
            <a:br>
              <a:rPr lang="en-US" dirty="0"/>
            </a:br>
            <a:r>
              <a:rPr lang="en-US" dirty="0"/>
              <a:t>should be </a:t>
            </a:r>
            <a:r>
              <a:rPr lang="en-US" dirty="0">
                <a:solidFill>
                  <a:srgbClr val="FF0000"/>
                </a:solidFill>
              </a:rPr>
              <a:t>ALL or NOTHING</a:t>
            </a:r>
          </a:p>
        </p:txBody>
      </p:sp>
    </p:spTree>
    <p:extLst>
      <p:ext uri="{BB962C8B-B14F-4D97-AF65-F5344CB8AC3E}">
        <p14:creationId xmlns:p14="http://schemas.microsoft.com/office/powerpoint/2010/main" val="19267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132440</TotalTime>
  <Words>1711</Words>
  <Application>Microsoft Macintosh PowerPoint</Application>
  <PresentationFormat>On-screen Show (4:3)</PresentationFormat>
  <Paragraphs>346</Paragraphs>
  <Slides>40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 Black</vt:lpstr>
      <vt:lpstr>Calibri</vt:lpstr>
      <vt:lpstr>Consolas</vt:lpstr>
      <vt:lpstr>Mangal</vt:lpstr>
      <vt:lpstr>ＭＳ Ｐゴシック</vt:lpstr>
      <vt:lpstr>Wingdings</vt:lpstr>
      <vt:lpstr>Arial</vt:lpstr>
      <vt:lpstr>Essential</vt:lpstr>
      <vt:lpstr>Cse 344</vt:lpstr>
      <vt:lpstr>Administrivia</vt:lpstr>
      <vt:lpstr>Class Overview</vt:lpstr>
      <vt:lpstr>Transactions</vt:lpstr>
      <vt:lpstr>Challenges</vt:lpstr>
      <vt:lpstr>What can go wrong?</vt:lpstr>
      <vt:lpstr>What can go wrong?</vt:lpstr>
      <vt:lpstr>What can go wrong?</vt:lpstr>
      <vt:lpstr>What can go wrong?</vt:lpstr>
      <vt:lpstr>Transactions</vt:lpstr>
      <vt:lpstr>Know your  transactions: ACID</vt:lpstr>
      <vt:lpstr>Atomic</vt:lpstr>
      <vt:lpstr>Isolated</vt:lpstr>
      <vt:lpstr>Consistent</vt:lpstr>
      <vt:lpstr>Durable</vt:lpstr>
      <vt:lpstr>Rollback transactions</vt:lpstr>
      <vt:lpstr>ACID</vt:lpstr>
      <vt:lpstr>PowerPoint Presentation</vt:lpstr>
      <vt:lpstr>Serial Schedule</vt:lpstr>
      <vt:lpstr>Example</vt:lpstr>
      <vt:lpstr>Example of a (Serial) Schedule</vt:lpstr>
      <vt:lpstr>Another Serial Schedule</vt:lpstr>
      <vt:lpstr>Review: Serializable Schedule</vt:lpstr>
      <vt:lpstr>A Serializable Schedule</vt:lpstr>
      <vt:lpstr>A Non-Serializable Schedule</vt:lpstr>
      <vt:lpstr>How do We Know if a Schedule is Serializable?</vt:lpstr>
      <vt:lpstr>Conflicts</vt:lpstr>
      <vt:lpstr>Conflict Serializability</vt:lpstr>
      <vt:lpstr>Conflict Serializability</vt:lpstr>
      <vt:lpstr>Conflict Serializability</vt:lpstr>
      <vt:lpstr>Conflict Serializability</vt:lpstr>
      <vt:lpstr>Conflict Serializability</vt:lpstr>
      <vt:lpstr>Conflict Serializability</vt:lpstr>
      <vt:lpstr>Conflict Serializability</vt:lpstr>
      <vt:lpstr>Testing for Conflict-Serializability</vt:lpstr>
      <vt:lpstr>Example 1</vt:lpstr>
      <vt:lpstr>Example 1</vt:lpstr>
      <vt:lpstr>Example 2</vt:lpstr>
      <vt:lpstr>Example 2</vt:lpstr>
      <vt:lpstr>Scheduler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353</cp:revision>
  <cp:lastPrinted>2018-03-02T21:35:53Z</cp:lastPrinted>
  <dcterms:created xsi:type="dcterms:W3CDTF">2017-03-27T18:12:41Z</dcterms:created>
  <dcterms:modified xsi:type="dcterms:W3CDTF">2018-05-21T17:31:12Z</dcterms:modified>
</cp:coreProperties>
</file>