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3"/>
  </p:notesMasterIdLst>
  <p:sldIdLst>
    <p:sldId id="256" r:id="rId2"/>
    <p:sldId id="699" r:id="rId3"/>
    <p:sldId id="568" r:id="rId4"/>
    <p:sldId id="625" r:id="rId5"/>
    <p:sldId id="634" r:id="rId6"/>
    <p:sldId id="642" r:id="rId7"/>
    <p:sldId id="648" r:id="rId8"/>
    <p:sldId id="651" r:id="rId9"/>
    <p:sldId id="653" r:id="rId10"/>
    <p:sldId id="665" r:id="rId11"/>
    <p:sldId id="666" r:id="rId12"/>
    <p:sldId id="667" r:id="rId13"/>
    <p:sldId id="668" r:id="rId14"/>
    <p:sldId id="669" r:id="rId15"/>
    <p:sldId id="670" r:id="rId16"/>
    <p:sldId id="671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79" r:id="rId25"/>
    <p:sldId id="701" r:id="rId26"/>
    <p:sldId id="702" r:id="rId27"/>
    <p:sldId id="703" r:id="rId28"/>
    <p:sldId id="704" r:id="rId29"/>
    <p:sldId id="705" r:id="rId30"/>
    <p:sldId id="706" r:id="rId31"/>
    <p:sldId id="708" r:id="rId32"/>
    <p:sldId id="707" r:id="rId33"/>
    <p:sldId id="681" r:id="rId34"/>
    <p:sldId id="682" r:id="rId35"/>
    <p:sldId id="683" r:id="rId36"/>
    <p:sldId id="684" r:id="rId37"/>
    <p:sldId id="685" r:id="rId38"/>
    <p:sldId id="709" r:id="rId39"/>
    <p:sldId id="686" r:id="rId40"/>
    <p:sldId id="687" r:id="rId41"/>
    <p:sldId id="688" r:id="rId42"/>
    <p:sldId id="689" r:id="rId43"/>
    <p:sldId id="690" r:id="rId44"/>
    <p:sldId id="691" r:id="rId45"/>
    <p:sldId id="692" r:id="rId46"/>
    <p:sldId id="693" r:id="rId47"/>
    <p:sldId id="694" r:id="rId48"/>
    <p:sldId id="695" r:id="rId49"/>
    <p:sldId id="696" r:id="rId50"/>
    <p:sldId id="697" r:id="rId51"/>
    <p:sldId id="698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5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7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4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80" units="cm"/>
          <inkml:channel name="T" type="integer" max="2.14748E9" units="dev"/>
        </inkml:traceFormat>
        <inkml:channelProperties>
          <inkml:channelProperty channel="X" name="resolution" value="83.47826" units="1/cm"/>
          <inkml:channelProperty channel="Y" name="resolution" value="85.33334" units="1/cm"/>
          <inkml:channelProperty channel="T" name="resolution" value="1" units="1/dev"/>
        </inkml:channelProperties>
      </inkml:inkSource>
      <inkml:timestamp xml:id="ts0" timeString="2016-11-14T22:16:58.1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22959 7851 0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F72D-9242-C647-87B0-F3F343C5FC2A}" type="slidenum">
              <a:rPr lang="en-US"/>
              <a:pPr/>
              <a:t>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covered physical</a:t>
            </a:r>
            <a:r>
              <a:rPr lang="en-US" baseline="0" dirty="0" smtClean="0"/>
              <a:t> schema earlier. Now let’s move on to the upper layers in the 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01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4CB91-A6BB-4845-9583-29B5311EA1B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96" tIns="45748" rIns="91496" bIns="4574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4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4CB91-A6BB-4845-9583-29B5311EA1B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96" tIns="45748" rIns="91496" bIns="4574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9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968F4-116F-0940-BD8B-F7E7618FD3BE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96" tIns="45748" rIns="91496" bIns="4574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3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22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48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48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44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14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0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9DBDE-B312-C540-BC3C-288429E35FF6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If we can be sure that every instance of R will be one in which a</a:t>
            </a:r>
            <a:r>
              <a:rPr lang="en-US" baseline="0" dirty="0" smtClean="0"/>
              <a:t> given FD is true, then we say that R satisfies the FD.</a:t>
            </a:r>
          </a:p>
          <a:p>
            <a:pPr eaLnBrk="1" hangingPunct="1"/>
            <a:r>
              <a:rPr lang="en-US" baseline="0" dirty="0" smtClean="0"/>
              <a:t>If we say that R satisfies an FD F, we are stating a constraint on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36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22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24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02BAC-49ED-6B4E-BA45-604F16B60E24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5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D22FC-3091-7E4A-BFCE-9B5B8BBB7556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Say: The key components of physical tunings are the selection of materialized views and indexes.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5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ECC59-0482-304E-B483-B397ADE8CA6A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00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FD5F2-86B9-C048-9373-7D4848EA0B51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1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FD5F2-86B9-C048-9373-7D4848EA0B51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How are queries over views processed?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598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FD5F2-86B9-C048-9373-7D4848EA0B51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78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FD5F2-86B9-C048-9373-7D4848EA0B51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59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7DC5B-58D8-B04C-93EA-167D4AB7C919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2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3818E-F5BA-8841-BCFA-E1F4C2BFF2D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Closure</a:t>
            </a:r>
            <a:r>
              <a:rPr lang="en-US" baseline="0" dirty="0" smtClean="0"/>
              <a:t> of attribute set A under FD set F is attribute set B such that every relation that satisfies all of F also satisfies A -&gt;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0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6CC9C-827B-044E-AFCF-8DF17F2EC95F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640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13100-1232-0146-8AF2-7C70C213EED3}" type="slidenum">
              <a:rPr lang="en-US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Answer: ALL !  Because the system doesn’t know where the customers in seattle are.</a:t>
            </a:r>
          </a:p>
        </p:txBody>
      </p:sp>
    </p:spTree>
    <p:extLst>
      <p:ext uri="{BB962C8B-B14F-4D97-AF65-F5344CB8AC3E}">
        <p14:creationId xmlns:p14="http://schemas.microsoft.com/office/powerpoint/2010/main" val="21402130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726D8-0B30-C04B-B512-F682BFEA0BE9}" type="slidenum">
              <a:rPr lang="en-US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16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2E9FA-32FB-394F-A716-23524F9387FA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851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0349F1-EB82-4942-B611-91AC6FABB632}" type="slidenum">
              <a:rPr lang="en-US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838F5-BA95-154A-98DE-08DEDDAFAC4F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6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C32D6-9BB8-1F40-B75D-4BF74F1E3C1F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6" rIns="91431" bIns="45716"/>
          <a:lstStyle/>
          <a:p>
            <a:pPr eaLnBrk="1" hangingPunct="1"/>
            <a:r>
              <a:rPr lang="en-US" dirty="0" smtClean="0"/>
              <a:t>Stopped here fall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14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01EE-2D11-2E47-B6DE-14C24743179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2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2239E-E7E6-BD40-BD41-1F92F6211CD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1" rIns="91422" bIns="45711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08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9A1A7-F92B-504C-8DD6-50872A0F92C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96" tIns="45748" rIns="91496" bIns="4574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9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5AABD-54EA-1442-83AD-285319FA206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96" tIns="45748" rIns="91496" bIns="4574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2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image" Target="../media/image6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Loss and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Decompositions in General</a:t>
            </a:r>
          </a:p>
        </p:txBody>
      </p:sp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1219200" y="5029200"/>
            <a:ext cx="69940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projection of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projection of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 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499046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/>
              </a:rPr>
              <a:t>R(A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 </a:t>
            </a:r>
          </a:p>
        </p:txBody>
      </p:sp>
      <p:sp>
        <p:nvSpPr>
          <p:cNvPr id="529413" name="Rectangle 5"/>
          <p:cNvSpPr>
            <a:spLocks noChangeArrowheads="1"/>
          </p:cNvSpPr>
          <p:nvPr/>
        </p:nvSpPr>
        <p:spPr bwMode="auto">
          <a:xfrm>
            <a:off x="914400" y="3114675"/>
            <a:ext cx="392962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529414" name="Rectangle 6"/>
          <p:cNvSpPr>
            <a:spLocks noChangeArrowheads="1"/>
          </p:cNvSpPr>
          <p:nvPr/>
        </p:nvSpPr>
        <p:spPr bwMode="auto">
          <a:xfrm>
            <a:off x="4953000" y="3119438"/>
            <a:ext cx="390297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112648" name="Line 7"/>
          <p:cNvSpPr>
            <a:spLocks noChangeShapeType="1"/>
          </p:cNvSpPr>
          <p:nvPr/>
        </p:nvSpPr>
        <p:spPr bwMode="auto">
          <a:xfrm flipH="1">
            <a:off x="2667000" y="2362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4724400" y="2362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3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Lossless Decomposition</a:t>
            </a:r>
            <a:endParaRPr lang="en-US" dirty="0"/>
          </a:p>
        </p:txBody>
      </p:sp>
      <p:graphicFrame>
        <p:nvGraphicFramePr>
          <p:cNvPr id="531460" name="Group 4"/>
          <p:cNvGraphicFramePr>
            <a:graphicFrameLocks noGrp="1"/>
          </p:cNvGraphicFramePr>
          <p:nvPr>
            <p:extLst/>
          </p:nvPr>
        </p:nvGraphicFramePr>
        <p:xfrm>
          <a:off x="2819400" y="25908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1482" name="Group 26"/>
          <p:cNvGraphicFramePr>
            <a:graphicFrameLocks noGrp="1"/>
          </p:cNvGraphicFramePr>
          <p:nvPr>
            <p:extLst/>
          </p:nvPr>
        </p:nvGraphicFramePr>
        <p:xfrm>
          <a:off x="1447800" y="4648200"/>
          <a:ext cx="227965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1501" name="Group 45"/>
          <p:cNvGraphicFramePr>
            <a:graphicFrameLocks noGrp="1"/>
          </p:cNvGraphicFramePr>
          <p:nvPr>
            <p:extLst/>
          </p:nvPr>
        </p:nvGraphicFramePr>
        <p:xfrm>
          <a:off x="5486400" y="4648200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751" name="Line 62"/>
          <p:cNvSpPr>
            <a:spLocks noChangeShapeType="1"/>
          </p:cNvSpPr>
          <p:nvPr/>
        </p:nvSpPr>
        <p:spPr bwMode="auto">
          <a:xfrm flipH="1">
            <a:off x="2286000" y="4114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752" name="Line 63"/>
          <p:cNvSpPr>
            <a:spLocks noChangeShapeType="1"/>
          </p:cNvSpPr>
          <p:nvPr/>
        </p:nvSpPr>
        <p:spPr bwMode="auto">
          <a:xfrm>
            <a:off x="5791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4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Lossy</a:t>
            </a:r>
            <a:r>
              <a:rPr lang="en-US" dirty="0" smtClean="0"/>
              <a:t> Decomposition</a:t>
            </a:r>
            <a:endParaRPr lang="en-US" dirty="0"/>
          </a:p>
        </p:txBody>
      </p:sp>
      <p:graphicFrame>
        <p:nvGraphicFramePr>
          <p:cNvPr id="533508" name="Group 4"/>
          <p:cNvGraphicFramePr>
            <a:graphicFrameLocks noGrp="1"/>
          </p:cNvGraphicFramePr>
          <p:nvPr>
            <p:extLst/>
          </p:nvPr>
        </p:nvGraphicFramePr>
        <p:xfrm>
          <a:off x="2819400" y="28194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530" name="Group 26"/>
          <p:cNvGraphicFramePr>
            <a:graphicFrameLocks noGrp="1"/>
          </p:cNvGraphicFramePr>
          <p:nvPr>
            <p:extLst/>
          </p:nvPr>
        </p:nvGraphicFramePr>
        <p:xfrm>
          <a:off x="914400" y="4800600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547" name="Group 43"/>
          <p:cNvGraphicFramePr>
            <a:graphicFrameLocks noGrp="1"/>
          </p:cNvGraphicFramePr>
          <p:nvPr>
            <p:extLst/>
          </p:nvPr>
        </p:nvGraphicFramePr>
        <p:xfrm>
          <a:off x="5715000" y="4876800"/>
          <a:ext cx="2170113" cy="1452563"/>
        </p:xfrm>
        <a:graphic>
          <a:graphicData uri="http://schemas.openxmlformats.org/drawingml/2006/table">
            <a:tbl>
              <a:tblPr/>
              <a:tblGrid>
                <a:gridCol w="1020763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797" name="Line 60"/>
          <p:cNvSpPr>
            <a:spLocks noChangeShapeType="1"/>
          </p:cNvSpPr>
          <p:nvPr/>
        </p:nvSpPr>
        <p:spPr bwMode="auto">
          <a:xfrm flipH="1">
            <a:off x="1752600" y="4191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98" name="Line 61"/>
          <p:cNvSpPr>
            <a:spLocks noChangeShapeType="1"/>
          </p:cNvSpPr>
          <p:nvPr/>
        </p:nvSpPr>
        <p:spPr bwMode="auto">
          <a:xfrm>
            <a:off x="6400800" y="4114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99" name="Oval 62"/>
          <p:cNvSpPr>
            <a:spLocks noChangeArrowheads="1"/>
          </p:cNvSpPr>
          <p:nvPr/>
        </p:nvSpPr>
        <p:spPr bwMode="auto">
          <a:xfrm>
            <a:off x="120367" y="1666042"/>
            <a:ext cx="2841741" cy="134165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What is</a:t>
            </a:r>
            <a:r>
              <a:rPr lang="en-US" sz="2800" dirty="0">
                <a:solidFill>
                  <a:srgbClr val="000000"/>
                </a:solidFill>
              </a:rPr>
              <a:t/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 err="1" smtClean="0">
                <a:solidFill>
                  <a:srgbClr val="000000"/>
                </a:solidFill>
              </a:rPr>
              <a:t>lossy</a:t>
            </a:r>
            <a:r>
              <a:rPr lang="en-US" sz="2800" dirty="0" smtClean="0">
                <a:solidFill>
                  <a:srgbClr val="000000"/>
                </a:solidFill>
              </a:rPr>
              <a:t> here?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4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Lossy</a:t>
            </a:r>
            <a:r>
              <a:rPr lang="en-US" dirty="0" smtClean="0"/>
              <a:t> Decomposition</a:t>
            </a:r>
            <a:endParaRPr lang="en-US" dirty="0"/>
          </a:p>
        </p:txBody>
      </p:sp>
      <p:graphicFrame>
        <p:nvGraphicFramePr>
          <p:cNvPr id="533508" name="Group 4"/>
          <p:cNvGraphicFramePr>
            <a:graphicFrameLocks noGrp="1"/>
          </p:cNvGraphicFramePr>
          <p:nvPr>
            <p:extLst/>
          </p:nvPr>
        </p:nvGraphicFramePr>
        <p:xfrm>
          <a:off x="2819400" y="2819400"/>
          <a:ext cx="3429000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020762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530" name="Group 26"/>
          <p:cNvGraphicFramePr>
            <a:graphicFrameLocks noGrp="1"/>
          </p:cNvGraphicFramePr>
          <p:nvPr>
            <p:extLst/>
          </p:nvPr>
        </p:nvGraphicFramePr>
        <p:xfrm>
          <a:off x="914400" y="4800600"/>
          <a:ext cx="2408238" cy="1452563"/>
        </p:xfrm>
        <a:graphic>
          <a:graphicData uri="http://schemas.openxmlformats.org/drawingml/2006/table">
            <a:tbl>
              <a:tblPr/>
              <a:tblGrid>
                <a:gridCol w="1258888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547" name="Group 43"/>
          <p:cNvGraphicFramePr>
            <a:graphicFrameLocks noGrp="1"/>
          </p:cNvGraphicFramePr>
          <p:nvPr>
            <p:extLst/>
          </p:nvPr>
        </p:nvGraphicFramePr>
        <p:xfrm>
          <a:off x="5715000" y="4876800"/>
          <a:ext cx="2170113" cy="1452563"/>
        </p:xfrm>
        <a:graphic>
          <a:graphicData uri="http://schemas.openxmlformats.org/drawingml/2006/table">
            <a:tbl>
              <a:tblPr/>
              <a:tblGrid>
                <a:gridCol w="1020763"/>
                <a:gridCol w="11493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19.99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</a:tr>
            </a:tbl>
          </a:graphicData>
        </a:graphic>
      </p:graphicFrame>
      <p:sp>
        <p:nvSpPr>
          <p:cNvPr id="116797" name="Line 60"/>
          <p:cNvSpPr>
            <a:spLocks noChangeShapeType="1"/>
          </p:cNvSpPr>
          <p:nvPr/>
        </p:nvSpPr>
        <p:spPr bwMode="auto">
          <a:xfrm flipH="1">
            <a:off x="1752600" y="4191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98" name="Line 61"/>
          <p:cNvSpPr>
            <a:spLocks noChangeShapeType="1"/>
          </p:cNvSpPr>
          <p:nvPr/>
        </p:nvSpPr>
        <p:spPr bwMode="auto">
          <a:xfrm>
            <a:off x="6400800" y="4114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7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Decomposition </a:t>
            </a:r>
            <a:r>
              <a:rPr lang="en-US" dirty="0"/>
              <a:t>in General</a:t>
            </a:r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2209800" y="1752600"/>
            <a:ext cx="5499046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/>
              </a:rPr>
              <a:t>R(A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 </a:t>
            </a:r>
          </a:p>
        </p:txBody>
      </p:sp>
      <p:sp>
        <p:nvSpPr>
          <p:cNvPr id="118789" name="AutoShape 4"/>
          <p:cNvSpPr>
            <a:spLocks noChangeArrowheads="1"/>
          </p:cNvSpPr>
          <p:nvPr/>
        </p:nvSpPr>
        <p:spPr bwMode="auto">
          <a:xfrm>
            <a:off x="45621" y="5334000"/>
            <a:ext cx="9079329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Fact: If </a:t>
            </a:r>
            <a:r>
              <a:rPr lang="en-US" dirty="0" smtClean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..., A</a:t>
            </a:r>
            <a:r>
              <a:rPr lang="en-US" baseline="-25000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sym typeface="Wingdings" charset="2"/>
              </a:rPr>
              <a:t> 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..., </a:t>
            </a:r>
            <a:r>
              <a:rPr lang="en-US" dirty="0" err="1">
                <a:solidFill>
                  <a:srgbClr val="0000FF"/>
                </a:solidFill>
              </a:rPr>
              <a:t>B</a:t>
            </a:r>
            <a:r>
              <a:rPr lang="en-US" baseline="-25000" dirty="0" err="1">
                <a:solidFill>
                  <a:srgbClr val="0000FF"/>
                </a:solidFill>
              </a:rPr>
              <a:t>m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the decomposition </a:t>
            </a:r>
            <a:r>
              <a:rPr lang="en-US" dirty="0" smtClean="0">
                <a:solidFill>
                  <a:srgbClr val="000000"/>
                </a:solidFill>
              </a:rPr>
              <a:t>is lossless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>
            <a:off x="914400" y="3114675"/>
            <a:ext cx="392962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535558" name="Rectangle 6"/>
          <p:cNvSpPr>
            <a:spLocks noChangeArrowheads="1"/>
          </p:cNvSpPr>
          <p:nvPr/>
        </p:nvSpPr>
        <p:spPr bwMode="auto">
          <a:xfrm>
            <a:off x="4953000" y="3119438"/>
            <a:ext cx="390297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(A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118792" name="Line 7"/>
          <p:cNvSpPr>
            <a:spLocks noChangeShapeType="1"/>
          </p:cNvSpPr>
          <p:nvPr/>
        </p:nvSpPr>
        <p:spPr bwMode="auto">
          <a:xfrm flipH="1">
            <a:off x="2667000" y="2362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793" name="Line 8"/>
          <p:cNvSpPr>
            <a:spLocks noChangeShapeType="1"/>
          </p:cNvSpPr>
          <p:nvPr/>
        </p:nvSpPr>
        <p:spPr bwMode="auto">
          <a:xfrm>
            <a:off x="4724400" y="2362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795" name="Rectangle 10"/>
          <p:cNvSpPr>
            <a:spLocks noChangeArrowheads="1"/>
          </p:cNvSpPr>
          <p:nvPr/>
        </p:nvSpPr>
        <p:spPr bwMode="auto">
          <a:xfrm>
            <a:off x="685800" y="6096000"/>
            <a:ext cx="7300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It follows that every BCNF decomposition is lossless</a:t>
            </a:r>
            <a:endParaRPr lang="en-US" baseline="-250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648200"/>
            <a:ext cx="7428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/>
              </a:rPr>
              <a:t>The decomposition is called </a:t>
            </a:r>
            <a:r>
              <a:rPr lang="en-US" sz="2800" i="1" u="sng" dirty="0" smtClean="0">
                <a:solidFill>
                  <a:prstClr val="black"/>
                </a:solidFill>
                <a:latin typeface="Arial"/>
              </a:rPr>
              <a:t>lossless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if 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R </a:t>
            </a:r>
            <a:r>
              <a:rPr lang="en-US" sz="2800" dirty="0">
                <a:solidFill>
                  <a:srgbClr val="FF0000"/>
                </a:solidFill>
                <a:latin typeface="Arial"/>
              </a:rPr>
              <a:t>= S</a:t>
            </a:r>
            <a:r>
              <a:rPr lang="en-US" sz="2800" baseline="-25000" dirty="0">
                <a:solidFill>
                  <a:srgbClr val="FF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Arial"/>
              </a:rPr>
              <a:t> ⋈ 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FF0000"/>
                </a:solidFill>
                <a:latin typeface="Arial"/>
              </a:rPr>
              <a:t>2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143000" y="3810000"/>
            <a:ext cx="69940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projection of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S</a:t>
            </a:r>
            <a:r>
              <a:rPr lang="en-US" sz="2800" baseline="-25000" dirty="0" smtClean="0">
                <a:solidFill>
                  <a:srgbClr val="0000FF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projection of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A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C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114" y="3880777"/>
            <a:ext cx="698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Arial"/>
              </a:rPr>
              <a:t>Let:</a:t>
            </a:r>
          </a:p>
        </p:txBody>
      </p:sp>
    </p:spTree>
    <p:extLst>
      <p:ext uri="{BB962C8B-B14F-4D97-AF65-F5344CB8AC3E}">
        <p14:creationId xmlns:p14="http://schemas.microsoft.com/office/powerpoint/2010/main" val="121295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nimBg="1"/>
      <p:bldP spid="118795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lossless?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3800" y="2057400"/>
            <a:ext cx="8156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/>
              </a:rPr>
              <a:t>If we decompose R into Π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</a:rPr>
              <a:t>S1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(R), Π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(R), Π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(R), </a:t>
            </a:r>
            <a:r>
              <a:rPr lang="is-IS" sz="2800" dirty="0" smtClean="0">
                <a:solidFill>
                  <a:prstClr val="black"/>
                </a:solidFill>
                <a:latin typeface="Arial"/>
              </a:rPr>
              <a:t>…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Arial"/>
              </a:rPr>
              <a:t>I</a:t>
            </a:r>
            <a:r>
              <a:rPr lang="is-IS" sz="2800" dirty="0" smtClean="0">
                <a:solidFill>
                  <a:prstClr val="black"/>
                </a:solidFill>
                <a:latin typeface="Arial"/>
              </a:rPr>
              <a:t>s it true that 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S1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⋈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S2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⋈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S3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⋈ </a:t>
            </a:r>
            <a:r>
              <a:rPr lang="is-IS" sz="2800" dirty="0" smtClean="0">
                <a:solidFill>
                  <a:srgbClr val="000000"/>
                </a:solidFill>
                <a:latin typeface="Arial"/>
              </a:rPr>
              <a:t>…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= R ?</a:t>
            </a:r>
          </a:p>
          <a:p>
            <a:endParaRPr lang="en-US" sz="2800" dirty="0" smtClean="0">
              <a:solidFill>
                <a:prstClr val="black"/>
              </a:solidFill>
              <a:latin typeface="Arial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/>
              </a:rPr>
              <a:t>That is true if we can show that:</a:t>
            </a:r>
          </a:p>
          <a:p>
            <a:endParaRPr lang="en-US" sz="2800" dirty="0" smtClean="0">
              <a:solidFill>
                <a:prstClr val="black"/>
              </a:solidFill>
              <a:latin typeface="Arial"/>
            </a:endParaRPr>
          </a:p>
          <a:p>
            <a:r>
              <a:rPr lang="en-US" sz="2800" dirty="0">
                <a:solidFill>
                  <a:prstClr val="black"/>
                </a:solidFill>
                <a:latin typeface="Arial"/>
              </a:rPr>
              <a:t>R ⊆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S1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⋈ </a:t>
            </a:r>
            <a:r>
              <a:rPr lang="is-IS" sz="2800" dirty="0" smtClean="0">
                <a:solidFill>
                  <a:srgbClr val="000000"/>
                </a:solidFill>
                <a:latin typeface="Arial"/>
              </a:rPr>
              <a:t>…   always holds (why?)</a:t>
            </a:r>
            <a:endParaRPr lang="en-US" sz="2800" dirty="0">
              <a:solidFill>
                <a:prstClr val="black"/>
              </a:solidFill>
              <a:latin typeface="Arial"/>
            </a:endParaRPr>
          </a:p>
          <a:p>
            <a:endParaRPr lang="en-US" sz="2800" dirty="0" smtClean="0">
              <a:solidFill>
                <a:prstClr val="black"/>
              </a:solidFill>
              <a:latin typeface="Arial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/>
              </a:rPr>
              <a:t>R ⊇ S1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⋈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S2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⋈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S3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⋈ </a:t>
            </a:r>
            <a:r>
              <a:rPr lang="is-IS" sz="2800" dirty="0" smtClean="0">
                <a:solidFill>
                  <a:srgbClr val="000000"/>
                </a:solidFill>
                <a:latin typeface="Arial"/>
              </a:rPr>
              <a:t>…   </a:t>
            </a:r>
            <a:r>
              <a:rPr lang="is-IS" sz="2800" dirty="0" smtClean="0">
                <a:solidFill>
                  <a:srgbClr val="FF0000"/>
                </a:solidFill>
                <a:latin typeface="Arial"/>
              </a:rPr>
              <a:t>neet to check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56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574568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0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33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</p:txBody>
      </p:sp>
    </p:spTree>
    <p:extLst>
      <p:ext uri="{BB962C8B-B14F-4D97-AF65-F5344CB8AC3E}">
        <p14:creationId xmlns:p14="http://schemas.microsoft.com/office/powerpoint/2010/main" val="4861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60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R must contain the following tuples:</a:t>
            </a:r>
          </a:p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181600" y="4038600"/>
          <a:ext cx="3810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"/>
                <a:gridCol w="441960"/>
                <a:gridCol w="441960"/>
                <a:gridCol w="441960"/>
                <a:gridCol w="204216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Why ?</a:t>
                      </a:r>
                      <a:endParaRPr lang="en-US" sz="1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∈S1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AD</a:t>
                      </a:r>
                      <a:r>
                        <a:rPr lang="en-US" sz="1400" dirty="0" smtClean="0">
                          <a:latin typeface="+mn-lt"/>
                        </a:rPr>
                        <a:t>(R)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60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R must contain the following tuples:</a:t>
            </a:r>
          </a:p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181600" y="4038600"/>
          <a:ext cx="3810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"/>
                <a:gridCol w="441960"/>
                <a:gridCol w="441960"/>
                <a:gridCol w="441960"/>
                <a:gridCol w="204216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Why ?</a:t>
                      </a:r>
                      <a:endParaRPr lang="en-US" sz="1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∈S1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AD</a:t>
                      </a:r>
                      <a:r>
                        <a:rPr lang="en-US" sz="1400" dirty="0" smtClean="0">
                          <a:latin typeface="+mn-lt"/>
                        </a:rPr>
                        <a:t>(R)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a,c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∈S2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 Due Wednesday, May 23</a:t>
            </a:r>
            <a:r>
              <a:rPr lang="en-US" sz="2800" baseline="30000" dirty="0" smtClean="0">
                <a:sym typeface="Wingdings"/>
              </a:rPr>
              <a:t>rd </a:t>
            </a:r>
            <a:r>
              <a:rPr lang="en-US" sz="2800" dirty="0" smtClean="0">
                <a:sym typeface="Wingdings"/>
              </a:rPr>
              <a:t>11:30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OQ6 Due Wednesday, May 23</a:t>
            </a:r>
            <a:r>
              <a:rPr lang="en-US" sz="2800" baseline="30000" dirty="0" smtClean="0">
                <a:sym typeface="Wingdings"/>
              </a:rPr>
              <a:t>rd</a:t>
            </a:r>
            <a:r>
              <a:rPr lang="en-US" sz="2800" dirty="0" smtClean="0">
                <a:sym typeface="Wingdings"/>
              </a:rPr>
              <a:t> 11:00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 Out Wednesday, May 23</a:t>
            </a:r>
            <a:r>
              <a:rPr lang="en-US" sz="2800" baseline="30000" dirty="0" smtClean="0">
                <a:sym typeface="Wingdings"/>
              </a:rPr>
              <a:t>rd</a:t>
            </a: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Due Friday, June 1</a:t>
            </a:r>
            <a:r>
              <a:rPr lang="en-US" sz="2800" baseline="30000" dirty="0" smtClean="0">
                <a:sym typeface="Wingdings"/>
              </a:rPr>
              <a:t>st</a:t>
            </a: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826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60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R must contain the following tuples:</a:t>
            </a:r>
          </a:p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55421"/>
              </p:ext>
            </p:extLst>
          </p:nvPr>
        </p:nvGraphicFramePr>
        <p:xfrm>
          <a:off x="5181600" y="4038600"/>
          <a:ext cx="3810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"/>
                <a:gridCol w="441960"/>
                <a:gridCol w="441960"/>
                <a:gridCol w="441960"/>
                <a:gridCol w="204216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Why ?</a:t>
                      </a:r>
                      <a:endParaRPr lang="en-US" sz="1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∈S1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AD</a:t>
                      </a:r>
                      <a:r>
                        <a:rPr lang="en-US" sz="1400" dirty="0" smtClean="0">
                          <a:latin typeface="+mn-lt"/>
                        </a:rPr>
                        <a:t>(R)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a,c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∈S2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b,c,d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∈S3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BCD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603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R must contain the following tuples:</a:t>
            </a:r>
          </a:p>
          <a:p>
            <a:endParaRPr lang="en-US" dirty="0">
              <a:solidFill>
                <a:prstClr val="black"/>
              </a:solidFill>
              <a:latin typeface="Arial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“Chase” them (apply FDs):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04800" y="5562600"/>
          <a:ext cx="1752600" cy="11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2260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d2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0" y="5943600"/>
            <a:ext cx="304800" cy="484632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27548"/>
              </p:ext>
            </p:extLst>
          </p:nvPr>
        </p:nvGraphicFramePr>
        <p:xfrm>
          <a:off x="5181600" y="4038600"/>
          <a:ext cx="3810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"/>
                <a:gridCol w="441960"/>
                <a:gridCol w="441960"/>
                <a:gridCol w="441960"/>
                <a:gridCol w="204216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Why ?</a:t>
                      </a:r>
                      <a:endParaRPr lang="en-US" sz="1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∈S1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AD</a:t>
                      </a:r>
                      <a:r>
                        <a:rPr lang="en-US" sz="1400" dirty="0" smtClean="0">
                          <a:latin typeface="+mn-lt"/>
                        </a:rPr>
                        <a:t>(R)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a,c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∈S2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b,c,d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∈S3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BCD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5181600"/>
            <a:ext cx="659355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A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B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603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R must contain the following tuples:</a:t>
            </a:r>
          </a:p>
          <a:p>
            <a:endParaRPr lang="en-US" dirty="0">
              <a:solidFill>
                <a:prstClr val="black"/>
              </a:solidFill>
              <a:latin typeface="Arial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“Chase” them (apply FDs):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04800" y="5562600"/>
          <a:ext cx="1752600" cy="11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2260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d2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514600" y="5562600"/>
          <a:ext cx="1752600" cy="11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2260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d2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0" y="5943600"/>
            <a:ext cx="304800" cy="484632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2133600" y="5943600"/>
            <a:ext cx="304800" cy="484632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55111"/>
              </p:ext>
            </p:extLst>
          </p:nvPr>
        </p:nvGraphicFramePr>
        <p:xfrm>
          <a:off x="5181600" y="4038600"/>
          <a:ext cx="3810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"/>
                <a:gridCol w="441960"/>
                <a:gridCol w="441960"/>
                <a:gridCol w="441960"/>
                <a:gridCol w="204216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Why ?</a:t>
                      </a:r>
                      <a:endParaRPr lang="en-US" sz="1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∈S1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AD</a:t>
                      </a:r>
                      <a:r>
                        <a:rPr lang="en-US" sz="1400" dirty="0" smtClean="0">
                          <a:latin typeface="+mn-lt"/>
                        </a:rPr>
                        <a:t>(R)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a,c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∈S2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b,c,d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∈S3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BCD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04800" y="5181600"/>
            <a:ext cx="659355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A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B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4600" y="5181600"/>
            <a:ext cx="67067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C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Chase Test for Lossless Join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7720"/>
            <a:ext cx="466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Example from textbook Ch. 3.4.2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63154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R(A,B,C,D) = S1(A,D)</a:t>
            </a:r>
            <a:r>
              <a:rPr lang="en-US" dirty="0">
                <a:solidFill>
                  <a:srgbClr val="000000"/>
                </a:solidFill>
              </a:rPr>
              <a:t> ⋈</a:t>
            </a:r>
            <a:r>
              <a:rPr lang="en-US" dirty="0" smtClean="0">
                <a:solidFill>
                  <a:prstClr val="black"/>
                </a:solidFill>
              </a:rPr>
              <a:t> S2(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,C)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⋈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S3(B,C,D)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 satisfies: 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B, BC, CDA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" y="2438400"/>
            <a:ext cx="697603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S1 = 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(R), S2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AC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</a:rPr>
              <a:t>R),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BCD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(R)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,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hence  R⊆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Need to check: R ⊇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Suppose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 ∈ S1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S2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⋈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S3  Is it also in R?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R must contain the following tuples:</a:t>
            </a:r>
          </a:p>
          <a:p>
            <a:endParaRPr lang="en-US" dirty="0">
              <a:solidFill>
                <a:prstClr val="black"/>
              </a:solidFill>
              <a:latin typeface="Arial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“Chase” them (apply FDs):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04800" y="5562600"/>
          <a:ext cx="1752600" cy="11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2260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d2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514600" y="5562600"/>
          <a:ext cx="1752600" cy="11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2260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d2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648200" y="5562600"/>
          <a:ext cx="1752600" cy="11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2260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d2</a:t>
                      </a:r>
                      <a:endParaRPr lang="en-US" sz="1200" dirty="0"/>
                    </a:p>
                  </a:txBody>
                  <a:tcPr/>
                </a:tc>
              </a:tr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522362" y="5638800"/>
            <a:ext cx="2545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Hence R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contains (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a,b,c,d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)</a:t>
            </a:r>
            <a:endParaRPr lang="en-US" baseline="-25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0" y="5943600"/>
            <a:ext cx="304800" cy="484632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2133600" y="5943600"/>
            <a:ext cx="304800" cy="484632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343400" y="5943600"/>
            <a:ext cx="304800" cy="484632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36293"/>
              </p:ext>
            </p:extLst>
          </p:nvPr>
        </p:nvGraphicFramePr>
        <p:xfrm>
          <a:off x="5181600" y="4038600"/>
          <a:ext cx="3810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"/>
                <a:gridCol w="441960"/>
                <a:gridCol w="441960"/>
                <a:gridCol w="441960"/>
                <a:gridCol w="204216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Why ?</a:t>
                      </a:r>
                      <a:endParaRPr lang="en-US" sz="14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∈S1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AD</a:t>
                      </a:r>
                      <a:r>
                        <a:rPr lang="en-US" sz="1400" dirty="0" smtClean="0">
                          <a:latin typeface="+mn-lt"/>
                        </a:rPr>
                        <a:t>(R)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a,c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∈S2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b,c,d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dirty="0" smtClean="0">
                          <a:latin typeface="+mn-lt"/>
                        </a:rPr>
                        <a:t> ∈S3 = Π</a:t>
                      </a:r>
                      <a:r>
                        <a:rPr lang="en-US" sz="1400" baseline="-25000" dirty="0" smtClean="0">
                          <a:latin typeface="+mn-lt"/>
                        </a:rPr>
                        <a:t>BCD</a:t>
                      </a:r>
                      <a:r>
                        <a:rPr lang="en-US" sz="1400" baseline="0" dirty="0" smtClean="0">
                          <a:latin typeface="+mn-lt"/>
                        </a:rPr>
                        <a:t>(R)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04800" y="5181600"/>
            <a:ext cx="659355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A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B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4600" y="5181600"/>
            <a:ext cx="67067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C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8200" y="5181600"/>
            <a:ext cx="830175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CD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A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Schema Refinements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/>
              <a:t>Normal Forms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/>
              <a:t>1st Normal Form = all tables are flat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/>
              <a:t>2nd Normal Form = </a:t>
            </a:r>
            <a:r>
              <a:rPr lang="en-US" sz="2400" dirty="0" smtClean="0"/>
              <a:t>no FD with ”non-prime”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i="1" dirty="0" err="1" smtClean="0"/>
              <a:t>Obselete</a:t>
            </a:r>
            <a:endParaRPr lang="en-US" sz="2400" i="1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Prime attributes: attributes part of a key</a:t>
            </a:r>
            <a:endParaRPr lang="en-US" sz="2400" dirty="0"/>
          </a:p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/>
              <a:t>Boyce </a:t>
            </a:r>
            <a:r>
              <a:rPr lang="en-US" sz="2400" dirty="0" err="1"/>
              <a:t>Codd</a:t>
            </a:r>
            <a:r>
              <a:rPr lang="en-US" sz="2400" dirty="0"/>
              <a:t> Normal Form =</a:t>
            </a:r>
            <a:r>
              <a:rPr lang="en-US" sz="2400" dirty="0" smtClean="0"/>
              <a:t> no </a:t>
            </a:r>
            <a:r>
              <a:rPr lang="en-US" sz="2400" dirty="0" smtClean="0"/>
              <a:t>“bad” FDs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Are there problems with BCNF?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88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Bookings(</a:t>
            </a:r>
            <a:r>
              <a:rPr lang="en-US" dirty="0" err="1" smtClean="0">
                <a:sym typeface="Wingdings"/>
              </a:rPr>
              <a:t>title,theatre,city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FD: 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smtClean="0">
                <a:sym typeface="Wingdings"/>
              </a:rPr>
              <a:t>theatre -&gt; city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err="1" smtClean="0">
                <a:sym typeface="Wingdings"/>
              </a:rPr>
              <a:t>title,city</a:t>
            </a:r>
            <a:r>
              <a:rPr lang="en-US" sz="2000" dirty="0" smtClean="0">
                <a:sym typeface="Wingdings"/>
              </a:rPr>
              <a:t> -&gt; theatre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ym typeface="Wingdings"/>
              </a:rPr>
              <a:t>What are the keys?</a:t>
            </a:r>
          </a:p>
        </p:txBody>
      </p:sp>
    </p:spTree>
    <p:extLst>
      <p:ext uri="{BB962C8B-B14F-4D97-AF65-F5344CB8AC3E}">
        <p14:creationId xmlns:p14="http://schemas.microsoft.com/office/powerpoint/2010/main" val="15590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Bookings(</a:t>
            </a:r>
            <a:r>
              <a:rPr lang="en-US" dirty="0" err="1" smtClean="0">
                <a:sym typeface="Wingdings"/>
              </a:rPr>
              <a:t>title,theatre,city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FD: 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smtClean="0">
                <a:sym typeface="Wingdings"/>
              </a:rPr>
              <a:t>theatre -&gt; city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err="1" smtClean="0">
                <a:sym typeface="Wingdings"/>
              </a:rPr>
              <a:t>title,city</a:t>
            </a:r>
            <a:r>
              <a:rPr lang="en-US" sz="2000" dirty="0" smtClean="0">
                <a:sym typeface="Wingdings"/>
              </a:rPr>
              <a:t> -&gt; theatre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ym typeface="Wingdings"/>
              </a:rPr>
              <a:t>What are the keys?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None of the single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{</a:t>
            </a:r>
            <a:r>
              <a:rPr lang="en-US" dirty="0" err="1" smtClean="0">
                <a:sym typeface="Wingdings"/>
              </a:rPr>
              <a:t>title,city</a:t>
            </a:r>
            <a:r>
              <a:rPr lang="en-US" dirty="0" smtClean="0">
                <a:sym typeface="Wingdings"/>
              </a:rPr>
              <a:t>},{</a:t>
            </a:r>
            <a:r>
              <a:rPr lang="en-US" dirty="0" err="1" smtClean="0">
                <a:sym typeface="Wingdings"/>
              </a:rPr>
              <a:t>theatre,title</a:t>
            </a:r>
            <a:r>
              <a:rPr lang="en-US" dirty="0" smtClean="0">
                <a:sym typeface="Wingdings"/>
              </a:rPr>
              <a:t>}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BCNF?</a:t>
            </a:r>
          </a:p>
        </p:txBody>
      </p:sp>
    </p:spTree>
    <p:extLst>
      <p:ext uri="{BB962C8B-B14F-4D97-AF65-F5344CB8AC3E}">
        <p14:creationId xmlns:p14="http://schemas.microsoft.com/office/powerpoint/2010/main" val="20908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Bookings(</a:t>
            </a:r>
            <a:r>
              <a:rPr lang="en-US" dirty="0" err="1" smtClean="0">
                <a:sym typeface="Wingdings"/>
              </a:rPr>
              <a:t>title,theatre,city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FD: 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smtClean="0">
                <a:sym typeface="Wingdings"/>
              </a:rPr>
              <a:t>theatre -&gt; city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err="1" smtClean="0">
                <a:sym typeface="Wingdings"/>
              </a:rPr>
              <a:t>title,city</a:t>
            </a:r>
            <a:r>
              <a:rPr lang="en-US" sz="2000" dirty="0" smtClean="0">
                <a:sym typeface="Wingdings"/>
              </a:rPr>
              <a:t> -&gt; theatre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ym typeface="Wingdings"/>
              </a:rPr>
              <a:t>What are the keys?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None of the single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{</a:t>
            </a:r>
            <a:r>
              <a:rPr lang="en-US" dirty="0" err="1" smtClean="0">
                <a:sym typeface="Wingdings"/>
              </a:rPr>
              <a:t>title,city</a:t>
            </a:r>
            <a:r>
              <a:rPr lang="en-US" dirty="0" smtClean="0">
                <a:sym typeface="Wingdings"/>
              </a:rPr>
              <a:t>},{</a:t>
            </a:r>
            <a:r>
              <a:rPr lang="en-US" dirty="0" err="1" smtClean="0">
                <a:sym typeface="Wingdings"/>
              </a:rPr>
              <a:t>theatre,title</a:t>
            </a:r>
            <a:r>
              <a:rPr lang="en-US" dirty="0" smtClean="0">
                <a:sym typeface="Wingdings"/>
              </a:rPr>
              <a:t>}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BCNF?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No, {theatre} is neither a trivial dependency nor a </a:t>
            </a:r>
            <a:r>
              <a:rPr lang="en-US" dirty="0" err="1" smtClean="0">
                <a:sym typeface="Wingdings"/>
              </a:rPr>
              <a:t>superkey</a:t>
            </a:r>
            <a:endParaRPr lang="en-US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Decompose?</a:t>
            </a:r>
          </a:p>
        </p:txBody>
      </p:sp>
    </p:spTree>
    <p:extLst>
      <p:ext uri="{BB962C8B-B14F-4D97-AF65-F5344CB8AC3E}">
        <p14:creationId xmlns:p14="http://schemas.microsoft.com/office/powerpoint/2010/main" val="3925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Bookings(</a:t>
            </a:r>
            <a:r>
              <a:rPr lang="en-US" dirty="0" err="1" smtClean="0">
                <a:sym typeface="Wingdings"/>
              </a:rPr>
              <a:t>title,theatre,city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FD: 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smtClean="0">
                <a:sym typeface="Wingdings"/>
              </a:rPr>
              <a:t>theatre -&gt; city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err="1" smtClean="0">
                <a:sym typeface="Wingdings"/>
              </a:rPr>
              <a:t>title,city</a:t>
            </a:r>
            <a:r>
              <a:rPr lang="en-US" sz="2000" dirty="0" smtClean="0">
                <a:sym typeface="Wingdings"/>
              </a:rPr>
              <a:t> -&gt; theatre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ym typeface="Wingdings"/>
              </a:rPr>
              <a:t>What are the keys?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None of the single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{</a:t>
            </a:r>
            <a:r>
              <a:rPr lang="en-US" dirty="0" err="1" smtClean="0">
                <a:sym typeface="Wingdings"/>
              </a:rPr>
              <a:t>title,city</a:t>
            </a:r>
            <a:r>
              <a:rPr lang="en-US" dirty="0" smtClean="0">
                <a:sym typeface="Wingdings"/>
              </a:rPr>
              <a:t>},{</a:t>
            </a:r>
            <a:r>
              <a:rPr lang="en-US" dirty="0" err="1" smtClean="0">
                <a:sym typeface="Wingdings"/>
              </a:rPr>
              <a:t>theatre,title</a:t>
            </a:r>
            <a:r>
              <a:rPr lang="en-US" dirty="0" smtClean="0">
                <a:sym typeface="Wingdings"/>
              </a:rPr>
              <a:t>}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BCNF?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No, {theatre} is neither a trivial dependency nor a </a:t>
            </a:r>
            <a:r>
              <a:rPr lang="en-US" dirty="0" err="1" smtClean="0">
                <a:sym typeface="Wingdings"/>
              </a:rPr>
              <a:t>superkey</a:t>
            </a:r>
            <a:endParaRPr lang="en-US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Decompose? </a:t>
            </a:r>
            <a:r>
              <a:rPr lang="en-US" dirty="0" smtClean="0">
                <a:sym typeface="Wingdings"/>
              </a:rPr>
              <a:t>R1(</a:t>
            </a:r>
            <a:r>
              <a:rPr lang="en-US" dirty="0" err="1" smtClean="0">
                <a:sym typeface="Wingdings"/>
              </a:rPr>
              <a:t>theatre,city</a:t>
            </a:r>
            <a:r>
              <a:rPr lang="en-US" dirty="0" smtClean="0">
                <a:sym typeface="Wingdings"/>
              </a:rPr>
              <a:t>) R2(</a:t>
            </a:r>
            <a:r>
              <a:rPr lang="en-US" dirty="0" err="1" smtClean="0">
                <a:sym typeface="Wingdings"/>
              </a:rPr>
              <a:t>theatre,title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What’s wrong? </a:t>
            </a:r>
            <a:r>
              <a:rPr lang="en-US" i="1" dirty="0" smtClean="0">
                <a:sym typeface="Wingdings"/>
              </a:rPr>
              <a:t>(think of FDs)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863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Bookings(</a:t>
            </a:r>
            <a:r>
              <a:rPr lang="en-US" dirty="0" err="1" smtClean="0">
                <a:sym typeface="Wingdings"/>
              </a:rPr>
              <a:t>title,theatre,city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FD: 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smtClean="0">
                <a:sym typeface="Wingdings"/>
              </a:rPr>
              <a:t>theatre -&gt; city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000" dirty="0" err="1" smtClean="0">
                <a:sym typeface="Wingdings"/>
              </a:rPr>
              <a:t>title,city</a:t>
            </a:r>
            <a:r>
              <a:rPr lang="en-US" sz="2000" dirty="0" smtClean="0">
                <a:sym typeface="Wingdings"/>
              </a:rPr>
              <a:t> -&gt; theatre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>
                <a:sym typeface="Wingdings"/>
              </a:rPr>
              <a:t>What are the keys?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None of the single attributes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{</a:t>
            </a:r>
            <a:r>
              <a:rPr lang="en-US" dirty="0" err="1" smtClean="0">
                <a:sym typeface="Wingdings"/>
              </a:rPr>
              <a:t>title,city</a:t>
            </a:r>
            <a:r>
              <a:rPr lang="en-US" dirty="0" smtClean="0">
                <a:sym typeface="Wingdings"/>
              </a:rPr>
              <a:t>},{</a:t>
            </a:r>
            <a:r>
              <a:rPr lang="en-US" dirty="0" err="1" smtClean="0">
                <a:sym typeface="Wingdings"/>
              </a:rPr>
              <a:t>theatre,title</a:t>
            </a:r>
            <a:r>
              <a:rPr lang="en-US" dirty="0" smtClean="0">
                <a:sym typeface="Wingdings"/>
              </a:rPr>
              <a:t>}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BCNF?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No, {theatre} is neither a trivial dependency nor a </a:t>
            </a:r>
            <a:r>
              <a:rPr lang="en-US" dirty="0" err="1" smtClean="0">
                <a:sym typeface="Wingdings"/>
              </a:rPr>
              <a:t>superkey</a:t>
            </a:r>
            <a:endParaRPr lang="en-US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Decompose? </a:t>
            </a:r>
            <a:r>
              <a:rPr lang="en-US" dirty="0" smtClean="0">
                <a:sym typeface="Wingdings"/>
              </a:rPr>
              <a:t>R1(</a:t>
            </a:r>
            <a:r>
              <a:rPr lang="en-US" dirty="0" err="1" smtClean="0">
                <a:sym typeface="Wingdings"/>
              </a:rPr>
              <a:t>theatre,city</a:t>
            </a:r>
            <a:r>
              <a:rPr lang="en-US" dirty="0" smtClean="0">
                <a:sym typeface="Wingdings"/>
              </a:rPr>
              <a:t>) R2(</a:t>
            </a:r>
            <a:r>
              <a:rPr lang="en-US" dirty="0" err="1" smtClean="0">
                <a:sym typeface="Wingdings"/>
              </a:rPr>
              <a:t>theatre,title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What’s wrong? </a:t>
            </a:r>
            <a:r>
              <a:rPr lang="en-US" i="1" dirty="0" smtClean="0">
                <a:sym typeface="Wingdings"/>
              </a:rPr>
              <a:t>(think of FDs)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We can’t guarantee </a:t>
            </a:r>
            <a:r>
              <a:rPr lang="en-US" dirty="0" err="1" smtClean="0">
                <a:sym typeface="Wingdings"/>
              </a:rPr>
              <a:t>title,city</a:t>
            </a:r>
            <a:r>
              <a:rPr lang="en-US" dirty="0" smtClean="0">
                <a:sym typeface="Wingdings"/>
              </a:rPr>
              <a:t> -&gt; theatre with simple constraints if we join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46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n 47"/>
          <p:cNvSpPr/>
          <p:nvPr/>
        </p:nvSpPr>
        <p:spPr bwMode="auto">
          <a:xfrm>
            <a:off x="3583336" y="5518764"/>
            <a:ext cx="5408264" cy="1186836"/>
          </a:xfrm>
          <a:prstGeom prst="can">
            <a:avLst>
              <a:gd name="adj" fmla="val 139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Process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10000" y="1600200"/>
            <a:ext cx="3581400" cy="865188"/>
            <a:chOff x="0" y="624"/>
            <a:chExt cx="5760" cy="1392"/>
          </a:xfrm>
        </p:grpSpPr>
        <p:sp>
          <p:nvSpPr>
            <p:cNvPr id="175109" name="Rectangle 5"/>
            <p:cNvSpPr>
              <a:spLocks noChangeAspect="1" noChangeArrowheads="1"/>
            </p:cNvSpPr>
            <p:nvPr/>
          </p:nvSpPr>
          <p:spPr bwMode="auto">
            <a:xfrm>
              <a:off x="4176" y="960"/>
              <a:ext cx="158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company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0" name="AutoShape 6"/>
            <p:cNvSpPr>
              <a:spLocks noChangeAspect="1" noChangeArrowheads="1"/>
            </p:cNvSpPr>
            <p:nvPr/>
          </p:nvSpPr>
          <p:spPr bwMode="auto">
            <a:xfrm>
              <a:off x="2400" y="816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makes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1" name="Rectangle 7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product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2" name="Oval 8"/>
            <p:cNvSpPr>
              <a:spLocks noChangeAspect="1" noChangeArrowheads="1"/>
            </p:cNvSpPr>
            <p:nvPr/>
          </p:nvSpPr>
          <p:spPr bwMode="auto">
            <a:xfrm>
              <a:off x="0" y="62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3" name="Oval 9"/>
            <p:cNvSpPr>
              <a:spLocks noChangeAspect="1" noChangeArrowheads="1"/>
            </p:cNvSpPr>
            <p:nvPr/>
          </p:nvSpPr>
          <p:spPr bwMode="auto">
            <a:xfrm>
              <a:off x="0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price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4" name="Oval 10"/>
            <p:cNvSpPr>
              <a:spLocks noChangeAspect="1" noChangeArrowheads="1"/>
            </p:cNvSpPr>
            <p:nvPr/>
          </p:nvSpPr>
          <p:spPr bwMode="auto">
            <a:xfrm>
              <a:off x="36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5" name="Oval 11"/>
            <p:cNvSpPr>
              <a:spLocks noChangeAspect="1" noChangeArrowheads="1"/>
            </p:cNvSpPr>
            <p:nvPr/>
          </p:nvSpPr>
          <p:spPr bwMode="auto">
            <a:xfrm>
              <a:off x="48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address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6" name="Line 12"/>
            <p:cNvSpPr>
              <a:spLocks noChangeAspect="1" noChangeShapeType="1"/>
            </p:cNvSpPr>
            <p:nvPr/>
          </p:nvSpPr>
          <p:spPr bwMode="auto">
            <a:xfrm flipH="1" flipV="1">
              <a:off x="816" y="9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7" name="Line 13"/>
            <p:cNvSpPr>
              <a:spLocks noChangeAspect="1" noChangeShapeType="1"/>
            </p:cNvSpPr>
            <p:nvPr/>
          </p:nvSpPr>
          <p:spPr bwMode="auto">
            <a:xfrm flipH="1">
              <a:off x="864" y="153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8" name="Line 14"/>
            <p:cNvSpPr>
              <a:spLocks noChangeAspect="1" noChangeShapeType="1"/>
            </p:cNvSpPr>
            <p:nvPr/>
          </p:nvSpPr>
          <p:spPr bwMode="auto">
            <a:xfrm>
              <a:off x="2064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9" name="Line 15"/>
            <p:cNvSpPr>
              <a:spLocks noChangeAspect="1" noChangeShapeType="1"/>
            </p:cNvSpPr>
            <p:nvPr/>
          </p:nvSpPr>
          <p:spPr bwMode="auto">
            <a:xfrm>
              <a:off x="3360" y="12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0" name="Line 16"/>
            <p:cNvSpPr>
              <a:spLocks noChangeAspect="1" noChangeShapeType="1"/>
            </p:cNvSpPr>
            <p:nvPr/>
          </p:nvSpPr>
          <p:spPr bwMode="auto">
            <a:xfrm flipH="1">
              <a:off x="4464" y="14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1" name="Line 17"/>
            <p:cNvSpPr>
              <a:spLocks noChangeAspect="1" noChangeShapeType="1"/>
            </p:cNvSpPr>
            <p:nvPr/>
          </p:nvSpPr>
          <p:spPr bwMode="auto">
            <a:xfrm>
              <a:off x="4800" y="14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52400" y="1712913"/>
            <a:ext cx="272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Conceptual Model: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23874" y="2743200"/>
            <a:ext cx="34827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Relational Model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r>
              <a:rPr lang="en-US" dirty="0" smtClean="0">
                <a:latin typeface="Arial"/>
                <a:cs typeface="Arial"/>
              </a:rPr>
              <a:t>Tables + constraints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And also functional dep.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76200" y="4038600"/>
            <a:ext cx="3092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Normalization:</a:t>
            </a:r>
          </a:p>
          <a:p>
            <a:r>
              <a:rPr lang="en-US" sz="2400" dirty="0">
                <a:latin typeface="Arial"/>
                <a:cs typeface="Arial"/>
              </a:rPr>
              <a:t>Eliminates anomalies</a:t>
            </a:r>
          </a:p>
        </p:txBody>
      </p:sp>
      <p:graphicFrame>
        <p:nvGraphicFramePr>
          <p:cNvPr id="175258" name="Group 154"/>
          <p:cNvGraphicFramePr>
            <a:graphicFrameLocks noGrp="1"/>
          </p:cNvGraphicFramePr>
          <p:nvPr/>
        </p:nvGraphicFramePr>
        <p:xfrm>
          <a:off x="3962400" y="2971800"/>
          <a:ext cx="1524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7" name="Group 153"/>
          <p:cNvGraphicFramePr>
            <a:graphicFrameLocks noGrp="1"/>
          </p:cNvGraphicFramePr>
          <p:nvPr/>
        </p:nvGraphicFramePr>
        <p:xfrm>
          <a:off x="6019800" y="2971800"/>
          <a:ext cx="1905000" cy="50292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6" name="Group 152"/>
          <p:cNvGraphicFramePr>
            <a:graphicFrameLocks noGrp="1"/>
          </p:cNvGraphicFramePr>
          <p:nvPr/>
        </p:nvGraphicFramePr>
        <p:xfrm>
          <a:off x="5029200" y="4343400"/>
          <a:ext cx="1143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5" name="Group 151"/>
          <p:cNvGraphicFramePr>
            <a:graphicFrameLocks noGrp="1"/>
          </p:cNvGraphicFramePr>
          <p:nvPr/>
        </p:nvGraphicFramePr>
        <p:xfrm>
          <a:off x="6477000" y="43434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4" name="Group 150"/>
          <p:cNvGraphicFramePr>
            <a:graphicFrameLocks noGrp="1"/>
          </p:cNvGraphicFramePr>
          <p:nvPr/>
        </p:nvGraphicFramePr>
        <p:xfrm>
          <a:off x="7239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3" name="Group 149"/>
          <p:cNvGraphicFramePr>
            <a:graphicFrameLocks noGrp="1"/>
          </p:cNvGraphicFramePr>
          <p:nvPr/>
        </p:nvGraphicFramePr>
        <p:xfrm>
          <a:off x="3810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46" name="Line 142"/>
          <p:cNvSpPr>
            <a:spLocks noChangeShapeType="1"/>
          </p:cNvSpPr>
          <p:nvPr/>
        </p:nvSpPr>
        <p:spPr bwMode="auto">
          <a:xfrm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7" name="Line 143"/>
          <p:cNvSpPr>
            <a:spLocks noChangeShapeType="1"/>
          </p:cNvSpPr>
          <p:nvPr/>
        </p:nvSpPr>
        <p:spPr bwMode="auto">
          <a:xfrm flipH="1">
            <a:off x="41910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8" name="Line 144"/>
          <p:cNvSpPr>
            <a:spLocks noChangeShapeType="1"/>
          </p:cNvSpPr>
          <p:nvPr/>
        </p:nvSpPr>
        <p:spPr bwMode="auto">
          <a:xfrm>
            <a:off x="4876800" y="3810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9" name="Line 145"/>
          <p:cNvSpPr>
            <a:spLocks noChangeShapeType="1"/>
          </p:cNvSpPr>
          <p:nvPr/>
        </p:nvSpPr>
        <p:spPr bwMode="auto">
          <a:xfrm flipH="1">
            <a:off x="67056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0" name="Line 146"/>
          <p:cNvSpPr>
            <a:spLocks noChangeShapeType="1"/>
          </p:cNvSpPr>
          <p:nvPr/>
        </p:nvSpPr>
        <p:spPr bwMode="auto">
          <a:xfrm>
            <a:off x="7239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1" name="Line 147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252" name="Line 14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52400" y="48768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Arial"/>
                <a:cs typeface="Arial"/>
              </a:rPr>
              <a:t>Conceptual Schema</a:t>
            </a:r>
          </a:p>
        </p:txBody>
      </p:sp>
      <p:sp>
        <p:nvSpPr>
          <p:cNvPr id="36" name="Line 148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52400" y="60198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Arial"/>
                <a:cs typeface="Arial"/>
              </a:rPr>
              <a:t>Physical Schema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6200" y="5558135"/>
            <a:ext cx="3417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Physical storage </a:t>
            </a:r>
            <a:r>
              <a:rPr lang="en-US" dirty="0" smtClean="0">
                <a:latin typeface="Arial"/>
                <a:cs typeface="Arial"/>
              </a:rPr>
              <a:t>details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39" name="Group 152"/>
          <p:cNvGraphicFramePr>
            <a:graphicFrameLocks noGrp="1"/>
          </p:cNvGraphicFramePr>
          <p:nvPr/>
        </p:nvGraphicFramePr>
        <p:xfrm>
          <a:off x="5029200" y="579120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51"/>
          <p:cNvGraphicFramePr>
            <a:graphicFrameLocks noGrp="1"/>
          </p:cNvGraphicFramePr>
          <p:nvPr/>
        </p:nvGraphicFramePr>
        <p:xfrm>
          <a:off x="6477000" y="57912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50"/>
          <p:cNvGraphicFramePr>
            <a:graphicFrameLocks noGrp="1"/>
          </p:cNvGraphicFramePr>
          <p:nvPr/>
        </p:nvGraphicFramePr>
        <p:xfrm>
          <a:off x="7239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149"/>
          <p:cNvGraphicFramePr>
            <a:graphicFrameLocks noGrp="1"/>
          </p:cNvGraphicFramePr>
          <p:nvPr/>
        </p:nvGraphicFramePr>
        <p:xfrm>
          <a:off x="3810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Group 152"/>
          <p:cNvGraphicFramePr>
            <a:graphicFrameLocks noGrp="1"/>
          </p:cNvGraphicFramePr>
          <p:nvPr/>
        </p:nvGraphicFramePr>
        <p:xfrm>
          <a:off x="5029200" y="629412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 bwMode="auto">
          <a:xfrm rot="5400000">
            <a:off x="8136191" y="5747449"/>
            <a:ext cx="735458" cy="8229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  <p:extLst>
      <p:ext uri="{BB962C8B-B14F-4D97-AF65-F5344CB8AC3E}">
        <p14:creationId xmlns:p14="http://schemas.microsoft.com/office/powerpoint/2010/main" val="11079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Normal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3</a:t>
            </a:r>
            <a:r>
              <a:rPr lang="en-US" sz="2800" baseline="30000" dirty="0" smtClean="0">
                <a:sym typeface="Wingdings"/>
              </a:rPr>
              <a:t>rd</a:t>
            </a:r>
            <a:r>
              <a:rPr lang="en-US" sz="2800" dirty="0" smtClean="0">
                <a:sym typeface="Wingdings"/>
              </a:rPr>
              <a:t> Normal 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Allows tables with BCNF violations if a decomposition separates an FD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Can result in redundancy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4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 Normal 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Multi-valued dependencies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Incorporate info about attributes in neither A nor B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All MVDs are also FDs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Apply BCNF </a:t>
            </a:r>
            <a:r>
              <a:rPr lang="en-US" sz="2800" dirty="0" err="1" smtClean="0">
                <a:sym typeface="Wingdings"/>
              </a:rPr>
              <a:t>alg</a:t>
            </a:r>
            <a:r>
              <a:rPr lang="en-US" sz="2800" dirty="0" smtClean="0">
                <a:sym typeface="Wingdings"/>
              </a:rPr>
              <a:t> with for MVD and FD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069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Normal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5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 Normal 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Join dependency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Lossless/exact joining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Join independent Tables</a:t>
            </a:r>
            <a:endParaRPr lang="en-US" sz="26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6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 Normal 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Only allow trivial join dependencies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Only need key/tuple constraints to represent all constraints</a:t>
            </a:r>
          </a:p>
        </p:txBody>
      </p:sp>
    </p:spTree>
    <p:extLst>
      <p:ext uri="{BB962C8B-B14F-4D97-AF65-F5344CB8AC3E}">
        <p14:creationId xmlns:p14="http://schemas.microsoft.com/office/powerpoint/2010/main" val="17132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Forms/decomposition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Produce and verify FDs, </a:t>
            </a:r>
            <a:r>
              <a:rPr lang="en-US" sz="2800" dirty="0" err="1" smtClean="0">
                <a:sym typeface="Wingdings"/>
              </a:rPr>
              <a:t>superkeys</a:t>
            </a:r>
            <a:r>
              <a:rPr lang="en-US" sz="2800" dirty="0" smtClean="0">
                <a:sym typeface="Wingdings"/>
              </a:rPr>
              <a:t>, keys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ym typeface="Wingdings"/>
              </a:rPr>
              <a:t>Be able to decompose a table into </a:t>
            </a:r>
            <a:r>
              <a:rPr lang="en-US" sz="2800" dirty="0" smtClean="0">
                <a:sym typeface="Wingdings"/>
              </a:rPr>
              <a:t>BCNF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Flaws of 1NF/BCNF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Identify loss and be able to apply the chase test</a:t>
            </a:r>
            <a:endParaRPr lang="en-US" sz="2800" dirty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896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We learned about how to normalize tables to avoid anomalies</a:t>
            </a:r>
          </a:p>
          <a:p>
            <a:endParaRPr lang="en-US" dirty="0"/>
          </a:p>
          <a:p>
            <a:r>
              <a:rPr lang="en-US" dirty="0" smtClean="0"/>
              <a:t>How can we implement normalization in SQL if we can’t modify existing tables?</a:t>
            </a:r>
          </a:p>
          <a:p>
            <a:pPr lvl="1"/>
            <a:r>
              <a:rPr lang="en-US" dirty="0" smtClean="0"/>
              <a:t>This might be due to legacy applications that rely on previous schemas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view</a:t>
            </a:r>
            <a:r>
              <a:rPr lang="en-US" dirty="0" smtClean="0"/>
              <a:t> in SQL =</a:t>
            </a:r>
          </a:p>
          <a:p>
            <a:pPr lvl="1"/>
            <a:r>
              <a:rPr lang="en-US" dirty="0" smtClean="0"/>
              <a:t>A table computed from other tables, </a:t>
            </a:r>
            <a:r>
              <a:rPr lang="en-US" dirty="0" err="1" smtClean="0"/>
              <a:t>s.t.</a:t>
            </a:r>
            <a:r>
              <a:rPr lang="en-US" dirty="0" smtClean="0"/>
              <a:t>, whenever the base tables are updated, the view is updated too</a:t>
            </a:r>
          </a:p>
          <a:p>
            <a:r>
              <a:rPr lang="en-US" dirty="0" smtClean="0"/>
              <a:t>More generally: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view</a:t>
            </a:r>
            <a:r>
              <a:rPr lang="en-US" dirty="0" smtClean="0"/>
              <a:t> is derived data that keeps track of changes in the original data</a:t>
            </a:r>
            <a:endParaRPr lang="en-US" dirty="0"/>
          </a:p>
          <a:p>
            <a:r>
              <a:rPr lang="en-US" dirty="0" smtClean="0"/>
              <a:t>Compare: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function</a:t>
            </a:r>
            <a:r>
              <a:rPr lang="en-US" dirty="0" smtClean="0"/>
              <a:t> computes a value from other values, but does not keep track of changes to the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View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2743200"/>
            <a:ext cx="5195804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CREATE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VIEW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StorePrice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DISTINCT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x.store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y.price</a:t>
            </a: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Purchase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Product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lang="en-US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x.product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y.pname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181600" y="4953000"/>
            <a:ext cx="3685277" cy="865584"/>
          </a:xfrm>
          <a:prstGeom prst="wedgeEllipseCallout">
            <a:avLst>
              <a:gd name="adj1" fmla="val -58459"/>
              <a:gd name="adj2" fmla="val -7926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Arial"/>
              </a:rPr>
              <a:t>This is like a new table 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StorePrice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store,price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)</a:t>
            </a:r>
            <a:endParaRPr lang="en-US" sz="20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3789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Arial"/>
              </a:rPr>
              <a:t>Purchase(customer</a:t>
            </a:r>
            <a:r>
              <a:rPr lang="en-US" sz="1800" dirty="0">
                <a:solidFill>
                  <a:srgbClr val="0000FF"/>
                </a:solidFill>
                <a:latin typeface="Arial"/>
              </a:rPr>
              <a:t>, product, store)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Arial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Arial"/>
              </a:rPr>
              <a:t>, price)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77000" y="152400"/>
            <a:ext cx="2557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Arial"/>
              </a:rPr>
              <a:t>StorePrice</a:t>
            </a:r>
            <a:r>
              <a:rPr lang="en-US" sz="1800" dirty="0" smtClean="0">
                <a:solidFill>
                  <a:srgbClr val="FF0000"/>
                </a:solidFill>
                <a:latin typeface="Arial"/>
              </a:rPr>
              <a:t>(store, price)</a:t>
            </a:r>
            <a:endParaRPr lang="en-US" sz="1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6360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Create a view that returns for each store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the prices of products purchased at that store</a:t>
            </a:r>
          </a:p>
        </p:txBody>
      </p:sp>
    </p:spTree>
    <p:extLst>
      <p:ext uri="{BB962C8B-B14F-4D97-AF65-F5344CB8AC3E}">
        <p14:creationId xmlns:p14="http://schemas.microsoft.com/office/powerpoint/2010/main" val="19234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10210800" cy="1371600"/>
          </a:xfrm>
        </p:spPr>
        <p:txBody>
          <a:bodyPr/>
          <a:lstStyle/>
          <a:p>
            <a:r>
              <a:rPr lang="en-US" dirty="0" smtClean="0"/>
              <a:t>We Use a View Like Any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"high end" store is a store that sell some products over 1000. </a:t>
            </a:r>
          </a:p>
          <a:p>
            <a:r>
              <a:rPr lang="en-US" sz="2400" dirty="0" smtClean="0"/>
              <a:t>For each customer, return all the high end stores that they visit.</a:t>
            </a:r>
            <a:endParaRPr lang="en-US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3733800"/>
            <a:ext cx="557827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 DISTINCT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u.customer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u.store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Purchase u,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StorePrice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u.store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v.store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    AND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v.price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&gt; 1000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200" y="76200"/>
            <a:ext cx="3789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Arial"/>
              </a:rPr>
              <a:t>Purchase(customer</a:t>
            </a:r>
            <a:r>
              <a:rPr lang="en-US" sz="1800" dirty="0">
                <a:solidFill>
                  <a:srgbClr val="0000FF"/>
                </a:solidFill>
                <a:latin typeface="Arial"/>
              </a:rPr>
              <a:t>, product, store)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Arial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Arial"/>
              </a:rPr>
              <a:t>, price)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477000" y="152400"/>
            <a:ext cx="2557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Arial"/>
              </a:rPr>
              <a:t>StorePrice</a:t>
            </a:r>
            <a:r>
              <a:rPr lang="en-US" sz="1800" dirty="0" smtClean="0">
                <a:solidFill>
                  <a:srgbClr val="FF0000"/>
                </a:solidFill>
                <a:latin typeface="Arial"/>
              </a:rPr>
              <a:t>(store, price)</a:t>
            </a:r>
            <a:endParaRPr lang="en-US" sz="18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2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Types of Views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u="sng" dirty="0">
                <a:solidFill>
                  <a:srgbClr val="0000FF"/>
                </a:solidFill>
              </a:rPr>
              <a:t>Virtual</a:t>
            </a:r>
            <a:r>
              <a:rPr lang="en-US" sz="2400" dirty="0">
                <a:solidFill>
                  <a:srgbClr val="0000FF"/>
                </a:solidFill>
              </a:rPr>
              <a:t> views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Computed </a:t>
            </a:r>
            <a:r>
              <a:rPr lang="en-US" sz="2000" dirty="0"/>
              <a:t>only on-demand – slow at runtime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Always up to date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u="sng" dirty="0">
                <a:solidFill>
                  <a:srgbClr val="0000FF"/>
                </a:solidFill>
              </a:rPr>
              <a:t>Materialized</a:t>
            </a:r>
            <a:r>
              <a:rPr lang="en-US" sz="2400" dirty="0">
                <a:solidFill>
                  <a:srgbClr val="0000FF"/>
                </a:solidFill>
              </a:rPr>
              <a:t> views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Pre</a:t>
            </a:r>
            <a:r>
              <a:rPr lang="en-US" sz="2000" dirty="0"/>
              <a:t>-computed offline – fast at runtime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May have stale data (must </a:t>
            </a:r>
            <a:r>
              <a:rPr lang="en-US" sz="2000" dirty="0" err="1"/>
              <a:t>recompute</a:t>
            </a:r>
            <a:r>
              <a:rPr lang="en-US" sz="2000" dirty="0"/>
              <a:t> or update)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Indexes </a:t>
            </a:r>
            <a:r>
              <a:rPr lang="en-US" sz="2000" i="1" dirty="0" smtClean="0"/>
              <a:t>are</a:t>
            </a:r>
            <a:r>
              <a:rPr lang="en-US" sz="2000" dirty="0" smtClean="0"/>
              <a:t> materialized views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 key component of physical tuning of databases is the selection of materialized views and indexes</a:t>
            </a:r>
          </a:p>
        </p:txBody>
      </p:sp>
    </p:spTree>
    <p:extLst>
      <p:ext uri="{BB962C8B-B14F-4D97-AF65-F5344CB8AC3E}">
        <p14:creationId xmlns:p14="http://schemas.microsoft.com/office/powerpoint/2010/main" val="2692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CREATE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MATERIALIZED</a:t>
            </a:r>
            <a:r>
              <a:rPr lang="en-US" b="0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 VIEW </a:t>
            </a:r>
            <a:r>
              <a:rPr lang="en-US" b="0" dirty="0" err="1" smtClean="0">
                <a:latin typeface="Courier" charset="0"/>
                <a:ea typeface="Courier" charset="0"/>
                <a:cs typeface="Courier" charset="0"/>
                <a:sym typeface="Wingdings"/>
              </a:rPr>
              <a:t>View_name</a:t>
            </a:r>
            <a:endParaRPr lang="en-US" b="0" dirty="0" smtClean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r>
              <a:rPr lang="en-US" b="0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BUILD [IMMEDIATE/DEFERRED]</a:t>
            </a:r>
          </a:p>
          <a:p>
            <a:r>
              <a:rPr lang="en-US" b="0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REFRESH [FAST/COMPLETE/FORCE]</a:t>
            </a:r>
          </a:p>
          <a:p>
            <a:r>
              <a:rPr lang="en-US" b="0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ON [COMMIT/DEMAND]</a:t>
            </a:r>
          </a:p>
          <a:p>
            <a:r>
              <a:rPr lang="en-US" b="0" dirty="0" smtClean="0">
                <a:latin typeface="Courier" charset="0"/>
                <a:ea typeface="Courier" charset="0"/>
                <a:cs typeface="Courier" charset="0"/>
                <a:sym typeface="Wingdings"/>
              </a:rPr>
              <a:t>AS </a:t>
            </a:r>
            <a:r>
              <a:rPr lang="en-US" b="0" dirty="0" err="1" smtClean="0">
                <a:latin typeface="Courier" charset="0"/>
                <a:ea typeface="Courier" charset="0"/>
                <a:cs typeface="Courier" charset="0"/>
                <a:sym typeface="Wingdings"/>
              </a:rPr>
              <a:t>Sql_query</a:t>
            </a:r>
            <a:endParaRPr lang="en-US" b="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Immediate v deferred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Build immediately, or after a query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Fast v. Complete v. Force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Level of refresh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log based v. complete rebuild</a:t>
            </a:r>
            <a:endParaRPr lang="en-US" dirty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Commit v. Demand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Commit: after data is added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Demand: after conditions are set (time is common)</a:t>
            </a:r>
          </a:p>
          <a:p>
            <a:pPr marL="800100" lvl="1" indent="-342900">
              <a:buFont typeface="Arial" charset="0"/>
              <a:buChar char="•"/>
            </a:pPr>
            <a:endParaRPr lang="en-US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596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graphicFrame>
        <p:nvGraphicFramePr>
          <p:cNvPr id="15" name="Group 3"/>
          <p:cNvGraphicFramePr>
            <a:graphicFrameLocks noGrp="1"/>
          </p:cNvGraphicFramePr>
          <p:nvPr>
            <p:extLst/>
          </p:nvPr>
        </p:nvGraphicFramePr>
        <p:xfrm>
          <a:off x="1828800" y="1761827"/>
          <a:ext cx="6781800" cy="2286000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447800"/>
                <a:gridCol w="1447800"/>
                <a:gridCol w="1447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432432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Clob4…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Blob4…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304800" y="1761827"/>
            <a:ext cx="1553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</a:rPr>
              <a:t>Resumes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" name="Group 42"/>
          <p:cNvGraphicFramePr>
            <a:graphicFrameLocks noGrp="1"/>
          </p:cNvGraphicFramePr>
          <p:nvPr>
            <p:extLst/>
          </p:nvPr>
        </p:nvGraphicFramePr>
        <p:xfrm>
          <a:off x="762000" y="4632960"/>
          <a:ext cx="2971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1143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64"/>
          <p:cNvGraphicFramePr>
            <a:graphicFrameLocks noGrp="1"/>
          </p:cNvGraphicFramePr>
          <p:nvPr>
            <p:extLst/>
          </p:nvPr>
        </p:nvGraphicFramePr>
        <p:xfrm>
          <a:off x="3962400" y="4620260"/>
          <a:ext cx="22098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2192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Group 81"/>
          <p:cNvGraphicFramePr>
            <a:graphicFrameLocks noGrp="1"/>
          </p:cNvGraphicFramePr>
          <p:nvPr>
            <p:extLst/>
          </p:nvPr>
        </p:nvGraphicFramePr>
        <p:xfrm>
          <a:off x="6400800" y="4632960"/>
          <a:ext cx="2133600" cy="14630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Blob2…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98"/>
          <p:cNvSpPr>
            <a:spLocks noChangeArrowheads="1"/>
          </p:cNvSpPr>
          <p:nvPr/>
        </p:nvSpPr>
        <p:spPr bwMode="auto">
          <a:xfrm>
            <a:off x="685800" y="409956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</a:rPr>
              <a:t>T1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Rectangle 99"/>
          <p:cNvSpPr>
            <a:spLocks noChangeArrowheads="1"/>
          </p:cNvSpPr>
          <p:nvPr/>
        </p:nvSpPr>
        <p:spPr bwMode="auto">
          <a:xfrm>
            <a:off x="3886200" y="417576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</a:rPr>
              <a:t>T2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Rectangle 100"/>
          <p:cNvSpPr>
            <a:spLocks noChangeArrowheads="1"/>
          </p:cNvSpPr>
          <p:nvPr/>
        </p:nvSpPr>
        <p:spPr bwMode="auto">
          <a:xfrm>
            <a:off x="6400800" y="417576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</a:rPr>
              <a:t>T3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AutoShape 101"/>
          <p:cNvSpPr>
            <a:spLocks noChangeArrowheads="1"/>
          </p:cNvSpPr>
          <p:nvPr/>
        </p:nvSpPr>
        <p:spPr bwMode="auto">
          <a:xfrm rot="10800000">
            <a:off x="4419600" y="4047827"/>
            <a:ext cx="11430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98"/>
          <p:cNvSpPr>
            <a:spLocks noChangeArrowheads="1"/>
          </p:cNvSpPr>
          <p:nvPr/>
        </p:nvSpPr>
        <p:spPr bwMode="auto">
          <a:xfrm>
            <a:off x="608264" y="6248400"/>
            <a:ext cx="746893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T2</a:t>
            </a:r>
            <a:r>
              <a:rPr lang="en-US" sz="2000" dirty="0" smtClean="0">
                <a:solidFill>
                  <a:srgbClr val="000000"/>
                </a:solidFill>
              </a:rPr>
              <a:t>.SSN is a key </a:t>
            </a:r>
            <a:r>
              <a:rPr lang="en-US" sz="2000" i="1" u="sng" dirty="0" smtClean="0">
                <a:solidFill>
                  <a:srgbClr val="000000"/>
                </a:solidFill>
              </a:rPr>
              <a:t>and</a:t>
            </a:r>
            <a:r>
              <a:rPr lang="en-US" sz="2000" dirty="0" smtClean="0">
                <a:solidFill>
                  <a:srgbClr val="000000"/>
                </a:solidFill>
              </a:rPr>
              <a:t> a foreign key to </a:t>
            </a:r>
            <a:r>
              <a:rPr lang="en-US" sz="2000" b="1" dirty="0" smtClean="0">
                <a:solidFill>
                  <a:srgbClr val="000000"/>
                </a:solidFill>
              </a:rPr>
              <a:t>T1</a:t>
            </a:r>
            <a:r>
              <a:rPr lang="en-US" sz="2000" dirty="0" smtClean="0">
                <a:solidFill>
                  <a:srgbClr val="000000"/>
                </a:solidFill>
              </a:rPr>
              <a:t>.SSN. Same for </a:t>
            </a:r>
            <a:r>
              <a:rPr lang="en-US" sz="2000" b="1" dirty="0" smtClean="0">
                <a:solidFill>
                  <a:srgbClr val="000000"/>
                </a:solidFill>
              </a:rPr>
              <a:t>T3</a:t>
            </a:r>
            <a:r>
              <a:rPr lang="en-US" sz="2000" dirty="0" smtClean="0">
                <a:solidFill>
                  <a:srgbClr val="000000"/>
                </a:solidFill>
              </a:rPr>
              <a:t>.SSN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8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Functional Dependencies (FDs)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kern="1200" dirty="0" smtClean="0">
                <a:solidFill>
                  <a:srgbClr val="FF0000"/>
                </a:solidFill>
                <a:ea typeface="+mn-ea"/>
              </a:rPr>
              <a:t>Definition</a:t>
            </a:r>
            <a:r>
              <a:rPr lang="en-US" sz="2400" dirty="0" smtClean="0"/>
              <a:t>   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 ..., A</a:t>
            </a:r>
            <a:r>
              <a:rPr lang="en-US" sz="2400" baseline="-25000" dirty="0">
                <a:solidFill>
                  <a:srgbClr val="0000FF"/>
                </a:solidFill>
              </a:rPr>
              <a:t>m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  <a:sym typeface="Wingdings" charset="2"/>
              </a:rPr>
              <a:t>1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, ..., </a:t>
            </a:r>
            <a:r>
              <a:rPr lang="en-US" sz="2400" dirty="0" err="1">
                <a:solidFill>
                  <a:srgbClr val="FF0000"/>
                </a:solidFill>
                <a:sym typeface="Wingdings" charset="2"/>
              </a:rPr>
              <a:t>B</a:t>
            </a:r>
            <a:r>
              <a:rPr lang="en-US" sz="2400" baseline="-25000" dirty="0" err="1">
                <a:solidFill>
                  <a:srgbClr val="FF0000"/>
                </a:solidFill>
                <a:sym typeface="Wingdings" charset="2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sz="2400" b="1" dirty="0">
                <a:sym typeface="Wingdings" charset="2"/>
              </a:rPr>
              <a:t>holds</a:t>
            </a:r>
            <a:r>
              <a:rPr lang="en-US" sz="2400" dirty="0">
                <a:sym typeface="Wingdings" charset="2"/>
              </a:rPr>
              <a:t> in R if:</a:t>
            </a:r>
            <a:endParaRPr lang="en-US" sz="2400" dirty="0" smtClean="0"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ym typeface="Wingdings" charset="2"/>
              </a:rPr>
              <a:t>	</a:t>
            </a:r>
            <a:r>
              <a:rPr lang="en-US" sz="2400" dirty="0" smtClean="0">
                <a:sym typeface="Symbol" charset="2"/>
              </a:rPr>
              <a:t>∀t</a:t>
            </a:r>
            <a:r>
              <a:rPr lang="en-US" sz="2400" dirty="0">
                <a:sym typeface="Symbol" charset="2"/>
              </a:rPr>
              <a:t>, t’ </a:t>
            </a:r>
            <a:r>
              <a:rPr lang="en-US" sz="2400" dirty="0"/>
              <a:t>∈ </a:t>
            </a:r>
            <a:r>
              <a:rPr lang="en-US" sz="2400" dirty="0" smtClean="0">
                <a:sym typeface="Symbol" charset="2"/>
              </a:rPr>
              <a:t>R</a:t>
            </a:r>
            <a:r>
              <a:rPr lang="en-US" sz="2400" dirty="0">
                <a:sym typeface="Symbol" charset="2"/>
              </a:rPr>
              <a:t>,</a:t>
            </a:r>
            <a:r>
              <a:rPr lang="en-US" sz="2400" dirty="0" smtClean="0">
                <a:sym typeface="Symbol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Symbol" charset="2"/>
              </a:rPr>
              <a:t>	(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t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.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1 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= t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’.A</a:t>
            </a:r>
            <a:r>
              <a:rPr lang="en-US" sz="2400" baseline="-25000" dirty="0">
                <a:solidFill>
                  <a:srgbClr val="0000FF"/>
                </a:solidFill>
                <a:sym typeface="Symbol" charset="2"/>
              </a:rPr>
              <a:t>1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∧...∧ </a:t>
            </a:r>
            <a:r>
              <a:rPr lang="en-US" sz="2400" dirty="0" err="1" smtClean="0">
                <a:solidFill>
                  <a:srgbClr val="0000FF"/>
                </a:solidFill>
                <a:sym typeface="Symbol" charset="2"/>
              </a:rPr>
              <a:t>t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.</a:t>
            </a:r>
            <a:r>
              <a:rPr lang="en-US" sz="2400" dirty="0" err="1" smtClean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sz="2400" baseline="-25000" dirty="0" err="1" smtClean="0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Symbol" charset="2"/>
              </a:rPr>
              <a:t>= </a:t>
            </a:r>
            <a:r>
              <a:rPr lang="en-US" sz="2400" dirty="0" err="1" smtClean="0">
                <a:solidFill>
                  <a:srgbClr val="0000FF"/>
                </a:solidFill>
                <a:sym typeface="Symbol" charset="2"/>
              </a:rPr>
              <a:t>t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’.A</a:t>
            </a:r>
            <a:r>
              <a:rPr lang="en-US" sz="2400" baseline="-25000" dirty="0" err="1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2400" baseline="-250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sz="2400" dirty="0" smtClean="0">
                <a:sym typeface="Wingdings" charset="2"/>
              </a:rPr>
              <a:t>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t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 charset="2"/>
              </a:rPr>
              <a:t>1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= t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’.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 charset="2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∧ 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...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∧ 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t.</a:t>
            </a:r>
            <a:r>
              <a:rPr lang="en-US" sz="2400" dirty="0" err="1" smtClean="0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err="1" smtClean="0">
                <a:solidFill>
                  <a:srgbClr val="FF0000"/>
                </a:solidFill>
                <a:sym typeface="Symbol" charset="2"/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= t</a:t>
            </a:r>
            <a:r>
              <a:rPr lang="en-US" sz="2400" dirty="0">
                <a:solidFill>
                  <a:srgbClr val="FF0000"/>
                </a:solidFill>
                <a:sym typeface="Symbol" charset="2"/>
              </a:rPr>
              <a:t>’.</a:t>
            </a:r>
            <a:r>
              <a:rPr lang="en-US" sz="2400" dirty="0" err="1">
                <a:solidFill>
                  <a:srgbClr val="FF0000"/>
                </a:solidFill>
                <a:sym typeface="Symbol" charset="2"/>
              </a:rPr>
              <a:t>B</a:t>
            </a:r>
            <a:r>
              <a:rPr lang="en-US" sz="2400" baseline="-25000" dirty="0" err="1">
                <a:solidFill>
                  <a:srgbClr val="FF0000"/>
                </a:solidFill>
                <a:sym typeface="Symbol" charset="2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)</a:t>
            </a:r>
          </a:p>
          <a:p>
            <a:pPr eaLnBrk="1" hangingPunct="1">
              <a:buFontTx/>
              <a:buNone/>
            </a:pPr>
            <a:endParaRPr lang="en-US" sz="2400" baseline="-25000" dirty="0">
              <a:sym typeface="Symbol" charset="2"/>
            </a:endParaRPr>
          </a:p>
        </p:txBody>
      </p:sp>
      <p:graphicFrame>
        <p:nvGraphicFramePr>
          <p:cNvPr id="453636" name="Group 4"/>
          <p:cNvGraphicFramePr>
            <a:graphicFrameLocks noGrp="1"/>
          </p:cNvGraphicFramePr>
          <p:nvPr>
            <p:extLst/>
          </p:nvPr>
        </p:nvGraphicFramePr>
        <p:xfrm>
          <a:off x="1066800" y="3622675"/>
          <a:ext cx="6400800" cy="2246313"/>
        </p:xfrm>
        <a:graphic>
          <a:graphicData uri="http://schemas.openxmlformats.org/drawingml/2006/table">
            <a:tbl>
              <a:tblPr/>
              <a:tblGrid>
                <a:gridCol w="639763"/>
                <a:gridCol w="641350"/>
                <a:gridCol w="638175"/>
                <a:gridCol w="641350"/>
                <a:gridCol w="639762"/>
                <a:gridCol w="639763"/>
                <a:gridCol w="641350"/>
                <a:gridCol w="638175"/>
                <a:gridCol w="641350"/>
                <a:gridCol w="639762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</a:rPr>
                        <a:t>n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36948" name="AutoShape 83"/>
          <p:cNvSpPr>
            <a:spLocks/>
          </p:cNvSpPr>
          <p:nvPr/>
        </p:nvSpPr>
        <p:spPr bwMode="auto">
          <a:xfrm rot="-5400000">
            <a:off x="26289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>if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t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t’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agree here</a:t>
            </a:r>
          </a:p>
        </p:txBody>
      </p:sp>
      <p:sp>
        <p:nvSpPr>
          <p:cNvPr id="36949" name="AutoShape 84"/>
          <p:cNvSpPr>
            <a:spLocks/>
          </p:cNvSpPr>
          <p:nvPr/>
        </p:nvSpPr>
        <p:spPr bwMode="auto">
          <a:xfrm rot="-5400000">
            <a:off x="5143500" y="50673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730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</a:rPr>
              <a:t>then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t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t’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agree here</a:t>
            </a:r>
          </a:p>
        </p:txBody>
      </p:sp>
      <p:sp>
        <p:nvSpPr>
          <p:cNvPr id="36950" name="Text Box 85"/>
          <p:cNvSpPr txBox="1">
            <a:spLocks noChangeArrowheads="1"/>
          </p:cNvSpPr>
          <p:nvPr/>
        </p:nvSpPr>
        <p:spPr bwMode="auto">
          <a:xfrm>
            <a:off x="685800" y="4495800"/>
            <a:ext cx="274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</a:rPr>
              <a:t>t</a:t>
            </a:r>
          </a:p>
        </p:txBody>
      </p:sp>
      <p:sp>
        <p:nvSpPr>
          <p:cNvPr id="36951" name="Text Box 86"/>
          <p:cNvSpPr txBox="1">
            <a:spLocks noChangeArrowheads="1"/>
          </p:cNvSpPr>
          <p:nvPr/>
        </p:nvSpPr>
        <p:spPr bwMode="auto">
          <a:xfrm>
            <a:off x="685800" y="5181600"/>
            <a:ext cx="327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</a:rPr>
              <a:t>t’</a:t>
            </a:r>
          </a:p>
        </p:txBody>
      </p:sp>
      <p:sp>
        <p:nvSpPr>
          <p:cNvPr id="36952" name="Text Box 87"/>
          <p:cNvSpPr txBox="1">
            <a:spLocks noChangeArrowheads="1"/>
          </p:cNvSpPr>
          <p:nvPr/>
        </p:nvSpPr>
        <p:spPr bwMode="auto">
          <a:xfrm>
            <a:off x="622823" y="366778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335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46687"/>
            <a:ext cx="9725891" cy="1371600"/>
          </a:xfrm>
        </p:spPr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7355" y="34576"/>
            <a:ext cx="27504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T1(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,name,address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T2(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,resume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T3(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,picture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733800" y="152400"/>
            <a:ext cx="5302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Resumes(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,name,address,resume,picture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870369"/>
            <a:ext cx="5677080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CREATE VIEW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AS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.ssn, T1.name, T1.address,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        T2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.resume, T3.picture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T1,T2,T3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.ssn=T2.ssn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T1.ssn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=T3.ssn</a:t>
            </a:r>
          </a:p>
        </p:txBody>
      </p:sp>
    </p:spTree>
    <p:extLst>
      <p:ext uri="{BB962C8B-B14F-4D97-AF65-F5344CB8AC3E}">
        <p14:creationId xmlns:p14="http://schemas.microsoft.com/office/powerpoint/2010/main" val="3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610600" cy="1371600"/>
          </a:xfrm>
        </p:spPr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52400" y="1676400"/>
            <a:ext cx="5677080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CREATE VIEW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AS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.ssn, T1.name, T1.address,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        T2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.resume, T3.picture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T1,T2,T3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.ssn=T2.ssn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T1.ssn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=T3.ssn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7355" y="34576"/>
            <a:ext cx="27504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T1(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,name,address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T2(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,resume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T3(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,picture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733800" y="152400"/>
            <a:ext cx="5302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Resumes(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,name,address,resume,picture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" y="3581400"/>
            <a:ext cx="284778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address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name = ‘Sue’</a:t>
            </a:r>
          </a:p>
        </p:txBody>
      </p:sp>
    </p:spTree>
    <p:extLst>
      <p:ext uri="{BB962C8B-B14F-4D97-AF65-F5344CB8AC3E}">
        <p14:creationId xmlns:p14="http://schemas.microsoft.com/office/powerpoint/2010/main" val="10722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9240982" cy="1371600"/>
          </a:xfrm>
        </p:spPr>
        <p:txBody>
          <a:bodyPr/>
          <a:lstStyle/>
          <a:p>
            <a:pPr eaLnBrk="1" hangingPunct="1"/>
            <a:r>
              <a:rPr lang="en-US" dirty="0"/>
              <a:t>Vertical Partitioning</a:t>
            </a: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52400" y="1676400"/>
            <a:ext cx="5677080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CREATE VIEW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AS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.ssn, T1.name, T1.address,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        T2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.resume, T3.picture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T1,T2,T3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.ssn=T2.ssn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T1.ssn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=T3.ssn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7355" y="34576"/>
            <a:ext cx="27504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T1(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,name,address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T2(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,resume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T3(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,picture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733800" y="152400"/>
            <a:ext cx="5302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Resumes(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,name,address,resume,picture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" y="3581400"/>
            <a:ext cx="284778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address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name = ‘Sue’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410200" y="4343400"/>
            <a:ext cx="3289733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T1.address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T1, T2, T3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T1.name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 ‘Sue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T1.SSN=T2.SSN 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T1.SSN = T3.SSN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400800" y="3810000"/>
            <a:ext cx="2186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Original query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4" name="AutoShape 101"/>
          <p:cNvSpPr>
            <a:spLocks noChangeArrowheads="1"/>
          </p:cNvSpPr>
          <p:nvPr/>
        </p:nvSpPr>
        <p:spPr bwMode="auto">
          <a:xfrm rot="17448518">
            <a:off x="3794345" y="3978959"/>
            <a:ext cx="1074472" cy="103368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79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6573"/>
            <a:ext cx="9033164" cy="1371600"/>
          </a:xfrm>
        </p:spPr>
        <p:txBody>
          <a:bodyPr/>
          <a:lstStyle/>
          <a:p>
            <a:pPr eaLnBrk="1" hangingPunct="1"/>
            <a:r>
              <a:rPr lang="en-US"/>
              <a:t>Vertical Partitioning</a:t>
            </a: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52400" y="1676400"/>
            <a:ext cx="5677080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CREATE VIEW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AS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.ssn, T1.name, T1.address,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        T2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.resume, T3.picture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T1,T2,T3</a:t>
            </a:r>
          </a:p>
          <a:p>
            <a:pPr eaLnBrk="0" hangingPunct="0"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.ssn=T2.ssn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T1.ssn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=T3.ssn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7355" y="34576"/>
            <a:ext cx="27504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T1(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,name,address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T2(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,resume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T3(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,picture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733800" y="152400"/>
            <a:ext cx="5302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Resumes(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,name,address,resume,picture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" y="3581400"/>
            <a:ext cx="284778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address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000" dirty="0">
                <a:solidFill>
                  <a:srgbClr val="FF5050"/>
                </a:solidFill>
                <a:latin typeface="Arial"/>
                <a:cs typeface="Arial"/>
              </a:rPr>
              <a:t>Resumes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name = ‘Sue’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410200" y="4343400"/>
            <a:ext cx="3289733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T1.address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T1, </a:t>
            </a:r>
            <a:r>
              <a:rPr lang="en-US" sz="2000" strike="sngStrike" dirty="0" smtClean="0">
                <a:solidFill>
                  <a:prstClr val="black"/>
                </a:solidFill>
                <a:latin typeface="Arial"/>
                <a:cs typeface="Arial"/>
              </a:rPr>
              <a:t>T2, T3</a:t>
            </a:r>
            <a:endParaRPr lang="en-US" sz="2000" strike="sngStrike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T1.name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 ‘Sue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000" strike="sngStrike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strike="sngStrike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strike="sngStrike" dirty="0" smtClean="0">
                <a:solidFill>
                  <a:prstClr val="black"/>
                </a:solidFill>
                <a:latin typeface="Arial"/>
                <a:cs typeface="Arial"/>
              </a:rPr>
              <a:t> T1.SSN=T2.SSN </a:t>
            </a:r>
            <a:br>
              <a:rPr lang="en-US" sz="2000" strike="sngStrike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strike="sngStrike" dirty="0" smtClean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000" strike="sngStrike" dirty="0" smtClean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lang="en-US" sz="2000" strike="sngStrike" dirty="0" smtClean="0">
                <a:solidFill>
                  <a:prstClr val="black"/>
                </a:solidFill>
                <a:latin typeface="Arial"/>
                <a:cs typeface="Arial"/>
              </a:rPr>
              <a:t> T1.SSN = T3.SSN</a:t>
            </a:r>
            <a:endParaRPr lang="en-US" sz="2000" strike="sngStrike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Bent Arrow 11"/>
          <p:cNvSpPr/>
          <p:nvPr/>
        </p:nvSpPr>
        <p:spPr bwMode="auto">
          <a:xfrm rot="16200000" flipH="1">
            <a:off x="3989832" y="4696968"/>
            <a:ext cx="813816" cy="868680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400800" y="3810000"/>
            <a:ext cx="2288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Modified query: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5800" y="5638800"/>
            <a:ext cx="307119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T1.address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T1</a:t>
            </a:r>
          </a:p>
          <a:p>
            <a:pPr eaLnBrk="0" hangingPunct="0"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T1.name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= ‘Sue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85800" y="5105400"/>
            <a:ext cx="1792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Final query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6" name="Bent Arrow 15"/>
          <p:cNvSpPr/>
          <p:nvPr/>
        </p:nvSpPr>
        <p:spPr bwMode="auto">
          <a:xfrm rot="5400000">
            <a:off x="6656832" y="2868168"/>
            <a:ext cx="813816" cy="868680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Vertical Partitioning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sz="2000" dirty="0" smtClean="0"/>
              <a:t>Speeds up queries that touch only a small fraction of columns</a:t>
            </a:r>
          </a:p>
          <a:p>
            <a:pPr lvl="1"/>
            <a:r>
              <a:rPr lang="en-US" sz="2000" dirty="0" smtClean="0"/>
              <a:t>Single column can be compressed effectively, reducing disk I/O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Disadvantages</a:t>
            </a:r>
          </a:p>
          <a:p>
            <a:pPr lvl="1"/>
            <a:r>
              <a:rPr lang="en-US" sz="2000" dirty="0" smtClean="0"/>
              <a:t>Updates are expensive!</a:t>
            </a:r>
          </a:p>
          <a:p>
            <a:pPr lvl="1"/>
            <a:r>
              <a:rPr lang="en-US" sz="2000" dirty="0"/>
              <a:t>Need </a:t>
            </a:r>
            <a:r>
              <a:rPr lang="en-US" sz="2000" dirty="0" smtClean="0"/>
              <a:t>many joins to access many columns</a:t>
            </a:r>
            <a:endParaRPr lang="en-US" sz="2000" dirty="0"/>
          </a:p>
          <a:p>
            <a:pPr lvl="1"/>
            <a:r>
              <a:rPr lang="en-US" sz="2000" dirty="0" smtClean="0"/>
              <a:t>Repeated key columns add overhead</a:t>
            </a:r>
          </a:p>
        </p:txBody>
      </p:sp>
    </p:spTree>
    <p:extLst>
      <p:ext uri="{BB962C8B-B14F-4D97-AF65-F5344CB8AC3E}">
        <p14:creationId xmlns:p14="http://schemas.microsoft.com/office/powerpoint/2010/main" val="21443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graphicFrame>
        <p:nvGraphicFramePr>
          <p:cNvPr id="17" name="Group 3"/>
          <p:cNvGraphicFramePr>
            <a:graphicFrameLocks noGrp="1"/>
          </p:cNvGraphicFramePr>
          <p:nvPr>
            <p:extLst/>
          </p:nvPr>
        </p:nvGraphicFramePr>
        <p:xfrm>
          <a:off x="838200" y="2743200"/>
          <a:ext cx="3048000" cy="2650172"/>
        </p:xfrm>
        <a:graphic>
          <a:graphicData uri="http://schemas.openxmlformats.org/drawingml/2006/table">
            <a:tbl>
              <a:tblPr/>
              <a:tblGrid>
                <a:gridCol w="1054100"/>
                <a:gridCol w="850900"/>
                <a:gridCol w="1143000"/>
              </a:tblGrid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Houston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Calgary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45"/>
          <p:cNvSpPr>
            <a:spLocks noChangeArrowheads="1"/>
          </p:cNvSpPr>
          <p:nvPr/>
        </p:nvSpPr>
        <p:spPr bwMode="auto">
          <a:xfrm>
            <a:off x="914400" y="1808162"/>
            <a:ext cx="1792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</a:rPr>
              <a:t>Customers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" name="Group 46"/>
          <p:cNvGraphicFramePr>
            <a:graphicFrameLocks noGrp="1"/>
          </p:cNvGraphicFramePr>
          <p:nvPr>
            <p:extLst/>
          </p:nvPr>
        </p:nvGraphicFramePr>
        <p:xfrm>
          <a:off x="5257800" y="2590800"/>
          <a:ext cx="2720833" cy="67056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234234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Houston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5326063" y="2162175"/>
            <a:ext cx="27923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CustomersInHouston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" name="Group 64"/>
          <p:cNvGraphicFramePr>
            <a:graphicFrameLocks noGrp="1"/>
          </p:cNvGraphicFramePr>
          <p:nvPr>
            <p:extLst/>
          </p:nvPr>
        </p:nvGraphicFramePr>
        <p:xfrm>
          <a:off x="5257800" y="3886200"/>
          <a:ext cx="2720833" cy="1005840"/>
        </p:xfrm>
        <a:graphic>
          <a:graphicData uri="http://schemas.openxmlformats.org/drawingml/2006/table">
            <a:tbl>
              <a:tblPr/>
              <a:tblGrid>
                <a:gridCol w="907521"/>
                <a:gridCol w="800346"/>
                <a:gridCol w="101296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345343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86"/>
          <p:cNvSpPr>
            <a:spLocks noChangeArrowheads="1"/>
          </p:cNvSpPr>
          <p:nvPr/>
        </p:nvSpPr>
        <p:spPr bwMode="auto">
          <a:xfrm>
            <a:off x="5326063" y="3425825"/>
            <a:ext cx="2593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CustomersInSeattle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AutoShape 110"/>
          <p:cNvSpPr>
            <a:spLocks noChangeArrowheads="1"/>
          </p:cNvSpPr>
          <p:nvPr/>
        </p:nvSpPr>
        <p:spPr bwMode="auto">
          <a:xfrm>
            <a:off x="4419600" y="3822948"/>
            <a:ext cx="685800" cy="917079"/>
          </a:xfrm>
          <a:prstGeom prst="rightArrow">
            <a:avLst>
              <a:gd name="adj1" fmla="val 50000"/>
              <a:gd name="adj2" fmla="val 3529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Oval 12"/>
          <p:cNvSpPr>
            <a:spLocks noChangeArrowheads="1"/>
          </p:cNvSpPr>
          <p:nvPr/>
        </p:nvSpPr>
        <p:spPr bwMode="auto">
          <a:xfrm>
            <a:off x="6934200" y="2832448"/>
            <a:ext cx="1044433" cy="55993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6816436" y="4156364"/>
            <a:ext cx="1162198" cy="76002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Rectangle 86"/>
          <p:cNvSpPr>
            <a:spLocks noChangeArrowheads="1"/>
          </p:cNvSpPr>
          <p:nvPr/>
        </p:nvSpPr>
        <p:spPr bwMode="auto">
          <a:xfrm>
            <a:off x="5486400" y="5410200"/>
            <a:ext cx="825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. . . . .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8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 animBg="1"/>
      <p:bldP spid="25" grpId="0" animBg="1"/>
      <p:bldP spid="2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800109" cy="1371600"/>
          </a:xfrm>
        </p:spPr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2209800" y="2514600"/>
            <a:ext cx="4505861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VIEW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Customers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CustomersInHouston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UNION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CustomersInSeattle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UNION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ALL</a:t>
            </a: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. . 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355" y="34576"/>
            <a:ext cx="4332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CustomersInHouston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br>
              <a:rPr lang="en-US" sz="2000" dirty="0" smtClean="0">
                <a:solidFill>
                  <a:srgbClr val="0000FF"/>
                </a:solidFill>
                <a:latin typeface="Arial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CustomersInSeattle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. . . . .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15000" y="152400"/>
            <a:ext cx="3163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Customers(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37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10210800" cy="1371600"/>
          </a:xfrm>
        </p:spPr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2743200" y="2514600"/>
            <a:ext cx="348274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name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Customers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city = ‘Seattle’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600200" y="4191000"/>
            <a:ext cx="6120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Which tables are inspected by the system ?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355" y="34576"/>
            <a:ext cx="4332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CustomersInHouston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br>
              <a:rPr lang="en-US" sz="2000" dirty="0" smtClean="0">
                <a:solidFill>
                  <a:srgbClr val="0000FF"/>
                </a:solidFill>
                <a:latin typeface="Arial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CustomersInSeattle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. . . . .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715000" y="152400"/>
            <a:ext cx="3163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Customers(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6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304800"/>
            <a:ext cx="10335491" cy="1371600"/>
          </a:xfrm>
        </p:spPr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381000" y="1676400"/>
            <a:ext cx="6068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Better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: remove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CustomerInHouston.city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etc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14400" y="2362200"/>
            <a:ext cx="6929727" cy="35394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/>
              </a:rPr>
              <a:t>CREATE VIEW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Customers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AS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 (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SSN, name, ‘Houston’ as city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CustomersInHouston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UNION ALL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 (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SSN, name,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‘Seattle’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as city 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CustomersInSeattle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UNION ALL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  . . 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7355" y="34576"/>
            <a:ext cx="4332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CustomersInHouston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br>
              <a:rPr lang="en-US" sz="2000" dirty="0" smtClean="0">
                <a:solidFill>
                  <a:srgbClr val="0000FF"/>
                </a:solidFill>
                <a:latin typeface="Arial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CustomersInSeattle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. . . . .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715000" y="152400"/>
            <a:ext cx="3163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Customers(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421171" cy="1371600"/>
          </a:xfrm>
        </p:spPr>
        <p:txBody>
          <a:bodyPr/>
          <a:lstStyle/>
          <a:p>
            <a:pPr eaLnBrk="1" hangingPunct="1"/>
            <a:r>
              <a:rPr lang="en-US"/>
              <a:t>Horizontal Partitioning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2590800" y="2057400"/>
            <a:ext cx="348274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Customers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city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 ‘Seattle’</a:t>
            </a:r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4086225" y="3505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2286000" y="4648200"/>
            <a:ext cx="413556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name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CustomersInSeattle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355" y="34576"/>
            <a:ext cx="4332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CustomersInHouston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br>
              <a:rPr lang="en-US" sz="2000" dirty="0" smtClean="0">
                <a:solidFill>
                  <a:srgbClr val="0000FF"/>
                </a:solidFill>
                <a:latin typeface="Arial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CustomersInSeattle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u="sng" dirty="0" err="1" smtClean="0">
                <a:solidFill>
                  <a:srgbClr val="0000FF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</a:rPr>
              <a:t>. . . . .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715000" y="152400"/>
            <a:ext cx="3163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</a:rPr>
              <a:t>Customers(</a:t>
            </a:r>
            <a:r>
              <a:rPr lang="en-US" sz="2000" u="sng" dirty="0" err="1" smtClean="0">
                <a:solidFill>
                  <a:srgbClr val="FF0000"/>
                </a:solidFill>
                <a:latin typeface="Arial"/>
              </a:rPr>
              <a:t>ssn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</a:rPr>
              <a:t>,name,city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20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443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068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Closure of a set of Attributes</a:t>
            </a: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457200" y="1765518"/>
            <a:ext cx="815550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Given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 set of attributes 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0" hangingPunct="0"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closure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is the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set of attributes B, notated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{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 smtClean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/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       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 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s.t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…, A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 B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1467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0" y="4800600"/>
            <a:ext cx="92720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Closures: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= 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name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department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price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baseline="300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= {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color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}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3600" y="3810000"/>
            <a:ext cx="373692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1. name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color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2.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department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3. color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category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Wingdings" charset="2"/>
              </a:rPr>
              <a:t>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price</a:t>
            </a:r>
          </a:p>
        </p:txBody>
      </p:sp>
    </p:spTree>
    <p:extLst>
      <p:ext uri="{BB962C8B-B14F-4D97-AF65-F5344CB8AC3E}">
        <p14:creationId xmlns:p14="http://schemas.microsoft.com/office/powerpoint/2010/main" val="307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Horizontal </a:t>
            </a:r>
            <a:r>
              <a:rPr lang="en-US" dirty="0" smtClean="0"/>
              <a:t>Partitioning Applications</a:t>
            </a:r>
            <a:endParaRPr lang="en-US" dirty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Performance optimization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Especially for data warehousing</a:t>
            </a:r>
          </a:p>
          <a:p>
            <a:pPr lvl="1" eaLnBrk="1" hangingPunct="1"/>
            <a:r>
              <a:rPr lang="en-US" dirty="0" smtClean="0"/>
              <a:t>E.g., one partition per month</a:t>
            </a:r>
          </a:p>
          <a:p>
            <a:pPr lvl="1" eaLnBrk="1" hangingPunct="1"/>
            <a:r>
              <a:rPr lang="en-US" dirty="0" smtClean="0"/>
              <a:t>E</a:t>
            </a:r>
            <a:r>
              <a:rPr lang="en-US" dirty="0"/>
              <a:t>.g</a:t>
            </a:r>
            <a:r>
              <a:rPr lang="en-US" dirty="0" smtClean="0"/>
              <a:t>., </a:t>
            </a:r>
            <a:r>
              <a:rPr lang="en-US" dirty="0"/>
              <a:t>archived applications and active applications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Distributed and parallel </a:t>
            </a:r>
            <a:r>
              <a:rPr lang="en-US" dirty="0">
                <a:solidFill>
                  <a:srgbClr val="0000FF"/>
                </a:solidFill>
              </a:rPr>
              <a:t>databases</a:t>
            </a:r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Data </a:t>
            </a:r>
            <a:r>
              <a:rPr lang="en-US" dirty="0">
                <a:solidFill>
                  <a:srgbClr val="0000FF"/>
                </a:solidFill>
              </a:rPr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16692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620989"/>
            <a:ext cx="7772400" cy="4114800"/>
          </a:xfrm>
        </p:spPr>
        <p:txBody>
          <a:bodyPr/>
          <a:lstStyle/>
          <a:p>
            <a:r>
              <a:rPr lang="en-US" dirty="0" smtClean="0"/>
              <a:t>Poor schemas can lead to performance inefficiencies</a:t>
            </a:r>
          </a:p>
          <a:p>
            <a:endParaRPr lang="en-US" dirty="0"/>
          </a:p>
          <a:p>
            <a:r>
              <a:rPr lang="en-US" dirty="0" smtClean="0"/>
              <a:t>E/R diagrams are means to structurally visualize and design relational schemas</a:t>
            </a:r>
          </a:p>
          <a:p>
            <a:endParaRPr lang="en-US" dirty="0" smtClean="0"/>
          </a:p>
          <a:p>
            <a:r>
              <a:rPr lang="en-US" dirty="0" smtClean="0"/>
              <a:t>Normalization is a principled way of converting schemas into a form that avoid such problems</a:t>
            </a:r>
          </a:p>
          <a:p>
            <a:endParaRPr lang="en-US" dirty="0"/>
          </a:p>
          <a:p>
            <a:r>
              <a:rPr lang="en-US" dirty="0" smtClean="0"/>
              <a:t>BCNF is one of the most widely used normalized form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839200" cy="4114800"/>
          </a:xfrm>
        </p:spPr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b="1" dirty="0" err="1"/>
              <a:t>superkey</a:t>
            </a:r>
            <a:r>
              <a:rPr lang="en-US" dirty="0"/>
              <a:t> is a set of attributes 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err="1"/>
              <a:t>s.t</a:t>
            </a:r>
            <a:r>
              <a:rPr lang="en-US" dirty="0"/>
              <a:t>. for any other attribute B, we have A</a:t>
            </a:r>
            <a:r>
              <a:rPr lang="en-US" baseline="-25000" dirty="0"/>
              <a:t>1</a:t>
            </a:r>
            <a:r>
              <a:rPr lang="en-US" dirty="0"/>
              <a:t>, ..., 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B</a:t>
            </a:r>
          </a:p>
          <a:p>
            <a:pPr eaLnBrk="1" hangingPunct="1"/>
            <a:endParaRPr lang="en-US" dirty="0">
              <a:sym typeface="Wingdings" charset="2"/>
            </a:endParaRPr>
          </a:p>
          <a:p>
            <a:pPr eaLnBrk="1" hangingPunct="1"/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 minimal </a:t>
            </a:r>
            <a:r>
              <a:rPr lang="en-US" dirty="0" err="1"/>
              <a:t>superkey</a:t>
            </a:r>
            <a:endParaRPr lang="en-US" dirty="0"/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/>
              <a:t>superkey</a:t>
            </a:r>
            <a:r>
              <a:rPr lang="en-US" dirty="0"/>
              <a:t> and for which no subset is a </a:t>
            </a:r>
            <a:r>
              <a:rPr lang="en-US" dirty="0" err="1"/>
              <a:t>superkey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Eliminating Anomalies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Main idea: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 </a:t>
            </a:r>
            <a:r>
              <a:rPr lang="en-US" dirty="0"/>
              <a:t>is OK if X is a (super)key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 </a:t>
            </a:r>
            <a:r>
              <a:rPr lang="en-US" dirty="0"/>
              <a:t>is not OK </a:t>
            </a:r>
            <a:r>
              <a:rPr lang="en-US" dirty="0" smtClean="0"/>
              <a:t>otherwise</a:t>
            </a:r>
          </a:p>
          <a:p>
            <a:pPr lvl="1" eaLnBrk="1" hangingPunct="1"/>
            <a:r>
              <a:rPr lang="en-US" dirty="0" smtClean="0"/>
              <a:t>Need to decompose the table, but how?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495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Boyce-</a:t>
            </a:r>
            <a:r>
              <a:rPr lang="en-US" dirty="0" err="1" smtClean="0">
                <a:solidFill>
                  <a:srgbClr val="FF0000"/>
                </a:solidFill>
              </a:rPr>
              <a:t>Codd</a:t>
            </a:r>
            <a:r>
              <a:rPr lang="en-US" dirty="0" smtClean="0">
                <a:solidFill>
                  <a:srgbClr val="FF0000"/>
                </a:solidFill>
              </a:rPr>
              <a:t> Normal Form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265240" y="282636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55880" y="2817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7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Boyce-Codd Normal Form</a:t>
            </a:r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76200" y="2133600"/>
            <a:ext cx="19468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are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no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bad”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FDs: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>
            <a:off x="2286000" y="2133600"/>
            <a:ext cx="654928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 dirty="0" smtClean="0">
                <a:solidFill>
                  <a:srgbClr val="FF0000"/>
                </a:solidFill>
                <a:latin typeface="Arial"/>
              </a:rPr>
              <a:t>Definition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. A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relation R is in BCNF if: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Whenever 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Arial"/>
                <a:sym typeface="Wingdings" charset="2"/>
              </a:rPr>
              <a:t>B is a non-trivial 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 charset="2"/>
              </a:rPr>
              <a:t>dependency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then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 is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superkey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96263" name="Rectangle 6"/>
          <p:cNvSpPr>
            <a:spLocks noChangeArrowheads="1"/>
          </p:cNvSpPr>
          <p:nvPr/>
        </p:nvSpPr>
        <p:spPr bwMode="auto">
          <a:xfrm>
            <a:off x="228600" y="4953000"/>
            <a:ext cx="1929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"/>
              </a:rPr>
              <a:t>Equivalently: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4953000"/>
            <a:ext cx="6421349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 dirty="0" smtClean="0">
                <a:solidFill>
                  <a:srgbClr val="FF0000"/>
                </a:solidFill>
                <a:latin typeface="Arial"/>
              </a:rPr>
              <a:t>Definition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. A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relation R is in BCNF if:</a:t>
            </a:r>
          </a:p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Symbol" charset="2"/>
              </a:rPr>
              <a:t>"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X, either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 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or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30000" dirty="0">
                <a:solidFill>
                  <a:srgbClr val="000000"/>
                </a:solidFill>
                <a:latin typeface="Arial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[all attributes]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5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152400" y="5029200"/>
            <a:ext cx="7003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The only key is: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{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SSN, </a:t>
            </a:r>
            <a:r>
              <a:rPr lang="en-US" dirty="0" err="1" smtClean="0">
                <a:solidFill>
                  <a:srgbClr val="3333CC"/>
                </a:solidFill>
                <a:latin typeface="Arial"/>
              </a:rPr>
              <a:t>PhoneNumber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}</a:t>
            </a:r>
            <a:br>
              <a:rPr lang="en-US" dirty="0" smtClean="0">
                <a:solidFill>
                  <a:srgbClr val="3333CC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Hence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SSN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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Name,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City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 “bad”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dependency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609600" y="4419600"/>
            <a:ext cx="289754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3333CC"/>
                </a:solidFill>
                <a:latin typeface="Arial"/>
              </a:rPr>
              <a:t>SSN </a:t>
            </a:r>
            <a:r>
              <a:rPr lang="en-US" dirty="0">
                <a:solidFill>
                  <a:srgbClr val="3333CC"/>
                </a:solidFill>
                <a:latin typeface="Arial"/>
                <a:sym typeface="Wingdings" charset="2"/>
              </a:rPr>
              <a:t>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Name, City</a:t>
            </a:r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152400" y="5867400"/>
            <a:ext cx="86351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In other words:  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3333CC"/>
                </a:solidFill>
                <a:latin typeface="Arial"/>
              </a:rPr>
              <a:t>SSN+ = SSN, 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City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and is neither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SSN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nor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All Attributes</a:t>
            </a:r>
            <a:endParaRPr lang="en-US" dirty="0">
              <a:solidFill>
                <a:srgbClr val="3333CC"/>
              </a:solidFill>
              <a:latin typeface="Arial"/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/>
          </p:nvPr>
        </p:nvGraphicFramePr>
        <p:xfrm>
          <a:off x="1143000" y="1828800"/>
          <a:ext cx="7467600" cy="2286000"/>
        </p:xfrm>
        <a:graphic>
          <a:graphicData uri="http://schemas.openxmlformats.org/drawingml/2006/table">
            <a:tbl>
              <a:tblPr/>
              <a:tblGrid>
                <a:gridCol w="1298713"/>
                <a:gridCol w="2110409"/>
                <a:gridCol w="2191578"/>
                <a:gridCol w="18669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PhoneNumber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Westfield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8"/>
          <p:cNvSpPr>
            <a:spLocks noChangeAspect="1"/>
          </p:cNvSpPr>
          <p:nvPr/>
        </p:nvSpPr>
        <p:spPr bwMode="auto">
          <a:xfrm>
            <a:off x="7010400" y="4191000"/>
            <a:ext cx="1295400" cy="12954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7848600" y="4191000"/>
            <a:ext cx="1295400" cy="1295400"/>
          </a:xfrm>
          <a:prstGeom prst="ellipse">
            <a:avLst/>
          </a:prstGeom>
          <a:solidFill>
            <a:srgbClr val="C0C0C0">
              <a:alpha val="3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4648200"/>
            <a:ext cx="788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Name,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City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2400" y="4724400"/>
            <a:ext cx="606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SSN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04565" y="4572000"/>
            <a:ext cx="9156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Phone-</a:t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Number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6961" y="5410200"/>
            <a:ext cx="686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SSN</a:t>
            </a:r>
            <a:r>
              <a:rPr lang="en-US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515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118969</TotalTime>
  <Words>2668</Words>
  <Application>Microsoft Macintosh PowerPoint</Application>
  <PresentationFormat>On-screen Show (4:3)</PresentationFormat>
  <Paragraphs>871</Paragraphs>
  <Slides>51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 Black</vt:lpstr>
      <vt:lpstr>Calibri</vt:lpstr>
      <vt:lpstr>Courier</vt:lpstr>
      <vt:lpstr>Mangal</vt:lpstr>
      <vt:lpstr>ＭＳ Ｐゴシック</vt:lpstr>
      <vt:lpstr>Osaka</vt:lpstr>
      <vt:lpstr>Symbol</vt:lpstr>
      <vt:lpstr>Times New Roman</vt:lpstr>
      <vt:lpstr>Wingdings</vt:lpstr>
      <vt:lpstr>Arial</vt:lpstr>
      <vt:lpstr>Essential</vt:lpstr>
      <vt:lpstr>Cse 344</vt:lpstr>
      <vt:lpstr>Administrivia</vt:lpstr>
      <vt:lpstr>Database Design Process</vt:lpstr>
      <vt:lpstr>Functional Dependencies (FDs)</vt:lpstr>
      <vt:lpstr>Closure of a set of Attributes</vt:lpstr>
      <vt:lpstr>Keys</vt:lpstr>
      <vt:lpstr>Eliminating Anomalies</vt:lpstr>
      <vt:lpstr>Boyce-Codd Normal Form</vt:lpstr>
      <vt:lpstr>Example</vt:lpstr>
      <vt:lpstr>Decompositions in General</vt:lpstr>
      <vt:lpstr>Lossless Decomposition</vt:lpstr>
      <vt:lpstr>Lossy Decomposition</vt:lpstr>
      <vt:lpstr>Lossy Decomposition</vt:lpstr>
      <vt:lpstr>Decomposition in General</vt:lpstr>
      <vt:lpstr>Is this lossless?</vt:lpstr>
      <vt:lpstr>The Chase Test for Lossless Join</vt:lpstr>
      <vt:lpstr>The Chase Test for Lossless Join</vt:lpstr>
      <vt:lpstr>The Chase Test for Lossless Join</vt:lpstr>
      <vt:lpstr>The Chase Test for Lossless Join</vt:lpstr>
      <vt:lpstr>The Chase Test for Lossless Join</vt:lpstr>
      <vt:lpstr>The Chase Test for Lossless Join</vt:lpstr>
      <vt:lpstr>The Chase Test for Lossless Join</vt:lpstr>
      <vt:lpstr>The Chase Test for Lossless Join</vt:lpstr>
      <vt:lpstr>Schema Refinements  = Normal Forms</vt:lpstr>
      <vt:lpstr>Dependency Preservation</vt:lpstr>
      <vt:lpstr>Dependency Preservation</vt:lpstr>
      <vt:lpstr>Dependency Preservation</vt:lpstr>
      <vt:lpstr>Dependency Preservation</vt:lpstr>
      <vt:lpstr>Dependency Preservation</vt:lpstr>
      <vt:lpstr>Normal forms</vt:lpstr>
      <vt:lpstr>Normal forms</vt:lpstr>
      <vt:lpstr>Forms/decomposition</vt:lpstr>
      <vt:lpstr>Implementation</vt:lpstr>
      <vt:lpstr>Views</vt:lpstr>
      <vt:lpstr>A Simple View</vt:lpstr>
      <vt:lpstr>We Use a View Like Any Table</vt:lpstr>
      <vt:lpstr>Types of Views</vt:lpstr>
      <vt:lpstr>Materialized Views</vt:lpstr>
      <vt:lpstr>Vertical Partitioning</vt:lpstr>
      <vt:lpstr>Vertical Partitioning</vt:lpstr>
      <vt:lpstr>Vertical Partitioning</vt:lpstr>
      <vt:lpstr>Vertical Partitioning</vt:lpstr>
      <vt:lpstr>Vertical Partitioning</vt:lpstr>
      <vt:lpstr>Vertical Partitioning Applications</vt:lpstr>
      <vt:lpstr>Horizontal Partitioning</vt:lpstr>
      <vt:lpstr>Horizontal Partitioning</vt:lpstr>
      <vt:lpstr>Horizontal Partitioning</vt:lpstr>
      <vt:lpstr>Horizontal Partitioning</vt:lpstr>
      <vt:lpstr>Horizontal Partitioning</vt:lpstr>
      <vt:lpstr>Horizontal Partitioning Applications</vt:lpstr>
      <vt:lpstr>Conclusion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357</cp:revision>
  <cp:lastPrinted>2018-02-26T23:10:19Z</cp:lastPrinted>
  <dcterms:created xsi:type="dcterms:W3CDTF">2017-03-27T18:12:41Z</dcterms:created>
  <dcterms:modified xsi:type="dcterms:W3CDTF">2018-05-16T23:53:31Z</dcterms:modified>
</cp:coreProperties>
</file>