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1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9"/>
  </p:notesMasterIdLst>
  <p:sldIdLst>
    <p:sldId id="256" r:id="rId2"/>
    <p:sldId id="619" r:id="rId3"/>
    <p:sldId id="568" r:id="rId4"/>
    <p:sldId id="620" r:id="rId5"/>
    <p:sldId id="621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635" r:id="rId20"/>
    <p:sldId id="636" r:id="rId21"/>
    <p:sldId id="637" r:id="rId22"/>
    <p:sldId id="638" r:id="rId23"/>
    <p:sldId id="639" r:id="rId24"/>
    <p:sldId id="640" r:id="rId25"/>
    <p:sldId id="641" r:id="rId26"/>
    <p:sldId id="642" r:id="rId27"/>
    <p:sldId id="643" r:id="rId28"/>
    <p:sldId id="644" r:id="rId29"/>
    <p:sldId id="645" r:id="rId30"/>
    <p:sldId id="646" r:id="rId31"/>
    <p:sldId id="647" r:id="rId32"/>
    <p:sldId id="648" r:id="rId33"/>
    <p:sldId id="651" r:id="rId34"/>
    <p:sldId id="652" r:id="rId35"/>
    <p:sldId id="653" r:id="rId36"/>
    <p:sldId id="654" r:id="rId37"/>
    <p:sldId id="655" r:id="rId38"/>
    <p:sldId id="656" r:id="rId39"/>
    <p:sldId id="657" r:id="rId40"/>
    <p:sldId id="658" r:id="rId41"/>
    <p:sldId id="659" r:id="rId42"/>
    <p:sldId id="660" r:id="rId43"/>
    <p:sldId id="661" r:id="rId44"/>
    <p:sldId id="662" r:id="rId45"/>
    <p:sldId id="663" r:id="rId46"/>
    <p:sldId id="664" r:id="rId47"/>
    <p:sldId id="665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0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16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80" units="cm"/>
          <inkml:channel name="T" type="integer" max="2.14748E9" units="dev"/>
        </inkml:traceFormat>
        <inkml:channelProperties>
          <inkml:channelProperty channel="X" name="resolution" value="83.47826" units="1/cm"/>
          <inkml:channelProperty channel="Y" name="resolution" value="85.33334" units="1/cm"/>
          <inkml:channelProperty channel="T" name="resolution" value="1" units="1/dev"/>
        </inkml:channelProperties>
      </inkml:inkSource>
      <inkml:timestamp xml:id="ts0" timeString="2016-11-14T22:16:58.1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22959 7851 0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2F72D-9242-C647-87B0-F3F343C5FC2A}" type="slidenum">
              <a:rPr lang="en-US"/>
              <a:pPr/>
              <a:t>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covered physical</a:t>
            </a:r>
            <a:r>
              <a:rPr lang="en-US" baseline="0" dirty="0" smtClean="0"/>
              <a:t> schema earlier. Now let’s move on to the upper layers in the design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01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D9C56-4E5B-8843-A0FB-36ED20B49D72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71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C87A8-D1DB-E646-A3D9-495B41F3558E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No. </a:t>
            </a:r>
            <a:r>
              <a:rPr lang="en-US" dirty="0" err="1" smtClean="0"/>
              <a:t>color,category</a:t>
            </a:r>
            <a:r>
              <a:rPr lang="en-US" baseline="0" dirty="0" smtClean="0"/>
              <a:t> -&gt; price does not 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45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7895F-76F7-8A4E-ADFA-760268807898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Yes.</a:t>
            </a:r>
          </a:p>
        </p:txBody>
      </p:sp>
    </p:spTree>
    <p:extLst>
      <p:ext uri="{BB962C8B-B14F-4D97-AF65-F5344CB8AC3E}">
        <p14:creationId xmlns:p14="http://schemas.microsoft.com/office/powerpoint/2010/main" val="2000432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3EC0E-376B-1445-B15A-F60B42FB423C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70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04883-2116-CE4A-A5FC-3C1C2AEB9CCD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23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3818E-F5BA-8841-BCFA-E1F4C2BFF2DE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Closure</a:t>
            </a:r>
            <a:r>
              <a:rPr lang="en-US" baseline="0" dirty="0" smtClean="0"/>
              <a:t> of attribute set A under FD set F is attribute set B such that every relation that satisfies all of F also satisfies A -&gt;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80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597C1-A66A-BF46-A62E-ED2CAC45208E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45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B3EAB-DEA2-2242-89EA-4615D67214B9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4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B3EAB-DEA2-2242-89EA-4615D67214B9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43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B3EAB-DEA2-2242-89EA-4615D67214B9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41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3EC0E-376B-1445-B15A-F60B42FB423C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533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B3EAB-DEA2-2242-89EA-4615D67214B9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736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19089-1518-BA47-9166-42602486FE99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9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19089-1518-BA47-9166-42602486FE99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134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838F5-BA95-154A-98DE-08DEDDAFAC4F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687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45F83-AAD4-2842-AB50-6131289ABD4A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52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1E9D9-9EE0-604B-BB31-27FB54CDF0B6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009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55D97-9400-1F47-BE32-8D738C825807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/>
              <a:t>Keys: {student, room, time},  {student, course}  and all supersets</a:t>
            </a:r>
          </a:p>
        </p:txBody>
      </p:sp>
    </p:spTree>
    <p:extLst>
      <p:ext uri="{BB962C8B-B14F-4D97-AF65-F5344CB8AC3E}">
        <p14:creationId xmlns:p14="http://schemas.microsoft.com/office/powerpoint/2010/main" val="8413196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398B1-6A27-9340-AFAD-451069A3AAAE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997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CDFFF-752C-EF4C-AB35-EA2F443C93B9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A, B, C by</a:t>
            </a:r>
            <a:r>
              <a:rPr lang="en-US" baseline="0" dirty="0" smtClean="0"/>
              <a:t> itself is already a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356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C32D6-9BB8-1F40-B75D-4BF74F1E3C1F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Stopped here fall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14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3EC0E-376B-1445-B15A-F60B42FB423C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113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01EE-2D11-2E47-B6DE-14C247431799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62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06A9D-7029-2246-8D86-AA6916F247D1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311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2239E-E7E6-BD40-BD41-1F92F6211CD7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08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EC8046-29B1-9B4B-BE2A-043F0AECE946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39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79473-8EBF-A049-BFBB-BB9981CECCE5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519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79473-8EBF-A049-BFBB-BB9981CECCE5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53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79473-8EBF-A049-BFBB-BB9981CECCE5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942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79473-8EBF-A049-BFBB-BB9981CECCE5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9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18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0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30577-8409-EB46-97B4-E6AB9E16C8DF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902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56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716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784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21526-A3C4-DA4B-9E5D-0CF58F37DE72}" type="slidenum">
              <a:rPr lang="en-US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238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9A1A7-F92B-504C-8DD6-50872A0F92C6}" type="slidenum">
              <a:rPr lang="en-US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96" tIns="45748" rIns="91496" bIns="4574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DA1B4-9B7E-DD4E-BDC1-91F05039D9E9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6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BE56C-83B1-C74E-BF4E-63819D96A76D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When X -&gt; Y, we say that X determines 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9DBDE-B312-C540-BC3C-288429E35FF6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If we can be sure that every instance of R will be one in which a</a:t>
            </a:r>
            <a:r>
              <a:rPr lang="en-US" baseline="0" dirty="0" smtClean="0"/>
              <a:t> given FD is true, then we say that R satisfies the FD.</a:t>
            </a:r>
          </a:p>
          <a:p>
            <a:pPr eaLnBrk="1" hangingPunct="1"/>
            <a:r>
              <a:rPr lang="en-US" baseline="0" dirty="0" smtClean="0"/>
              <a:t>If we say that R satisfies an FD F, we are stating a constraint on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36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AAE94-8B5D-5F4D-8916-9793FE54C367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12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D6AE9-DF6D-8849-9E8F-8BBE6546346A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" Type="http://schemas.openxmlformats.org/officeDocument/2006/relationships/image" Target="../media/image6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Normalization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800600"/>
            <a:ext cx="7772400" cy="1447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400" dirty="0" err="1">
                <a:solidFill>
                  <a:srgbClr val="0000FF"/>
                </a:solidFill>
              </a:rPr>
              <a:t>EmpID</a:t>
            </a:r>
            <a:r>
              <a:rPr lang="en-US" sz="2400" dirty="0"/>
              <a:t> 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/>
              <a:t>   </a:t>
            </a:r>
            <a:r>
              <a:rPr lang="en-US" sz="2400" dirty="0">
                <a:solidFill>
                  <a:srgbClr val="0000FF"/>
                </a:solidFill>
              </a:rPr>
              <a:t>Name, Phone, Position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Position</a:t>
            </a:r>
            <a:r>
              <a:rPr lang="en-US" sz="2400" dirty="0"/>
              <a:t> 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/>
              <a:t>   </a:t>
            </a:r>
            <a:r>
              <a:rPr lang="en-US" sz="2400" dirty="0">
                <a:solidFill>
                  <a:srgbClr val="0000FF"/>
                </a:solidFill>
              </a:rPr>
              <a:t>Phone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but  not   Phone  </a:t>
            </a:r>
            <a:r>
              <a:rPr lang="en-US" sz="2400" dirty="0" err="1">
                <a:solidFill>
                  <a:srgbClr val="FF0000"/>
                </a:solidFill>
                <a:sym typeface="Wingdings" charset="2"/>
              </a:rPr>
              <a:t></a:t>
            </a:r>
            <a:r>
              <a:rPr lang="en-US" sz="2400" dirty="0">
                <a:solidFill>
                  <a:srgbClr val="FF0000"/>
                </a:solidFill>
              </a:rPr>
              <a:t>    Position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15925" y="1676400"/>
            <a:ext cx="6442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An FD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holds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or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does not hold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on an instance:</a:t>
            </a:r>
          </a:p>
        </p:txBody>
      </p:sp>
      <p:graphicFrame>
        <p:nvGraphicFramePr>
          <p:cNvPr id="455685" name="Group 5"/>
          <p:cNvGraphicFramePr>
            <a:graphicFrameLocks noGrp="1"/>
          </p:cNvGraphicFramePr>
          <p:nvPr>
            <p:extLst/>
          </p:nvPr>
        </p:nvGraphicFramePr>
        <p:xfrm>
          <a:off x="914400" y="2286000"/>
          <a:ext cx="6629400" cy="2286000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EmpID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7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670050" y="2319338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205163" y="2319338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3195638" y="231933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4510088" y="2319338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5867400" y="231933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1670050" y="2805113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3205163" y="2805113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3195638" y="2805113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3214688" y="2805113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4510088" y="2805113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5867400" y="2805113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5" name="Rectangle 14"/>
          <p:cNvSpPr>
            <a:spLocks noChangeArrowheads="1"/>
          </p:cNvSpPr>
          <p:nvPr/>
        </p:nvSpPr>
        <p:spPr bwMode="auto">
          <a:xfrm>
            <a:off x="4510088" y="374967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6" name="Rectangle 15"/>
          <p:cNvSpPr>
            <a:spLocks noChangeArrowheads="1"/>
          </p:cNvSpPr>
          <p:nvPr/>
        </p:nvSpPr>
        <p:spPr bwMode="auto">
          <a:xfrm>
            <a:off x="2819400" y="5181600"/>
            <a:ext cx="28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Position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Phone</a:t>
            </a:r>
          </a:p>
        </p:txBody>
      </p:sp>
      <p:graphicFrame>
        <p:nvGraphicFramePr>
          <p:cNvPr id="457744" name="Group 16"/>
          <p:cNvGraphicFramePr>
            <a:graphicFrameLocks noGrp="1"/>
          </p:cNvGraphicFramePr>
          <p:nvPr>
            <p:extLst/>
          </p:nvPr>
        </p:nvGraphicFramePr>
        <p:xfrm>
          <a:off x="914400" y="2286000"/>
          <a:ext cx="6629400" cy="2286000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EmpID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9876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  <a:sym typeface="Wingdings"/>
                        </a:rPr>
                        <a:t>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  <a:sym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9876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  <a:sym typeface="Wingdings"/>
                        </a:rPr>
                        <a:t>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  <a:sym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Salesrep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8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1670050" y="2319338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205163" y="2319338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3195638" y="231933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3214688" y="2319338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4510088" y="2319338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5867400" y="231933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1670050" y="2805113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3205163" y="2805113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3195638" y="2805113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3214688" y="2805113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22" name="Rectangle 13"/>
          <p:cNvSpPr>
            <a:spLocks noChangeArrowheads="1"/>
          </p:cNvSpPr>
          <p:nvPr/>
        </p:nvSpPr>
        <p:spPr bwMode="auto">
          <a:xfrm>
            <a:off x="4510088" y="2805113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5867400" y="2805113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24" name="Rectangle 15"/>
          <p:cNvSpPr>
            <a:spLocks noChangeArrowheads="1"/>
          </p:cNvSpPr>
          <p:nvPr/>
        </p:nvSpPr>
        <p:spPr bwMode="auto">
          <a:xfrm>
            <a:off x="4510088" y="374967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057" name="Rectangle 48"/>
          <p:cNvSpPr>
            <a:spLocks noChangeArrowheads="1"/>
          </p:cNvSpPr>
          <p:nvPr/>
        </p:nvSpPr>
        <p:spPr bwMode="auto">
          <a:xfrm>
            <a:off x="2447359" y="5177135"/>
            <a:ext cx="4130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not Phone 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   Position</a:t>
            </a: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/>
          </p:nvPr>
        </p:nvGraphicFramePr>
        <p:xfrm>
          <a:off x="914400" y="2286000"/>
          <a:ext cx="6629400" cy="2286000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EmpID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1234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  <a:sym typeface="Wingdings"/>
                        </a:rPr>
                        <a:t>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9876</a:t>
                      </a: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  <a:sym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Salesrep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  <a:sym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Salesrep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1234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  <a:sym typeface="Wingdings"/>
                        </a:rPr>
                        <a:t>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1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5087" name="Text Box 30"/>
          <p:cNvSpPr txBox="1">
            <a:spLocks noChangeArrowheads="1"/>
          </p:cNvSpPr>
          <p:nvPr/>
        </p:nvSpPr>
        <p:spPr bwMode="auto">
          <a:xfrm>
            <a:off x="152400" y="5410200"/>
            <a:ext cx="51973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Arial"/>
              </a:rPr>
              <a:t>Do all the FDs hold on this instance?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5638800" y="1203325"/>
            <a:ext cx="340349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department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color, category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price</a:t>
            </a:r>
          </a:p>
        </p:txBody>
      </p:sp>
      <p:graphicFrame>
        <p:nvGraphicFramePr>
          <p:cNvPr id="9" name="Group 3"/>
          <p:cNvGraphicFramePr>
            <a:graphicFrameLocks noGrp="1"/>
          </p:cNvGraphicFramePr>
          <p:nvPr>
            <p:extLst/>
          </p:nvPr>
        </p:nvGraphicFramePr>
        <p:xfrm>
          <a:off x="457200" y="2727325"/>
          <a:ext cx="8229601" cy="2413000"/>
        </p:xfrm>
        <a:graphic>
          <a:graphicData uri="http://schemas.openxmlformats.org/drawingml/2006/table">
            <a:tbl>
              <a:tblPr/>
              <a:tblGrid>
                <a:gridCol w="1600200"/>
                <a:gridCol w="1828113"/>
                <a:gridCol w="1372287"/>
                <a:gridCol w="2209800"/>
                <a:gridCol w="1219201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department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Tweaker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Green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aphicFrame>
        <p:nvGraphicFramePr>
          <p:cNvPr id="463875" name="Group 3"/>
          <p:cNvGraphicFramePr>
            <a:graphicFrameLocks noGrp="1"/>
          </p:cNvGraphicFramePr>
          <p:nvPr>
            <p:extLst/>
          </p:nvPr>
        </p:nvGraphicFramePr>
        <p:xfrm>
          <a:off x="457200" y="2727325"/>
          <a:ext cx="8229601" cy="3216275"/>
        </p:xfrm>
        <a:graphic>
          <a:graphicData uri="http://schemas.openxmlformats.org/drawingml/2006/table">
            <a:tbl>
              <a:tblPr/>
              <a:tblGrid>
                <a:gridCol w="1600200"/>
                <a:gridCol w="1828113"/>
                <a:gridCol w="1372287"/>
                <a:gridCol w="2209800"/>
                <a:gridCol w="1219201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department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Tweaker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Green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Stationary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Office-supp.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152400" y="6172200"/>
            <a:ext cx="317887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/>
              </a:rPr>
              <a:t>What about this one ?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5638800" y="1203325"/>
            <a:ext cx="340349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department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color, category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price</a:t>
            </a:r>
          </a:p>
        </p:txBody>
      </p:sp>
    </p:spTree>
    <p:extLst>
      <p:ext uri="{BB962C8B-B14F-4D97-AF65-F5344CB8AC3E}">
        <p14:creationId xmlns:p14="http://schemas.microsoft.com/office/powerpoint/2010/main" val="21205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Buzzwords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FD </a:t>
            </a:r>
            <a:r>
              <a:rPr lang="en-US" b="1" dirty="0" smtClean="0">
                <a:solidFill>
                  <a:srgbClr val="0000FF"/>
                </a:solidFill>
              </a:rPr>
              <a:t>holds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0000FF"/>
                </a:solidFill>
              </a:rPr>
              <a:t>does not hold </a:t>
            </a:r>
            <a:r>
              <a:rPr lang="en-US" dirty="0"/>
              <a:t>on an </a:t>
            </a:r>
            <a:r>
              <a:rPr lang="en-US" dirty="0" smtClean="0"/>
              <a:t>instance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</a:t>
            </a:r>
            <a:r>
              <a:rPr lang="en-US" dirty="0"/>
              <a:t>we can be sure that </a:t>
            </a:r>
            <a:r>
              <a:rPr lang="en-US" i="1" dirty="0"/>
              <a:t>every instance of R</a:t>
            </a:r>
            <a:r>
              <a:rPr lang="en-US" dirty="0"/>
              <a:t> will be one in which a given FD is true, then we say that </a:t>
            </a:r>
            <a:r>
              <a:rPr lang="en-US" b="1" dirty="0">
                <a:solidFill>
                  <a:srgbClr val="FF0000"/>
                </a:solidFill>
              </a:rPr>
              <a:t>R satisfies the </a:t>
            </a:r>
            <a:r>
              <a:rPr lang="en-US" b="1" dirty="0" smtClean="0">
                <a:solidFill>
                  <a:srgbClr val="FF0000"/>
                </a:solidFill>
              </a:rPr>
              <a:t>FD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If we say that R satisfies an </a:t>
            </a:r>
            <a:r>
              <a:rPr lang="en-US" dirty="0" smtClean="0"/>
              <a:t>FD, </a:t>
            </a:r>
            <a:r>
              <a:rPr lang="en-US" dirty="0"/>
              <a:t>we are </a:t>
            </a:r>
            <a:r>
              <a:rPr lang="en-US" b="1" dirty="0"/>
              <a:t>stating a constraint on </a:t>
            </a:r>
            <a:r>
              <a:rPr lang="en-US" b="1" dirty="0" smtClean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58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bother with FDs?</a:t>
            </a:r>
            <a:endParaRPr lang="en-US" dirty="0"/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381000" y="3916144"/>
            <a:ext cx="85972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Anomalies: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Redundancy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	 = repeat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Update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anomalies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	 = what if Fred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moves to “Bellevue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”?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Deletion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anomalies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= what if Joe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deletes his phone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number?</a:t>
            </a:r>
          </a:p>
        </p:txBody>
      </p:sp>
      <p:graphicFrame>
        <p:nvGraphicFramePr>
          <p:cNvPr id="443397" name="Group 5"/>
          <p:cNvGraphicFramePr>
            <a:graphicFrameLocks noGrp="1"/>
          </p:cNvGraphicFramePr>
          <p:nvPr>
            <p:extLst/>
          </p:nvPr>
        </p:nvGraphicFramePr>
        <p:xfrm>
          <a:off x="762000" y="2133600"/>
          <a:ext cx="7543800" cy="1584960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5950"/>
                <a:gridCol w="18859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PhoneNumber</a:t>
                      </a:r>
                      <a:endParaRPr kumimoji="0" lang="en-US" sz="2000" b="0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3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 Interesting Observation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143000" y="2586335"/>
            <a:ext cx="3468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If all these FDs are true: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4724400" y="2205335"/>
            <a:ext cx="340349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color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department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color, 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price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1143000" y="4132560"/>
            <a:ext cx="35033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Then this FD also holds: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4724400" y="4116685"/>
            <a:ext cx="344562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name, category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price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04800" y="5029200"/>
            <a:ext cx="8534400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If </a:t>
            </a:r>
            <a:r>
              <a:rPr lang="en-US" sz="2000" dirty="0">
                <a:solidFill>
                  <a:prstClr val="black"/>
                </a:solidFill>
              </a:rPr>
              <a:t>we find out from application domain that a relation satisfies some FDs, </a:t>
            </a:r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it </a:t>
            </a:r>
            <a:r>
              <a:rPr lang="en-US" sz="2000" dirty="0">
                <a:solidFill>
                  <a:prstClr val="black"/>
                </a:solidFill>
              </a:rPr>
              <a:t>doesn’t mean that we found all the FDs that it satisfies! </a:t>
            </a:r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There </a:t>
            </a:r>
            <a:r>
              <a:rPr lang="en-US" sz="2000" dirty="0">
                <a:solidFill>
                  <a:prstClr val="black"/>
                </a:solidFill>
              </a:rPr>
              <a:t>could be more FDs implied by the ones we have.</a:t>
            </a:r>
          </a:p>
        </p:txBody>
      </p:sp>
    </p:spTree>
    <p:extLst>
      <p:ext uri="{BB962C8B-B14F-4D97-AF65-F5344CB8AC3E}">
        <p14:creationId xmlns:p14="http://schemas.microsoft.com/office/powerpoint/2010/main" val="9483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Closure of a set of Attributes</a:t>
            </a: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457200" y="1765518"/>
            <a:ext cx="815550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Given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 set of attributes 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</a:p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closure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is the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set of attributes B, notated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{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 smtClean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 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s.t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 B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533400" y="3810000"/>
            <a:ext cx="14676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0" y="4800600"/>
            <a:ext cx="92720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Closures: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= 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department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price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3600" y="3810000"/>
            <a:ext cx="373692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1. name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color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2. 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department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3. color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, 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price</a:t>
            </a:r>
          </a:p>
        </p:txBody>
      </p:sp>
    </p:spTree>
    <p:extLst>
      <p:ext uri="{BB962C8B-B14F-4D97-AF65-F5344CB8AC3E}">
        <p14:creationId xmlns:p14="http://schemas.microsoft.com/office/powerpoint/2010/main" val="307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3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Closure Algorithm</a:t>
            </a:r>
          </a:p>
        </p:txBody>
      </p:sp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76200" y="1905000"/>
            <a:ext cx="5075077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X={A1, …, An}.</a:t>
            </a:r>
          </a:p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Repeat until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X doesn’t change  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do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if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B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baseline="-25000" dirty="0" err="1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 C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is a FD 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B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baseline="-25000" dirty="0" err="1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are all in X</a:t>
            </a: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then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add C to X.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990600" y="46482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= 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{                                                                    }</a:t>
            </a: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5681662" y="1981200"/>
            <a:ext cx="14676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484359" name="Rectangle 7"/>
          <p:cNvSpPr>
            <a:spLocks noChangeArrowheads="1"/>
          </p:cNvSpPr>
          <p:nvPr/>
        </p:nvSpPr>
        <p:spPr bwMode="auto">
          <a:xfrm>
            <a:off x="1708150" y="5013325"/>
            <a:ext cx="5911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department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price</a:t>
            </a:r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1035050" y="5568950"/>
            <a:ext cx="1159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Hence: </a:t>
            </a:r>
          </a:p>
        </p:txBody>
      </p:sp>
      <p:sp>
        <p:nvSpPr>
          <p:cNvPr id="484361" name="Text Box 9"/>
          <p:cNvSpPr txBox="1">
            <a:spLocks noChangeArrowheads="1"/>
          </p:cNvSpPr>
          <p:nvPr/>
        </p:nvSpPr>
        <p:spPr bwMode="auto">
          <a:xfrm>
            <a:off x="2209800" y="5562600"/>
            <a:ext cx="59947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name, category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color, department, price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57800" y="2819400"/>
            <a:ext cx="373692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1. name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color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2. 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department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3. color, 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price</a:t>
            </a:r>
          </a:p>
        </p:txBody>
      </p:sp>
    </p:spTree>
    <p:extLst>
      <p:ext uri="{BB962C8B-B14F-4D97-AF65-F5344CB8AC3E}">
        <p14:creationId xmlns:p14="http://schemas.microsoft.com/office/powerpoint/2010/main" val="67042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48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9" grpId="0" build="p" bldLvl="5" autoUpdateAnimBg="0"/>
      <p:bldP spid="4843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HW6 Due </a:t>
            </a:r>
            <a:r>
              <a:rPr lang="en-US" sz="2800" dirty="0" smtClean="0">
                <a:sym typeface="Wingdings"/>
              </a:rPr>
              <a:t>Tonight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Prioritize local runs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OQ6 Out </a:t>
            </a:r>
            <a:r>
              <a:rPr lang="en-US" sz="2800" dirty="0" smtClean="0">
                <a:sym typeface="Wingdings"/>
              </a:rPr>
              <a:t>Today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HW7 Out </a:t>
            </a:r>
            <a:r>
              <a:rPr lang="en-US" sz="2800" dirty="0" smtClean="0">
                <a:sym typeface="Wingdings"/>
              </a:rPr>
              <a:t>Today</a:t>
            </a: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E/R + </a:t>
            </a:r>
            <a:r>
              <a:rPr lang="en-US" sz="2800" dirty="0" smtClean="0">
                <a:sym typeface="Wingdings"/>
              </a:rPr>
              <a:t>Normalization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Exams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In my office; Regrades through me</a:t>
            </a:r>
          </a:p>
        </p:txBody>
      </p:sp>
    </p:spTree>
    <p:extLst>
      <p:ext uri="{BB962C8B-B14F-4D97-AF65-F5344CB8AC3E}">
        <p14:creationId xmlns:p14="http://schemas.microsoft.com/office/powerpoint/2010/main" val="12524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667657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                            }</a:t>
            </a:r>
          </a:p>
          <a:p>
            <a:pPr eaLnBrk="0" hangingPunct="0"/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                            }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2287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R(A,B,C,D,E,F)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7620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class: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48200" y="2438400"/>
            <a:ext cx="169609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B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C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D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E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    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D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114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664231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</a:p>
          <a:p>
            <a:pPr eaLnBrk="0" hangingPunct="0"/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                            }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2287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R(A,B,C,D,E,F)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7620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class: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48200" y="2438400"/>
            <a:ext cx="169609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B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C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D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E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    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D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933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566728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</a:p>
          <a:p>
            <a:pPr eaLnBrk="0" hangingPunct="0"/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2287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R(A,B,C,D,E,F)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7620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class: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48200" y="2438400"/>
            <a:ext cx="169609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B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C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D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E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    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D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68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566728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</a:p>
          <a:p>
            <a:pPr eaLnBrk="0" hangingPunct="0"/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X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2287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R(A,B,C,D,E,F)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7620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class: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48200" y="2438400"/>
            <a:ext cx="169609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B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C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D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E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    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D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A, 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6096000"/>
            <a:ext cx="310974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What is the key of R?</a:t>
            </a:r>
          </a:p>
        </p:txBody>
      </p:sp>
    </p:spTree>
    <p:extLst>
      <p:ext uri="{BB962C8B-B14F-4D97-AF65-F5344CB8AC3E}">
        <p14:creationId xmlns:p14="http://schemas.microsoft.com/office/powerpoint/2010/main" val="92245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Practice at Home</a:t>
            </a:r>
            <a:endParaRPr lang="en-US" dirty="0"/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1600200" y="1972753"/>
            <a:ext cx="1696097" cy="12741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A, B 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 C</a:t>
            </a:r>
            <a:br>
              <a:rPr lang="en-US" dirty="0">
                <a:solidFill>
                  <a:srgbClr val="3333CC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A, D 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 B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B      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 D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200" y="1524000"/>
            <a:ext cx="3445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Find all FD’s implied by: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264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Practice at Home</a:t>
            </a:r>
            <a:endParaRPr lang="en-US" dirty="0"/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1600200" y="1972753"/>
            <a:ext cx="1696097" cy="12741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A, B 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 C</a:t>
            </a:r>
            <a:br>
              <a:rPr lang="en-US" dirty="0">
                <a:solidFill>
                  <a:srgbClr val="3333CC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A, D 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 B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B      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 D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4649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Step 1: Compute 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for every X:</a:t>
            </a:r>
          </a:p>
        </p:txBody>
      </p:sp>
      <p:sp>
        <p:nvSpPr>
          <p:cNvPr id="490502" name="Text Box 6"/>
          <p:cNvSpPr txBox="1">
            <a:spLocks noChangeArrowheads="1"/>
          </p:cNvSpPr>
          <p:nvPr/>
        </p:nvSpPr>
        <p:spPr bwMode="auto">
          <a:xfrm>
            <a:off x="303213" y="3663155"/>
            <a:ext cx="8492078" cy="21605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A,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B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BD,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C,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D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AB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=ABCD,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AC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=AC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=ABCD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BC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=BCD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BD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=BD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=CD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ABC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ABD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ACD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ABCD (no need to compute– why ?)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BCD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BCD, 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ABCD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ABCD</a:t>
            </a: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306674" y="5857690"/>
            <a:ext cx="8563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Step 2: Enumerate all FD’s X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 Y,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s.t.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 Y </a:t>
            </a:r>
            <a:r>
              <a:rPr lang="en-US" dirty="0">
                <a:solidFill>
                  <a:srgbClr val="000000"/>
                </a:solidFill>
              </a:rPr>
              <a:t>⊆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∩ 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charset="2"/>
              </a:rPr>
              <a:t>Y =</a:t>
            </a:r>
            <a:r>
              <a:rPr lang="en-US" dirty="0">
                <a:solidFill>
                  <a:srgbClr val="000000"/>
                </a:solidFill>
              </a:rPr>
              <a:t> ∅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charset="2"/>
              </a:rPr>
              <a:t> :</a:t>
            </a:r>
            <a:endParaRPr lang="en-US" dirty="0">
              <a:solidFill>
                <a:srgbClr val="000000"/>
              </a:solidFill>
              <a:latin typeface="Arial"/>
              <a:sym typeface="Symbol" charset="2"/>
            </a:endParaRPr>
          </a:p>
        </p:txBody>
      </p:sp>
      <p:sp>
        <p:nvSpPr>
          <p:cNvPr id="490504" name="Text Box 8"/>
          <p:cNvSpPr txBox="1">
            <a:spLocks noChangeArrowheads="1"/>
          </p:cNvSpPr>
          <p:nvPr/>
        </p:nvSpPr>
        <p:spPr bwMode="auto">
          <a:xfrm>
            <a:off x="306674" y="6293608"/>
            <a:ext cx="736606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AB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 CD,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AD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BC,  ABC  D, ABD  C, ACD  B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200" y="1524000"/>
            <a:ext cx="3445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Find all FD’s implied by: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225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839200" cy="4114800"/>
          </a:xfrm>
        </p:spPr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b="1" dirty="0" err="1"/>
              <a:t>superkey</a:t>
            </a:r>
            <a:r>
              <a:rPr lang="en-US" dirty="0"/>
              <a:t> is a set of attributes 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err="1"/>
              <a:t>s.t</a:t>
            </a:r>
            <a:r>
              <a:rPr lang="en-US" dirty="0"/>
              <a:t>. for any other attribute B, we have 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B</a:t>
            </a:r>
          </a:p>
          <a:p>
            <a:pPr eaLnBrk="1" hangingPunct="1"/>
            <a:endParaRPr lang="en-US" dirty="0">
              <a:sym typeface="Wingdings" charset="2"/>
            </a:endParaRPr>
          </a:p>
          <a:p>
            <a:pPr eaLnBrk="1" hangingPunct="1"/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 minimal </a:t>
            </a:r>
            <a:r>
              <a:rPr lang="en-US" dirty="0" err="1"/>
              <a:t>superkey</a:t>
            </a:r>
            <a:endParaRPr lang="en-US" dirty="0"/>
          </a:p>
          <a:p>
            <a:pPr lvl="1" eaLnBrk="1" hangingPunct="1"/>
            <a:r>
              <a:rPr lang="en-US" dirty="0" smtClean="0"/>
              <a:t>A </a:t>
            </a:r>
            <a:r>
              <a:rPr lang="en-US" dirty="0" err="1"/>
              <a:t>superkey</a:t>
            </a:r>
            <a:r>
              <a:rPr lang="en-US" dirty="0"/>
              <a:t> and for which no subset is a </a:t>
            </a:r>
            <a:r>
              <a:rPr lang="en-US" dirty="0" err="1"/>
              <a:t>superkey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Computing (Super)Keys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Wingdings" charset="2"/>
              </a:rPr>
              <a:t>For all sets X, compute </a:t>
            </a:r>
            <a:r>
              <a:rPr lang="en-US" dirty="0">
                <a:sym typeface="Wingdings" charset="2"/>
              </a:rPr>
              <a:t>X</a:t>
            </a:r>
            <a:r>
              <a:rPr lang="en-US" baseline="30000" dirty="0" smtClean="0">
                <a:sym typeface="Wingdings" charset="2"/>
              </a:rPr>
              <a:t>+</a:t>
            </a:r>
          </a:p>
          <a:p>
            <a:pPr eaLnBrk="1" hangingPunct="1"/>
            <a:endParaRPr lang="en-US" dirty="0" smtClean="0">
              <a:sym typeface="Wingdings" charset="2"/>
            </a:endParaRPr>
          </a:p>
          <a:p>
            <a:pPr eaLnBrk="1" hangingPunct="1"/>
            <a:r>
              <a:rPr lang="en-US" dirty="0" smtClean="0">
                <a:sym typeface="Wingdings" charset="2"/>
              </a:rPr>
              <a:t>If </a:t>
            </a:r>
            <a:r>
              <a:rPr lang="en-US" dirty="0">
                <a:sym typeface="Wingdings" charset="2"/>
              </a:rPr>
              <a:t>X</a:t>
            </a:r>
            <a:r>
              <a:rPr lang="en-US" baseline="30000" dirty="0">
                <a:sym typeface="Wingdings" charset="2"/>
              </a:rPr>
              <a:t>+</a:t>
            </a:r>
            <a:r>
              <a:rPr lang="en-US" dirty="0">
                <a:sym typeface="Wingdings" charset="2"/>
              </a:rPr>
              <a:t> = </a:t>
            </a:r>
            <a:r>
              <a:rPr lang="en-US" dirty="0" smtClean="0">
                <a:sym typeface="Wingdings" charset="2"/>
              </a:rPr>
              <a:t>[all attributes], </a:t>
            </a:r>
            <a:r>
              <a:rPr lang="en-US" dirty="0">
                <a:sym typeface="Wingdings" charset="2"/>
              </a:rPr>
              <a:t>then X is a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superkey</a:t>
            </a:r>
            <a:endParaRPr lang="en-US" dirty="0">
              <a:sym typeface="Wingdings" charset="2"/>
            </a:endParaRPr>
          </a:p>
          <a:p>
            <a:pPr eaLnBrk="1" hangingPunct="1"/>
            <a:endParaRPr lang="en-US" dirty="0" smtClean="0">
              <a:sym typeface="Wingdings" charset="2"/>
            </a:endParaRPr>
          </a:p>
          <a:p>
            <a:pPr eaLnBrk="1" hangingPunct="1"/>
            <a:r>
              <a:rPr lang="en-US" dirty="0" smtClean="0">
                <a:sym typeface="Wingdings" charset="2"/>
              </a:rPr>
              <a:t>Try reducing to the </a:t>
            </a:r>
            <a:r>
              <a:rPr lang="en-US" dirty="0">
                <a:sym typeface="Wingdings" charset="2"/>
              </a:rPr>
              <a:t>minimal </a:t>
            </a:r>
            <a:r>
              <a:rPr lang="en-US" dirty="0" smtClean="0">
                <a:sym typeface="Wingdings" charset="2"/>
              </a:rPr>
              <a:t>X’s to get the key</a:t>
            </a:r>
          </a:p>
        </p:txBody>
      </p:sp>
    </p:spTree>
    <p:extLst>
      <p:ext uri="{BB962C8B-B14F-4D97-AF65-F5344CB8AC3E}">
        <p14:creationId xmlns:p14="http://schemas.microsoft.com/office/powerpoint/2010/main" val="19339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0000FF"/>
                </a:solidFill>
              </a:rPr>
              <a:t>Product(name</a:t>
            </a:r>
            <a:r>
              <a:rPr lang="en-US" dirty="0">
                <a:solidFill>
                  <a:srgbClr val="0000FF"/>
                </a:solidFill>
              </a:rPr>
              <a:t>, price, category, color)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2590800" y="2971800"/>
            <a:ext cx="3989118" cy="9612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name, category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 price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category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 color</a:t>
            </a: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1135063" y="4419600"/>
            <a:ext cx="2545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What is the key ?</a:t>
            </a:r>
          </a:p>
        </p:txBody>
      </p:sp>
    </p:spTree>
    <p:extLst>
      <p:ext uri="{BB962C8B-B14F-4D97-AF65-F5344CB8AC3E}">
        <p14:creationId xmlns:p14="http://schemas.microsoft.com/office/powerpoint/2010/main" val="3462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0000FF"/>
                </a:solidFill>
              </a:rPr>
              <a:t>Product(name</a:t>
            </a:r>
            <a:r>
              <a:rPr lang="en-US" dirty="0">
                <a:solidFill>
                  <a:srgbClr val="0000FF"/>
                </a:solidFill>
              </a:rPr>
              <a:t>, price, category, color)</a:t>
            </a:r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1135063" y="4419600"/>
            <a:ext cx="2545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What is the key ?</a:t>
            </a:r>
          </a:p>
        </p:txBody>
      </p:sp>
      <p:sp>
        <p:nvSpPr>
          <p:cNvPr id="83975" name="Rectangle 6"/>
          <p:cNvSpPr>
            <a:spLocks noChangeArrowheads="1"/>
          </p:cNvSpPr>
          <p:nvPr/>
        </p:nvSpPr>
        <p:spPr bwMode="auto">
          <a:xfrm>
            <a:off x="1600200" y="4953000"/>
            <a:ext cx="7363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(name, category) +  =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{ 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category, price,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color }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3976" name="Rectangle 7"/>
          <p:cNvSpPr>
            <a:spLocks noChangeArrowheads="1"/>
          </p:cNvSpPr>
          <p:nvPr/>
        </p:nvSpPr>
        <p:spPr bwMode="auto">
          <a:xfrm>
            <a:off x="1600200" y="5562600"/>
            <a:ext cx="461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Hence (name, category) is a key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90800" y="2971800"/>
            <a:ext cx="3989118" cy="9612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name, category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 price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category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 color</a:t>
            </a:r>
          </a:p>
        </p:txBody>
      </p:sp>
    </p:spTree>
    <p:extLst>
      <p:ext uri="{BB962C8B-B14F-4D97-AF65-F5344CB8AC3E}">
        <p14:creationId xmlns:p14="http://schemas.microsoft.com/office/powerpoint/2010/main" val="20122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n 47"/>
          <p:cNvSpPr/>
          <p:nvPr/>
        </p:nvSpPr>
        <p:spPr bwMode="auto">
          <a:xfrm>
            <a:off x="3583336" y="5518764"/>
            <a:ext cx="5408264" cy="1186836"/>
          </a:xfrm>
          <a:prstGeom prst="can">
            <a:avLst>
              <a:gd name="adj" fmla="val 139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 Process</a:t>
            </a:r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810000" y="1600200"/>
            <a:ext cx="3581400" cy="865188"/>
            <a:chOff x="0" y="624"/>
            <a:chExt cx="5760" cy="1392"/>
          </a:xfrm>
        </p:grpSpPr>
        <p:sp>
          <p:nvSpPr>
            <p:cNvPr id="175109" name="Rectangle 5"/>
            <p:cNvSpPr>
              <a:spLocks noChangeAspect="1" noChangeArrowheads="1"/>
            </p:cNvSpPr>
            <p:nvPr/>
          </p:nvSpPr>
          <p:spPr bwMode="auto">
            <a:xfrm>
              <a:off x="4176" y="960"/>
              <a:ext cx="158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company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0" name="AutoShape 6"/>
            <p:cNvSpPr>
              <a:spLocks noChangeAspect="1" noChangeArrowheads="1"/>
            </p:cNvSpPr>
            <p:nvPr/>
          </p:nvSpPr>
          <p:spPr bwMode="auto">
            <a:xfrm>
              <a:off x="2400" y="816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makes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1" name="Rectangle 7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134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product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2" name="Oval 8"/>
            <p:cNvSpPr>
              <a:spLocks noChangeAspect="1" noChangeArrowheads="1"/>
            </p:cNvSpPr>
            <p:nvPr/>
          </p:nvSpPr>
          <p:spPr bwMode="auto">
            <a:xfrm>
              <a:off x="0" y="62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3" name="Oval 9"/>
            <p:cNvSpPr>
              <a:spLocks noChangeAspect="1" noChangeArrowheads="1"/>
            </p:cNvSpPr>
            <p:nvPr/>
          </p:nvSpPr>
          <p:spPr bwMode="auto">
            <a:xfrm>
              <a:off x="0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price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4" name="Oval 10"/>
            <p:cNvSpPr>
              <a:spLocks noChangeAspect="1" noChangeArrowheads="1"/>
            </p:cNvSpPr>
            <p:nvPr/>
          </p:nvSpPr>
          <p:spPr bwMode="auto">
            <a:xfrm>
              <a:off x="36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5" name="Oval 11"/>
            <p:cNvSpPr>
              <a:spLocks noChangeAspect="1" noChangeArrowheads="1"/>
            </p:cNvSpPr>
            <p:nvPr/>
          </p:nvSpPr>
          <p:spPr bwMode="auto">
            <a:xfrm>
              <a:off x="48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address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6" name="Line 12"/>
            <p:cNvSpPr>
              <a:spLocks noChangeAspect="1" noChangeShapeType="1"/>
            </p:cNvSpPr>
            <p:nvPr/>
          </p:nvSpPr>
          <p:spPr bwMode="auto">
            <a:xfrm flipH="1" flipV="1">
              <a:off x="816" y="9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7" name="Line 13"/>
            <p:cNvSpPr>
              <a:spLocks noChangeAspect="1" noChangeShapeType="1"/>
            </p:cNvSpPr>
            <p:nvPr/>
          </p:nvSpPr>
          <p:spPr bwMode="auto">
            <a:xfrm flipH="1">
              <a:off x="864" y="153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8" name="Line 14"/>
            <p:cNvSpPr>
              <a:spLocks noChangeAspect="1" noChangeShapeType="1"/>
            </p:cNvSpPr>
            <p:nvPr/>
          </p:nvSpPr>
          <p:spPr bwMode="auto">
            <a:xfrm>
              <a:off x="2064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9" name="Line 15"/>
            <p:cNvSpPr>
              <a:spLocks noChangeAspect="1" noChangeShapeType="1"/>
            </p:cNvSpPr>
            <p:nvPr/>
          </p:nvSpPr>
          <p:spPr bwMode="auto">
            <a:xfrm>
              <a:off x="3360" y="12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0" name="Line 16"/>
            <p:cNvSpPr>
              <a:spLocks noChangeAspect="1" noChangeShapeType="1"/>
            </p:cNvSpPr>
            <p:nvPr/>
          </p:nvSpPr>
          <p:spPr bwMode="auto">
            <a:xfrm flipH="1">
              <a:off x="4464" y="14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1" name="Line 17"/>
            <p:cNvSpPr>
              <a:spLocks noChangeAspect="1" noChangeShapeType="1"/>
            </p:cNvSpPr>
            <p:nvPr/>
          </p:nvSpPr>
          <p:spPr bwMode="auto">
            <a:xfrm>
              <a:off x="4800" y="14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52400" y="1712913"/>
            <a:ext cx="272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Conceptual Model: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123874" y="2743200"/>
            <a:ext cx="34827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Relational Model</a:t>
            </a:r>
            <a:r>
              <a:rPr lang="en-US" sz="2400" dirty="0" smtClean="0">
                <a:latin typeface="Arial"/>
                <a:cs typeface="Arial"/>
              </a:rPr>
              <a:t>:</a:t>
            </a:r>
          </a:p>
          <a:p>
            <a:r>
              <a:rPr lang="en-US" dirty="0" smtClean="0">
                <a:latin typeface="Arial"/>
                <a:cs typeface="Arial"/>
              </a:rPr>
              <a:t>Tables + constraints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And also functional dep.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76200" y="4038600"/>
            <a:ext cx="3092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Normalization:</a:t>
            </a:r>
          </a:p>
          <a:p>
            <a:r>
              <a:rPr lang="en-US" sz="2400" dirty="0">
                <a:latin typeface="Arial"/>
                <a:cs typeface="Arial"/>
              </a:rPr>
              <a:t>Eliminates anomalies</a:t>
            </a:r>
          </a:p>
        </p:txBody>
      </p:sp>
      <p:graphicFrame>
        <p:nvGraphicFramePr>
          <p:cNvPr id="175258" name="Group 154"/>
          <p:cNvGraphicFramePr>
            <a:graphicFrameLocks noGrp="1"/>
          </p:cNvGraphicFramePr>
          <p:nvPr/>
        </p:nvGraphicFramePr>
        <p:xfrm>
          <a:off x="3962400" y="2971800"/>
          <a:ext cx="1524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7" name="Group 153"/>
          <p:cNvGraphicFramePr>
            <a:graphicFrameLocks noGrp="1"/>
          </p:cNvGraphicFramePr>
          <p:nvPr/>
        </p:nvGraphicFramePr>
        <p:xfrm>
          <a:off x="6019800" y="2971800"/>
          <a:ext cx="1905000" cy="50292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6" name="Group 152"/>
          <p:cNvGraphicFramePr>
            <a:graphicFrameLocks noGrp="1"/>
          </p:cNvGraphicFramePr>
          <p:nvPr/>
        </p:nvGraphicFramePr>
        <p:xfrm>
          <a:off x="5029200" y="4343400"/>
          <a:ext cx="1143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5" name="Group 151"/>
          <p:cNvGraphicFramePr>
            <a:graphicFrameLocks noGrp="1"/>
          </p:cNvGraphicFramePr>
          <p:nvPr/>
        </p:nvGraphicFramePr>
        <p:xfrm>
          <a:off x="6477000" y="43434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4" name="Group 150"/>
          <p:cNvGraphicFramePr>
            <a:graphicFrameLocks noGrp="1"/>
          </p:cNvGraphicFramePr>
          <p:nvPr/>
        </p:nvGraphicFramePr>
        <p:xfrm>
          <a:off x="7239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3" name="Group 149"/>
          <p:cNvGraphicFramePr>
            <a:graphicFrameLocks noGrp="1"/>
          </p:cNvGraphicFramePr>
          <p:nvPr/>
        </p:nvGraphicFramePr>
        <p:xfrm>
          <a:off x="3810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46" name="Line 142"/>
          <p:cNvSpPr>
            <a:spLocks noChangeShapeType="1"/>
          </p:cNvSpPr>
          <p:nvPr/>
        </p:nvSpPr>
        <p:spPr bwMode="auto">
          <a:xfrm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7" name="Line 143"/>
          <p:cNvSpPr>
            <a:spLocks noChangeShapeType="1"/>
          </p:cNvSpPr>
          <p:nvPr/>
        </p:nvSpPr>
        <p:spPr bwMode="auto">
          <a:xfrm flipH="1">
            <a:off x="41910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8" name="Line 144"/>
          <p:cNvSpPr>
            <a:spLocks noChangeShapeType="1"/>
          </p:cNvSpPr>
          <p:nvPr/>
        </p:nvSpPr>
        <p:spPr bwMode="auto">
          <a:xfrm>
            <a:off x="4876800" y="3810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9" name="Line 145"/>
          <p:cNvSpPr>
            <a:spLocks noChangeShapeType="1"/>
          </p:cNvSpPr>
          <p:nvPr/>
        </p:nvSpPr>
        <p:spPr bwMode="auto">
          <a:xfrm flipH="1">
            <a:off x="6705600" y="3657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0" name="Line 146"/>
          <p:cNvSpPr>
            <a:spLocks noChangeShapeType="1"/>
          </p:cNvSpPr>
          <p:nvPr/>
        </p:nvSpPr>
        <p:spPr bwMode="auto">
          <a:xfrm>
            <a:off x="7239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1" name="Line 147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252" name="Line 14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52400" y="4876800"/>
            <a:ext cx="31242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Arial"/>
                <a:cs typeface="Arial"/>
              </a:rPr>
              <a:t>Conceptual Schema</a:t>
            </a:r>
          </a:p>
        </p:txBody>
      </p:sp>
      <p:sp>
        <p:nvSpPr>
          <p:cNvPr id="36" name="Line 148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152400" y="6019800"/>
            <a:ext cx="3124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Arial"/>
                <a:cs typeface="Arial"/>
              </a:rPr>
              <a:t>Physical Schema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6200" y="5558135"/>
            <a:ext cx="3417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Physical storage </a:t>
            </a:r>
            <a:r>
              <a:rPr lang="en-US" dirty="0" smtClean="0">
                <a:latin typeface="Arial"/>
                <a:cs typeface="Arial"/>
              </a:rPr>
              <a:t>details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39" name="Group 152"/>
          <p:cNvGraphicFramePr>
            <a:graphicFrameLocks noGrp="1"/>
          </p:cNvGraphicFramePr>
          <p:nvPr/>
        </p:nvGraphicFramePr>
        <p:xfrm>
          <a:off x="5029200" y="579120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51"/>
          <p:cNvGraphicFramePr>
            <a:graphicFrameLocks noGrp="1"/>
          </p:cNvGraphicFramePr>
          <p:nvPr/>
        </p:nvGraphicFramePr>
        <p:xfrm>
          <a:off x="6477000" y="57912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50"/>
          <p:cNvGraphicFramePr>
            <a:graphicFrameLocks noGrp="1"/>
          </p:cNvGraphicFramePr>
          <p:nvPr/>
        </p:nvGraphicFramePr>
        <p:xfrm>
          <a:off x="7239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Group 149"/>
          <p:cNvGraphicFramePr>
            <a:graphicFrameLocks noGrp="1"/>
          </p:cNvGraphicFramePr>
          <p:nvPr/>
        </p:nvGraphicFramePr>
        <p:xfrm>
          <a:off x="3810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Group 152"/>
          <p:cNvGraphicFramePr>
            <a:graphicFrameLocks noGrp="1"/>
          </p:cNvGraphicFramePr>
          <p:nvPr/>
        </p:nvGraphicFramePr>
        <p:xfrm>
          <a:off x="5029200" y="629412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Isosceles Triangle 46"/>
          <p:cNvSpPr/>
          <p:nvPr/>
        </p:nvSpPr>
        <p:spPr bwMode="auto">
          <a:xfrm rot="5400000">
            <a:off x="8136191" y="5747449"/>
            <a:ext cx="735458" cy="82296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</p:spTree>
    <p:extLst>
      <p:ext uri="{BB962C8B-B14F-4D97-AF65-F5344CB8AC3E}">
        <p14:creationId xmlns:p14="http://schemas.microsoft.com/office/powerpoint/2010/main" val="11079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 or Keys ?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sym typeface="Wingdings" charset="2"/>
              </a:rPr>
              <a:t>Can we have more than one key ?</a:t>
            </a:r>
          </a:p>
          <a:p>
            <a:pPr eaLnBrk="1" hangingPunct="1">
              <a:buFontTx/>
              <a:buNone/>
            </a:pPr>
            <a:endParaRPr lang="en-US" sz="2400" dirty="0">
              <a:sym typeface="Wingdings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ym typeface="Wingdings" charset="2"/>
              </a:rPr>
              <a:t>Given R(A,B,C) define FD’s </a:t>
            </a:r>
            <a:r>
              <a:rPr lang="en-US" sz="2400" dirty="0" err="1">
                <a:sym typeface="Wingdings" charset="2"/>
              </a:rPr>
              <a:t>s.t</a:t>
            </a:r>
            <a:r>
              <a:rPr lang="en-US" sz="2400" dirty="0">
                <a:sym typeface="Wingdings" charset="2"/>
              </a:rPr>
              <a:t>. there are two or more </a:t>
            </a:r>
            <a:r>
              <a:rPr lang="en-US" sz="2400" dirty="0" smtClean="0">
                <a:sym typeface="Wingdings" charset="2"/>
              </a:rPr>
              <a:t/>
            </a:r>
            <a:br>
              <a:rPr lang="en-US" sz="2400" dirty="0" smtClean="0">
                <a:sym typeface="Wingdings" charset="2"/>
              </a:rPr>
            </a:br>
            <a:r>
              <a:rPr lang="en-US" sz="2400" dirty="0" smtClean="0">
                <a:sym typeface="Wingdings" charset="2"/>
              </a:rPr>
              <a:t>distinct keys</a:t>
            </a:r>
            <a:endParaRPr lang="en-US" sz="2400" dirty="0"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74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 or Keys ?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sym typeface="Wingdings" charset="2"/>
              </a:rPr>
              <a:t>Can we have more than one key ?</a:t>
            </a:r>
          </a:p>
          <a:p>
            <a:pPr eaLnBrk="1" hangingPunct="1">
              <a:buFontTx/>
              <a:buNone/>
            </a:pPr>
            <a:endParaRPr lang="en-US" sz="2400" dirty="0">
              <a:sym typeface="Wingdings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ym typeface="Wingdings" charset="2"/>
              </a:rPr>
              <a:t>Given R(A,B,C) define FD’s </a:t>
            </a:r>
            <a:r>
              <a:rPr lang="en-US" sz="2400" dirty="0" err="1">
                <a:sym typeface="Wingdings" charset="2"/>
              </a:rPr>
              <a:t>s.t</a:t>
            </a:r>
            <a:r>
              <a:rPr lang="en-US" sz="2400" dirty="0">
                <a:sym typeface="Wingdings" charset="2"/>
              </a:rPr>
              <a:t>. there are two or more </a:t>
            </a:r>
            <a:r>
              <a:rPr lang="en-US" sz="2400" dirty="0" smtClean="0">
                <a:sym typeface="Wingdings" charset="2"/>
              </a:rPr>
              <a:t>distinct keys</a:t>
            </a:r>
            <a:endParaRPr lang="en-US" sz="2400" dirty="0">
              <a:sym typeface="Wingdings" charset="2"/>
            </a:endParaRPr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3962400" y="3962400"/>
            <a:ext cx="1427163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C</a:t>
            </a:r>
            <a:br>
              <a:rPr lang="en-US" sz="32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</a:br>
            <a:r>
              <a:rPr lang="en-US" sz="32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BCA</a:t>
            </a:r>
          </a:p>
        </p:txBody>
      </p:sp>
      <p:sp>
        <p:nvSpPr>
          <p:cNvPr id="510981" name="Rectangle 5"/>
          <p:cNvSpPr>
            <a:spLocks noChangeArrowheads="1"/>
          </p:cNvSpPr>
          <p:nvPr/>
        </p:nvSpPr>
        <p:spPr bwMode="auto">
          <a:xfrm>
            <a:off x="7010400" y="3962400"/>
            <a:ext cx="1427163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320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320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BC</a:t>
            </a:r>
            <a:br>
              <a:rPr lang="en-US" sz="320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</a:br>
            <a:r>
              <a:rPr lang="en-US" sz="320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BAC</a:t>
            </a:r>
          </a:p>
        </p:txBody>
      </p:sp>
      <p:sp>
        <p:nvSpPr>
          <p:cNvPr id="94215" name="Rectangle 6"/>
          <p:cNvSpPr>
            <a:spLocks noChangeArrowheads="1"/>
          </p:cNvSpPr>
          <p:nvPr/>
        </p:nvSpPr>
        <p:spPr bwMode="auto">
          <a:xfrm>
            <a:off x="6019800" y="4343400"/>
            <a:ext cx="458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</a:p>
        </p:txBody>
      </p:sp>
      <p:sp>
        <p:nvSpPr>
          <p:cNvPr id="94216" name="Rectangle 7"/>
          <p:cNvSpPr>
            <a:spLocks noChangeArrowheads="1"/>
          </p:cNvSpPr>
          <p:nvPr/>
        </p:nvSpPr>
        <p:spPr bwMode="auto">
          <a:xfrm>
            <a:off x="2590800" y="5638800"/>
            <a:ext cx="356785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/>
              </a:rPr>
              <a:t>what are the keys here ?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8200" y="3962400"/>
            <a:ext cx="1384714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 B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</a:b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B  C</a:t>
            </a:r>
          </a:p>
          <a:p>
            <a:pPr eaLnBrk="0" hangingPunct="0">
              <a:defRPr/>
            </a:pP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C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  <a:sym typeface="Wingdings"/>
              </a:rPr>
              <a:t> A</a:t>
            </a:r>
            <a:endParaRPr lang="en-US" sz="3200" dirty="0">
              <a:solidFill>
                <a:prstClr val="black"/>
              </a:solidFill>
              <a:latin typeface="Arial"/>
              <a:cs typeface="Arial"/>
              <a:sym typeface="Wingdings" charset="2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895600" y="4343400"/>
            <a:ext cx="458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30697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 animBg="1"/>
      <p:bldP spid="510981" grpId="0" animBg="1"/>
      <p:bldP spid="94215" grpId="0"/>
      <p:bldP spid="94216" grpId="0" animBg="1"/>
      <p:bldP spid="10" grpId="0" animBg="1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Eliminating Anomalies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Main idea: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 </a:t>
            </a:r>
            <a:r>
              <a:rPr lang="en-US" dirty="0"/>
              <a:t>is OK if X is a (super)key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 </a:t>
            </a:r>
            <a:r>
              <a:rPr lang="en-US" dirty="0"/>
              <a:t>is not OK </a:t>
            </a:r>
            <a:r>
              <a:rPr lang="en-US" dirty="0" smtClean="0"/>
              <a:t>otherwise</a:t>
            </a:r>
          </a:p>
          <a:p>
            <a:pPr lvl="1" eaLnBrk="1" hangingPunct="1"/>
            <a:r>
              <a:rPr lang="en-US" dirty="0" smtClean="0"/>
              <a:t>Need to decompose the table, but how?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495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Boyce-</a:t>
            </a:r>
            <a:r>
              <a:rPr lang="en-US" dirty="0" err="1" smtClean="0">
                <a:solidFill>
                  <a:srgbClr val="FF0000"/>
                </a:solidFill>
              </a:rPr>
              <a:t>Codd</a:t>
            </a:r>
            <a:r>
              <a:rPr lang="en-US" dirty="0" smtClean="0">
                <a:solidFill>
                  <a:srgbClr val="FF0000"/>
                </a:solidFill>
              </a:rPr>
              <a:t> Normal Form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265240" y="282636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55880" y="2817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7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Boyce-Codd Normal Form</a:t>
            </a:r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>
            <a:off x="76200" y="2133600"/>
            <a:ext cx="19468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are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no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bad”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FDs: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3029" name="Rectangle 5"/>
          <p:cNvSpPr>
            <a:spLocks noChangeArrowheads="1"/>
          </p:cNvSpPr>
          <p:nvPr/>
        </p:nvSpPr>
        <p:spPr bwMode="auto">
          <a:xfrm>
            <a:off x="2286000" y="2133600"/>
            <a:ext cx="654928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 dirty="0" smtClean="0">
                <a:solidFill>
                  <a:srgbClr val="FF0000"/>
                </a:solidFill>
                <a:latin typeface="Arial"/>
              </a:rPr>
              <a:t>Definition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. A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relation R is in BCNF if: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  Whenever X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B is a non-trivial 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 charset="2"/>
              </a:rPr>
              <a:t>dependency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then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 is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superkey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96263" name="Rectangle 6"/>
          <p:cNvSpPr>
            <a:spLocks noChangeArrowheads="1"/>
          </p:cNvSpPr>
          <p:nvPr/>
        </p:nvSpPr>
        <p:spPr bwMode="auto">
          <a:xfrm>
            <a:off x="228600" y="4953000"/>
            <a:ext cx="1929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Equivalently: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4953000"/>
            <a:ext cx="6421349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 dirty="0" smtClean="0">
                <a:solidFill>
                  <a:srgbClr val="FF0000"/>
                </a:solidFill>
                <a:latin typeface="Arial"/>
              </a:rPr>
              <a:t>Definition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. A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relation R is in BCNF if: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Symbol" charset="2"/>
              </a:rPr>
              <a:t>"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X, either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 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or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[all attributes]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5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BCNF Decomposition Algorithm</a:t>
            </a:r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838200" y="1752600"/>
            <a:ext cx="7779630" cy="27392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Normalize(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R)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find X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s.t.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: X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≠  X</a:t>
            </a:r>
            <a:r>
              <a:rPr lang="en-US" sz="2800" baseline="30000" dirty="0" smtClean="0">
                <a:solidFill>
                  <a:srgbClr val="000000"/>
                </a:solidFill>
                <a:latin typeface="Arial"/>
              </a:rPr>
              <a:t>+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and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aseline="30000" dirty="0" smtClean="0">
                <a:solidFill>
                  <a:srgbClr val="000000"/>
                </a:solidFill>
                <a:latin typeface="Arial"/>
              </a:rPr>
              <a:t>+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≠ [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all attributes]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not found)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u="sng" dirty="0" smtClean="0">
                <a:solidFill>
                  <a:srgbClr val="000000"/>
                </a:solidFill>
                <a:latin typeface="Arial"/>
              </a:rPr>
              <a:t>then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“R is in BCNF”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let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Y = X</a:t>
            </a:r>
            <a:r>
              <a:rPr lang="en-US" sz="2800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-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X;      Z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[all attributes] - X</a:t>
            </a:r>
            <a:r>
              <a:rPr lang="en-US" sz="2800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decompose R into R1(X </a:t>
            </a:r>
            <a:r>
              <a:rPr lang="en-US" sz="2800" dirty="0">
                <a:solidFill>
                  <a:prstClr val="black"/>
                </a:solidFill>
              </a:rPr>
              <a:t>∪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charset="2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charset="2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and R2(X </a:t>
            </a:r>
            <a:r>
              <a:rPr lang="en-US" sz="2800" dirty="0">
                <a:solidFill>
                  <a:prstClr val="black"/>
                </a:solidFill>
              </a:rPr>
              <a:t>∪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charset="2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charset="2"/>
              </a:rPr>
              <a:t>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Normalize(R1);  Normalize(R2);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Oval 1"/>
          <p:cNvSpPr>
            <a:spLocks noChangeAspect="1"/>
          </p:cNvSpPr>
          <p:nvPr/>
        </p:nvSpPr>
        <p:spPr bwMode="auto">
          <a:xfrm>
            <a:off x="1371600" y="4648200"/>
            <a:ext cx="1524000" cy="15240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2286000" y="4648200"/>
            <a:ext cx="1524000" cy="15240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5105400"/>
            <a:ext cx="38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5105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51054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6096000"/>
            <a:ext cx="509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090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8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152400" y="5029200"/>
            <a:ext cx="7003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The only key is: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{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SSN, </a:t>
            </a:r>
            <a:r>
              <a:rPr lang="en-US" dirty="0" err="1" smtClean="0">
                <a:solidFill>
                  <a:srgbClr val="3333CC"/>
                </a:solidFill>
                <a:latin typeface="Arial"/>
              </a:rPr>
              <a:t>PhoneNumber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}</a:t>
            </a:r>
            <a:br>
              <a:rPr lang="en-US" dirty="0" smtClean="0">
                <a:solidFill>
                  <a:srgbClr val="3333CC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Hence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SSN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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Name,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City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 “bad”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dependency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609600" y="4419600"/>
            <a:ext cx="289754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SSN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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Name, City</a:t>
            </a:r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152400" y="5867400"/>
            <a:ext cx="86351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In other words:  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3333CC"/>
                </a:solidFill>
                <a:latin typeface="Arial"/>
              </a:rPr>
              <a:t>SSN+ = SSN, 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City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and is neither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SSN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nor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All Attributes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/>
          </p:nvPr>
        </p:nvGraphicFramePr>
        <p:xfrm>
          <a:off x="1143000" y="1828800"/>
          <a:ext cx="7467600" cy="2286000"/>
        </p:xfrm>
        <a:graphic>
          <a:graphicData uri="http://schemas.openxmlformats.org/drawingml/2006/table">
            <a:tbl>
              <a:tblPr/>
              <a:tblGrid>
                <a:gridCol w="1298713"/>
                <a:gridCol w="2110409"/>
                <a:gridCol w="2191578"/>
                <a:gridCol w="18669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PhoneNumber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8"/>
          <p:cNvSpPr>
            <a:spLocks noChangeAspect="1"/>
          </p:cNvSpPr>
          <p:nvPr/>
        </p:nvSpPr>
        <p:spPr bwMode="auto">
          <a:xfrm>
            <a:off x="7010400" y="4191000"/>
            <a:ext cx="1295400" cy="12954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7848600" y="4191000"/>
            <a:ext cx="1295400" cy="12954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4648200"/>
            <a:ext cx="7889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Name,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City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2400" y="4724400"/>
            <a:ext cx="606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SSN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04565" y="4572000"/>
            <a:ext cx="9156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Phone-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Number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6961" y="5410200"/>
            <a:ext cx="686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SSN</a:t>
            </a:r>
            <a:r>
              <a:rPr lang="en-US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515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/>
      <p:bldP spid="506916" grpId="0" animBg="1"/>
      <p:bldP spid="506917" grpId="0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BCNF Decomposition</a:t>
            </a:r>
          </a:p>
        </p:txBody>
      </p:sp>
      <p:graphicFrame>
        <p:nvGraphicFramePr>
          <p:cNvPr id="519171" name="Group 3"/>
          <p:cNvGraphicFramePr>
            <a:graphicFrameLocks noGrp="1"/>
          </p:cNvGraphicFramePr>
          <p:nvPr>
            <p:extLst/>
          </p:nvPr>
        </p:nvGraphicFramePr>
        <p:xfrm>
          <a:off x="914400" y="2209800"/>
          <a:ext cx="4953000" cy="1188720"/>
        </p:xfrm>
        <a:graphic>
          <a:graphicData uri="http://schemas.openxmlformats.org/drawingml/2006/table">
            <a:tbl>
              <a:tblPr/>
              <a:tblGrid>
                <a:gridCol w="1651000"/>
                <a:gridCol w="1651000"/>
                <a:gridCol w="16510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9189" name="Group 21"/>
          <p:cNvGraphicFramePr>
            <a:graphicFrameLocks noGrp="1"/>
          </p:cNvGraphicFramePr>
          <p:nvPr>
            <p:extLst/>
          </p:nvPr>
        </p:nvGraphicFramePr>
        <p:xfrm>
          <a:off x="990600" y="3886200"/>
          <a:ext cx="3962400" cy="198120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PhoneNumber</a:t>
                      </a:r>
                      <a:endParaRPr kumimoji="0" lang="en-US" sz="2000" b="1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42" name="Rectangle 41"/>
          <p:cNvSpPr>
            <a:spLocks noChangeArrowheads="1"/>
          </p:cNvSpPr>
          <p:nvPr/>
        </p:nvSpPr>
        <p:spPr bwMode="auto">
          <a:xfrm>
            <a:off x="6017852" y="2209800"/>
            <a:ext cx="2897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SSN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Name, City</a:t>
            </a:r>
          </a:p>
        </p:txBody>
      </p:sp>
      <p:sp>
        <p:nvSpPr>
          <p:cNvPr id="102443" name="Text Box 42"/>
          <p:cNvSpPr txBox="1">
            <a:spLocks noChangeArrowheads="1"/>
          </p:cNvSpPr>
          <p:nvPr/>
        </p:nvSpPr>
        <p:spPr bwMode="auto">
          <a:xfrm>
            <a:off x="5105400" y="4724400"/>
            <a:ext cx="32926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Let’s check anomalies: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Redundancy ?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Update ?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Delete ?</a:t>
            </a: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6400800" y="3124200"/>
            <a:ext cx="1295400" cy="12954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 bwMode="auto">
          <a:xfrm>
            <a:off x="7239000" y="3124200"/>
            <a:ext cx="1295400" cy="12954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3581400"/>
            <a:ext cx="7889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Name,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City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2800" y="3657600"/>
            <a:ext cx="606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SSN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4965" y="3505200"/>
            <a:ext cx="9156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Phone-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Number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7361" y="4343400"/>
            <a:ext cx="686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SSN</a:t>
            </a:r>
            <a:r>
              <a:rPr lang="en-US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21027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Example BCNF Decomposition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7147359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Person(name, SSN, age,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	SSN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 name, age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	age 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3429000" y="228600"/>
            <a:ext cx="5705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 X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s.t.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: X ≠X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≠ [all attributes]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569913" y="2922588"/>
            <a:ext cx="7139695" cy="334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0" hangingPunct="0">
              <a:spcBef>
                <a:spcPct val="20000"/>
              </a:spcBef>
            </a:pPr>
            <a:endParaRPr lang="en-US" dirty="0">
              <a:solidFill>
                <a:srgbClr val="3333CC"/>
              </a:solidFill>
              <a:latin typeface="Arial"/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24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Example BCNF Decomposition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7147359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Person(name, SSN, age,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	SSN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 name, age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	age 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569913" y="2922588"/>
            <a:ext cx="7814960" cy="334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Iteration 1: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:   SSN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+ = SSN,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name, age,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  <a:sym typeface="Wingdings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Decompose into: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P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(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SSN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,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name, age,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  <a:b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</a:b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                            Phone(SSN,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phoneNumber</a:t>
            </a:r>
            <a:r>
              <a:rPr lang="en-US" dirty="0" smtClean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14600" y="4419600"/>
            <a:ext cx="2850004" cy="1524000"/>
            <a:chOff x="2514600" y="4419600"/>
            <a:chExt cx="2850004" cy="1524000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2514600" y="4419600"/>
              <a:ext cx="1524000" cy="1524000"/>
            </a:xfrm>
            <a:prstGeom prst="ellipse">
              <a:avLst/>
            </a:prstGeom>
            <a:solidFill>
              <a:srgbClr val="C0C0C0">
                <a:alpha val="31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Oval 9"/>
            <p:cNvSpPr>
              <a:spLocks/>
            </p:cNvSpPr>
            <p:nvPr/>
          </p:nvSpPr>
          <p:spPr bwMode="auto">
            <a:xfrm>
              <a:off x="3200400" y="4419600"/>
              <a:ext cx="2133600" cy="1524000"/>
            </a:xfrm>
            <a:prstGeom prst="ellipse">
              <a:avLst/>
            </a:prstGeom>
            <a:solidFill>
              <a:srgbClr val="C0C0C0">
                <a:alpha val="31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4953000"/>
              <a:ext cx="5538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SSN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4800600"/>
              <a:ext cx="915635" cy="860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name,</a:t>
              </a:r>
              <a:b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age,</a:t>
              </a:r>
              <a:b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hairColor</a:t>
              </a:r>
              <a:endParaRPr lang="en-US" sz="1400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38600" y="4876800"/>
              <a:ext cx="13260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phoneNumber</a:t>
              </a:r>
              <a:endParaRPr lang="en-US" sz="1400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429000" y="228600"/>
            <a:ext cx="5705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 X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s.t.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: X ≠X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≠ [all attributes]</a:t>
            </a:r>
          </a:p>
        </p:txBody>
      </p:sp>
    </p:spTree>
    <p:extLst>
      <p:ext uri="{BB962C8B-B14F-4D97-AF65-F5344CB8AC3E}">
        <p14:creationId xmlns:p14="http://schemas.microsoft.com/office/powerpoint/2010/main" val="14582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Example BCNF Decomposition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7147359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Person(name, SSN, age,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	SSN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 name, age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	age 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569913" y="2922588"/>
            <a:ext cx="7814960" cy="334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Iteration 1: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:   SSN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+ = SSN,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name, age,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  <a:sym typeface="Wingdings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Decompose into: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P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(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SSN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,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name, age,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  <a:b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</a:b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                           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Phone(SSN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endParaRPr lang="en-US" dirty="0">
              <a:solidFill>
                <a:srgbClr val="3333CC"/>
              </a:solidFill>
              <a:latin typeface="Arial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Iteration 2:  </a:t>
            </a:r>
            <a:r>
              <a:rPr lang="en-US" dirty="0" smtClean="0">
                <a:solidFill>
                  <a:srgbClr val="3333CC"/>
                </a:solidFill>
                <a:latin typeface="Arial"/>
                <a:sym typeface="Wingdings" charset="2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 charset="2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age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+ = age,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  <a:sym typeface="Wingdings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Decompose: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People(SSN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, name, age)</a:t>
            </a:r>
            <a:b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</a:b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                    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Hair(age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  <a:b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</a:b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                    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Phone(SSN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</a:p>
        </p:txBody>
      </p:sp>
      <p:sp>
        <p:nvSpPr>
          <p:cNvPr id="525318" name="Oval 6"/>
          <p:cNvSpPr>
            <a:spLocks noChangeArrowheads="1"/>
          </p:cNvSpPr>
          <p:nvPr/>
        </p:nvSpPr>
        <p:spPr bwMode="auto">
          <a:xfrm>
            <a:off x="6629400" y="1828800"/>
            <a:ext cx="2232388" cy="116853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</a:rPr>
              <a:t>What are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the keys ?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429000" y="228600"/>
            <a:ext cx="5705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 X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s.t.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: X ≠X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≠ [all attributes]</a:t>
            </a:r>
          </a:p>
        </p:txBody>
      </p:sp>
    </p:spTree>
    <p:extLst>
      <p:ext uri="{BB962C8B-B14F-4D97-AF65-F5344CB8AC3E}">
        <p14:creationId xmlns:p14="http://schemas.microsoft.com/office/powerpoint/2010/main" val="11500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Relational Schema Design</a:t>
            </a:r>
          </a:p>
        </p:txBody>
      </p:sp>
      <p:graphicFrame>
        <p:nvGraphicFramePr>
          <p:cNvPr id="443397" name="Group 5"/>
          <p:cNvGraphicFramePr>
            <a:graphicFrameLocks noGrp="1"/>
          </p:cNvGraphicFramePr>
          <p:nvPr>
            <p:extLst/>
          </p:nvPr>
        </p:nvGraphicFramePr>
        <p:xfrm>
          <a:off x="762000" y="2133600"/>
          <a:ext cx="7543800" cy="1584960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5950"/>
                <a:gridCol w="18859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PhoneNumber</a:t>
                      </a:r>
                      <a:endParaRPr kumimoji="0" lang="en-US" sz="2000" b="0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7" name="Rectangle 32"/>
          <p:cNvSpPr>
            <a:spLocks noChangeArrowheads="1"/>
          </p:cNvSpPr>
          <p:nvPr/>
        </p:nvSpPr>
        <p:spPr bwMode="auto">
          <a:xfrm>
            <a:off x="304800" y="3954363"/>
            <a:ext cx="88755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One person may have multiple phones, but lives in only one city</a:t>
            </a:r>
          </a:p>
          <a:p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Primary key is thus (SSN,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PhoneNumber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What is the problem with this schema?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24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Example BCNF Decomposition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7147359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Person(name, SSN, age,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	SSN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 name, age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	age 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569913" y="2922588"/>
            <a:ext cx="7814960" cy="334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Iteration 1: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:   SSN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+ = SSN,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name, age,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  <a:sym typeface="Wingdings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Decompose into: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P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(</a:t>
            </a:r>
            <a:r>
              <a:rPr lang="en-US" u="sng" dirty="0">
                <a:solidFill>
                  <a:srgbClr val="3333CC"/>
                </a:solidFill>
                <a:latin typeface="Arial"/>
                <a:sym typeface="Wingdings" charset="2"/>
              </a:rPr>
              <a:t>SSN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,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name, age,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  <a:b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</a:b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                           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Phone(</a:t>
            </a:r>
            <a:r>
              <a:rPr lang="en-US" u="sng" dirty="0" err="1">
                <a:solidFill>
                  <a:srgbClr val="3333CC"/>
                </a:solidFill>
                <a:latin typeface="Arial"/>
                <a:sym typeface="Wingdings" charset="2"/>
              </a:rPr>
              <a:t>SSN</a:t>
            </a:r>
            <a:r>
              <a:rPr lang="en-US" u="sng" dirty="0">
                <a:solidFill>
                  <a:srgbClr val="3333CC"/>
                </a:solidFill>
                <a:latin typeface="Arial"/>
                <a:sym typeface="Wingdings" charset="2"/>
              </a:rPr>
              <a:t>, </a:t>
            </a:r>
            <a:r>
              <a:rPr lang="en-US" u="sng" dirty="0" err="1">
                <a:solidFill>
                  <a:srgbClr val="3333CC"/>
                </a:solidFill>
                <a:latin typeface="Arial"/>
                <a:sym typeface="Wingdings" charset="2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endParaRPr lang="en-US" dirty="0">
              <a:solidFill>
                <a:srgbClr val="3333CC"/>
              </a:solidFill>
              <a:latin typeface="Arial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Iteration 2:  </a:t>
            </a:r>
            <a:r>
              <a:rPr lang="en-US" dirty="0" smtClean="0">
                <a:solidFill>
                  <a:srgbClr val="3333CC"/>
                </a:solidFill>
                <a:latin typeface="Arial"/>
                <a:sym typeface="Wingdings" charset="2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 charset="2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age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+ = age,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hairColor</a:t>
            </a:r>
            <a:endParaRPr lang="en-US" dirty="0">
              <a:solidFill>
                <a:srgbClr val="000000"/>
              </a:solidFill>
              <a:latin typeface="Arial"/>
              <a:sym typeface="Wingdings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Decompose: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People(</a:t>
            </a:r>
            <a:r>
              <a:rPr lang="en-US" u="sng" dirty="0" err="1">
                <a:solidFill>
                  <a:srgbClr val="3333CC"/>
                </a:solidFill>
                <a:latin typeface="Arial"/>
                <a:sym typeface="Wingdings" charset="2"/>
              </a:rPr>
              <a:t>SSN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, name, age)</a:t>
            </a:r>
            <a:b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</a:b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                    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Hair(</a:t>
            </a:r>
            <a:r>
              <a:rPr lang="en-US" u="sng" dirty="0" err="1">
                <a:solidFill>
                  <a:srgbClr val="3333CC"/>
                </a:solidFill>
                <a:latin typeface="Arial"/>
                <a:sym typeface="Wingdings" charset="2"/>
              </a:rPr>
              <a:t>age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,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hairColor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  <a:b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</a:b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                     </a:t>
            </a:r>
            <a:r>
              <a:rPr lang="en-US" dirty="0" err="1">
                <a:solidFill>
                  <a:srgbClr val="3333CC"/>
                </a:solidFill>
                <a:latin typeface="Arial"/>
                <a:sym typeface="Wingdings" charset="2"/>
              </a:rPr>
              <a:t>Phone(</a:t>
            </a:r>
            <a:r>
              <a:rPr lang="en-US" u="sng" dirty="0" err="1">
                <a:solidFill>
                  <a:srgbClr val="3333CC"/>
                </a:solidFill>
                <a:latin typeface="Arial"/>
                <a:sym typeface="Wingdings" charset="2"/>
              </a:rPr>
              <a:t>SSN</a:t>
            </a:r>
            <a:r>
              <a:rPr lang="en-US" u="sng" dirty="0">
                <a:solidFill>
                  <a:srgbClr val="3333CC"/>
                </a:solidFill>
                <a:latin typeface="Arial"/>
                <a:sym typeface="Wingdings" charset="2"/>
              </a:rPr>
              <a:t>, </a:t>
            </a:r>
            <a:r>
              <a:rPr lang="en-US" u="sng" dirty="0" err="1">
                <a:solidFill>
                  <a:srgbClr val="3333CC"/>
                </a:solidFill>
                <a:latin typeface="Arial"/>
                <a:sym typeface="Wingdings" charset="2"/>
              </a:rPr>
              <a:t>phoneNumber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)</a:t>
            </a:r>
          </a:p>
        </p:txBody>
      </p:sp>
      <p:sp>
        <p:nvSpPr>
          <p:cNvPr id="525318" name="Oval 6"/>
          <p:cNvSpPr>
            <a:spLocks noChangeArrowheads="1"/>
          </p:cNvSpPr>
          <p:nvPr/>
        </p:nvSpPr>
        <p:spPr bwMode="auto">
          <a:xfrm>
            <a:off x="6019800" y="2133600"/>
            <a:ext cx="3026122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</a:rPr>
              <a:t>Note the keys!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429000" y="228600"/>
            <a:ext cx="5705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 X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s.t.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: X ≠X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≠ [all attributes]</a:t>
            </a:r>
          </a:p>
        </p:txBody>
      </p:sp>
    </p:spTree>
    <p:extLst>
      <p:ext uri="{BB962C8B-B14F-4D97-AF65-F5344CB8AC3E}">
        <p14:creationId xmlns:p14="http://schemas.microsoft.com/office/powerpoint/2010/main" val="45832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BCNF</a:t>
            </a:r>
            <a:endParaRPr lang="en-US" dirty="0"/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A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B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3382258" y="1828800"/>
            <a:ext cx="2784296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</a:p>
        </p:txBody>
      </p:sp>
    </p:spTree>
    <p:extLst>
      <p:ext uri="{BB962C8B-B14F-4D97-AF65-F5344CB8AC3E}">
        <p14:creationId xmlns:p14="http://schemas.microsoft.com/office/powerpoint/2010/main" val="20633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</a:t>
            </a:r>
            <a:r>
              <a:rPr lang="en-US" dirty="0" smtClean="0"/>
              <a:t>BCNF</a:t>
            </a:r>
            <a:endParaRPr lang="en-US" dirty="0"/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A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B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3382258" y="1828800"/>
            <a:ext cx="2784296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531203"/>
            <a:ext cx="2994855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Recall: find X </a:t>
            </a:r>
            <a:r>
              <a:rPr lang="en-US" sz="2800" dirty="0" err="1" smtClean="0">
                <a:solidFill>
                  <a:prstClr val="black"/>
                </a:solidFill>
              </a:rPr>
              <a:t>s.t.</a:t>
            </a:r>
            <a:r>
              <a:rPr lang="en-US" sz="2800" dirty="0" smtClean="0">
                <a:solidFill>
                  <a:prstClr val="black"/>
                </a:solidFill>
              </a:rPr>
              <a:t/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X ⊊ X</a:t>
            </a:r>
            <a:r>
              <a:rPr lang="en-US" sz="2800" baseline="30000" dirty="0" smtClean="0">
                <a:solidFill>
                  <a:prstClr val="black"/>
                </a:solidFill>
              </a:rPr>
              <a:t>+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⊊ </a:t>
            </a:r>
            <a:r>
              <a:rPr lang="en-US" sz="2800" dirty="0" smtClean="0">
                <a:solidFill>
                  <a:prstClr val="black"/>
                </a:solidFill>
              </a:rPr>
              <a:t> [all-</a:t>
            </a:r>
            <a:r>
              <a:rPr lang="en-US" sz="2800" dirty="0" err="1" smtClean="0">
                <a:solidFill>
                  <a:prstClr val="black"/>
                </a:solidFill>
              </a:rPr>
              <a:t>attrs</a:t>
            </a:r>
            <a:r>
              <a:rPr lang="en-US" sz="2800" dirty="0" smtClean="0">
                <a:solidFill>
                  <a:prstClr val="black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23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BCNF</a:t>
            </a:r>
            <a:endParaRPr lang="en-US" dirty="0"/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A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B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2562455" y="1828800"/>
            <a:ext cx="4423903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A</a:t>
            </a:r>
            <a:r>
              <a:rPr lang="en-US" sz="2800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ABC ≠ ABCD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</a:p>
        </p:txBody>
      </p:sp>
    </p:spTree>
    <p:extLst>
      <p:ext uri="{BB962C8B-B14F-4D97-AF65-F5344CB8AC3E}">
        <p14:creationId xmlns:p14="http://schemas.microsoft.com/office/powerpoint/2010/main" val="9310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BCNF</a:t>
            </a: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A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B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2562455" y="1828800"/>
            <a:ext cx="4423903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A</a:t>
            </a:r>
            <a:r>
              <a:rPr lang="en-US" sz="2800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ABC ≠ ABCD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95464" y="2879726"/>
            <a:ext cx="6630989" cy="2043113"/>
            <a:chOff x="1131" y="1814"/>
            <a:chExt cx="4177" cy="1287"/>
          </a:xfrm>
        </p:grpSpPr>
        <p:sp>
          <p:nvSpPr>
            <p:cNvPr id="110607" name="Oval 9"/>
            <p:cNvSpPr>
              <a:spLocks noChangeArrowheads="1"/>
            </p:cNvSpPr>
            <p:nvPr/>
          </p:nvSpPr>
          <p:spPr bwMode="auto">
            <a:xfrm>
              <a:off x="1131" y="2256"/>
              <a:ext cx="1554" cy="8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aseline="-25000" dirty="0">
                  <a:solidFill>
                    <a:srgbClr val="000000"/>
                  </a:solidFill>
                  <a:latin typeface="Arial"/>
                </a:rPr>
                <a:t>1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(A,B,C)</a:t>
              </a:r>
              <a:br>
                <a:rPr lang="en-US" sz="2800" dirty="0">
                  <a:solidFill>
                    <a:srgbClr val="000000"/>
                  </a:solidFill>
                  <a:latin typeface="Arial"/>
                </a:rPr>
              </a:br>
              <a:endParaRPr lang="en-US" sz="28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0608" name="Oval 10"/>
            <p:cNvSpPr>
              <a:spLocks noChangeArrowheads="1"/>
            </p:cNvSpPr>
            <p:nvPr/>
          </p:nvSpPr>
          <p:spPr bwMode="auto">
            <a:xfrm>
              <a:off x="4046" y="2304"/>
              <a:ext cx="1262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aseline="-25000" dirty="0">
                  <a:solidFill>
                    <a:srgbClr val="000000"/>
                  </a:solidFill>
                  <a:latin typeface="Arial"/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(A,D)</a:t>
              </a:r>
            </a:p>
          </p:txBody>
        </p:sp>
        <p:cxnSp>
          <p:nvCxnSpPr>
            <p:cNvPr id="110609" name="AutoShape 11"/>
            <p:cNvCxnSpPr>
              <a:cxnSpLocks noChangeShapeType="1"/>
              <a:stCxn id="527365" idx="3"/>
              <a:endCxn id="110607" idx="0"/>
            </p:cNvCxnSpPr>
            <p:nvPr/>
          </p:nvCxnSpPr>
          <p:spPr bwMode="auto">
            <a:xfrm flipH="1">
              <a:off x="1908" y="1814"/>
              <a:ext cx="114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0610" name="AutoShape 12"/>
            <p:cNvCxnSpPr>
              <a:cxnSpLocks noChangeShapeType="1"/>
              <a:stCxn id="527365" idx="5"/>
              <a:endCxn id="110608" idx="0"/>
            </p:cNvCxnSpPr>
            <p:nvPr/>
          </p:nvCxnSpPr>
          <p:spPr bwMode="auto">
            <a:xfrm>
              <a:off x="3993" y="1814"/>
              <a:ext cx="684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1987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BCNF</a:t>
            </a: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A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B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2562455" y="1828800"/>
            <a:ext cx="4423903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A</a:t>
            </a:r>
            <a:r>
              <a:rPr lang="en-US" sz="2800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ABC ≠ ABCD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39826" y="2879726"/>
            <a:ext cx="7286627" cy="2043113"/>
            <a:chOff x="718" y="1814"/>
            <a:chExt cx="4590" cy="1287"/>
          </a:xfrm>
        </p:grpSpPr>
        <p:sp>
          <p:nvSpPr>
            <p:cNvPr id="110607" name="Oval 9"/>
            <p:cNvSpPr>
              <a:spLocks noChangeArrowheads="1"/>
            </p:cNvSpPr>
            <p:nvPr/>
          </p:nvSpPr>
          <p:spPr bwMode="auto">
            <a:xfrm>
              <a:off x="718" y="2256"/>
              <a:ext cx="2380" cy="8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aseline="-25000" dirty="0">
                  <a:solidFill>
                    <a:srgbClr val="000000"/>
                  </a:solidFill>
                  <a:latin typeface="Arial"/>
                </a:rPr>
                <a:t>1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(A,B,C)</a:t>
              </a:r>
              <a:br>
                <a:rPr lang="en-US" sz="28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 B</a:t>
              </a:r>
              <a:r>
                <a:rPr lang="en-US" sz="2800" baseline="30000" dirty="0">
                  <a:solidFill>
                    <a:srgbClr val="000000"/>
                  </a:solidFill>
                  <a:latin typeface="Arial"/>
                </a:rPr>
                <a:t>+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 = BC ≠ ABC</a:t>
              </a:r>
            </a:p>
          </p:txBody>
        </p:sp>
        <p:sp>
          <p:nvSpPr>
            <p:cNvPr id="110608" name="Oval 10"/>
            <p:cNvSpPr>
              <a:spLocks noChangeArrowheads="1"/>
            </p:cNvSpPr>
            <p:nvPr/>
          </p:nvSpPr>
          <p:spPr bwMode="auto">
            <a:xfrm>
              <a:off x="4046" y="2304"/>
              <a:ext cx="1262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aseline="-25000" dirty="0">
                  <a:solidFill>
                    <a:srgbClr val="000000"/>
                  </a:solidFill>
                  <a:latin typeface="Arial"/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(A,D)</a:t>
              </a:r>
            </a:p>
          </p:txBody>
        </p:sp>
        <p:cxnSp>
          <p:nvCxnSpPr>
            <p:cNvPr id="110609" name="AutoShape 11"/>
            <p:cNvCxnSpPr>
              <a:cxnSpLocks noChangeShapeType="1"/>
              <a:stCxn id="527365" idx="3"/>
              <a:endCxn id="110607" idx="0"/>
            </p:cNvCxnSpPr>
            <p:nvPr/>
          </p:nvCxnSpPr>
          <p:spPr bwMode="auto">
            <a:xfrm flipH="1">
              <a:off x="1908" y="1814"/>
              <a:ext cx="114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0610" name="AutoShape 12"/>
            <p:cNvCxnSpPr>
              <a:cxnSpLocks noChangeShapeType="1"/>
              <a:stCxn id="527365" idx="5"/>
              <a:endCxn id="110608" idx="0"/>
            </p:cNvCxnSpPr>
            <p:nvPr/>
          </p:nvCxnSpPr>
          <p:spPr bwMode="auto">
            <a:xfrm>
              <a:off x="3993" y="1814"/>
              <a:ext cx="684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73333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BCNF</a:t>
            </a:r>
          </a:p>
        </p:txBody>
      </p:sp>
      <p:sp>
        <p:nvSpPr>
          <p:cNvPr id="527363" name="Oval 3"/>
          <p:cNvSpPr>
            <a:spLocks noChangeArrowheads="1"/>
          </p:cNvSpPr>
          <p:nvPr/>
        </p:nvSpPr>
        <p:spPr bwMode="auto">
          <a:xfrm>
            <a:off x="6776857" y="4708456"/>
            <a:ext cx="2232388" cy="116853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</a:rPr>
              <a:t>What are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the keys ?</a:t>
            </a: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7467600" y="381000"/>
            <a:ext cx="13922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A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B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B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</a:t>
            </a:r>
          </a:p>
        </p:txBody>
      </p:sp>
      <p:sp>
        <p:nvSpPr>
          <p:cNvPr id="527365" name="Oval 5"/>
          <p:cNvSpPr>
            <a:spLocks noChangeArrowheads="1"/>
          </p:cNvSpPr>
          <p:nvPr/>
        </p:nvSpPr>
        <p:spPr bwMode="auto">
          <a:xfrm>
            <a:off x="2562455" y="1828800"/>
            <a:ext cx="4423903" cy="12305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A</a:t>
            </a:r>
            <a:r>
              <a:rPr lang="en-US" sz="2800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ABC ≠ ABCD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228600" y="177800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R(A,B,C,D)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228600" y="6046113"/>
            <a:ext cx="68857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 happens if in R we first pick B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?  Or AB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39826" y="2879726"/>
            <a:ext cx="7286627" cy="2043113"/>
            <a:chOff x="718" y="1814"/>
            <a:chExt cx="4590" cy="1287"/>
          </a:xfrm>
        </p:grpSpPr>
        <p:sp>
          <p:nvSpPr>
            <p:cNvPr id="110607" name="Oval 9"/>
            <p:cNvSpPr>
              <a:spLocks noChangeArrowheads="1"/>
            </p:cNvSpPr>
            <p:nvPr/>
          </p:nvSpPr>
          <p:spPr bwMode="auto">
            <a:xfrm>
              <a:off x="718" y="2256"/>
              <a:ext cx="2380" cy="8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aseline="-25000" dirty="0">
                  <a:solidFill>
                    <a:srgbClr val="000000"/>
                  </a:solidFill>
                  <a:latin typeface="Arial"/>
                </a:rPr>
                <a:t>1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(A,B,C)</a:t>
              </a:r>
              <a:br>
                <a:rPr lang="en-US" sz="28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 B</a:t>
              </a:r>
              <a:r>
                <a:rPr lang="en-US" sz="2800" baseline="30000" dirty="0">
                  <a:solidFill>
                    <a:srgbClr val="000000"/>
                  </a:solidFill>
                  <a:latin typeface="Arial"/>
                </a:rPr>
                <a:t>+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 = BC ≠ ABC</a:t>
              </a:r>
            </a:p>
          </p:txBody>
        </p:sp>
        <p:sp>
          <p:nvSpPr>
            <p:cNvPr id="110608" name="Oval 10"/>
            <p:cNvSpPr>
              <a:spLocks noChangeArrowheads="1"/>
            </p:cNvSpPr>
            <p:nvPr/>
          </p:nvSpPr>
          <p:spPr bwMode="auto">
            <a:xfrm>
              <a:off x="4046" y="2304"/>
              <a:ext cx="1262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aseline="-25000" dirty="0">
                  <a:solidFill>
                    <a:srgbClr val="000000"/>
                  </a:solidFill>
                  <a:latin typeface="Arial"/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(A,D)</a:t>
              </a:r>
            </a:p>
          </p:txBody>
        </p:sp>
        <p:cxnSp>
          <p:nvCxnSpPr>
            <p:cNvPr id="110609" name="AutoShape 11"/>
            <p:cNvCxnSpPr>
              <a:cxnSpLocks noChangeShapeType="1"/>
              <a:stCxn id="527365" idx="3"/>
              <a:endCxn id="110607" idx="0"/>
            </p:cNvCxnSpPr>
            <p:nvPr/>
          </p:nvCxnSpPr>
          <p:spPr bwMode="auto">
            <a:xfrm flipH="1">
              <a:off x="1908" y="1814"/>
              <a:ext cx="114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0610" name="AutoShape 12"/>
            <p:cNvCxnSpPr>
              <a:cxnSpLocks noChangeShapeType="1"/>
              <a:stCxn id="527365" idx="5"/>
              <a:endCxn id="110608" idx="0"/>
            </p:cNvCxnSpPr>
            <p:nvPr/>
          </p:nvCxnSpPr>
          <p:spPr bwMode="auto">
            <a:xfrm>
              <a:off x="3993" y="1814"/>
              <a:ext cx="684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27014" y="4725988"/>
            <a:ext cx="5551490" cy="1114425"/>
            <a:chOff x="143" y="2977"/>
            <a:chExt cx="3497" cy="702"/>
          </a:xfrm>
        </p:grpSpPr>
        <p:sp>
          <p:nvSpPr>
            <p:cNvPr id="110603" name="Oval 14"/>
            <p:cNvSpPr>
              <a:spLocks noChangeArrowheads="1"/>
            </p:cNvSpPr>
            <p:nvPr/>
          </p:nvSpPr>
          <p:spPr bwMode="auto">
            <a:xfrm>
              <a:off x="143" y="3216"/>
              <a:ext cx="1324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11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(B,C)</a:t>
              </a:r>
            </a:p>
          </p:txBody>
        </p:sp>
        <p:sp>
          <p:nvSpPr>
            <p:cNvPr id="110604" name="Oval 15"/>
            <p:cNvSpPr>
              <a:spLocks noChangeArrowheads="1"/>
            </p:cNvSpPr>
            <p:nvPr/>
          </p:nvSpPr>
          <p:spPr bwMode="auto">
            <a:xfrm>
              <a:off x="2311" y="3207"/>
              <a:ext cx="1329" cy="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12</a:t>
              </a:r>
              <a:r>
                <a:rPr lang="en-US" sz="2800" dirty="0">
                  <a:solidFill>
                    <a:srgbClr val="000000"/>
                  </a:solidFill>
                  <a:latin typeface="Arial"/>
                </a:rPr>
                <a:t>(A,B)</a:t>
              </a:r>
            </a:p>
          </p:txBody>
        </p:sp>
        <p:cxnSp>
          <p:nvCxnSpPr>
            <p:cNvPr id="110605" name="AutoShape 16"/>
            <p:cNvCxnSpPr>
              <a:cxnSpLocks noChangeShapeType="1"/>
              <a:stCxn id="110607" idx="3"/>
              <a:endCxn id="110603" idx="0"/>
            </p:cNvCxnSpPr>
            <p:nvPr/>
          </p:nvCxnSpPr>
          <p:spPr bwMode="auto">
            <a:xfrm flipH="1">
              <a:off x="805" y="2977"/>
              <a:ext cx="262" cy="2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0606" name="AutoShape 17"/>
            <p:cNvCxnSpPr>
              <a:cxnSpLocks noChangeShapeType="1"/>
              <a:stCxn id="110607" idx="5"/>
              <a:endCxn id="110604" idx="0"/>
            </p:cNvCxnSpPr>
            <p:nvPr/>
          </p:nvCxnSpPr>
          <p:spPr bwMode="auto">
            <a:xfrm>
              <a:off x="2749" y="2977"/>
              <a:ext cx="22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3211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animBg="1"/>
      <p:bldP spid="52736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Decompositions in General</a:t>
            </a:r>
          </a:p>
        </p:txBody>
      </p:sp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1219200" y="5029200"/>
            <a:ext cx="69940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projection of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projection of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 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499046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/>
              </a:rPr>
              <a:t>R(A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 </a:t>
            </a:r>
          </a:p>
        </p:txBody>
      </p:sp>
      <p:sp>
        <p:nvSpPr>
          <p:cNvPr id="529413" name="Rectangle 5"/>
          <p:cNvSpPr>
            <a:spLocks noChangeArrowheads="1"/>
          </p:cNvSpPr>
          <p:nvPr/>
        </p:nvSpPr>
        <p:spPr bwMode="auto">
          <a:xfrm>
            <a:off x="914400" y="3114675"/>
            <a:ext cx="3929622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529414" name="Rectangle 6"/>
          <p:cNvSpPr>
            <a:spLocks noChangeArrowheads="1"/>
          </p:cNvSpPr>
          <p:nvPr/>
        </p:nvSpPr>
        <p:spPr bwMode="auto">
          <a:xfrm>
            <a:off x="4953000" y="3119438"/>
            <a:ext cx="390297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112648" name="Line 7"/>
          <p:cNvSpPr>
            <a:spLocks noChangeShapeType="1"/>
          </p:cNvSpPr>
          <p:nvPr/>
        </p:nvSpPr>
        <p:spPr bwMode="auto">
          <a:xfrm flipH="1">
            <a:off x="2667000" y="2362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649" name="Line 8"/>
          <p:cNvSpPr>
            <a:spLocks noChangeShapeType="1"/>
          </p:cNvSpPr>
          <p:nvPr/>
        </p:nvSpPr>
        <p:spPr bwMode="auto">
          <a:xfrm>
            <a:off x="4724400" y="2362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63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Relational Schema Design</a:t>
            </a:r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381000" y="3916144"/>
            <a:ext cx="85972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Anomalies: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Redundancy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	 = repeat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data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Update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anomalies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	 = what if Fred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moves to “Bellevue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”?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Deletion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anomalies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= what if Joe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deletes his phone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number?</a:t>
            </a:r>
          </a:p>
        </p:txBody>
      </p:sp>
      <p:graphicFrame>
        <p:nvGraphicFramePr>
          <p:cNvPr id="443397" name="Group 5"/>
          <p:cNvGraphicFramePr>
            <a:graphicFrameLocks noGrp="1"/>
          </p:cNvGraphicFramePr>
          <p:nvPr>
            <p:extLst/>
          </p:nvPr>
        </p:nvGraphicFramePr>
        <p:xfrm>
          <a:off x="762000" y="2133600"/>
          <a:ext cx="7543800" cy="1584960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5950"/>
                <a:gridCol w="18859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PhoneNumber</a:t>
                      </a:r>
                      <a:endParaRPr kumimoji="0" lang="en-US" sz="2000" b="0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 Decomposition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12725" y="1489075"/>
            <a:ext cx="4151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  <a:latin typeface="Arial"/>
                <a:cs typeface="Arial"/>
              </a:rPr>
              <a:t>Break the relation into two: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445444" name="Group 4"/>
          <p:cNvGraphicFramePr>
            <a:graphicFrameLocks noGrp="1"/>
          </p:cNvGraphicFramePr>
          <p:nvPr>
            <p:extLst/>
          </p:nvPr>
        </p:nvGraphicFramePr>
        <p:xfrm>
          <a:off x="304800" y="3841750"/>
          <a:ext cx="4514850" cy="109728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  <a:gridCol w="15049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5462" name="Group 22"/>
          <p:cNvGraphicFramePr>
            <a:graphicFrameLocks noGrp="1"/>
          </p:cNvGraphicFramePr>
          <p:nvPr>
            <p:extLst/>
          </p:nvPr>
        </p:nvGraphicFramePr>
        <p:xfrm>
          <a:off x="5029200" y="3886200"/>
          <a:ext cx="3657600" cy="146304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PhoneNumber</a:t>
                      </a:r>
                      <a:endParaRPr kumimoji="0" lang="en-US" sz="1800" b="0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Text Box 39"/>
          <p:cNvSpPr txBox="1">
            <a:spLocks noChangeArrowheads="1"/>
          </p:cNvSpPr>
          <p:nvPr/>
        </p:nvSpPr>
        <p:spPr bwMode="auto">
          <a:xfrm>
            <a:off x="381000" y="5014913"/>
            <a:ext cx="684033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Anomalies have gone: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No more repeated data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Easy to move Fred to “Bellevue” (how ?)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Easy to delete all Joe’s phone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numbers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(how ?)</a:t>
            </a:r>
          </a:p>
        </p:txBody>
      </p:sp>
      <p:graphicFrame>
        <p:nvGraphicFramePr>
          <p:cNvPr id="445480" name="Group 40"/>
          <p:cNvGraphicFramePr>
            <a:graphicFrameLocks noGrp="1"/>
          </p:cNvGraphicFramePr>
          <p:nvPr>
            <p:extLst/>
          </p:nvPr>
        </p:nvGraphicFramePr>
        <p:xfrm>
          <a:off x="1676400" y="2057400"/>
          <a:ext cx="6781800" cy="1463040"/>
        </p:xfrm>
        <a:graphic>
          <a:graphicData uri="http://schemas.openxmlformats.org/drawingml/2006/table">
            <a:tbl>
              <a:tblPr/>
              <a:tblGrid>
                <a:gridCol w="1695450"/>
                <a:gridCol w="1695450"/>
                <a:gridCol w="1695450"/>
                <a:gridCol w="1695450"/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0" name="Line 67"/>
          <p:cNvSpPr>
            <a:spLocks noChangeShapeType="1"/>
          </p:cNvSpPr>
          <p:nvPr/>
        </p:nvSpPr>
        <p:spPr bwMode="auto">
          <a:xfrm flipH="1">
            <a:off x="914400" y="3048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741" name="Line 68"/>
          <p:cNvSpPr>
            <a:spLocks noChangeShapeType="1"/>
          </p:cNvSpPr>
          <p:nvPr/>
        </p:nvSpPr>
        <p:spPr bwMode="auto">
          <a:xfrm rot="2354864" flipV="1">
            <a:off x="7135139" y="3582781"/>
            <a:ext cx="664924" cy="14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397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Relational Schema Design</a:t>
            </a:r>
            <a:br>
              <a:rPr lang="en-US"/>
            </a:br>
            <a:r>
              <a:rPr lang="en-US"/>
              <a:t>(or Logical Design)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How do we do this systematically?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Start </a:t>
            </a:r>
            <a:r>
              <a:rPr lang="en-US" dirty="0"/>
              <a:t>with some relational </a:t>
            </a:r>
            <a:r>
              <a:rPr lang="en-US" dirty="0" smtClean="0"/>
              <a:t>schema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Find </a:t>
            </a:r>
            <a:r>
              <a:rPr lang="en-US" dirty="0"/>
              <a:t>out its </a:t>
            </a:r>
            <a:r>
              <a:rPr lang="en-US" b="1" i="1" u="sng" dirty="0"/>
              <a:t>functional </a:t>
            </a:r>
            <a:r>
              <a:rPr lang="en-US" b="1" i="1" u="sng" dirty="0" smtClean="0"/>
              <a:t>dependencies</a:t>
            </a:r>
            <a:r>
              <a:rPr lang="en-US" dirty="0" smtClean="0"/>
              <a:t> (FDs)</a:t>
            </a:r>
            <a:endParaRPr lang="en-US" b="1" i="1" u="sng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FDs to </a:t>
            </a:r>
            <a:r>
              <a:rPr lang="en-US" b="1" i="1" u="sng" dirty="0" smtClean="0"/>
              <a:t>normalize</a:t>
            </a:r>
            <a:r>
              <a:rPr lang="en-US" dirty="0" smtClean="0"/>
              <a:t> the relational </a:t>
            </a:r>
            <a:r>
              <a:rPr lang="en-US" dirty="0"/>
              <a:t>schema</a:t>
            </a:r>
          </a:p>
        </p:txBody>
      </p:sp>
    </p:spTree>
    <p:extLst>
      <p:ext uri="{BB962C8B-B14F-4D97-AF65-F5344CB8AC3E}">
        <p14:creationId xmlns:p14="http://schemas.microsoft.com/office/powerpoint/2010/main" val="14276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Functional </a:t>
            </a:r>
            <a:r>
              <a:rPr lang="en-US" dirty="0" smtClean="0"/>
              <a:t>Dependencies (</a:t>
            </a:r>
            <a:r>
              <a:rPr lang="en-US" dirty="0" err="1" smtClean="0"/>
              <a:t>FDs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41325" y="1919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609600" y="1771472"/>
            <a:ext cx="62749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u="sng" dirty="0" smtClean="0">
                <a:solidFill>
                  <a:srgbClr val="FF0000"/>
                </a:solidFill>
                <a:latin typeface="Arial"/>
                <a:cs typeface="Arial"/>
              </a:rPr>
              <a:t>Definition</a:t>
            </a:r>
          </a:p>
          <a:p>
            <a:pPr eaLnBrk="0" hangingPunct="0"/>
            <a:endParaRPr 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              If two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tuples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agree on the attributes 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1371600" y="3581400"/>
            <a:ext cx="61044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then they must also agree on the attributes</a:t>
            </a: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759764" y="4613275"/>
            <a:ext cx="14500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Formally:  </a:t>
            </a:r>
          </a:p>
        </p:txBody>
      </p:sp>
      <p:sp>
        <p:nvSpPr>
          <p:cNvPr id="451591" name="Text Box 7"/>
          <p:cNvSpPr txBox="1">
            <a:spLocks noChangeArrowheads="1"/>
          </p:cNvSpPr>
          <p:nvPr/>
        </p:nvSpPr>
        <p:spPr bwMode="auto">
          <a:xfrm>
            <a:off x="1997517" y="5410200"/>
            <a:ext cx="425088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, A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B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, B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2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, …,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B</a:t>
            </a:r>
            <a:r>
              <a:rPr lang="en-US" baseline="-25000" dirty="0" err="1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m</a:t>
            </a:r>
            <a:endParaRPr lang="en-US" baseline="-25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51592" name="Text Box 8"/>
          <p:cNvSpPr txBox="1">
            <a:spLocks noChangeArrowheads="1"/>
          </p:cNvSpPr>
          <p:nvPr/>
        </p:nvSpPr>
        <p:spPr bwMode="auto">
          <a:xfrm>
            <a:off x="2971800" y="3062288"/>
            <a:ext cx="194255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, A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</a:p>
        </p:txBody>
      </p:sp>
      <p:sp>
        <p:nvSpPr>
          <p:cNvPr id="451593" name="Text Box 9"/>
          <p:cNvSpPr txBox="1">
            <a:spLocks noChangeArrowheads="1"/>
          </p:cNvSpPr>
          <p:nvPr/>
        </p:nvSpPr>
        <p:spPr bwMode="auto">
          <a:xfrm>
            <a:off x="2971800" y="4114800"/>
            <a:ext cx="202050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B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, B</a:t>
            </a:r>
            <a:r>
              <a:rPr lang="en-US" baseline="-25000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2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, …,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B</a:t>
            </a:r>
            <a:r>
              <a:rPr lang="en-US" baseline="-25000" dirty="0" err="1">
                <a:solidFill>
                  <a:srgbClr val="0000FF"/>
                </a:solidFill>
                <a:latin typeface="Arial"/>
                <a:cs typeface="Arial"/>
                <a:sym typeface="Wingdings" charset="2"/>
              </a:rPr>
              <a:t>m</a:t>
            </a:r>
            <a:endParaRPr lang="en-US" baseline="-25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4800600" y="4568952"/>
            <a:ext cx="4267200" cy="612648"/>
          </a:xfrm>
          <a:prstGeom prst="wedgeEllipseCallout">
            <a:avLst>
              <a:gd name="adj1" fmla="val -36589"/>
              <a:gd name="adj2" fmla="val 8932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…A</a:t>
            </a:r>
            <a:r>
              <a:rPr lang="en-US" sz="2000" baseline="-25000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determines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B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..B</a:t>
            </a:r>
            <a:r>
              <a:rPr lang="en-US" sz="2000" baseline="-25000" dirty="0">
                <a:solidFill>
                  <a:srgbClr val="00000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5324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Functional Dependencies (FDs)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kern="1200" dirty="0" smtClean="0">
                <a:solidFill>
                  <a:srgbClr val="FF0000"/>
                </a:solidFill>
                <a:ea typeface="+mn-ea"/>
              </a:rPr>
              <a:t>Definition</a:t>
            </a:r>
            <a:r>
              <a:rPr lang="en-US" sz="2400" dirty="0" smtClean="0"/>
              <a:t>   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, ..., A</a:t>
            </a:r>
            <a:r>
              <a:rPr lang="en-US" sz="2400" baseline="-25000" dirty="0">
                <a:solidFill>
                  <a:srgbClr val="0000FF"/>
                </a:solidFill>
              </a:rPr>
              <a:t>m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sym typeface="Wingdings" charset="2"/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  <a:sym typeface="Wingdings" charset="2"/>
              </a:rPr>
              <a:t>1</a:t>
            </a:r>
            <a:r>
              <a:rPr lang="en-US" sz="2400" dirty="0">
                <a:solidFill>
                  <a:srgbClr val="FF0000"/>
                </a:solidFill>
                <a:sym typeface="Wingdings" charset="2"/>
              </a:rPr>
              <a:t>, ..., </a:t>
            </a:r>
            <a:r>
              <a:rPr lang="en-US" sz="2400" dirty="0" err="1">
                <a:solidFill>
                  <a:srgbClr val="FF0000"/>
                </a:solidFill>
                <a:sym typeface="Wingdings" charset="2"/>
              </a:rPr>
              <a:t>B</a:t>
            </a:r>
            <a:r>
              <a:rPr lang="en-US" sz="2400" baseline="-25000" dirty="0" err="1">
                <a:solidFill>
                  <a:srgbClr val="FF0000"/>
                </a:solidFill>
                <a:sym typeface="Wingdings" charset="2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sz="2400" b="1" dirty="0">
                <a:sym typeface="Wingdings" charset="2"/>
              </a:rPr>
              <a:t>holds</a:t>
            </a:r>
            <a:r>
              <a:rPr lang="en-US" sz="2400" dirty="0">
                <a:sym typeface="Wingdings" charset="2"/>
              </a:rPr>
              <a:t> in R if:</a:t>
            </a:r>
            <a:endParaRPr lang="en-US" sz="2400" dirty="0" smtClean="0">
              <a:sym typeface="Wingdings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ym typeface="Wingdings" charset="2"/>
              </a:rPr>
              <a:t>	</a:t>
            </a:r>
            <a:r>
              <a:rPr lang="en-US" sz="2400" dirty="0" smtClean="0">
                <a:sym typeface="Symbol" charset="2"/>
              </a:rPr>
              <a:t>∀t</a:t>
            </a:r>
            <a:r>
              <a:rPr lang="en-US" sz="2400" dirty="0">
                <a:sym typeface="Symbol" charset="2"/>
              </a:rPr>
              <a:t>, t’ </a:t>
            </a:r>
            <a:r>
              <a:rPr lang="en-US" sz="2400" dirty="0"/>
              <a:t>∈ </a:t>
            </a:r>
            <a:r>
              <a:rPr lang="en-US" sz="2400" dirty="0" smtClean="0">
                <a:sym typeface="Symbol" charset="2"/>
              </a:rPr>
              <a:t>R</a:t>
            </a:r>
            <a:r>
              <a:rPr lang="en-US" sz="2400" dirty="0">
                <a:sym typeface="Symbol" charset="2"/>
              </a:rPr>
              <a:t>,</a:t>
            </a:r>
            <a:r>
              <a:rPr lang="en-US" sz="2400" dirty="0" smtClean="0">
                <a:sym typeface="Symbol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ym typeface="Symbol" charset="2"/>
              </a:rPr>
              <a:t>	(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t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.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1 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= t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’.A</a:t>
            </a:r>
            <a:r>
              <a:rPr lang="en-US" sz="2400" baseline="-25000" dirty="0">
                <a:solidFill>
                  <a:srgbClr val="0000FF"/>
                </a:solidFill>
                <a:sym typeface="Symbol" charset="2"/>
              </a:rPr>
              <a:t>1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∧...∧ </a:t>
            </a:r>
            <a:r>
              <a:rPr lang="en-US" sz="2400" dirty="0" err="1" smtClean="0">
                <a:solidFill>
                  <a:srgbClr val="0000FF"/>
                </a:solidFill>
                <a:sym typeface="Symbol" charset="2"/>
              </a:rPr>
              <a:t>t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.</a:t>
            </a:r>
            <a:r>
              <a:rPr lang="en-US" sz="2400" dirty="0" err="1" smtClean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sz="2400" baseline="-25000" dirty="0" err="1" smtClean="0">
                <a:solidFill>
                  <a:srgbClr val="0000FF"/>
                </a:solidFill>
                <a:sym typeface="Symbol" charset="2"/>
              </a:rPr>
              <a:t>m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= </a:t>
            </a:r>
            <a:r>
              <a:rPr lang="en-US" sz="2400" dirty="0" err="1" smtClean="0">
                <a:solidFill>
                  <a:srgbClr val="0000FF"/>
                </a:solidFill>
                <a:sym typeface="Symbol" charset="2"/>
              </a:rPr>
              <a:t>t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’.A</a:t>
            </a:r>
            <a:r>
              <a:rPr lang="en-US" sz="2400" baseline="-25000" dirty="0" err="1">
                <a:solidFill>
                  <a:srgbClr val="0000FF"/>
                </a:solidFill>
                <a:sym typeface="Symbol" charset="2"/>
              </a:rPr>
              <a:t>m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2400" dirty="0" smtClean="0">
                <a:sym typeface="Wingdings" charset="2"/>
              </a:rPr>
              <a:t>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t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smtClean="0">
                <a:solidFill>
                  <a:srgbClr val="FF0000"/>
                </a:solidFill>
                <a:sym typeface="Symbol" charset="2"/>
              </a:rPr>
              <a:t>1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= t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’.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smtClean="0">
                <a:solidFill>
                  <a:srgbClr val="FF0000"/>
                </a:solidFill>
                <a:sym typeface="Symbol" charset="2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∧ 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...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∧ 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t.</a:t>
            </a:r>
            <a:r>
              <a:rPr lang="en-US" sz="2400" dirty="0" err="1" smtClean="0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charset="2"/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= t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’.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err="1">
                <a:solidFill>
                  <a:srgbClr val="FF0000"/>
                </a:solidFill>
                <a:sym typeface="Symbol" charset="2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)</a:t>
            </a:r>
          </a:p>
          <a:p>
            <a:pPr eaLnBrk="1" hangingPunct="1">
              <a:buFontTx/>
              <a:buNone/>
            </a:pPr>
            <a:endParaRPr lang="en-US" sz="2400" baseline="-25000" dirty="0">
              <a:sym typeface="Symbol" charset="2"/>
            </a:endParaRPr>
          </a:p>
        </p:txBody>
      </p:sp>
      <p:graphicFrame>
        <p:nvGraphicFramePr>
          <p:cNvPr id="453636" name="Group 4"/>
          <p:cNvGraphicFramePr>
            <a:graphicFrameLocks noGrp="1"/>
          </p:cNvGraphicFramePr>
          <p:nvPr>
            <p:extLst/>
          </p:nvPr>
        </p:nvGraphicFramePr>
        <p:xfrm>
          <a:off x="1066800" y="3622675"/>
          <a:ext cx="6400800" cy="2246313"/>
        </p:xfrm>
        <a:graphic>
          <a:graphicData uri="http://schemas.openxmlformats.org/drawingml/2006/table">
            <a:tbl>
              <a:tblPr/>
              <a:tblGrid>
                <a:gridCol w="639763"/>
                <a:gridCol w="641350"/>
                <a:gridCol w="638175"/>
                <a:gridCol w="641350"/>
                <a:gridCol w="639762"/>
                <a:gridCol w="639763"/>
                <a:gridCol w="641350"/>
                <a:gridCol w="638175"/>
                <a:gridCol w="641350"/>
                <a:gridCol w="639762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n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36948" name="AutoShape 83"/>
          <p:cNvSpPr>
            <a:spLocks/>
          </p:cNvSpPr>
          <p:nvPr/>
        </p:nvSpPr>
        <p:spPr bwMode="auto">
          <a:xfrm rot="-5400000">
            <a:off x="26289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>if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t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t’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agree here</a:t>
            </a:r>
          </a:p>
        </p:txBody>
      </p:sp>
      <p:sp>
        <p:nvSpPr>
          <p:cNvPr id="36949" name="AutoShape 84"/>
          <p:cNvSpPr>
            <a:spLocks/>
          </p:cNvSpPr>
          <p:nvPr/>
        </p:nvSpPr>
        <p:spPr bwMode="auto">
          <a:xfrm rot="-5400000">
            <a:off x="51435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>then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t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t’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agree here</a:t>
            </a:r>
          </a:p>
        </p:txBody>
      </p:sp>
      <p:sp>
        <p:nvSpPr>
          <p:cNvPr id="36950" name="Text Box 85"/>
          <p:cNvSpPr txBox="1">
            <a:spLocks noChangeArrowheads="1"/>
          </p:cNvSpPr>
          <p:nvPr/>
        </p:nvSpPr>
        <p:spPr bwMode="auto">
          <a:xfrm>
            <a:off x="685800" y="4495800"/>
            <a:ext cx="274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</a:rPr>
              <a:t>t</a:t>
            </a:r>
          </a:p>
        </p:txBody>
      </p:sp>
      <p:sp>
        <p:nvSpPr>
          <p:cNvPr id="36951" name="Text Box 86"/>
          <p:cNvSpPr txBox="1">
            <a:spLocks noChangeArrowheads="1"/>
          </p:cNvSpPr>
          <p:nvPr/>
        </p:nvSpPr>
        <p:spPr bwMode="auto">
          <a:xfrm>
            <a:off x="685800" y="5181600"/>
            <a:ext cx="327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</a:rPr>
              <a:t>t’</a:t>
            </a:r>
          </a:p>
        </p:txBody>
      </p:sp>
      <p:sp>
        <p:nvSpPr>
          <p:cNvPr id="36952" name="Text Box 87"/>
          <p:cNvSpPr txBox="1">
            <a:spLocks noChangeArrowheads="1"/>
          </p:cNvSpPr>
          <p:nvPr/>
        </p:nvSpPr>
        <p:spPr bwMode="auto">
          <a:xfrm>
            <a:off x="622823" y="366778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3352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48" grpId="0" animBg="1"/>
      <p:bldP spid="36949" grpId="0" animBg="1"/>
      <p:bldP spid="36950" grpId="0"/>
      <p:bldP spid="36951" grpId="0"/>
      <p:bldP spid="369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118622</TotalTime>
  <Words>2111</Words>
  <Application>Microsoft Macintosh PowerPoint</Application>
  <PresentationFormat>On-screen Show (4:3)</PresentationFormat>
  <Paragraphs>621</Paragraphs>
  <Slides>47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 Black</vt:lpstr>
      <vt:lpstr>Calibri</vt:lpstr>
      <vt:lpstr>Mangal</vt:lpstr>
      <vt:lpstr>ＭＳ Ｐゴシック</vt:lpstr>
      <vt:lpstr>Osaka</vt:lpstr>
      <vt:lpstr>Symbol</vt:lpstr>
      <vt:lpstr>Wingdings</vt:lpstr>
      <vt:lpstr>Arial</vt:lpstr>
      <vt:lpstr>Essential</vt:lpstr>
      <vt:lpstr>Cse 344</vt:lpstr>
      <vt:lpstr>Administrivia</vt:lpstr>
      <vt:lpstr>Database Design Process</vt:lpstr>
      <vt:lpstr>Relational Schema Design</vt:lpstr>
      <vt:lpstr>Relational Schema Design</vt:lpstr>
      <vt:lpstr>Relation Decomposition</vt:lpstr>
      <vt:lpstr>Relational Schema Design (or Logical Design)</vt:lpstr>
      <vt:lpstr>Functional Dependencies (FDs)</vt:lpstr>
      <vt:lpstr>Functional Dependencies (FDs)</vt:lpstr>
      <vt:lpstr>Example</vt:lpstr>
      <vt:lpstr>Example</vt:lpstr>
      <vt:lpstr>Example</vt:lpstr>
      <vt:lpstr>Example</vt:lpstr>
      <vt:lpstr>Example</vt:lpstr>
      <vt:lpstr>Buzzwords</vt:lpstr>
      <vt:lpstr>Why bother with FDs?</vt:lpstr>
      <vt:lpstr>An Interesting Observation</vt:lpstr>
      <vt:lpstr>Closure of a set of Attributes</vt:lpstr>
      <vt:lpstr>Closure Algorithm</vt:lpstr>
      <vt:lpstr>Example</vt:lpstr>
      <vt:lpstr>Example</vt:lpstr>
      <vt:lpstr>Example</vt:lpstr>
      <vt:lpstr>Example</vt:lpstr>
      <vt:lpstr>Practice at Home</vt:lpstr>
      <vt:lpstr>Practice at Home</vt:lpstr>
      <vt:lpstr>Keys</vt:lpstr>
      <vt:lpstr>Computing (Super)Keys</vt:lpstr>
      <vt:lpstr>Example</vt:lpstr>
      <vt:lpstr>Example</vt:lpstr>
      <vt:lpstr>Key or Keys ?</vt:lpstr>
      <vt:lpstr>Key or Keys ?</vt:lpstr>
      <vt:lpstr>Eliminating Anomalies</vt:lpstr>
      <vt:lpstr>Boyce-Codd Normal Form</vt:lpstr>
      <vt:lpstr>BCNF Decomposition Algorithm</vt:lpstr>
      <vt:lpstr>Example</vt:lpstr>
      <vt:lpstr>Example BCNF Decomposition</vt:lpstr>
      <vt:lpstr>Example BCNF Decomposition</vt:lpstr>
      <vt:lpstr>Example BCNF Decomposition</vt:lpstr>
      <vt:lpstr>Example BCNF Decomposition</vt:lpstr>
      <vt:lpstr>Example BCNF Decomposition</vt:lpstr>
      <vt:lpstr>Example: BCNF</vt:lpstr>
      <vt:lpstr>Example: BCNF</vt:lpstr>
      <vt:lpstr>Example: BCNF</vt:lpstr>
      <vt:lpstr>Example: BCNF</vt:lpstr>
      <vt:lpstr>Example: BCNF</vt:lpstr>
      <vt:lpstr>Example: BCNF</vt:lpstr>
      <vt:lpstr>Decompositions in General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347</cp:revision>
  <cp:lastPrinted>2018-02-26T23:10:19Z</cp:lastPrinted>
  <dcterms:created xsi:type="dcterms:W3CDTF">2017-03-27T18:12:41Z</dcterms:created>
  <dcterms:modified xsi:type="dcterms:W3CDTF">2018-05-16T17:32:35Z</dcterms:modified>
</cp:coreProperties>
</file>