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2"/>
  </p:notesMasterIdLst>
  <p:sldIdLst>
    <p:sldId id="256" r:id="rId2"/>
    <p:sldId id="534" r:id="rId3"/>
    <p:sldId id="619" r:id="rId4"/>
    <p:sldId id="566" r:id="rId5"/>
    <p:sldId id="567" r:id="rId6"/>
    <p:sldId id="568" r:id="rId7"/>
    <p:sldId id="569" r:id="rId8"/>
    <p:sldId id="586" r:id="rId9"/>
    <p:sldId id="587" r:id="rId10"/>
    <p:sldId id="588" r:id="rId11"/>
    <p:sldId id="589" r:id="rId12"/>
    <p:sldId id="590" r:id="rId13"/>
    <p:sldId id="591" r:id="rId14"/>
    <p:sldId id="592" r:id="rId15"/>
    <p:sldId id="593" r:id="rId16"/>
    <p:sldId id="594" r:id="rId17"/>
    <p:sldId id="595" r:id="rId18"/>
    <p:sldId id="596" r:id="rId19"/>
    <p:sldId id="597" r:id="rId20"/>
    <p:sldId id="598" r:id="rId21"/>
    <p:sldId id="599" r:id="rId22"/>
    <p:sldId id="600" r:id="rId23"/>
    <p:sldId id="601" r:id="rId24"/>
    <p:sldId id="602" r:id="rId25"/>
    <p:sldId id="603" r:id="rId26"/>
    <p:sldId id="604" r:id="rId27"/>
    <p:sldId id="605" r:id="rId28"/>
    <p:sldId id="606" r:id="rId29"/>
    <p:sldId id="607" r:id="rId30"/>
    <p:sldId id="608" r:id="rId31"/>
    <p:sldId id="609" r:id="rId32"/>
    <p:sldId id="610" r:id="rId33"/>
    <p:sldId id="611" r:id="rId34"/>
    <p:sldId id="612" r:id="rId35"/>
    <p:sldId id="613" r:id="rId36"/>
    <p:sldId id="614" r:id="rId37"/>
    <p:sldId id="615" r:id="rId38"/>
    <p:sldId id="616" r:id="rId39"/>
    <p:sldId id="617" r:id="rId40"/>
    <p:sldId id="618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47" autoAdjust="0"/>
    <p:restoredTop sz="84491" autoAdjust="0"/>
  </p:normalViewPr>
  <p:slideViewPr>
    <p:cSldViewPr snapToGrid="0" snapToObjects="1">
      <p:cViewPr varScale="1">
        <p:scale>
          <a:sx n="93" d="100"/>
          <a:sy n="93" d="100"/>
        </p:scale>
        <p:origin x="48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5/14/18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3167C6-CE12-3B4F-9855-6F2E493F1DEE}" type="slidenum">
              <a:rPr lang="en-US"/>
              <a:pPr/>
              <a:t>5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It is not easy to go from real-world entities to a database schema.</a:t>
            </a:r>
            <a:r>
              <a:rPr lang="en-US" baseline="0" dirty="0" smtClean="0"/>
              <a:t> One tool to help along the way are E/R diagram.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a topic that has been studied for decades – in fact there has been an annual conference just on conceptual modeling!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9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Round arrow</a:t>
            </a:r>
            <a:r>
              <a:rPr lang="en-US" baseline="0" dirty="0" smtClean="0"/>
              <a:t>: every product must be owned by exactly one company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NOTE: Foreign</a:t>
            </a:r>
            <a:r>
              <a:rPr lang="en-US" baseline="0" dirty="0" smtClean="0"/>
              <a:t> keys are allowed to be NULL, so the top one can still correspond to a FK constraint.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801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6D92C3-05F8-A342-A0A6-B1E55E2FEE5C}" type="slidenum">
              <a:rPr lang="en-US"/>
              <a:pPr/>
              <a:t>27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256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F43B37-5AAF-E945-81EB-C87AE0CEF715}" type="slidenum">
              <a:rPr lang="en-US"/>
              <a:pPr/>
              <a:t>28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We have already learned about this earlier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9531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BACDB3-9931-1D45-99AF-49A738EB585C}" type="slidenum">
              <a:rPr lang="en-US"/>
              <a:pPr/>
              <a:t>29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002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22566-6806-7849-A78E-1FBF04FEEBAF}" type="slidenum">
              <a:rPr lang="en-US"/>
              <a:pPr/>
              <a:t>30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Recall that primary key is the order</a:t>
            </a:r>
            <a:r>
              <a:rPr lang="en-US" baseline="0" dirty="0" smtClean="0"/>
              <a:t> for which rows are laid out on the disk!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357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2973D1-81F1-4846-909A-2CD60E7FFE04}" type="slidenum">
              <a:rPr lang="en-US"/>
              <a:pPr/>
              <a:t>31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012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CD9A49-4AA6-2A42-8271-3A08439C8456}" type="slidenum">
              <a:rPr lang="en-US"/>
              <a:pPr/>
              <a:t>32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561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AE83C-A6C8-654C-963C-28684EE11C0B}" type="slidenum">
              <a:rPr lang="en-US"/>
              <a:pPr/>
              <a:t>33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22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701226-2C5B-0647-9A40-D25671E34C99}" type="slidenum">
              <a:rPr lang="en-US"/>
              <a:pPr/>
              <a:t>34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394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possibly end up in a cycle this way. (need to temporarily drop the constraints in order to update</a:t>
            </a:r>
            <a:r>
              <a:rPr lang="en-US" baseline="0" dirty="0" smtClean="0"/>
              <a:t> rows)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45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E2F72D-9242-C647-87B0-F3F343C5FC2A}" type="slidenum">
              <a:rPr lang="en-US"/>
              <a:pPr/>
              <a:t>6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covered physical</a:t>
            </a:r>
            <a:r>
              <a:rPr lang="en-US" baseline="0" dirty="0" smtClean="0"/>
              <a:t> schema earlier. Now let’s move on to the upper layers in the design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2019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F39F28-932D-5B4A-9FEB-2362B5D04E38}" type="slidenum">
              <a:rPr lang="en-US"/>
              <a:pPr/>
              <a:t>36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747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F39F28-932D-5B4A-9FEB-2362B5D04E38}" type="slidenum">
              <a:rPr lang="en-US"/>
              <a:pPr/>
              <a:t>37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err="1" smtClean="0"/>
              <a:t>Tuple</a:t>
            </a:r>
            <a:r>
              <a:rPr lang="en-US" dirty="0" smtClean="0"/>
              <a:t>-base</a:t>
            </a:r>
            <a:r>
              <a:rPr lang="en-US" baseline="0" dirty="0" smtClean="0"/>
              <a:t>d constraints are checked more often than attribute-based constraints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4847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F39F28-932D-5B4A-9FEB-2362B5D04E38}" type="slidenum">
              <a:rPr lang="en-US"/>
              <a:pPr/>
              <a:t>38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871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B87E59-EEF6-F444-82DA-388422BE5224}" type="slidenum">
              <a:rPr lang="en-US"/>
              <a:pPr/>
              <a:t>39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Constraints on attributes are only checked when the value of the attribute changes (so they could potentially be violated by other changes).</a:t>
            </a:r>
          </a:p>
          <a:p>
            <a:r>
              <a:rPr lang="en-US" dirty="0" smtClean="0"/>
              <a:t>So, unlike a FK,</a:t>
            </a:r>
            <a:r>
              <a:rPr lang="en-US" baseline="0" dirty="0" smtClean="0"/>
              <a:t> if Product changes, this check won’t catch the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9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F590DB-0B2B-724D-B68C-7266EF238A9D}" type="slidenum">
              <a:rPr lang="en-US"/>
              <a:pPr/>
              <a:t>40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The DBMS would have to deduce whether a change can affect the truthfulness of an assertion.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073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D02F5-DE05-BD47-98F0-C7690A627490}" type="slidenum">
              <a:rPr lang="en-US"/>
              <a:pPr/>
              <a:t>7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Three principal element types</a:t>
            </a:r>
          </a:p>
          <a:p>
            <a:r>
              <a:rPr lang="en-US" dirty="0" smtClean="0"/>
              <a:t>Relationships are connections</a:t>
            </a:r>
            <a:r>
              <a:rPr lang="en-US" baseline="0" dirty="0" smtClean="0"/>
              <a:t> among two or more entity sets. </a:t>
            </a:r>
          </a:p>
          <a:p>
            <a:r>
              <a:rPr lang="en-US" baseline="0" dirty="0" smtClean="0"/>
              <a:t>Relationships can have attributes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97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98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</a:t>
            </a:r>
            <a:r>
              <a:rPr lang="en-US" baseline="0" dirty="0" smtClean="0"/>
              <a:t> are different ways to convert from subclasses to relations (remember Phil B’s example)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11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 Can still have the same furniture owned by both a person and a</a:t>
            </a:r>
            <a:r>
              <a:rPr lang="en-US" baseline="0" dirty="0" smtClean="0"/>
              <a:t> company simultaneously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86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Weak entity sets: an entity set’s key is</a:t>
            </a:r>
            <a:r>
              <a:rPr lang="en-US" baseline="0" dirty="0" smtClean="0"/>
              <a:t> composed of attributes, some or all of which belong to another entity</a:t>
            </a:r>
          </a:p>
          <a:p>
            <a:endParaRPr lang="en-US" dirty="0" smtClean="0"/>
          </a:p>
          <a:p>
            <a:r>
              <a:rPr lang="en-US" dirty="0" smtClean="0"/>
              <a:t>Don’t need to construct relation</a:t>
            </a:r>
            <a:r>
              <a:rPr lang="en-US" baseline="0" dirty="0" smtClean="0"/>
              <a:t> for affiliation since team gets its key from university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59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slide is</a:t>
            </a:r>
            <a:r>
              <a:rPr lang="en-US" baseline="0" dirty="0" smtClean="0"/>
              <a:t> a quick exercise for understanding weak entity sets.  Ask the class: “what are the keys of R?”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Since R is weak, it must include all keys that we can reaching following weak relationships.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Answer: </a:t>
            </a:r>
            <a:r>
              <a:rPr lang="en-US" baseline="0" dirty="0" err="1" smtClean="0"/>
              <a:t>R.key</a:t>
            </a:r>
            <a:r>
              <a:rPr lang="en-US" baseline="0" dirty="0" smtClean="0"/>
              <a:t> = A, C, D, H, F, E, K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Notice that we do not include L, or G, because the relationship S-&gt;U is not weak.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00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3EFC3-FD60-0C43-869A-FE6512C0FBB0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242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Entities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N-1 Relationships to Relations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6800" y="36576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Orders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371600" y="1828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prod-ID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971800" y="1828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cust</a:t>
            </a:r>
            <a:r>
              <a:rPr lang="en-US" u="sng" dirty="0" smtClean="0">
                <a:solidFill>
                  <a:srgbClr val="000000"/>
                </a:solidFill>
                <a:latin typeface="Arial"/>
              </a:rPr>
              <a:t>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28600" y="2743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 flipV="1">
            <a:off x="13716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2133600" y="2514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2743200" y="25146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3962400" y="32766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Shipment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248400" y="3581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Shipping-Co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7543800" y="4648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address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7391400" y="2362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>
                <a:solidFill>
                  <a:srgbClr val="000000"/>
                </a:solidFill>
                <a:latin typeface="Arial"/>
              </a:rPr>
              <a:t>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" name="AutoShape 26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5486400" y="3962400"/>
            <a:ext cx="762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</p:spPr>
      </p:cxnSp>
      <p:cxnSp>
        <p:nvCxnSpPr>
          <p:cNvPr id="18" name="Straight Connector 17"/>
          <p:cNvCxnSpPr>
            <a:stCxn id="12" idx="1"/>
            <a:endCxn id="5" idx="3"/>
          </p:cNvCxnSpPr>
          <p:nvPr/>
        </p:nvCxnSpPr>
        <p:spPr bwMode="auto">
          <a:xfrm rot="10800000" flipV="1">
            <a:off x="3200400" y="3962400"/>
            <a:ext cx="762000" cy="7620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5" idx="3"/>
            <a:endCxn id="13" idx="0"/>
          </p:cNvCxnSpPr>
          <p:nvPr/>
        </p:nvCxnSpPr>
        <p:spPr bwMode="auto">
          <a:xfrm rot="5400000">
            <a:off x="7161447" y="3139421"/>
            <a:ext cx="633833" cy="2501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4" idx="1"/>
            <a:endCxn id="13" idx="2"/>
          </p:cNvCxnSpPr>
          <p:nvPr/>
        </p:nvCxnSpPr>
        <p:spPr bwMode="auto">
          <a:xfrm rot="16200000" flipV="1">
            <a:off x="7351947" y="4344754"/>
            <a:ext cx="405233" cy="4025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5181600" y="2133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" name="Straight Connector 26"/>
          <p:cNvCxnSpPr>
            <a:stCxn id="25" idx="3"/>
            <a:endCxn id="12" idx="0"/>
          </p:cNvCxnSpPr>
          <p:nvPr/>
        </p:nvCxnSpPr>
        <p:spPr bwMode="auto">
          <a:xfrm rot="5400000">
            <a:off x="4780197" y="2663171"/>
            <a:ext cx="557633" cy="6692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524000" y="5715000"/>
            <a:ext cx="382854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Represent this in relations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942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N-1 Relationships to Relations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6800" y="36576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Orders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371600" y="1828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prod-ID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971800" y="1828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cust</a:t>
            </a:r>
            <a:r>
              <a:rPr lang="en-US" u="sng" dirty="0" smtClean="0">
                <a:solidFill>
                  <a:srgbClr val="000000"/>
                </a:solidFill>
                <a:latin typeface="Arial"/>
              </a:rPr>
              <a:t>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28600" y="2743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 flipV="1">
            <a:off x="13716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2133600" y="2514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2743200" y="25146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3962400" y="32766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Shipment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248400" y="3581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Shipping-Co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7543800" y="4648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address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7391400" y="2362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>
                <a:solidFill>
                  <a:srgbClr val="000000"/>
                </a:solidFill>
                <a:latin typeface="Arial"/>
              </a:rPr>
              <a:t>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" name="AutoShape 26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5486400" y="3962400"/>
            <a:ext cx="762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</p:spPr>
      </p:cxnSp>
      <p:cxnSp>
        <p:nvCxnSpPr>
          <p:cNvPr id="18" name="Straight Connector 17"/>
          <p:cNvCxnSpPr>
            <a:stCxn id="12" idx="1"/>
            <a:endCxn id="5" idx="3"/>
          </p:cNvCxnSpPr>
          <p:nvPr/>
        </p:nvCxnSpPr>
        <p:spPr bwMode="auto">
          <a:xfrm rot="10800000" flipV="1">
            <a:off x="3200400" y="3962400"/>
            <a:ext cx="762000" cy="7620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5" idx="3"/>
            <a:endCxn id="13" idx="0"/>
          </p:cNvCxnSpPr>
          <p:nvPr/>
        </p:nvCxnSpPr>
        <p:spPr bwMode="auto">
          <a:xfrm rot="5400000">
            <a:off x="7161447" y="3139421"/>
            <a:ext cx="633833" cy="2501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4" idx="1"/>
            <a:endCxn id="13" idx="2"/>
          </p:cNvCxnSpPr>
          <p:nvPr/>
        </p:nvCxnSpPr>
        <p:spPr bwMode="auto">
          <a:xfrm rot="16200000" flipV="1">
            <a:off x="7351947" y="4344754"/>
            <a:ext cx="405233" cy="4025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52400" y="5065693"/>
            <a:ext cx="73294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3333CC"/>
                </a:solidFill>
                <a:latin typeface="Arial"/>
              </a:rPr>
              <a:t>Orders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(</a:t>
            </a:r>
            <a:r>
              <a:rPr lang="en-US" sz="2800" u="sng" dirty="0" smtClean="0">
                <a:solidFill>
                  <a:srgbClr val="3333CC"/>
                </a:solidFill>
                <a:latin typeface="Arial"/>
              </a:rPr>
              <a:t>prod-</a:t>
            </a:r>
            <a:r>
              <a:rPr lang="en-US" sz="2800" u="sng" dirty="0" err="1" smtClean="0">
                <a:solidFill>
                  <a:srgbClr val="3333CC"/>
                </a:solidFill>
                <a:latin typeface="Arial"/>
              </a:rPr>
              <a:t>ID,cust</a:t>
            </a:r>
            <a:r>
              <a:rPr lang="en-US" sz="2800" u="sng" dirty="0" smtClean="0">
                <a:solidFill>
                  <a:srgbClr val="3333CC"/>
                </a:solidFill>
                <a:latin typeface="Arial"/>
              </a:rPr>
              <a:t>-ID,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 date1, name,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date2) </a:t>
            </a:r>
            <a:br>
              <a:rPr lang="en-US" sz="2800" dirty="0">
                <a:solidFill>
                  <a:srgbClr val="3333CC"/>
                </a:solidFill>
                <a:latin typeface="Arial"/>
              </a:rPr>
            </a:br>
            <a:r>
              <a:rPr lang="en-US" sz="2800" b="1" dirty="0">
                <a:solidFill>
                  <a:srgbClr val="3333CC"/>
                </a:solidFill>
                <a:latin typeface="Arial"/>
              </a:rPr>
              <a:t>Shipping-Co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(</a:t>
            </a:r>
            <a:r>
              <a:rPr lang="en-US" sz="2800" u="sng" dirty="0">
                <a:solidFill>
                  <a:srgbClr val="3333CC"/>
                </a:solidFill>
                <a:latin typeface="Arial"/>
              </a:rPr>
              <a:t>name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, address)</a:t>
            </a:r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5181600" y="2133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" name="Straight Connector 26"/>
          <p:cNvCxnSpPr>
            <a:stCxn id="25" idx="3"/>
            <a:endCxn id="12" idx="0"/>
          </p:cNvCxnSpPr>
          <p:nvPr/>
        </p:nvCxnSpPr>
        <p:spPr bwMode="auto">
          <a:xfrm rot="5400000">
            <a:off x="4780197" y="2663171"/>
            <a:ext cx="557633" cy="6692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81000" y="6172200"/>
            <a:ext cx="831068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Remember: no separate relations for many-one relationship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791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Multi-way Relationships to Relations</a:t>
            </a:r>
          </a:p>
        </p:txBody>
      </p:sp>
      <p:sp>
        <p:nvSpPr>
          <p:cNvPr id="48132" name="AutoShape 3"/>
          <p:cNvSpPr>
            <a:spLocks noChangeAspect="1" noChangeArrowheads="1"/>
          </p:cNvSpPr>
          <p:nvPr/>
        </p:nvSpPr>
        <p:spPr bwMode="auto">
          <a:xfrm>
            <a:off x="3246438" y="2138363"/>
            <a:ext cx="1393825" cy="1255712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Purchase</a:t>
            </a:r>
          </a:p>
        </p:txBody>
      </p:sp>
      <p:sp>
        <p:nvSpPr>
          <p:cNvPr id="48133" name="Rectangle 4"/>
          <p:cNvSpPr>
            <a:spLocks noChangeAspect="1" noChangeArrowheads="1"/>
          </p:cNvSpPr>
          <p:nvPr/>
        </p:nvSpPr>
        <p:spPr bwMode="auto">
          <a:xfrm>
            <a:off x="457200" y="1371600"/>
            <a:ext cx="2022475" cy="696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Product</a:t>
            </a:r>
          </a:p>
        </p:txBody>
      </p:sp>
      <p:sp>
        <p:nvSpPr>
          <p:cNvPr id="48134" name="Rectangle 5"/>
          <p:cNvSpPr>
            <a:spLocks noChangeAspect="1" noChangeArrowheads="1"/>
          </p:cNvSpPr>
          <p:nvPr/>
        </p:nvSpPr>
        <p:spPr bwMode="auto">
          <a:xfrm>
            <a:off x="2897188" y="4090988"/>
            <a:ext cx="2022475" cy="696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Person</a:t>
            </a:r>
          </a:p>
        </p:txBody>
      </p:sp>
      <p:sp>
        <p:nvSpPr>
          <p:cNvPr id="48135" name="Rectangle 6"/>
          <p:cNvSpPr>
            <a:spLocks noChangeAspect="1" noChangeArrowheads="1"/>
          </p:cNvSpPr>
          <p:nvPr/>
        </p:nvSpPr>
        <p:spPr bwMode="auto">
          <a:xfrm>
            <a:off x="5826125" y="2417763"/>
            <a:ext cx="2022475" cy="696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Store</a:t>
            </a:r>
          </a:p>
        </p:txBody>
      </p:sp>
      <p:sp>
        <p:nvSpPr>
          <p:cNvPr id="48136" name="Line 7"/>
          <p:cNvSpPr>
            <a:spLocks noChangeAspect="1" noChangeShapeType="1"/>
          </p:cNvSpPr>
          <p:nvPr/>
        </p:nvSpPr>
        <p:spPr bwMode="auto">
          <a:xfrm>
            <a:off x="4640263" y="2765425"/>
            <a:ext cx="1185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37" name="Line 8"/>
          <p:cNvSpPr>
            <a:spLocks noChangeAspect="1" noChangeShapeType="1"/>
          </p:cNvSpPr>
          <p:nvPr/>
        </p:nvSpPr>
        <p:spPr bwMode="auto">
          <a:xfrm>
            <a:off x="3943350" y="3394075"/>
            <a:ext cx="0" cy="69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38" name="Line 9"/>
          <p:cNvSpPr>
            <a:spLocks noChangeAspect="1" noChangeShapeType="1"/>
          </p:cNvSpPr>
          <p:nvPr/>
        </p:nvSpPr>
        <p:spPr bwMode="auto">
          <a:xfrm>
            <a:off x="2479675" y="2068513"/>
            <a:ext cx="766763" cy="69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39" name="Oval 10"/>
          <p:cNvSpPr>
            <a:spLocks noChangeArrowheads="1"/>
          </p:cNvSpPr>
          <p:nvPr/>
        </p:nvSpPr>
        <p:spPr bwMode="auto">
          <a:xfrm>
            <a:off x="381000" y="2514600"/>
            <a:ext cx="11430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prod-ID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40" name="Oval 11"/>
          <p:cNvSpPr>
            <a:spLocks noChangeArrowheads="1"/>
          </p:cNvSpPr>
          <p:nvPr/>
        </p:nvSpPr>
        <p:spPr bwMode="auto">
          <a:xfrm>
            <a:off x="1752600" y="2438400"/>
            <a:ext cx="11430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price</a:t>
            </a:r>
          </a:p>
        </p:txBody>
      </p:sp>
      <p:sp>
        <p:nvSpPr>
          <p:cNvPr id="48141" name="Oval 12"/>
          <p:cNvSpPr>
            <a:spLocks noChangeArrowheads="1"/>
          </p:cNvSpPr>
          <p:nvPr/>
        </p:nvSpPr>
        <p:spPr bwMode="auto">
          <a:xfrm>
            <a:off x="1828800" y="5029200"/>
            <a:ext cx="11430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err="1">
                <a:solidFill>
                  <a:srgbClr val="000000"/>
                </a:solidFill>
                <a:latin typeface="Arial"/>
              </a:rPr>
              <a:t>ssn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42" name="Oval 13"/>
          <p:cNvSpPr>
            <a:spLocks noChangeArrowheads="1"/>
          </p:cNvSpPr>
          <p:nvPr/>
        </p:nvSpPr>
        <p:spPr bwMode="auto">
          <a:xfrm>
            <a:off x="3733800" y="5029200"/>
            <a:ext cx="11430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name</a:t>
            </a:r>
          </a:p>
        </p:txBody>
      </p:sp>
      <p:sp>
        <p:nvSpPr>
          <p:cNvPr id="48143" name="Oval 14"/>
          <p:cNvSpPr>
            <a:spLocks noChangeArrowheads="1"/>
          </p:cNvSpPr>
          <p:nvPr/>
        </p:nvSpPr>
        <p:spPr bwMode="auto">
          <a:xfrm>
            <a:off x="5867400" y="1143000"/>
            <a:ext cx="11430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>
                <a:solidFill>
                  <a:srgbClr val="000000"/>
                </a:solidFill>
                <a:latin typeface="Arial"/>
              </a:rPr>
              <a:t>name</a:t>
            </a:r>
          </a:p>
        </p:txBody>
      </p:sp>
      <p:sp>
        <p:nvSpPr>
          <p:cNvPr id="48144" name="Oval 15"/>
          <p:cNvSpPr>
            <a:spLocks noChangeArrowheads="1"/>
          </p:cNvSpPr>
          <p:nvPr/>
        </p:nvSpPr>
        <p:spPr bwMode="auto">
          <a:xfrm>
            <a:off x="7391400" y="1066800"/>
            <a:ext cx="11430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address</a:t>
            </a:r>
          </a:p>
        </p:txBody>
      </p:sp>
      <p:sp>
        <p:nvSpPr>
          <p:cNvPr id="48145" name="Line 16"/>
          <p:cNvSpPr>
            <a:spLocks noChangeShapeType="1"/>
          </p:cNvSpPr>
          <p:nvPr/>
        </p:nvSpPr>
        <p:spPr bwMode="auto">
          <a:xfrm>
            <a:off x="9906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46" name="Line 17"/>
          <p:cNvSpPr>
            <a:spLocks noChangeShapeType="1"/>
          </p:cNvSpPr>
          <p:nvPr/>
        </p:nvSpPr>
        <p:spPr bwMode="auto">
          <a:xfrm>
            <a:off x="1828800" y="2057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47" name="Line 18"/>
          <p:cNvSpPr>
            <a:spLocks noChangeShapeType="1"/>
          </p:cNvSpPr>
          <p:nvPr/>
        </p:nvSpPr>
        <p:spPr bwMode="auto">
          <a:xfrm>
            <a:off x="6477000" y="1828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48" name="Line 19"/>
          <p:cNvSpPr>
            <a:spLocks noChangeShapeType="1"/>
          </p:cNvSpPr>
          <p:nvPr/>
        </p:nvSpPr>
        <p:spPr bwMode="auto">
          <a:xfrm flipH="1">
            <a:off x="7467600" y="1752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49" name="Line 20"/>
          <p:cNvSpPr>
            <a:spLocks noChangeShapeType="1"/>
          </p:cNvSpPr>
          <p:nvPr/>
        </p:nvSpPr>
        <p:spPr bwMode="auto">
          <a:xfrm flipH="1">
            <a:off x="2743200" y="4800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50" name="Line 21"/>
          <p:cNvSpPr>
            <a:spLocks noChangeShapeType="1"/>
          </p:cNvSpPr>
          <p:nvPr/>
        </p:nvSpPr>
        <p:spPr bwMode="auto">
          <a:xfrm>
            <a:off x="4191000" y="4800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1046738" y="5715000"/>
            <a:ext cx="52134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3333CC"/>
                </a:solidFill>
                <a:latin typeface="Arial"/>
              </a:rPr>
              <a:t>Purchase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(</a:t>
            </a:r>
            <a:r>
              <a:rPr lang="en-US" sz="2800" u="sng" dirty="0" smtClean="0">
                <a:solidFill>
                  <a:srgbClr val="3333CC"/>
                </a:solidFill>
                <a:latin typeface="Arial"/>
              </a:rPr>
              <a:t>prod-ID, </a:t>
            </a:r>
            <a:r>
              <a:rPr lang="en-US" sz="2800" u="sng" dirty="0" err="1" smtClean="0">
                <a:solidFill>
                  <a:srgbClr val="3333CC"/>
                </a:solidFill>
                <a:latin typeface="Arial"/>
              </a:rPr>
              <a:t>ssn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, name) </a:t>
            </a:r>
            <a:endParaRPr lang="en-US" sz="2800" dirty="0">
              <a:solidFill>
                <a:srgbClr val="3333CC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949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Modeling Subclasses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441325" y="1828800"/>
            <a:ext cx="555617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dirty="0">
              <a:latin typeface="Arial"/>
              <a:cs typeface="Arial"/>
            </a:endParaRPr>
          </a:p>
          <a:p>
            <a:pPr eaLnBrk="0" hangingPunct="0"/>
            <a:r>
              <a:rPr lang="en-US" dirty="0">
                <a:latin typeface="Arial"/>
                <a:cs typeface="Arial"/>
              </a:rPr>
              <a:t>Some objects in a class may be special</a:t>
            </a:r>
          </a:p>
          <a:p>
            <a:pPr lvl="1" eaLnBrk="0" hangingPunct="0">
              <a:buFontTx/>
              <a:buChar char="•"/>
            </a:pPr>
            <a:r>
              <a:rPr lang="en-US" dirty="0">
                <a:latin typeface="Arial"/>
                <a:cs typeface="Arial"/>
              </a:rPr>
              <a:t> define a new class</a:t>
            </a:r>
          </a:p>
          <a:p>
            <a:pPr lvl="1" eaLnBrk="0" hangingPunct="0">
              <a:buFontTx/>
              <a:buChar char="•"/>
            </a:pPr>
            <a:r>
              <a:rPr lang="en-US" dirty="0">
                <a:latin typeface="Arial"/>
                <a:cs typeface="Arial"/>
              </a:rPr>
              <a:t> better: define a </a:t>
            </a:r>
            <a:r>
              <a:rPr lang="en-US" i="1" dirty="0">
                <a:latin typeface="Arial"/>
                <a:cs typeface="Arial"/>
              </a:rPr>
              <a:t>subclass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9157" name="Text Box 4"/>
          <p:cNvSpPr txBox="1">
            <a:spLocks noChangeArrowheads="1"/>
          </p:cNvSpPr>
          <p:nvPr/>
        </p:nvSpPr>
        <p:spPr bwMode="auto">
          <a:xfrm>
            <a:off x="4175125" y="3581400"/>
            <a:ext cx="13992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  <a:cs typeface="Arial"/>
              </a:rPr>
              <a:t>Products</a:t>
            </a:r>
          </a:p>
        </p:txBody>
      </p:sp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2438400" y="4454525"/>
            <a:ext cx="13992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Arial"/>
                <a:cs typeface="Arial"/>
              </a:rPr>
              <a:t>Software </a:t>
            </a:r>
          </a:p>
          <a:p>
            <a:pPr eaLnBrk="0" hangingPunct="0"/>
            <a:r>
              <a:rPr lang="en-US">
                <a:latin typeface="Arial"/>
                <a:cs typeface="Arial"/>
              </a:rPr>
              <a:t>products</a:t>
            </a:r>
          </a:p>
        </p:txBody>
      </p:sp>
      <p:sp>
        <p:nvSpPr>
          <p:cNvPr id="49159" name="Text Box 6"/>
          <p:cNvSpPr txBox="1">
            <a:spLocks noChangeArrowheads="1"/>
          </p:cNvSpPr>
          <p:nvPr/>
        </p:nvSpPr>
        <p:spPr bwMode="auto">
          <a:xfrm>
            <a:off x="5410200" y="4454525"/>
            <a:ext cx="17931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Educational </a:t>
            </a:r>
          </a:p>
          <a:p>
            <a:pPr algn="ctr" eaLnBrk="0" hangingPunct="0"/>
            <a:r>
              <a:rPr lang="en-US">
                <a:latin typeface="Arial"/>
                <a:cs typeface="Arial"/>
              </a:rPr>
              <a:t>products</a:t>
            </a:r>
          </a:p>
        </p:txBody>
      </p:sp>
      <p:sp>
        <p:nvSpPr>
          <p:cNvPr id="49160" name="Line 7"/>
          <p:cNvSpPr>
            <a:spLocks noChangeShapeType="1"/>
          </p:cNvSpPr>
          <p:nvPr/>
        </p:nvSpPr>
        <p:spPr bwMode="auto">
          <a:xfrm flipH="1">
            <a:off x="3048000" y="4073525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9161" name="Line 8"/>
          <p:cNvSpPr>
            <a:spLocks noChangeShapeType="1"/>
          </p:cNvSpPr>
          <p:nvPr/>
        </p:nvSpPr>
        <p:spPr bwMode="auto">
          <a:xfrm>
            <a:off x="4800600" y="4073525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9162" name="Text Box 9"/>
          <p:cNvSpPr txBox="1">
            <a:spLocks noChangeArrowheads="1"/>
          </p:cNvSpPr>
          <p:nvPr/>
        </p:nvSpPr>
        <p:spPr bwMode="auto">
          <a:xfrm>
            <a:off x="360362" y="5638800"/>
            <a:ext cx="48887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So --- we define subclasses in E/R</a:t>
            </a:r>
          </a:p>
        </p:txBody>
      </p:sp>
    </p:spTree>
    <p:extLst>
      <p:ext uri="{BB962C8B-B14F-4D97-AF65-F5344CB8AC3E}">
        <p14:creationId xmlns:p14="http://schemas.microsoft.com/office/powerpoint/2010/main" val="157597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 </a:t>
            </a:r>
            <a:br>
              <a:rPr lang="en-US"/>
            </a:br>
            <a:endParaRPr lang="en-US"/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3276600" y="26670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200">
                <a:latin typeface="Arial"/>
                <a:cs typeface="Arial"/>
              </a:rPr>
              <a:t>Product</a:t>
            </a:r>
          </a:p>
        </p:txBody>
      </p:sp>
      <p:sp>
        <p:nvSpPr>
          <p:cNvPr id="50181" name="Oval 4"/>
          <p:cNvSpPr>
            <a:spLocks noChangeArrowheads="1"/>
          </p:cNvSpPr>
          <p:nvPr/>
        </p:nvSpPr>
        <p:spPr bwMode="auto">
          <a:xfrm>
            <a:off x="3581400" y="838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200" u="sng">
                <a:latin typeface="Arial"/>
                <a:cs typeface="Arial"/>
              </a:rPr>
              <a:t>name</a:t>
            </a:r>
          </a:p>
        </p:txBody>
      </p:sp>
      <p:sp>
        <p:nvSpPr>
          <p:cNvPr id="50182" name="Oval 5"/>
          <p:cNvSpPr>
            <a:spLocks noChangeArrowheads="1"/>
          </p:cNvSpPr>
          <p:nvPr/>
        </p:nvSpPr>
        <p:spPr bwMode="auto">
          <a:xfrm>
            <a:off x="5181600" y="838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200">
                <a:latin typeface="Arial"/>
                <a:cs typeface="Arial"/>
              </a:rPr>
              <a:t>category</a:t>
            </a:r>
          </a:p>
        </p:txBody>
      </p:sp>
      <p:sp>
        <p:nvSpPr>
          <p:cNvPr id="50183" name="Oval 6"/>
          <p:cNvSpPr>
            <a:spLocks noChangeArrowheads="1"/>
          </p:cNvSpPr>
          <p:nvPr/>
        </p:nvSpPr>
        <p:spPr bwMode="auto">
          <a:xfrm>
            <a:off x="2438400" y="1752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200">
                <a:latin typeface="Arial"/>
                <a:cs typeface="Arial"/>
              </a:rPr>
              <a:t>price</a:t>
            </a:r>
          </a:p>
        </p:txBody>
      </p:sp>
      <p:sp>
        <p:nvSpPr>
          <p:cNvPr id="50184" name="Line 7"/>
          <p:cNvSpPr>
            <a:spLocks noChangeShapeType="1"/>
          </p:cNvSpPr>
          <p:nvPr/>
        </p:nvSpPr>
        <p:spPr bwMode="auto">
          <a:xfrm flipH="1" flipV="1">
            <a:off x="3581400" y="2362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200">
              <a:latin typeface="Arial"/>
              <a:cs typeface="Arial"/>
            </a:endParaRPr>
          </a:p>
        </p:txBody>
      </p:sp>
      <p:sp>
        <p:nvSpPr>
          <p:cNvPr id="50185" name="Line 8"/>
          <p:cNvSpPr>
            <a:spLocks noChangeShapeType="1"/>
          </p:cNvSpPr>
          <p:nvPr/>
        </p:nvSpPr>
        <p:spPr bwMode="auto">
          <a:xfrm flipV="1">
            <a:off x="4343400" y="1524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200">
              <a:latin typeface="Arial"/>
              <a:cs typeface="Arial"/>
            </a:endParaRPr>
          </a:p>
        </p:txBody>
      </p:sp>
      <p:sp>
        <p:nvSpPr>
          <p:cNvPr id="50186" name="Line 9"/>
          <p:cNvSpPr>
            <a:spLocks noChangeShapeType="1"/>
          </p:cNvSpPr>
          <p:nvPr/>
        </p:nvSpPr>
        <p:spPr bwMode="auto">
          <a:xfrm flipV="1">
            <a:off x="4953000" y="15240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200">
              <a:latin typeface="Arial"/>
              <a:cs typeface="Arial"/>
            </a:endParaRPr>
          </a:p>
        </p:txBody>
      </p:sp>
      <p:sp>
        <p:nvSpPr>
          <p:cNvPr id="50187" name="AutoShape 10"/>
          <p:cNvSpPr>
            <a:spLocks noChangeArrowheads="1"/>
          </p:cNvSpPr>
          <p:nvPr/>
        </p:nvSpPr>
        <p:spPr bwMode="auto">
          <a:xfrm>
            <a:off x="2286000" y="3733800"/>
            <a:ext cx="990600" cy="8382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200">
                <a:latin typeface="Arial"/>
                <a:cs typeface="Arial"/>
              </a:rPr>
              <a:t>isa</a:t>
            </a:r>
          </a:p>
        </p:txBody>
      </p:sp>
      <p:sp>
        <p:nvSpPr>
          <p:cNvPr id="50188" name="AutoShape 11"/>
          <p:cNvSpPr>
            <a:spLocks noChangeArrowheads="1"/>
          </p:cNvSpPr>
          <p:nvPr/>
        </p:nvSpPr>
        <p:spPr bwMode="auto">
          <a:xfrm>
            <a:off x="5638800" y="3733800"/>
            <a:ext cx="990600" cy="8382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200">
                <a:latin typeface="Arial"/>
                <a:cs typeface="Arial"/>
              </a:rPr>
              <a:t>isa</a:t>
            </a:r>
          </a:p>
        </p:txBody>
      </p:sp>
      <p:sp>
        <p:nvSpPr>
          <p:cNvPr id="50189" name="Rectangle 12"/>
          <p:cNvSpPr>
            <a:spLocks noChangeArrowheads="1"/>
          </p:cNvSpPr>
          <p:nvPr/>
        </p:nvSpPr>
        <p:spPr bwMode="auto">
          <a:xfrm>
            <a:off x="5562600" y="5257800"/>
            <a:ext cx="26670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200">
                <a:latin typeface="Arial"/>
                <a:cs typeface="Arial"/>
              </a:rPr>
              <a:t>Educational Product</a:t>
            </a:r>
          </a:p>
        </p:txBody>
      </p:sp>
      <p:sp>
        <p:nvSpPr>
          <p:cNvPr id="50190" name="Rectangle 13"/>
          <p:cNvSpPr>
            <a:spLocks noChangeArrowheads="1"/>
          </p:cNvSpPr>
          <p:nvPr/>
        </p:nvSpPr>
        <p:spPr bwMode="auto">
          <a:xfrm>
            <a:off x="609600" y="5257800"/>
            <a:ext cx="23622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200">
                <a:latin typeface="Arial"/>
                <a:cs typeface="Arial"/>
              </a:rPr>
              <a:t>Software Product</a:t>
            </a:r>
          </a:p>
        </p:txBody>
      </p:sp>
      <p:sp>
        <p:nvSpPr>
          <p:cNvPr id="50191" name="Line 14"/>
          <p:cNvSpPr>
            <a:spLocks noChangeShapeType="1"/>
          </p:cNvSpPr>
          <p:nvPr/>
        </p:nvSpPr>
        <p:spPr bwMode="auto">
          <a:xfrm flipH="1">
            <a:off x="1676400" y="4572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200">
              <a:latin typeface="Arial"/>
              <a:cs typeface="Arial"/>
            </a:endParaRPr>
          </a:p>
        </p:txBody>
      </p:sp>
      <p:sp>
        <p:nvSpPr>
          <p:cNvPr id="50192" name="Line 15"/>
          <p:cNvSpPr>
            <a:spLocks noChangeShapeType="1"/>
          </p:cNvSpPr>
          <p:nvPr/>
        </p:nvSpPr>
        <p:spPr bwMode="auto">
          <a:xfrm>
            <a:off x="6172200" y="45720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200">
              <a:latin typeface="Arial"/>
              <a:cs typeface="Arial"/>
            </a:endParaRPr>
          </a:p>
        </p:txBody>
      </p:sp>
      <p:sp>
        <p:nvSpPr>
          <p:cNvPr id="50193" name="Line 16"/>
          <p:cNvSpPr>
            <a:spLocks noChangeShapeType="1"/>
          </p:cNvSpPr>
          <p:nvPr/>
        </p:nvSpPr>
        <p:spPr bwMode="auto">
          <a:xfrm flipH="1">
            <a:off x="2819400" y="3429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200">
              <a:latin typeface="Arial"/>
              <a:cs typeface="Arial"/>
            </a:endParaRPr>
          </a:p>
        </p:txBody>
      </p:sp>
      <p:sp>
        <p:nvSpPr>
          <p:cNvPr id="50194" name="Oval 17"/>
          <p:cNvSpPr>
            <a:spLocks noChangeArrowheads="1"/>
          </p:cNvSpPr>
          <p:nvPr/>
        </p:nvSpPr>
        <p:spPr bwMode="auto">
          <a:xfrm>
            <a:off x="7696200" y="6112329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200">
                <a:latin typeface="Arial"/>
                <a:cs typeface="Arial"/>
              </a:rPr>
              <a:t>Age Group</a:t>
            </a:r>
          </a:p>
        </p:txBody>
      </p:sp>
      <p:sp>
        <p:nvSpPr>
          <p:cNvPr id="50195" name="Oval 18"/>
          <p:cNvSpPr>
            <a:spLocks noChangeArrowheads="1"/>
          </p:cNvSpPr>
          <p:nvPr/>
        </p:nvSpPr>
        <p:spPr bwMode="auto">
          <a:xfrm>
            <a:off x="76200" y="60960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200" dirty="0">
                <a:latin typeface="Arial"/>
                <a:cs typeface="Arial"/>
              </a:rPr>
              <a:t>platforms</a:t>
            </a:r>
          </a:p>
        </p:txBody>
      </p:sp>
      <p:sp>
        <p:nvSpPr>
          <p:cNvPr id="50196" name="Line 19"/>
          <p:cNvSpPr>
            <a:spLocks noChangeShapeType="1"/>
          </p:cNvSpPr>
          <p:nvPr/>
        </p:nvSpPr>
        <p:spPr bwMode="auto">
          <a:xfrm flipH="1">
            <a:off x="1524000" y="60198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200">
              <a:latin typeface="Arial"/>
              <a:cs typeface="Arial"/>
            </a:endParaRPr>
          </a:p>
        </p:txBody>
      </p:sp>
      <p:sp>
        <p:nvSpPr>
          <p:cNvPr id="50197" name="Line 20"/>
          <p:cNvSpPr>
            <a:spLocks noChangeShapeType="1"/>
          </p:cNvSpPr>
          <p:nvPr/>
        </p:nvSpPr>
        <p:spPr bwMode="auto">
          <a:xfrm>
            <a:off x="6553200" y="60198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200">
              <a:latin typeface="Arial"/>
              <a:cs typeface="Arial"/>
            </a:endParaRPr>
          </a:p>
        </p:txBody>
      </p:sp>
      <p:sp>
        <p:nvSpPr>
          <p:cNvPr id="50198" name="Line 21"/>
          <p:cNvSpPr>
            <a:spLocks noChangeShapeType="1"/>
          </p:cNvSpPr>
          <p:nvPr/>
        </p:nvSpPr>
        <p:spPr bwMode="auto">
          <a:xfrm>
            <a:off x="5410200" y="34290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200">
              <a:latin typeface="Arial"/>
              <a:cs typeface="Arial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Modeling Subclasses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8" name="Group 3"/>
          <p:cNvGrpSpPr>
            <a:grpSpLocks noChangeAspect="1"/>
          </p:cNvGrpSpPr>
          <p:nvPr/>
        </p:nvGrpSpPr>
        <p:grpSpPr bwMode="auto">
          <a:xfrm>
            <a:off x="76200" y="1524000"/>
            <a:ext cx="5867400" cy="3927475"/>
            <a:chOff x="96" y="528"/>
            <a:chExt cx="5664" cy="3792"/>
          </a:xfrm>
        </p:grpSpPr>
        <p:sp>
          <p:nvSpPr>
            <p:cNvPr id="52279" name="Rectangle 4"/>
            <p:cNvSpPr>
              <a:spLocks noChangeAspect="1" noChangeArrowheads="1"/>
            </p:cNvSpPr>
            <p:nvPr/>
          </p:nvSpPr>
          <p:spPr bwMode="auto">
            <a:xfrm>
              <a:off x="2064" y="1680"/>
              <a:ext cx="1344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Arial"/>
                  <a:cs typeface="Arial"/>
                </a:rPr>
                <a:t>Product</a:t>
              </a:r>
            </a:p>
          </p:txBody>
        </p:sp>
        <p:sp>
          <p:nvSpPr>
            <p:cNvPr id="52280" name="Oval 5"/>
            <p:cNvSpPr>
              <a:spLocks noChangeAspect="1" noChangeArrowheads="1"/>
            </p:cNvSpPr>
            <p:nvPr/>
          </p:nvSpPr>
          <p:spPr bwMode="auto">
            <a:xfrm>
              <a:off x="2256" y="528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u="sng">
                  <a:latin typeface="Arial"/>
                  <a:cs typeface="Arial"/>
                </a:rPr>
                <a:t>name</a:t>
              </a:r>
            </a:p>
          </p:txBody>
        </p:sp>
        <p:sp>
          <p:nvSpPr>
            <p:cNvPr id="52281" name="Oval 6"/>
            <p:cNvSpPr>
              <a:spLocks noChangeAspect="1" noChangeArrowheads="1"/>
            </p:cNvSpPr>
            <p:nvPr/>
          </p:nvSpPr>
          <p:spPr bwMode="auto">
            <a:xfrm>
              <a:off x="3264" y="528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Arial"/>
                  <a:cs typeface="Arial"/>
                </a:rPr>
                <a:t>category</a:t>
              </a:r>
            </a:p>
          </p:txBody>
        </p:sp>
        <p:sp>
          <p:nvSpPr>
            <p:cNvPr id="52282" name="Oval 7"/>
            <p:cNvSpPr>
              <a:spLocks noChangeAspect="1" noChangeArrowheads="1"/>
            </p:cNvSpPr>
            <p:nvPr/>
          </p:nvSpPr>
          <p:spPr bwMode="auto">
            <a:xfrm>
              <a:off x="1536" y="1104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Arial"/>
                  <a:cs typeface="Arial"/>
                </a:rPr>
                <a:t>price</a:t>
              </a:r>
            </a:p>
          </p:txBody>
        </p:sp>
        <p:sp>
          <p:nvSpPr>
            <p:cNvPr id="52283" name="Line 8"/>
            <p:cNvSpPr>
              <a:spLocks noChangeAspect="1" noChangeShapeType="1"/>
            </p:cNvSpPr>
            <p:nvPr/>
          </p:nvSpPr>
          <p:spPr bwMode="auto">
            <a:xfrm flipH="1" flipV="1">
              <a:off x="2256" y="148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52284" name="Line 9"/>
            <p:cNvSpPr>
              <a:spLocks noChangeAspect="1" noChangeShapeType="1"/>
            </p:cNvSpPr>
            <p:nvPr/>
          </p:nvSpPr>
          <p:spPr bwMode="auto">
            <a:xfrm flipV="1">
              <a:off x="2736" y="96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52285" name="Line 10"/>
            <p:cNvSpPr>
              <a:spLocks noChangeAspect="1" noChangeShapeType="1"/>
            </p:cNvSpPr>
            <p:nvPr/>
          </p:nvSpPr>
          <p:spPr bwMode="auto">
            <a:xfrm flipV="1">
              <a:off x="3120" y="960"/>
              <a:ext cx="48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52286" name="AutoShape 11"/>
            <p:cNvSpPr>
              <a:spLocks noChangeAspect="1" noChangeArrowheads="1"/>
            </p:cNvSpPr>
            <p:nvPr/>
          </p:nvSpPr>
          <p:spPr bwMode="auto">
            <a:xfrm>
              <a:off x="1440" y="2352"/>
              <a:ext cx="624" cy="528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Arial"/>
                  <a:cs typeface="Arial"/>
                </a:rPr>
                <a:t>isa</a:t>
              </a:r>
            </a:p>
          </p:txBody>
        </p:sp>
        <p:sp>
          <p:nvSpPr>
            <p:cNvPr id="52287" name="AutoShape 12"/>
            <p:cNvSpPr>
              <a:spLocks noChangeAspect="1" noChangeArrowheads="1"/>
            </p:cNvSpPr>
            <p:nvPr/>
          </p:nvSpPr>
          <p:spPr bwMode="auto">
            <a:xfrm>
              <a:off x="3552" y="2352"/>
              <a:ext cx="624" cy="528"/>
            </a:xfrm>
            <a:prstGeom prst="triangle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Arial"/>
                  <a:cs typeface="Arial"/>
                </a:rPr>
                <a:t>isa</a:t>
              </a:r>
            </a:p>
          </p:txBody>
        </p:sp>
        <p:sp>
          <p:nvSpPr>
            <p:cNvPr id="52288" name="Rectangle 13"/>
            <p:cNvSpPr>
              <a:spLocks noChangeAspect="1" noChangeArrowheads="1"/>
            </p:cNvSpPr>
            <p:nvPr/>
          </p:nvSpPr>
          <p:spPr bwMode="auto">
            <a:xfrm>
              <a:off x="3504" y="3312"/>
              <a:ext cx="1680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Arial"/>
                  <a:cs typeface="Arial"/>
                </a:rPr>
                <a:t>Educational Product</a:t>
              </a:r>
            </a:p>
          </p:txBody>
        </p:sp>
        <p:sp>
          <p:nvSpPr>
            <p:cNvPr id="52289" name="Rectangle 14"/>
            <p:cNvSpPr>
              <a:spLocks noChangeAspect="1" noChangeArrowheads="1"/>
            </p:cNvSpPr>
            <p:nvPr/>
          </p:nvSpPr>
          <p:spPr bwMode="auto">
            <a:xfrm>
              <a:off x="384" y="3312"/>
              <a:ext cx="1488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dirty="0">
                  <a:latin typeface="Arial"/>
                  <a:cs typeface="Arial"/>
                </a:rPr>
                <a:t>Software Product</a:t>
              </a:r>
            </a:p>
          </p:txBody>
        </p:sp>
        <p:sp>
          <p:nvSpPr>
            <p:cNvPr id="52290" name="Line 15"/>
            <p:cNvSpPr>
              <a:spLocks noChangeAspect="1" noChangeShapeType="1"/>
            </p:cNvSpPr>
            <p:nvPr/>
          </p:nvSpPr>
          <p:spPr bwMode="auto">
            <a:xfrm flipH="1">
              <a:off x="1056" y="2880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52291" name="Line 16"/>
            <p:cNvSpPr>
              <a:spLocks noChangeAspect="1" noChangeShapeType="1"/>
            </p:cNvSpPr>
            <p:nvPr/>
          </p:nvSpPr>
          <p:spPr bwMode="auto">
            <a:xfrm>
              <a:off x="3888" y="2880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52292" name="Line 17"/>
            <p:cNvSpPr>
              <a:spLocks noChangeAspect="1" noChangeShapeType="1"/>
            </p:cNvSpPr>
            <p:nvPr/>
          </p:nvSpPr>
          <p:spPr bwMode="auto">
            <a:xfrm flipH="1">
              <a:off x="1776" y="2160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52293" name="Oval 18"/>
            <p:cNvSpPr>
              <a:spLocks noChangeAspect="1"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Arial"/>
                  <a:cs typeface="Arial"/>
                </a:rPr>
                <a:t>Age Group</a:t>
              </a:r>
            </a:p>
          </p:txBody>
        </p:sp>
        <p:sp>
          <p:nvSpPr>
            <p:cNvPr id="52294" name="Oval 19"/>
            <p:cNvSpPr>
              <a:spLocks noChangeAspect="1" noChangeArrowheads="1"/>
            </p:cNvSpPr>
            <p:nvPr/>
          </p:nvSpPr>
          <p:spPr bwMode="auto">
            <a:xfrm>
              <a:off x="96" y="3888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dirty="0">
                  <a:latin typeface="Arial"/>
                  <a:cs typeface="Arial"/>
                </a:rPr>
                <a:t>platforms</a:t>
              </a:r>
            </a:p>
          </p:txBody>
        </p:sp>
        <p:sp>
          <p:nvSpPr>
            <p:cNvPr id="52295" name="Line 20"/>
            <p:cNvSpPr>
              <a:spLocks noChangeAspect="1" noChangeShapeType="1"/>
            </p:cNvSpPr>
            <p:nvPr/>
          </p:nvSpPr>
          <p:spPr bwMode="auto">
            <a:xfrm flipH="1">
              <a:off x="1008" y="3792"/>
              <a:ext cx="67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52296" name="Line 21"/>
            <p:cNvSpPr>
              <a:spLocks noChangeAspect="1" noChangeShapeType="1"/>
            </p:cNvSpPr>
            <p:nvPr/>
          </p:nvSpPr>
          <p:spPr bwMode="auto">
            <a:xfrm>
              <a:off x="4128" y="3792"/>
              <a:ext cx="72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52297" name="Line 22"/>
            <p:cNvSpPr>
              <a:spLocks noChangeAspect="1" noChangeShapeType="1"/>
            </p:cNvSpPr>
            <p:nvPr/>
          </p:nvSpPr>
          <p:spPr bwMode="auto">
            <a:xfrm>
              <a:off x="3408" y="2160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aphicFrame>
        <p:nvGraphicFramePr>
          <p:cNvPr id="423959" name="Group 23"/>
          <p:cNvGraphicFramePr>
            <a:graphicFrameLocks noGrp="1"/>
          </p:cNvGraphicFramePr>
          <p:nvPr>
            <p:extLst/>
          </p:nvPr>
        </p:nvGraphicFramePr>
        <p:xfrm>
          <a:off x="5334000" y="914400"/>
          <a:ext cx="3657600" cy="198120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Toy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3981" name="Group 45"/>
          <p:cNvGraphicFramePr>
            <a:graphicFrameLocks noGrp="1"/>
          </p:cNvGraphicFramePr>
          <p:nvPr>
            <p:extLst/>
          </p:nvPr>
        </p:nvGraphicFramePr>
        <p:xfrm>
          <a:off x="6248400" y="3276600"/>
          <a:ext cx="2667000" cy="990600"/>
        </p:xfrm>
        <a:graphic>
          <a:graphicData uri="http://schemas.openxmlformats.org/drawingml/2006/table">
            <a:tbl>
              <a:tblPr/>
              <a:tblGrid>
                <a:gridCol w="1333500"/>
                <a:gridCol w="13335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platforms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unix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76" name="Text Box 70"/>
          <p:cNvSpPr txBox="1">
            <a:spLocks noChangeArrowheads="1"/>
          </p:cNvSpPr>
          <p:nvPr/>
        </p:nvSpPr>
        <p:spPr bwMode="auto">
          <a:xfrm>
            <a:off x="5257800" y="452735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52277" name="Text Box 71"/>
          <p:cNvSpPr txBox="1">
            <a:spLocks noChangeArrowheads="1"/>
          </p:cNvSpPr>
          <p:nvPr/>
        </p:nvSpPr>
        <p:spPr bwMode="auto">
          <a:xfrm>
            <a:off x="4572000" y="3200400"/>
            <a:ext cx="1749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Sw.Product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52278" name="Text Box 72"/>
          <p:cNvSpPr txBox="1">
            <a:spLocks noChangeArrowheads="1"/>
          </p:cNvSpPr>
          <p:nvPr/>
        </p:nvSpPr>
        <p:spPr bwMode="auto">
          <a:xfrm>
            <a:off x="6214075" y="4343400"/>
            <a:ext cx="1710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Ed.Product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28600" y="5867400"/>
            <a:ext cx="49231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Other ways to convert are possible</a:t>
            </a:r>
          </a:p>
        </p:txBody>
      </p:sp>
      <p:graphicFrame>
        <p:nvGraphicFramePr>
          <p:cNvPr id="423992" name="Group 56"/>
          <p:cNvGraphicFramePr>
            <a:graphicFrameLocks noGrp="1"/>
          </p:cNvGraphicFramePr>
          <p:nvPr>
            <p:extLst/>
          </p:nvPr>
        </p:nvGraphicFramePr>
        <p:xfrm>
          <a:off x="6324600" y="4800600"/>
          <a:ext cx="2667000" cy="1691640"/>
        </p:xfrm>
        <a:graphic>
          <a:graphicData uri="http://schemas.openxmlformats.org/drawingml/2006/table">
            <a:tbl>
              <a:tblPr/>
              <a:tblGrid>
                <a:gridCol w="1333500"/>
                <a:gridCol w="13335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Age Group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toddler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Toy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retired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1371600"/>
          </a:xfrm>
        </p:spPr>
        <p:txBody>
          <a:bodyPr/>
          <a:lstStyle/>
          <a:p>
            <a:pPr eaLnBrk="1" hangingPunct="1"/>
            <a:r>
              <a:rPr lang="en-US"/>
              <a:t>Modeling Subclasses</a:t>
            </a:r>
          </a:p>
        </p:txBody>
      </p:sp>
    </p:spTree>
    <p:extLst>
      <p:ext uri="{BB962C8B-B14F-4D97-AF65-F5344CB8AC3E}">
        <p14:creationId xmlns:p14="http://schemas.microsoft.com/office/powerpoint/2010/main" val="139694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76" grpId="0"/>
      <p:bldP spid="52277" grpId="0"/>
      <p:bldP spid="52278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Modeling Union Types with Subclasses</a:t>
            </a:r>
          </a:p>
        </p:txBody>
      </p:sp>
      <p:grpSp>
        <p:nvGrpSpPr>
          <p:cNvPr id="56324" name="Group 3"/>
          <p:cNvGrpSpPr>
            <a:grpSpLocks/>
          </p:cNvGrpSpPr>
          <p:nvPr/>
        </p:nvGrpSpPr>
        <p:grpSpPr bwMode="auto">
          <a:xfrm>
            <a:off x="2436813" y="2514601"/>
            <a:ext cx="4703762" cy="1681163"/>
            <a:chOff x="1535" y="1584"/>
            <a:chExt cx="2963" cy="1059"/>
          </a:xfrm>
        </p:grpSpPr>
        <p:sp>
          <p:nvSpPr>
            <p:cNvPr id="56326" name="Rectangle 4"/>
            <p:cNvSpPr>
              <a:spLocks noChangeArrowheads="1"/>
            </p:cNvSpPr>
            <p:nvPr/>
          </p:nvSpPr>
          <p:spPr bwMode="auto">
            <a:xfrm>
              <a:off x="2256" y="1584"/>
              <a:ext cx="1377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Arial"/>
                  <a:cs typeface="Arial"/>
                </a:rPr>
                <a:t>FurniturePiece</a:t>
              </a:r>
            </a:p>
          </p:txBody>
        </p:sp>
        <p:sp>
          <p:nvSpPr>
            <p:cNvPr id="56327" name="Rectangle 5"/>
            <p:cNvSpPr>
              <a:spLocks noChangeArrowheads="1"/>
            </p:cNvSpPr>
            <p:nvPr/>
          </p:nvSpPr>
          <p:spPr bwMode="auto">
            <a:xfrm>
              <a:off x="1535" y="2352"/>
              <a:ext cx="731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latin typeface="Arial"/>
                  <a:cs typeface="Arial"/>
                </a:rPr>
                <a:t>Person</a:t>
              </a:r>
            </a:p>
          </p:txBody>
        </p:sp>
        <p:sp>
          <p:nvSpPr>
            <p:cNvPr id="56328" name="Rectangle 6"/>
            <p:cNvSpPr>
              <a:spLocks noChangeArrowheads="1"/>
            </p:cNvSpPr>
            <p:nvPr/>
          </p:nvSpPr>
          <p:spPr bwMode="auto">
            <a:xfrm>
              <a:off x="3552" y="2256"/>
              <a:ext cx="946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>
                  <a:latin typeface="Arial"/>
                  <a:cs typeface="Arial"/>
                </a:rPr>
                <a:t>Company</a:t>
              </a:r>
            </a:p>
          </p:txBody>
        </p:sp>
      </p:grpSp>
      <p:sp>
        <p:nvSpPr>
          <p:cNvPr id="56325" name="Rectangle 7"/>
          <p:cNvSpPr>
            <a:spLocks noChangeArrowheads="1"/>
          </p:cNvSpPr>
          <p:nvPr/>
        </p:nvSpPr>
        <p:spPr bwMode="auto">
          <a:xfrm>
            <a:off x="1371600" y="4967288"/>
            <a:ext cx="670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dirty="0">
                <a:latin typeface="Arial"/>
                <a:cs typeface="Arial"/>
              </a:rPr>
              <a:t>Say: each piece of furniture is owned either by a </a:t>
            </a:r>
            <a:r>
              <a:rPr lang="en-US" sz="2800" dirty="0" smtClean="0">
                <a:latin typeface="Arial"/>
                <a:cs typeface="Arial"/>
              </a:rPr>
              <a:t>person </a:t>
            </a:r>
            <a:r>
              <a:rPr lang="en-US" sz="2800" dirty="0">
                <a:latin typeface="Arial"/>
                <a:cs typeface="Arial"/>
              </a:rPr>
              <a:t>or by a company</a:t>
            </a:r>
          </a:p>
        </p:txBody>
      </p:sp>
    </p:spTree>
    <p:extLst>
      <p:ext uri="{BB962C8B-B14F-4D97-AF65-F5344CB8AC3E}">
        <p14:creationId xmlns:p14="http://schemas.microsoft.com/office/powerpoint/2010/main" val="45258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Modeling Union Types with Subclasses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Say: each piece of furniture is owned either by a </a:t>
            </a:r>
            <a:r>
              <a:rPr lang="en-US" dirty="0" smtClean="0"/>
              <a:t>person </a:t>
            </a:r>
            <a:r>
              <a:rPr lang="en-US" dirty="0"/>
              <a:t>or by a company</a:t>
            </a:r>
          </a:p>
          <a:p>
            <a:pPr eaLnBrk="1" hangingPunct="1">
              <a:buFontTx/>
              <a:buNone/>
            </a:pPr>
            <a:r>
              <a:rPr lang="en-US" dirty="0"/>
              <a:t>Solution 1. </a:t>
            </a:r>
            <a:r>
              <a:rPr lang="en-US" dirty="0" smtClean="0"/>
              <a:t>Acceptable but </a:t>
            </a:r>
            <a:r>
              <a:rPr lang="en-US" dirty="0"/>
              <a:t>imperfect (What’s wrong ?)</a:t>
            </a:r>
          </a:p>
        </p:txBody>
      </p:sp>
      <p:grpSp>
        <p:nvGrpSpPr>
          <p:cNvPr id="57349" name="Group 4"/>
          <p:cNvGrpSpPr>
            <a:grpSpLocks/>
          </p:cNvGrpSpPr>
          <p:nvPr/>
        </p:nvGrpSpPr>
        <p:grpSpPr bwMode="auto">
          <a:xfrm>
            <a:off x="1219200" y="3581400"/>
            <a:ext cx="7107238" cy="2559050"/>
            <a:chOff x="912" y="2064"/>
            <a:chExt cx="4477" cy="1612"/>
          </a:xfrm>
        </p:grpSpPr>
        <p:sp>
          <p:nvSpPr>
            <p:cNvPr id="57350" name="Rectangle 5"/>
            <p:cNvSpPr>
              <a:spLocks noChangeArrowheads="1"/>
            </p:cNvSpPr>
            <p:nvPr/>
          </p:nvSpPr>
          <p:spPr bwMode="auto">
            <a:xfrm>
              <a:off x="2448" y="2064"/>
              <a:ext cx="1272" cy="27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200">
                  <a:latin typeface="Arial"/>
                  <a:cs typeface="Arial"/>
                </a:rPr>
                <a:t>FurniturePiece</a:t>
              </a:r>
            </a:p>
          </p:txBody>
        </p:sp>
        <p:sp>
          <p:nvSpPr>
            <p:cNvPr id="57351" name="Rectangle 6"/>
            <p:cNvSpPr>
              <a:spLocks noChangeArrowheads="1"/>
            </p:cNvSpPr>
            <p:nvPr/>
          </p:nvSpPr>
          <p:spPr bwMode="auto">
            <a:xfrm>
              <a:off x="912" y="2064"/>
              <a:ext cx="679" cy="27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200" dirty="0">
                  <a:latin typeface="Arial"/>
                  <a:cs typeface="Arial"/>
                </a:rPr>
                <a:t>Person</a:t>
              </a:r>
            </a:p>
          </p:txBody>
        </p:sp>
        <p:sp>
          <p:nvSpPr>
            <p:cNvPr id="57352" name="Rectangle 7"/>
            <p:cNvSpPr>
              <a:spLocks noChangeArrowheads="1"/>
            </p:cNvSpPr>
            <p:nvPr/>
          </p:nvSpPr>
          <p:spPr bwMode="auto">
            <a:xfrm>
              <a:off x="4512" y="2064"/>
              <a:ext cx="877" cy="27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200">
                  <a:latin typeface="Arial"/>
                  <a:cs typeface="Arial"/>
                </a:rPr>
                <a:t>Company</a:t>
              </a:r>
            </a:p>
          </p:txBody>
        </p:sp>
        <p:sp>
          <p:nvSpPr>
            <p:cNvPr id="57353" name="AutoShape 8"/>
            <p:cNvSpPr>
              <a:spLocks noChangeArrowheads="1"/>
            </p:cNvSpPr>
            <p:nvPr/>
          </p:nvSpPr>
          <p:spPr bwMode="auto">
            <a:xfrm>
              <a:off x="1392" y="2784"/>
              <a:ext cx="1440" cy="892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200" dirty="0" err="1">
                  <a:latin typeface="Arial"/>
                  <a:cs typeface="Arial"/>
                </a:rPr>
                <a:t>ownedByPerson</a:t>
              </a:r>
              <a:endParaRPr lang="en-US" sz="2200" dirty="0">
                <a:latin typeface="Arial"/>
                <a:cs typeface="Arial"/>
              </a:endParaRPr>
            </a:p>
          </p:txBody>
        </p:sp>
        <p:sp>
          <p:nvSpPr>
            <p:cNvPr id="57354" name="AutoShape 9"/>
            <p:cNvSpPr>
              <a:spLocks noChangeArrowheads="1"/>
            </p:cNvSpPr>
            <p:nvPr/>
          </p:nvSpPr>
          <p:spPr bwMode="auto">
            <a:xfrm>
              <a:off x="3456" y="2784"/>
              <a:ext cx="1440" cy="892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200" dirty="0" err="1" smtClean="0">
                  <a:latin typeface="Arial"/>
                  <a:cs typeface="Arial"/>
                </a:rPr>
                <a:t>ownedByComp</a:t>
              </a:r>
              <a:r>
                <a:rPr lang="en-US" sz="2200" dirty="0" smtClean="0">
                  <a:latin typeface="Arial"/>
                  <a:cs typeface="Arial"/>
                </a:rPr>
                <a:t>.</a:t>
              </a:r>
              <a:endParaRPr lang="en-US" sz="2200" dirty="0">
                <a:latin typeface="Arial"/>
                <a:cs typeface="Arial"/>
              </a:endParaRPr>
            </a:p>
          </p:txBody>
        </p:sp>
        <p:sp>
          <p:nvSpPr>
            <p:cNvPr id="57355" name="Line 10"/>
            <p:cNvSpPr>
              <a:spLocks noChangeShapeType="1"/>
            </p:cNvSpPr>
            <p:nvPr/>
          </p:nvSpPr>
          <p:spPr bwMode="auto">
            <a:xfrm flipV="1">
              <a:off x="2832" y="2352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200">
                <a:latin typeface="Arial"/>
                <a:cs typeface="Arial"/>
              </a:endParaRPr>
            </a:p>
          </p:txBody>
        </p:sp>
        <p:sp>
          <p:nvSpPr>
            <p:cNvPr id="57356" name="Line 11"/>
            <p:cNvSpPr>
              <a:spLocks noChangeShapeType="1"/>
            </p:cNvSpPr>
            <p:nvPr/>
          </p:nvSpPr>
          <p:spPr bwMode="auto">
            <a:xfrm flipV="1">
              <a:off x="1392" y="2352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200">
                <a:latin typeface="Arial"/>
                <a:cs typeface="Arial"/>
              </a:endParaRPr>
            </a:p>
          </p:txBody>
        </p:sp>
        <p:sp>
          <p:nvSpPr>
            <p:cNvPr id="57357" name="Line 12"/>
            <p:cNvSpPr>
              <a:spLocks noChangeShapeType="1"/>
            </p:cNvSpPr>
            <p:nvPr/>
          </p:nvSpPr>
          <p:spPr bwMode="auto">
            <a:xfrm flipH="1" flipV="1">
              <a:off x="3408" y="2352"/>
              <a:ext cx="48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200">
                <a:latin typeface="Arial"/>
                <a:cs typeface="Arial"/>
              </a:endParaRPr>
            </a:p>
          </p:txBody>
        </p:sp>
        <p:sp>
          <p:nvSpPr>
            <p:cNvPr id="57358" name="Line 13"/>
            <p:cNvSpPr>
              <a:spLocks noChangeShapeType="1"/>
            </p:cNvSpPr>
            <p:nvPr/>
          </p:nvSpPr>
          <p:spPr bwMode="auto">
            <a:xfrm flipH="1" flipV="1">
              <a:off x="4848" y="2352"/>
              <a:ext cx="48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20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80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Modeling Union Types with Subclasses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Solution 2: better, more laborious</a:t>
            </a:r>
          </a:p>
        </p:txBody>
      </p:sp>
      <p:sp>
        <p:nvSpPr>
          <p:cNvPr id="58373" name="AutoShape 4"/>
          <p:cNvSpPr>
            <a:spLocks noChangeAspect="1" noChangeArrowheads="1"/>
          </p:cNvSpPr>
          <p:nvPr/>
        </p:nvSpPr>
        <p:spPr bwMode="auto">
          <a:xfrm>
            <a:off x="1295400" y="3276600"/>
            <a:ext cx="762000" cy="644525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err="1">
                <a:latin typeface="Arial"/>
                <a:cs typeface="Arial"/>
              </a:rPr>
              <a:t>isa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3657600" y="5715000"/>
            <a:ext cx="2186115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FurniturePiece</a:t>
            </a:r>
          </a:p>
        </p:txBody>
      </p:sp>
      <p:sp>
        <p:nvSpPr>
          <p:cNvPr id="58375" name="Rectangle 6"/>
          <p:cNvSpPr>
            <a:spLocks noChangeArrowheads="1"/>
          </p:cNvSpPr>
          <p:nvPr/>
        </p:nvSpPr>
        <p:spPr bwMode="auto">
          <a:xfrm>
            <a:off x="1166813" y="4648200"/>
            <a:ext cx="1159843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Person</a:t>
            </a:r>
          </a:p>
        </p:txBody>
      </p:sp>
      <p:sp>
        <p:nvSpPr>
          <p:cNvPr id="5837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705600" y="4648200"/>
            <a:ext cx="1501883" cy="461665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 sz="2400"/>
              <a:t>Company</a:t>
            </a:r>
          </a:p>
        </p:txBody>
      </p:sp>
      <p:sp>
        <p:nvSpPr>
          <p:cNvPr id="58377" name="AutoShape 8"/>
          <p:cNvSpPr>
            <a:spLocks noChangeArrowheads="1"/>
          </p:cNvSpPr>
          <p:nvPr/>
        </p:nvSpPr>
        <p:spPr bwMode="auto">
          <a:xfrm>
            <a:off x="3505200" y="3810000"/>
            <a:ext cx="2286000" cy="141605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err="1">
                <a:latin typeface="Arial"/>
                <a:cs typeface="Arial"/>
              </a:rPr>
              <a:t>ownedBy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8378" name="Rectangle 9"/>
          <p:cNvSpPr>
            <a:spLocks noChangeArrowheads="1"/>
          </p:cNvSpPr>
          <p:nvPr/>
        </p:nvSpPr>
        <p:spPr bwMode="auto">
          <a:xfrm>
            <a:off x="4116388" y="2590800"/>
            <a:ext cx="1095172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Owner</a:t>
            </a:r>
          </a:p>
        </p:txBody>
      </p:sp>
      <p:sp>
        <p:nvSpPr>
          <p:cNvPr id="58379" name="AutoShape 10"/>
          <p:cNvSpPr>
            <a:spLocks noChangeAspect="1" noChangeArrowheads="1"/>
          </p:cNvSpPr>
          <p:nvPr/>
        </p:nvSpPr>
        <p:spPr bwMode="auto">
          <a:xfrm>
            <a:off x="7010400" y="3276600"/>
            <a:ext cx="762000" cy="644525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isa</a:t>
            </a:r>
          </a:p>
        </p:txBody>
      </p:sp>
      <p:sp>
        <p:nvSpPr>
          <p:cNvPr id="58380" name="Line 11"/>
          <p:cNvSpPr>
            <a:spLocks noChangeShapeType="1"/>
          </p:cNvSpPr>
          <p:nvPr/>
        </p:nvSpPr>
        <p:spPr bwMode="auto">
          <a:xfrm flipV="1">
            <a:off x="4648200" y="3048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 flipV="1">
            <a:off x="4648200" y="5257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cxnSp>
        <p:nvCxnSpPr>
          <p:cNvPr id="58382" name="AutoShape 13"/>
          <p:cNvCxnSpPr>
            <a:cxnSpLocks noChangeShapeType="1"/>
            <a:stCxn id="58375" idx="0"/>
            <a:endCxn id="58373" idx="3"/>
          </p:cNvCxnSpPr>
          <p:nvPr/>
        </p:nvCxnSpPr>
        <p:spPr bwMode="auto">
          <a:xfrm rot="16200000" flipV="1">
            <a:off x="1348031" y="4249495"/>
            <a:ext cx="727075" cy="7033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83" name="AutoShape 14"/>
          <p:cNvCxnSpPr>
            <a:cxnSpLocks noChangeShapeType="1"/>
            <a:stCxn id="58376" idx="0"/>
            <a:endCxn id="58379" idx="3"/>
          </p:cNvCxnSpPr>
          <p:nvPr/>
        </p:nvCxnSpPr>
        <p:spPr bwMode="auto">
          <a:xfrm rot="16200000" flipV="1">
            <a:off x="7060434" y="4252092"/>
            <a:ext cx="727075" cy="6514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84" name="AutoShape 15"/>
          <p:cNvCxnSpPr>
            <a:cxnSpLocks noChangeShapeType="1"/>
            <a:stCxn id="58373" idx="0"/>
            <a:endCxn id="58378" idx="1"/>
          </p:cNvCxnSpPr>
          <p:nvPr/>
        </p:nvCxnSpPr>
        <p:spPr bwMode="auto">
          <a:xfrm rot="5400000" flipH="1" flipV="1">
            <a:off x="2668911" y="1829123"/>
            <a:ext cx="454967" cy="24399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8385" name="AutoShape 16"/>
          <p:cNvCxnSpPr>
            <a:cxnSpLocks noChangeShapeType="1"/>
            <a:stCxn id="58379" idx="0"/>
            <a:endCxn id="58378" idx="3"/>
          </p:cNvCxnSpPr>
          <p:nvPr/>
        </p:nvCxnSpPr>
        <p:spPr bwMode="auto">
          <a:xfrm rot="16200000" flipV="1">
            <a:off x="6073997" y="1959197"/>
            <a:ext cx="454967" cy="217984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7822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Weak Entity Sets</a:t>
            </a:r>
          </a:p>
        </p:txBody>
      </p:sp>
      <p:sp>
        <p:nvSpPr>
          <p:cNvPr id="64516" name="Text Box 3"/>
          <p:cNvSpPr txBox="1">
            <a:spLocks noChangeArrowheads="1"/>
          </p:cNvSpPr>
          <p:nvPr/>
        </p:nvSpPr>
        <p:spPr bwMode="auto">
          <a:xfrm>
            <a:off x="914400" y="1676400"/>
            <a:ext cx="74943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Entity sets are weak when their key comes from other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classes to which they are related.</a:t>
            </a:r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6248400" y="30480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University</a:t>
            </a:r>
          </a:p>
        </p:txBody>
      </p:sp>
      <p:sp>
        <p:nvSpPr>
          <p:cNvPr id="64518" name="Rectangle 5"/>
          <p:cNvSpPr>
            <a:spLocks noChangeArrowheads="1"/>
          </p:cNvSpPr>
          <p:nvPr/>
        </p:nvSpPr>
        <p:spPr bwMode="auto">
          <a:xfrm>
            <a:off x="838200" y="30480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Team</a:t>
            </a:r>
          </a:p>
        </p:txBody>
      </p:sp>
      <p:sp>
        <p:nvSpPr>
          <p:cNvPr id="64519" name="AutoShape 6"/>
          <p:cNvSpPr>
            <a:spLocks noChangeArrowheads="1"/>
          </p:cNvSpPr>
          <p:nvPr/>
        </p:nvSpPr>
        <p:spPr bwMode="auto">
          <a:xfrm>
            <a:off x="3886200" y="26670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affiliation</a:t>
            </a:r>
          </a:p>
        </p:txBody>
      </p:sp>
      <p:sp>
        <p:nvSpPr>
          <p:cNvPr id="64520" name="Line 7"/>
          <p:cNvSpPr>
            <a:spLocks noChangeShapeType="1"/>
          </p:cNvSpPr>
          <p:nvPr/>
        </p:nvSpPr>
        <p:spPr bwMode="auto">
          <a:xfrm flipH="1">
            <a:off x="2971800" y="3352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21" name="Line 8"/>
          <p:cNvSpPr>
            <a:spLocks noChangeShapeType="1"/>
          </p:cNvSpPr>
          <p:nvPr/>
        </p:nvSpPr>
        <p:spPr bwMode="auto">
          <a:xfrm>
            <a:off x="5410200" y="3352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22" name="Oval 9"/>
          <p:cNvSpPr>
            <a:spLocks noChangeArrowheads="1"/>
          </p:cNvSpPr>
          <p:nvPr/>
        </p:nvSpPr>
        <p:spPr bwMode="auto">
          <a:xfrm>
            <a:off x="2438400" y="4114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number</a:t>
            </a:r>
          </a:p>
        </p:txBody>
      </p:sp>
      <p:sp>
        <p:nvSpPr>
          <p:cNvPr id="64523" name="Oval 10"/>
          <p:cNvSpPr>
            <a:spLocks noChangeArrowheads="1"/>
          </p:cNvSpPr>
          <p:nvPr/>
        </p:nvSpPr>
        <p:spPr bwMode="auto">
          <a:xfrm>
            <a:off x="304800" y="4114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sport</a:t>
            </a:r>
          </a:p>
        </p:txBody>
      </p:sp>
      <p:sp>
        <p:nvSpPr>
          <p:cNvPr id="64524" name="Oval 11"/>
          <p:cNvSpPr>
            <a:spLocks noChangeArrowheads="1"/>
          </p:cNvSpPr>
          <p:nvPr/>
        </p:nvSpPr>
        <p:spPr bwMode="auto">
          <a:xfrm>
            <a:off x="6172200" y="4114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name</a:t>
            </a:r>
          </a:p>
        </p:txBody>
      </p:sp>
      <p:sp>
        <p:nvSpPr>
          <p:cNvPr id="64525" name="Rectangle 12"/>
          <p:cNvSpPr>
            <a:spLocks noChangeArrowheads="1"/>
          </p:cNvSpPr>
          <p:nvPr/>
        </p:nvSpPr>
        <p:spPr bwMode="auto">
          <a:xfrm>
            <a:off x="762000" y="2971800"/>
            <a:ext cx="2286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26" name="AutoShape 13"/>
          <p:cNvSpPr>
            <a:spLocks noChangeArrowheads="1"/>
          </p:cNvSpPr>
          <p:nvPr/>
        </p:nvSpPr>
        <p:spPr bwMode="auto">
          <a:xfrm>
            <a:off x="3733800" y="2590800"/>
            <a:ext cx="1828800" cy="15240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27" name="Line 14"/>
          <p:cNvSpPr>
            <a:spLocks noChangeShapeType="1"/>
          </p:cNvSpPr>
          <p:nvPr/>
        </p:nvSpPr>
        <p:spPr bwMode="auto">
          <a:xfrm>
            <a:off x="2667000" y="4572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28" name="Line 15"/>
          <p:cNvSpPr>
            <a:spLocks noChangeShapeType="1"/>
          </p:cNvSpPr>
          <p:nvPr/>
        </p:nvSpPr>
        <p:spPr bwMode="auto">
          <a:xfrm>
            <a:off x="65532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29" name="Line 16"/>
          <p:cNvSpPr>
            <a:spLocks noChangeShapeType="1"/>
          </p:cNvSpPr>
          <p:nvPr/>
        </p:nvSpPr>
        <p:spPr bwMode="auto">
          <a:xfrm flipH="1">
            <a:off x="1295400" y="3886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30" name="Line 17"/>
          <p:cNvSpPr>
            <a:spLocks noChangeShapeType="1"/>
          </p:cNvSpPr>
          <p:nvPr/>
        </p:nvSpPr>
        <p:spPr bwMode="auto">
          <a:xfrm>
            <a:off x="1981200" y="3886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31" name="Line 18"/>
          <p:cNvSpPr>
            <a:spLocks noChangeShapeType="1"/>
          </p:cNvSpPr>
          <p:nvPr/>
        </p:nvSpPr>
        <p:spPr bwMode="auto">
          <a:xfrm flipH="1">
            <a:off x="6781800" y="3810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32" name="Text Box 19"/>
          <p:cNvSpPr txBox="1">
            <a:spLocks noChangeArrowheads="1"/>
          </p:cNvSpPr>
          <p:nvPr/>
        </p:nvSpPr>
        <p:spPr bwMode="auto">
          <a:xfrm>
            <a:off x="1066800" y="5334000"/>
            <a:ext cx="53160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Team(sport, </a:t>
            </a:r>
            <a:r>
              <a:rPr lang="en-US" u="sng" dirty="0" smtClean="0">
                <a:solidFill>
                  <a:srgbClr val="000000"/>
                </a:solidFill>
                <a:latin typeface="Arial"/>
              </a:rPr>
              <a:t>number, </a:t>
            </a: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universityName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University(</a:t>
            </a:r>
            <a:r>
              <a:rPr lang="en-US" u="sng" dirty="0" smtClean="0">
                <a:solidFill>
                  <a:srgbClr val="000000"/>
                </a:solidFill>
                <a:latin typeface="Arial"/>
              </a:rPr>
              <a:t>name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63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Scores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Final grades</a:t>
            </a:r>
            <a:endParaRPr lang="en-US" sz="2800" dirty="0" smtClean="0">
              <a:sym typeface="Wingdings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Concerned?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Email about meeting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Final Exam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35% of grade</a:t>
            </a: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2479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720355" y="-152449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  <a:cs typeface="ＭＳ Ｐゴシック" charset="-128"/>
              </a:rPr>
              <a:t>What Are the Keys of R ?</a:t>
            </a:r>
          </a:p>
        </p:txBody>
      </p:sp>
      <p:sp>
        <p:nvSpPr>
          <p:cNvPr id="65540" name="Diamond 17"/>
          <p:cNvSpPr>
            <a:spLocks noChangeArrowheads="1"/>
          </p:cNvSpPr>
          <p:nvPr/>
        </p:nvSpPr>
        <p:spPr bwMode="auto">
          <a:xfrm>
            <a:off x="4419600" y="1600200"/>
            <a:ext cx="914400" cy="917079"/>
          </a:xfrm>
          <a:prstGeom prst="diamond">
            <a:avLst/>
          </a:prstGeom>
          <a:ln w="38100" cmpd="dbl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41" name="Rectangle 18"/>
          <p:cNvSpPr>
            <a:spLocks noChangeArrowheads="1"/>
          </p:cNvSpPr>
          <p:nvPr/>
        </p:nvSpPr>
        <p:spPr bwMode="auto">
          <a:xfrm>
            <a:off x="1943100" y="1752600"/>
            <a:ext cx="1066800" cy="609600"/>
          </a:xfrm>
          <a:prstGeom prst="rect">
            <a:avLst/>
          </a:prstGeom>
          <a:ln w="38100" cmpd="dbl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R</a:t>
            </a:r>
          </a:p>
        </p:txBody>
      </p:sp>
      <p:sp>
        <p:nvSpPr>
          <p:cNvPr id="65542" name="Oval 9"/>
          <p:cNvSpPr>
            <a:spLocks noChangeArrowheads="1"/>
          </p:cNvSpPr>
          <p:nvPr/>
        </p:nvSpPr>
        <p:spPr bwMode="auto">
          <a:xfrm>
            <a:off x="723900" y="990600"/>
            <a:ext cx="584200" cy="6492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A</a:t>
            </a:r>
          </a:p>
        </p:txBody>
      </p:sp>
      <p:sp>
        <p:nvSpPr>
          <p:cNvPr id="65543" name="Oval 9"/>
          <p:cNvSpPr>
            <a:spLocks noChangeArrowheads="1"/>
          </p:cNvSpPr>
          <p:nvPr/>
        </p:nvSpPr>
        <p:spPr bwMode="auto">
          <a:xfrm>
            <a:off x="741363" y="1733550"/>
            <a:ext cx="549275" cy="6477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B</a:t>
            </a:r>
          </a:p>
        </p:txBody>
      </p:sp>
      <p:sp>
        <p:nvSpPr>
          <p:cNvPr id="65544" name="Rectangle 21"/>
          <p:cNvSpPr>
            <a:spLocks noChangeArrowheads="1"/>
          </p:cNvSpPr>
          <p:nvPr/>
        </p:nvSpPr>
        <p:spPr bwMode="auto">
          <a:xfrm>
            <a:off x="6019800" y="2590800"/>
            <a:ext cx="1066800" cy="609600"/>
          </a:xfrm>
          <a:prstGeom prst="rect">
            <a:avLst/>
          </a:prstGeom>
          <a:ln w="38100" cmpd="dbl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</a:t>
            </a:r>
          </a:p>
        </p:txBody>
      </p:sp>
      <p:sp>
        <p:nvSpPr>
          <p:cNvPr id="65545" name="Rectangle 22"/>
          <p:cNvSpPr>
            <a:spLocks noChangeArrowheads="1"/>
          </p:cNvSpPr>
          <p:nvPr/>
        </p:nvSpPr>
        <p:spPr bwMode="auto">
          <a:xfrm>
            <a:off x="1943100" y="4114800"/>
            <a:ext cx="1066800" cy="609600"/>
          </a:xfrm>
          <a:prstGeom prst="rect">
            <a:avLst/>
          </a:prstGeom>
          <a:ln w="38100" cmpd="dbl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T</a:t>
            </a:r>
          </a:p>
        </p:txBody>
      </p:sp>
      <p:sp>
        <p:nvSpPr>
          <p:cNvPr id="65546" name="Rectangle 23"/>
          <p:cNvSpPr>
            <a:spLocks noChangeArrowheads="1"/>
          </p:cNvSpPr>
          <p:nvPr/>
        </p:nvSpPr>
        <p:spPr bwMode="auto">
          <a:xfrm>
            <a:off x="7905750" y="4762500"/>
            <a:ext cx="10668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V</a:t>
            </a:r>
          </a:p>
        </p:txBody>
      </p:sp>
      <p:sp>
        <p:nvSpPr>
          <p:cNvPr id="65547" name="Diamond 24"/>
          <p:cNvSpPr>
            <a:spLocks noChangeArrowheads="1"/>
          </p:cNvSpPr>
          <p:nvPr/>
        </p:nvSpPr>
        <p:spPr bwMode="auto">
          <a:xfrm>
            <a:off x="4191000" y="3505200"/>
            <a:ext cx="914400" cy="917079"/>
          </a:xfrm>
          <a:prstGeom prst="diamond">
            <a:avLst/>
          </a:prstGeom>
          <a:ln w="38100" cmpd="dbl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48" name="Diamond 25"/>
          <p:cNvSpPr>
            <a:spLocks noChangeArrowheads="1"/>
          </p:cNvSpPr>
          <p:nvPr/>
        </p:nvSpPr>
        <p:spPr bwMode="auto">
          <a:xfrm>
            <a:off x="2019295" y="2819400"/>
            <a:ext cx="914400" cy="917079"/>
          </a:xfrm>
          <a:prstGeom prst="diamond">
            <a:avLst/>
          </a:prstGeom>
          <a:ln w="38100" cmpd="dbl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49" name="Rectangle 26"/>
          <p:cNvSpPr>
            <a:spLocks noChangeArrowheads="1"/>
          </p:cNvSpPr>
          <p:nvPr/>
        </p:nvSpPr>
        <p:spPr bwMode="auto">
          <a:xfrm>
            <a:off x="2971800" y="5972175"/>
            <a:ext cx="10668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Q</a:t>
            </a:r>
          </a:p>
        </p:txBody>
      </p:sp>
      <p:sp>
        <p:nvSpPr>
          <p:cNvPr id="65550" name="Rectangle 27"/>
          <p:cNvSpPr>
            <a:spLocks noChangeArrowheads="1"/>
          </p:cNvSpPr>
          <p:nvPr/>
        </p:nvSpPr>
        <p:spPr bwMode="auto">
          <a:xfrm>
            <a:off x="6019800" y="4762500"/>
            <a:ext cx="1066800" cy="609600"/>
          </a:xfrm>
          <a:prstGeom prst="rect">
            <a:avLst/>
          </a:prstGeom>
          <a:ln w="38100" cmpd="dbl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U</a:t>
            </a:r>
          </a:p>
        </p:txBody>
      </p:sp>
      <p:sp>
        <p:nvSpPr>
          <p:cNvPr id="65551" name="Diamond 28"/>
          <p:cNvSpPr>
            <a:spLocks noChangeArrowheads="1"/>
          </p:cNvSpPr>
          <p:nvPr/>
        </p:nvSpPr>
        <p:spPr bwMode="auto">
          <a:xfrm>
            <a:off x="7981950" y="3505200"/>
            <a:ext cx="914400" cy="917079"/>
          </a:xfrm>
          <a:prstGeom prst="diamond">
            <a:avLst/>
          </a:prstGeom>
          <a:ln w="38100" cmpd="dbl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52" name="Diamond 29"/>
          <p:cNvSpPr>
            <a:spLocks noChangeArrowheads="1"/>
          </p:cNvSpPr>
          <p:nvPr/>
        </p:nvSpPr>
        <p:spPr bwMode="auto">
          <a:xfrm>
            <a:off x="6096000" y="3505200"/>
            <a:ext cx="914400" cy="917079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53" name="Rectangle 31"/>
          <p:cNvSpPr>
            <a:spLocks noChangeArrowheads="1"/>
          </p:cNvSpPr>
          <p:nvPr/>
        </p:nvSpPr>
        <p:spPr bwMode="auto">
          <a:xfrm>
            <a:off x="4114800" y="4762500"/>
            <a:ext cx="1066800" cy="609600"/>
          </a:xfrm>
          <a:prstGeom prst="rect">
            <a:avLst/>
          </a:prstGeom>
          <a:ln w="38100" cmpd="dbl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W</a:t>
            </a:r>
          </a:p>
        </p:txBody>
      </p:sp>
      <p:sp>
        <p:nvSpPr>
          <p:cNvPr id="65554" name="Diamond 32"/>
          <p:cNvSpPr>
            <a:spLocks noChangeArrowheads="1"/>
          </p:cNvSpPr>
          <p:nvPr/>
        </p:nvSpPr>
        <p:spPr bwMode="auto">
          <a:xfrm>
            <a:off x="533400" y="3962400"/>
            <a:ext cx="914400" cy="917079"/>
          </a:xfrm>
          <a:prstGeom prst="diamond">
            <a:avLst/>
          </a:prstGeom>
          <a:ln w="38100" cmpd="dbl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55" name="Rectangle 33"/>
          <p:cNvSpPr>
            <a:spLocks noChangeArrowheads="1"/>
          </p:cNvSpPr>
          <p:nvPr/>
        </p:nvSpPr>
        <p:spPr bwMode="auto">
          <a:xfrm>
            <a:off x="457200" y="5410200"/>
            <a:ext cx="10668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V</a:t>
            </a:r>
          </a:p>
        </p:txBody>
      </p:sp>
      <p:sp>
        <p:nvSpPr>
          <p:cNvPr id="65556" name="Rectangle 34"/>
          <p:cNvSpPr>
            <a:spLocks noChangeArrowheads="1"/>
          </p:cNvSpPr>
          <p:nvPr/>
        </p:nvSpPr>
        <p:spPr bwMode="auto">
          <a:xfrm>
            <a:off x="6934200" y="6057900"/>
            <a:ext cx="10668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Z</a:t>
            </a:r>
          </a:p>
        </p:txBody>
      </p:sp>
      <p:sp>
        <p:nvSpPr>
          <p:cNvPr id="65557" name="Oval 9"/>
          <p:cNvSpPr>
            <a:spLocks noChangeArrowheads="1"/>
          </p:cNvSpPr>
          <p:nvPr/>
        </p:nvSpPr>
        <p:spPr bwMode="auto">
          <a:xfrm>
            <a:off x="3264332" y="4095006"/>
            <a:ext cx="572224" cy="6491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C</a:t>
            </a:r>
          </a:p>
        </p:txBody>
      </p:sp>
      <p:sp>
        <p:nvSpPr>
          <p:cNvPr id="65558" name="Oval 9"/>
          <p:cNvSpPr>
            <a:spLocks noChangeArrowheads="1"/>
          </p:cNvSpPr>
          <p:nvPr/>
        </p:nvSpPr>
        <p:spPr bwMode="auto">
          <a:xfrm>
            <a:off x="685800" y="6172200"/>
            <a:ext cx="571500" cy="6492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D</a:t>
            </a:r>
          </a:p>
        </p:txBody>
      </p:sp>
      <p:sp>
        <p:nvSpPr>
          <p:cNvPr id="65559" name="Oval 9"/>
          <p:cNvSpPr>
            <a:spLocks noChangeArrowheads="1"/>
          </p:cNvSpPr>
          <p:nvPr/>
        </p:nvSpPr>
        <p:spPr bwMode="auto">
          <a:xfrm>
            <a:off x="2197566" y="5953175"/>
            <a:ext cx="548344" cy="6491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E</a:t>
            </a:r>
          </a:p>
        </p:txBody>
      </p:sp>
      <p:sp>
        <p:nvSpPr>
          <p:cNvPr id="65560" name="Oval 9"/>
          <p:cNvSpPr>
            <a:spLocks noChangeArrowheads="1"/>
          </p:cNvSpPr>
          <p:nvPr/>
        </p:nvSpPr>
        <p:spPr bwMode="auto">
          <a:xfrm>
            <a:off x="6083593" y="6038106"/>
            <a:ext cx="596315" cy="6491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G</a:t>
            </a:r>
          </a:p>
        </p:txBody>
      </p:sp>
      <p:sp>
        <p:nvSpPr>
          <p:cNvPr id="65561" name="Oval 9"/>
          <p:cNvSpPr>
            <a:spLocks noChangeArrowheads="1"/>
          </p:cNvSpPr>
          <p:nvPr/>
        </p:nvSpPr>
        <p:spPr bwMode="auto">
          <a:xfrm>
            <a:off x="8153400" y="5715000"/>
            <a:ext cx="571500" cy="6492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K</a:t>
            </a:r>
          </a:p>
        </p:txBody>
      </p:sp>
      <p:sp>
        <p:nvSpPr>
          <p:cNvPr id="65562" name="Oval 9"/>
          <p:cNvSpPr>
            <a:spLocks noChangeArrowheads="1"/>
          </p:cNvSpPr>
          <p:nvPr/>
        </p:nvSpPr>
        <p:spPr bwMode="auto">
          <a:xfrm>
            <a:off x="7696200" y="1905000"/>
            <a:ext cx="571500" cy="6492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H</a:t>
            </a:r>
          </a:p>
        </p:txBody>
      </p:sp>
      <p:sp>
        <p:nvSpPr>
          <p:cNvPr id="65563" name="Oval 9"/>
          <p:cNvSpPr>
            <a:spLocks noChangeArrowheads="1"/>
          </p:cNvSpPr>
          <p:nvPr/>
        </p:nvSpPr>
        <p:spPr bwMode="auto">
          <a:xfrm>
            <a:off x="4386179" y="5751562"/>
            <a:ext cx="524042" cy="6491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F</a:t>
            </a:r>
          </a:p>
        </p:txBody>
      </p:sp>
      <p:cxnSp>
        <p:nvCxnSpPr>
          <p:cNvPr id="65564" name="Shape 43"/>
          <p:cNvCxnSpPr>
            <a:cxnSpLocks noChangeShapeType="1"/>
            <a:stCxn id="65542" idx="6"/>
            <a:endCxn id="65541" idx="0"/>
          </p:cNvCxnSpPr>
          <p:nvPr/>
        </p:nvCxnSpPr>
        <p:spPr bwMode="auto">
          <a:xfrm>
            <a:off x="1308100" y="1314450"/>
            <a:ext cx="1168400" cy="43815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65" name="Straight Connector 45"/>
          <p:cNvCxnSpPr>
            <a:cxnSpLocks noChangeShapeType="1"/>
            <a:stCxn id="65543" idx="6"/>
            <a:endCxn id="65541" idx="1"/>
          </p:cNvCxnSpPr>
          <p:nvPr/>
        </p:nvCxnSpPr>
        <p:spPr bwMode="auto">
          <a:xfrm>
            <a:off x="1290638" y="2057400"/>
            <a:ext cx="6524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66" name="Straight Connector 50"/>
          <p:cNvCxnSpPr>
            <a:cxnSpLocks noChangeShapeType="1"/>
            <a:stCxn id="65545" idx="3"/>
            <a:endCxn id="65557" idx="2"/>
          </p:cNvCxnSpPr>
          <p:nvPr/>
        </p:nvCxnSpPr>
        <p:spPr bwMode="auto">
          <a:xfrm>
            <a:off x="3009900" y="4419600"/>
            <a:ext cx="2544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67" name="Straight Connector 53"/>
          <p:cNvCxnSpPr>
            <a:cxnSpLocks noChangeShapeType="1"/>
            <a:stCxn id="65555" idx="2"/>
            <a:endCxn id="65558" idx="0"/>
          </p:cNvCxnSpPr>
          <p:nvPr/>
        </p:nvCxnSpPr>
        <p:spPr bwMode="auto">
          <a:xfrm rot="5400000">
            <a:off x="904875" y="6086475"/>
            <a:ext cx="15240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68" name="Straight Connector 56"/>
          <p:cNvCxnSpPr>
            <a:cxnSpLocks noChangeShapeType="1"/>
            <a:stCxn id="65559" idx="6"/>
            <a:endCxn id="65549" idx="1"/>
          </p:cNvCxnSpPr>
          <p:nvPr/>
        </p:nvCxnSpPr>
        <p:spPr bwMode="auto">
          <a:xfrm flipV="1">
            <a:off x="2745910" y="6276975"/>
            <a:ext cx="225890" cy="7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69" name="Straight Connector 59"/>
          <p:cNvCxnSpPr>
            <a:cxnSpLocks noChangeShapeType="1"/>
            <a:stCxn id="65553" idx="2"/>
            <a:endCxn id="65563" idx="0"/>
          </p:cNvCxnSpPr>
          <p:nvPr/>
        </p:nvCxnSpPr>
        <p:spPr bwMode="auto">
          <a:xfrm>
            <a:off x="4648200" y="5372100"/>
            <a:ext cx="0" cy="379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70" name="Straight Connector 61"/>
          <p:cNvCxnSpPr>
            <a:cxnSpLocks noChangeShapeType="1"/>
            <a:stCxn id="65544" idx="3"/>
            <a:endCxn id="65562" idx="2"/>
          </p:cNvCxnSpPr>
          <p:nvPr/>
        </p:nvCxnSpPr>
        <p:spPr bwMode="auto">
          <a:xfrm flipV="1">
            <a:off x="7086600" y="2228850"/>
            <a:ext cx="609600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71" name="Straight Connector 63"/>
          <p:cNvCxnSpPr>
            <a:cxnSpLocks noChangeShapeType="1"/>
            <a:stCxn id="65560" idx="6"/>
            <a:endCxn id="65556" idx="1"/>
          </p:cNvCxnSpPr>
          <p:nvPr/>
        </p:nvCxnSpPr>
        <p:spPr bwMode="auto">
          <a:xfrm>
            <a:off x="6679908" y="6362700"/>
            <a:ext cx="2542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5572" name="Oval 9"/>
          <p:cNvSpPr>
            <a:spLocks noChangeArrowheads="1"/>
          </p:cNvSpPr>
          <p:nvPr/>
        </p:nvSpPr>
        <p:spPr bwMode="auto">
          <a:xfrm>
            <a:off x="5500625" y="5562650"/>
            <a:ext cx="484313" cy="6491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L</a:t>
            </a:r>
          </a:p>
        </p:txBody>
      </p:sp>
      <p:cxnSp>
        <p:nvCxnSpPr>
          <p:cNvPr id="65573" name="Shape 67"/>
          <p:cNvCxnSpPr>
            <a:cxnSpLocks noChangeShapeType="1"/>
            <a:stCxn id="65550" idx="2"/>
            <a:endCxn id="65572" idx="6"/>
          </p:cNvCxnSpPr>
          <p:nvPr/>
        </p:nvCxnSpPr>
        <p:spPr bwMode="auto">
          <a:xfrm rot="5400000">
            <a:off x="6011497" y="5345541"/>
            <a:ext cx="515144" cy="568262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74" name="Straight Connector 69"/>
          <p:cNvCxnSpPr>
            <a:cxnSpLocks noChangeShapeType="1"/>
            <a:stCxn id="65561" idx="0"/>
            <a:endCxn id="65546" idx="2"/>
          </p:cNvCxnSpPr>
          <p:nvPr/>
        </p:nvCxnSpPr>
        <p:spPr bwMode="auto">
          <a:xfrm rot="5400000" flipH="1" flipV="1">
            <a:off x="8268494" y="5544344"/>
            <a:ext cx="342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75" name="Straight Connector 71"/>
          <p:cNvCxnSpPr>
            <a:cxnSpLocks noChangeShapeType="1"/>
            <a:stCxn id="65541" idx="2"/>
            <a:endCxn id="65548" idx="0"/>
          </p:cNvCxnSpPr>
          <p:nvPr/>
        </p:nvCxnSpPr>
        <p:spPr bwMode="auto">
          <a:xfrm flipH="1">
            <a:off x="2476495" y="2362200"/>
            <a:ext cx="5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76" name="Straight Connector 73"/>
          <p:cNvCxnSpPr>
            <a:cxnSpLocks noChangeShapeType="1"/>
            <a:stCxn id="65545" idx="1"/>
            <a:endCxn id="65554" idx="3"/>
          </p:cNvCxnSpPr>
          <p:nvPr/>
        </p:nvCxnSpPr>
        <p:spPr bwMode="auto">
          <a:xfrm flipH="1">
            <a:off x="1447800" y="4419600"/>
            <a:ext cx="495300" cy="13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77" name="Straight Connector 75"/>
          <p:cNvCxnSpPr>
            <a:cxnSpLocks noChangeShapeType="1"/>
            <a:stCxn id="65541" idx="3"/>
            <a:endCxn id="65540" idx="1"/>
          </p:cNvCxnSpPr>
          <p:nvPr/>
        </p:nvCxnSpPr>
        <p:spPr bwMode="auto">
          <a:xfrm>
            <a:off x="3009900" y="2057400"/>
            <a:ext cx="1409700" cy="13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78" name="Shape 77"/>
          <p:cNvCxnSpPr>
            <a:cxnSpLocks noChangeShapeType="1"/>
            <a:stCxn id="65540" idx="3"/>
            <a:endCxn id="65544" idx="0"/>
          </p:cNvCxnSpPr>
          <p:nvPr/>
        </p:nvCxnSpPr>
        <p:spPr bwMode="auto">
          <a:xfrm>
            <a:off x="5334000" y="2058740"/>
            <a:ext cx="1219200" cy="53206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79" name="Straight Arrow Connector 79"/>
          <p:cNvCxnSpPr>
            <a:cxnSpLocks noChangeShapeType="1"/>
            <a:stCxn id="65548" idx="2"/>
            <a:endCxn id="65545" idx="0"/>
          </p:cNvCxnSpPr>
          <p:nvPr/>
        </p:nvCxnSpPr>
        <p:spPr bwMode="auto">
          <a:xfrm>
            <a:off x="2476495" y="3736479"/>
            <a:ext cx="5" cy="37832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80" name="Straight Arrow Connector 81"/>
          <p:cNvCxnSpPr>
            <a:cxnSpLocks noChangeShapeType="1"/>
            <a:stCxn id="65554" idx="2"/>
            <a:endCxn id="65555" idx="0"/>
          </p:cNvCxnSpPr>
          <p:nvPr/>
        </p:nvCxnSpPr>
        <p:spPr bwMode="auto">
          <a:xfrm>
            <a:off x="990600" y="4879479"/>
            <a:ext cx="0" cy="53072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81" name="Straight Arrow Connector 83"/>
          <p:cNvCxnSpPr>
            <a:cxnSpLocks noChangeShapeType="1"/>
            <a:stCxn id="65544" idx="2"/>
            <a:endCxn id="65552" idx="0"/>
          </p:cNvCxnSpPr>
          <p:nvPr/>
        </p:nvCxnSpPr>
        <p:spPr bwMode="auto">
          <a:xfrm>
            <a:off x="6553200" y="3200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82" name="Shape 85"/>
          <p:cNvCxnSpPr>
            <a:cxnSpLocks noChangeShapeType="1"/>
            <a:stCxn id="65544" idx="1"/>
            <a:endCxn id="65547" idx="0"/>
          </p:cNvCxnSpPr>
          <p:nvPr/>
        </p:nvCxnSpPr>
        <p:spPr bwMode="auto">
          <a:xfrm rot="10800000" flipV="1">
            <a:off x="4648200" y="2895600"/>
            <a:ext cx="1371600" cy="6096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</p:spPr>
      </p:cxnSp>
      <p:cxnSp>
        <p:nvCxnSpPr>
          <p:cNvPr id="65583" name="Shape 88"/>
          <p:cNvCxnSpPr>
            <a:cxnSpLocks noChangeShapeType="1"/>
            <a:stCxn id="65544" idx="3"/>
            <a:endCxn id="65551" idx="0"/>
          </p:cNvCxnSpPr>
          <p:nvPr/>
        </p:nvCxnSpPr>
        <p:spPr bwMode="auto">
          <a:xfrm>
            <a:off x="7086600" y="2895600"/>
            <a:ext cx="1352550" cy="6096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</p:spPr>
      </p:cxnSp>
      <p:cxnSp>
        <p:nvCxnSpPr>
          <p:cNvPr id="65584" name="Straight Arrow Connector 90"/>
          <p:cNvCxnSpPr>
            <a:cxnSpLocks noChangeShapeType="1"/>
            <a:stCxn id="65547" idx="2"/>
            <a:endCxn id="65553" idx="0"/>
          </p:cNvCxnSpPr>
          <p:nvPr/>
        </p:nvCxnSpPr>
        <p:spPr bwMode="auto">
          <a:xfrm>
            <a:off x="4648200" y="4422279"/>
            <a:ext cx="0" cy="34022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85" name="Straight Arrow Connector 92"/>
          <p:cNvCxnSpPr>
            <a:cxnSpLocks noChangeShapeType="1"/>
            <a:stCxn id="65552" idx="2"/>
            <a:endCxn id="65550" idx="0"/>
          </p:cNvCxnSpPr>
          <p:nvPr/>
        </p:nvCxnSpPr>
        <p:spPr bwMode="auto">
          <a:xfrm>
            <a:off x="6553200" y="4422279"/>
            <a:ext cx="0" cy="34022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86" name="Straight Arrow Connector 94"/>
          <p:cNvCxnSpPr>
            <a:cxnSpLocks noChangeShapeType="1"/>
            <a:stCxn id="65551" idx="2"/>
            <a:endCxn id="65546" idx="0"/>
          </p:cNvCxnSpPr>
          <p:nvPr/>
        </p:nvCxnSpPr>
        <p:spPr bwMode="auto">
          <a:xfrm>
            <a:off x="8439150" y="4422279"/>
            <a:ext cx="0" cy="34022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5587" name="Diamond 95"/>
          <p:cNvSpPr>
            <a:spLocks noChangeAspect="1"/>
          </p:cNvSpPr>
          <p:nvPr/>
        </p:nvSpPr>
        <p:spPr bwMode="auto">
          <a:xfrm>
            <a:off x="3238500" y="5257800"/>
            <a:ext cx="533400" cy="533400"/>
          </a:xfrm>
          <a:prstGeom prst="diamond">
            <a:avLst/>
          </a:prstGeom>
          <a:ln w="38100" cmpd="dbl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588" name="Diamond 96"/>
          <p:cNvSpPr>
            <a:spLocks noChangeAspect="1"/>
          </p:cNvSpPr>
          <p:nvPr/>
        </p:nvSpPr>
        <p:spPr bwMode="auto">
          <a:xfrm>
            <a:off x="7200900" y="5334000"/>
            <a:ext cx="533400" cy="533400"/>
          </a:xfrm>
          <a:prstGeom prst="diamond">
            <a:avLst/>
          </a:prstGeom>
          <a:ln w="38100" cmpd="dbl"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65589" name="Shape 98"/>
          <p:cNvCxnSpPr>
            <a:cxnSpLocks noChangeShapeType="1"/>
            <a:stCxn id="65553" idx="1"/>
            <a:endCxn id="65587" idx="0"/>
          </p:cNvCxnSpPr>
          <p:nvPr/>
        </p:nvCxnSpPr>
        <p:spPr bwMode="auto">
          <a:xfrm rot="10800000" flipV="1">
            <a:off x="3505200" y="5067300"/>
            <a:ext cx="609600" cy="1905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</p:spPr>
      </p:cxnSp>
      <p:cxnSp>
        <p:nvCxnSpPr>
          <p:cNvPr id="65590" name="Straight Arrow Connector 100"/>
          <p:cNvCxnSpPr>
            <a:cxnSpLocks noChangeShapeType="1"/>
            <a:stCxn id="65587" idx="2"/>
            <a:endCxn id="65549" idx="0"/>
          </p:cNvCxnSpPr>
          <p:nvPr/>
        </p:nvCxnSpPr>
        <p:spPr bwMode="auto">
          <a:xfrm rot="5400000">
            <a:off x="3414712" y="5881688"/>
            <a:ext cx="18256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91" name="Straight Arrow Connector 102"/>
          <p:cNvCxnSpPr>
            <a:cxnSpLocks noChangeShapeType="1"/>
            <a:stCxn id="65588" idx="2"/>
            <a:endCxn id="65556" idx="0"/>
          </p:cNvCxnSpPr>
          <p:nvPr/>
        </p:nvCxnSpPr>
        <p:spPr bwMode="auto">
          <a:xfrm rot="5400000">
            <a:off x="7372351" y="5962650"/>
            <a:ext cx="1905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592" name="Shape 104"/>
          <p:cNvCxnSpPr>
            <a:cxnSpLocks noChangeShapeType="1"/>
            <a:stCxn id="65550" idx="3"/>
            <a:endCxn id="65588" idx="0"/>
          </p:cNvCxnSpPr>
          <p:nvPr/>
        </p:nvCxnSpPr>
        <p:spPr bwMode="auto">
          <a:xfrm>
            <a:off x="7086600" y="5067300"/>
            <a:ext cx="381000" cy="2667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48503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Integrity Constraints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2514600"/>
          </a:xfrm>
        </p:spPr>
        <p:txBody>
          <a:bodyPr/>
          <a:lstStyle/>
          <a:p>
            <a:r>
              <a:rPr lang="en-US" sz="2400" dirty="0" smtClean="0"/>
              <a:t>ICs help prevent entry of incorrect information</a:t>
            </a:r>
          </a:p>
          <a:p>
            <a:r>
              <a:rPr lang="en-US" sz="2400" dirty="0"/>
              <a:t>How</a:t>
            </a:r>
            <a:r>
              <a:rPr lang="en-US" sz="2400" dirty="0" smtClean="0"/>
              <a:t>? DBMS enforces integrity constraints</a:t>
            </a:r>
          </a:p>
          <a:p>
            <a:pPr lvl="1"/>
            <a:r>
              <a:rPr lang="en-US" sz="2000" dirty="0" smtClean="0"/>
              <a:t>Allows only legal database instances (i.e., those that satisfy all constraints) to exist</a:t>
            </a:r>
          </a:p>
          <a:p>
            <a:pPr lvl="1"/>
            <a:r>
              <a:rPr lang="en-US" sz="2000" dirty="0" smtClean="0"/>
              <a:t>Ensures that all necessary checks are always performed and avoids duplicating the verification logic in each application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990600" y="1981200"/>
            <a:ext cx="7315200" cy="120032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An integrity constraint is a condition specified on a database schema that restricts the data that can be stored in an instance of the database.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516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Constraints in </a:t>
            </a:r>
            <a:r>
              <a:rPr lang="en-US" dirty="0">
                <a:solidFill>
                  <a:srgbClr val="0000FF"/>
                </a:solidFill>
              </a:rPr>
              <a:t>E/R Diagrams</a:t>
            </a:r>
          </a:p>
        </p:txBody>
      </p:sp>
      <p:sp>
        <p:nvSpPr>
          <p:cNvPr id="59396" name="Text Box 3"/>
          <p:cNvSpPr txBox="1">
            <a:spLocks noChangeArrowheads="1"/>
          </p:cNvSpPr>
          <p:nvPr/>
        </p:nvSpPr>
        <p:spPr bwMode="auto">
          <a:xfrm>
            <a:off x="304800" y="1524000"/>
            <a:ext cx="868789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  <a:cs typeface="Arial"/>
              </a:rPr>
              <a:t>Finding constraints is part of the modeling process. </a:t>
            </a:r>
          </a:p>
          <a:p>
            <a:pPr eaLnBrk="0" hangingPunct="0"/>
            <a:r>
              <a:rPr lang="en-US" dirty="0">
                <a:latin typeface="Arial"/>
                <a:cs typeface="Arial"/>
              </a:rPr>
              <a:t>Commonly used constraints:</a:t>
            </a:r>
          </a:p>
          <a:p>
            <a:pPr eaLnBrk="0" hangingPunct="0"/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  <a:p>
            <a:pPr eaLnBrk="0" hangingPunct="0"/>
            <a:endParaRPr lang="en-US" dirty="0">
              <a:latin typeface="Arial"/>
              <a:cs typeface="Arial"/>
            </a:endParaRPr>
          </a:p>
          <a:p>
            <a:pPr eaLnBrk="0" hangingPunct="0"/>
            <a:r>
              <a:rPr lang="en-US" dirty="0">
                <a:latin typeface="Arial"/>
                <a:cs typeface="Arial"/>
              </a:rPr>
              <a:t>  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Keys: </a:t>
            </a:r>
            <a:r>
              <a:rPr lang="en-US" dirty="0">
                <a:latin typeface="Arial"/>
                <a:cs typeface="Arial"/>
              </a:rPr>
              <a:t>social security number uniquely identifies a person.</a:t>
            </a:r>
          </a:p>
          <a:p>
            <a:pPr eaLnBrk="0" hangingPunct="0"/>
            <a:endParaRPr lang="en-US" dirty="0">
              <a:latin typeface="Arial"/>
              <a:cs typeface="Arial"/>
            </a:endParaRPr>
          </a:p>
          <a:p>
            <a:pPr eaLnBrk="0" hangingPunct="0"/>
            <a:r>
              <a:rPr lang="en-US" dirty="0">
                <a:latin typeface="Arial"/>
                <a:cs typeface="Arial"/>
              </a:rPr>
              <a:t>  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Single-value constraints:  </a:t>
            </a:r>
            <a:r>
              <a:rPr lang="en-US" dirty="0">
                <a:latin typeface="Arial"/>
                <a:cs typeface="Arial"/>
              </a:rPr>
              <a:t>a person can have only one father.</a:t>
            </a:r>
          </a:p>
          <a:p>
            <a:pPr eaLnBrk="0" hangingPunct="0"/>
            <a:endParaRPr lang="en-US" dirty="0">
              <a:latin typeface="Arial"/>
              <a:cs typeface="Arial"/>
            </a:endParaRPr>
          </a:p>
          <a:p>
            <a:pPr eaLnBrk="0" hangingPunct="0"/>
            <a:r>
              <a:rPr lang="en-US" dirty="0">
                <a:latin typeface="Arial"/>
                <a:cs typeface="Arial"/>
              </a:rPr>
              <a:t>  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Referential integrity constraints: </a:t>
            </a:r>
            <a:r>
              <a:rPr lang="en-US" dirty="0">
                <a:latin typeface="Arial"/>
                <a:cs typeface="Arial"/>
              </a:rPr>
              <a:t>if you work for a company, it</a:t>
            </a:r>
          </a:p>
          <a:p>
            <a:pPr eaLnBrk="0" hangingPunct="0"/>
            <a:r>
              <a:rPr lang="en-US" dirty="0">
                <a:latin typeface="Arial"/>
                <a:cs typeface="Arial"/>
              </a:rPr>
              <a:t>                                                        must exist in the database.</a:t>
            </a:r>
          </a:p>
          <a:p>
            <a:pPr eaLnBrk="0" hangingPunct="0"/>
            <a:endParaRPr lang="en-US" dirty="0">
              <a:latin typeface="Arial"/>
              <a:cs typeface="Arial"/>
            </a:endParaRPr>
          </a:p>
          <a:p>
            <a:pPr eaLnBrk="0" hangingPunct="0"/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   Other constraints:  </a:t>
            </a:r>
            <a:r>
              <a:rPr lang="en-US" dirty="0">
                <a:latin typeface="Arial"/>
                <a:cs typeface="Arial"/>
              </a:rPr>
              <a:t>peoples’ ages are between 0 and 150.</a:t>
            </a:r>
          </a:p>
        </p:txBody>
      </p:sp>
    </p:spTree>
    <p:extLst>
      <p:ext uri="{BB962C8B-B14F-4D97-AF65-F5344CB8AC3E}">
        <p14:creationId xmlns:p14="http://schemas.microsoft.com/office/powerpoint/2010/main" val="206995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 Keys in </a:t>
            </a:r>
            <a:r>
              <a:rPr lang="en-US" dirty="0">
                <a:solidFill>
                  <a:srgbClr val="0000FF"/>
                </a:solidFill>
              </a:rPr>
              <a:t>E/R Diagrams</a:t>
            </a:r>
          </a:p>
        </p:txBody>
      </p:sp>
      <p:sp>
        <p:nvSpPr>
          <p:cNvPr id="60420" name="Oval 3"/>
          <p:cNvSpPr>
            <a:spLocks noChangeArrowheads="1"/>
          </p:cNvSpPr>
          <p:nvPr/>
        </p:nvSpPr>
        <p:spPr bwMode="auto">
          <a:xfrm>
            <a:off x="1295400" y="6019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address</a:t>
            </a:r>
          </a:p>
        </p:txBody>
      </p:sp>
      <p:sp>
        <p:nvSpPr>
          <p:cNvPr id="60421" name="Oval 4"/>
          <p:cNvSpPr>
            <a:spLocks noChangeArrowheads="1"/>
          </p:cNvSpPr>
          <p:nvPr/>
        </p:nvSpPr>
        <p:spPr bwMode="auto">
          <a:xfrm>
            <a:off x="3886200" y="5943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name</a:t>
            </a:r>
          </a:p>
        </p:txBody>
      </p:sp>
      <p:sp>
        <p:nvSpPr>
          <p:cNvPr id="60422" name="Oval 5"/>
          <p:cNvSpPr>
            <a:spLocks noChangeArrowheads="1"/>
          </p:cNvSpPr>
          <p:nvPr/>
        </p:nvSpPr>
        <p:spPr bwMode="auto">
          <a:xfrm>
            <a:off x="6553200" y="5943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u="sng" dirty="0" err="1">
                <a:latin typeface="Arial"/>
                <a:cs typeface="Arial"/>
              </a:rPr>
              <a:t>ssn</a:t>
            </a:r>
            <a:endParaRPr lang="en-US" u="sng" dirty="0">
              <a:latin typeface="Arial"/>
              <a:cs typeface="Arial"/>
            </a:endParaRPr>
          </a:p>
        </p:txBody>
      </p:sp>
      <p:sp>
        <p:nvSpPr>
          <p:cNvPr id="60423" name="Rectangle 6"/>
          <p:cNvSpPr>
            <a:spLocks noChangeArrowheads="1"/>
          </p:cNvSpPr>
          <p:nvPr/>
        </p:nvSpPr>
        <p:spPr bwMode="auto">
          <a:xfrm>
            <a:off x="3124200" y="4724400"/>
            <a:ext cx="2514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Person</a:t>
            </a:r>
          </a:p>
        </p:txBody>
      </p:sp>
      <p:sp>
        <p:nvSpPr>
          <p:cNvPr id="60424" name="Rectangle 7"/>
          <p:cNvSpPr>
            <a:spLocks noChangeArrowheads="1"/>
          </p:cNvSpPr>
          <p:nvPr/>
        </p:nvSpPr>
        <p:spPr bwMode="auto">
          <a:xfrm>
            <a:off x="3429000" y="34290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Product</a:t>
            </a:r>
          </a:p>
        </p:txBody>
      </p:sp>
      <p:sp>
        <p:nvSpPr>
          <p:cNvPr id="60425" name="Oval 8"/>
          <p:cNvSpPr>
            <a:spLocks noChangeArrowheads="1"/>
          </p:cNvSpPr>
          <p:nvPr/>
        </p:nvSpPr>
        <p:spPr bwMode="auto">
          <a:xfrm>
            <a:off x="3733800" y="1600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u="sng" dirty="0">
                <a:latin typeface="Arial"/>
                <a:cs typeface="Arial"/>
              </a:rPr>
              <a:t>name</a:t>
            </a:r>
          </a:p>
        </p:txBody>
      </p:sp>
      <p:sp>
        <p:nvSpPr>
          <p:cNvPr id="60426" name="Oval 9"/>
          <p:cNvSpPr>
            <a:spLocks noChangeArrowheads="1"/>
          </p:cNvSpPr>
          <p:nvPr/>
        </p:nvSpPr>
        <p:spPr bwMode="auto">
          <a:xfrm>
            <a:off x="5334000" y="1600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u="sng" dirty="0">
                <a:latin typeface="Arial"/>
                <a:cs typeface="Arial"/>
              </a:rPr>
              <a:t>category</a:t>
            </a:r>
          </a:p>
        </p:txBody>
      </p:sp>
      <p:sp>
        <p:nvSpPr>
          <p:cNvPr id="60427" name="Oval 10"/>
          <p:cNvSpPr>
            <a:spLocks noChangeArrowheads="1"/>
          </p:cNvSpPr>
          <p:nvPr/>
        </p:nvSpPr>
        <p:spPr bwMode="auto">
          <a:xfrm>
            <a:off x="2590800" y="2514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price</a:t>
            </a:r>
          </a:p>
        </p:txBody>
      </p:sp>
      <p:sp>
        <p:nvSpPr>
          <p:cNvPr id="60428" name="Line 11"/>
          <p:cNvSpPr>
            <a:spLocks noChangeShapeType="1"/>
          </p:cNvSpPr>
          <p:nvPr/>
        </p:nvSpPr>
        <p:spPr bwMode="auto">
          <a:xfrm flipH="1" flipV="1">
            <a:off x="3733800" y="3124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0429" name="Line 12"/>
          <p:cNvSpPr>
            <a:spLocks noChangeShapeType="1"/>
          </p:cNvSpPr>
          <p:nvPr/>
        </p:nvSpPr>
        <p:spPr bwMode="auto">
          <a:xfrm flipV="1">
            <a:off x="4495800" y="2286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0430" name="Line 13"/>
          <p:cNvSpPr>
            <a:spLocks noChangeShapeType="1"/>
          </p:cNvSpPr>
          <p:nvPr/>
        </p:nvSpPr>
        <p:spPr bwMode="auto">
          <a:xfrm flipV="1">
            <a:off x="5105400" y="22860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0431" name="Line 14"/>
          <p:cNvSpPr>
            <a:spLocks noChangeShapeType="1"/>
          </p:cNvSpPr>
          <p:nvPr/>
        </p:nvSpPr>
        <p:spPr bwMode="auto">
          <a:xfrm flipH="1">
            <a:off x="2133600" y="54864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0432" name="Line 15"/>
          <p:cNvSpPr>
            <a:spLocks noChangeShapeType="1"/>
          </p:cNvSpPr>
          <p:nvPr/>
        </p:nvSpPr>
        <p:spPr bwMode="auto">
          <a:xfrm>
            <a:off x="4267200" y="54864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0433" name="Line 16"/>
          <p:cNvSpPr>
            <a:spLocks noChangeShapeType="1"/>
          </p:cNvSpPr>
          <p:nvPr/>
        </p:nvSpPr>
        <p:spPr bwMode="auto">
          <a:xfrm>
            <a:off x="5029200" y="54864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0437" name="Text Box 20"/>
          <p:cNvSpPr txBox="1">
            <a:spLocks noChangeArrowheads="1"/>
          </p:cNvSpPr>
          <p:nvPr/>
        </p:nvSpPr>
        <p:spPr bwMode="auto">
          <a:xfrm>
            <a:off x="232406" y="3429000"/>
            <a:ext cx="3348994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No formal way </a:t>
            </a:r>
          </a:p>
          <a:p>
            <a:pPr eaLnBrk="0" hangingPunct="0"/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   to specify multiple</a:t>
            </a:r>
          </a:p>
          <a:p>
            <a:pPr eaLnBrk="0" hangingPunct="0"/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   keys in E/R diagrams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0438" name="Text Box 21"/>
          <p:cNvSpPr txBox="1">
            <a:spLocks noChangeArrowheads="1"/>
          </p:cNvSpPr>
          <p:nvPr/>
        </p:nvSpPr>
        <p:spPr bwMode="auto">
          <a:xfrm>
            <a:off x="669925" y="1946275"/>
            <a:ext cx="15875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  <a:cs typeface="Arial"/>
              </a:rPr>
              <a:t>Underline:</a:t>
            </a:r>
          </a:p>
        </p:txBody>
      </p:sp>
    </p:spTree>
    <p:extLst>
      <p:ext uri="{BB962C8B-B14F-4D97-AF65-F5344CB8AC3E}">
        <p14:creationId xmlns:p14="http://schemas.microsoft.com/office/powerpoint/2010/main" val="186038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Single Value Constraints</a:t>
            </a:r>
          </a:p>
        </p:txBody>
      </p:sp>
      <p:sp>
        <p:nvSpPr>
          <p:cNvPr id="61444" name="AutoShape 3"/>
          <p:cNvSpPr>
            <a:spLocks noChangeAspect="1" noChangeArrowheads="1"/>
          </p:cNvSpPr>
          <p:nvPr/>
        </p:nvSpPr>
        <p:spPr bwMode="auto">
          <a:xfrm>
            <a:off x="3659187" y="2590800"/>
            <a:ext cx="1749425" cy="83185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rmAutofit/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makes</a:t>
            </a:r>
          </a:p>
        </p:txBody>
      </p:sp>
      <p:sp>
        <p:nvSpPr>
          <p:cNvPr id="61445" name="Line 4"/>
          <p:cNvSpPr>
            <a:spLocks noChangeAspect="1" noChangeShapeType="1"/>
          </p:cNvSpPr>
          <p:nvPr/>
        </p:nvSpPr>
        <p:spPr bwMode="auto">
          <a:xfrm flipH="1">
            <a:off x="3113087" y="3006725"/>
            <a:ext cx="552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normAutofit fontScale="25000" lnSpcReduction="20000"/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1446" name="Line 5"/>
          <p:cNvSpPr>
            <a:spLocks noChangeAspect="1" noChangeShapeType="1"/>
          </p:cNvSpPr>
          <p:nvPr/>
        </p:nvSpPr>
        <p:spPr bwMode="auto">
          <a:xfrm>
            <a:off x="5418137" y="3006725"/>
            <a:ext cx="506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  <a:normAutofit fontScale="25000" lnSpcReduction="20000"/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1447" name="AutoShape 6"/>
          <p:cNvSpPr>
            <a:spLocks noChangeAspect="1" noChangeArrowheads="1"/>
          </p:cNvSpPr>
          <p:nvPr/>
        </p:nvSpPr>
        <p:spPr bwMode="auto">
          <a:xfrm>
            <a:off x="3678237" y="4502150"/>
            <a:ext cx="1749425" cy="83185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normAutofit/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makes</a:t>
            </a:r>
          </a:p>
        </p:txBody>
      </p:sp>
      <p:sp>
        <p:nvSpPr>
          <p:cNvPr id="61448" name="Line 7"/>
          <p:cNvSpPr>
            <a:spLocks noChangeAspect="1" noChangeShapeType="1"/>
          </p:cNvSpPr>
          <p:nvPr/>
        </p:nvSpPr>
        <p:spPr bwMode="auto">
          <a:xfrm flipH="1">
            <a:off x="3132137" y="4918075"/>
            <a:ext cx="552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normAutofit fontScale="25000" lnSpcReduction="20000"/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1449" name="Line 8"/>
          <p:cNvSpPr>
            <a:spLocks noChangeAspect="1" noChangeShapeType="1"/>
          </p:cNvSpPr>
          <p:nvPr/>
        </p:nvSpPr>
        <p:spPr bwMode="auto">
          <a:xfrm>
            <a:off x="5437187" y="4918075"/>
            <a:ext cx="506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  <a:normAutofit fontScale="25000" lnSpcReduction="20000"/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1450" name="Text Box 9"/>
          <p:cNvSpPr txBox="1">
            <a:spLocks noChangeArrowheads="1"/>
          </p:cNvSpPr>
          <p:nvPr/>
        </p:nvSpPr>
        <p:spPr bwMode="auto">
          <a:xfrm>
            <a:off x="4192588" y="3733800"/>
            <a:ext cx="684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normAutofit/>
          </a:bodyPr>
          <a:lstStyle/>
          <a:p>
            <a:pPr algn="ctr"/>
            <a:r>
              <a:rPr lang="en-US" dirty="0" smtClean="0">
                <a:latin typeface="Arial"/>
                <a:cs typeface="Arial"/>
              </a:rPr>
              <a:t>vs</a:t>
            </a:r>
            <a:r>
              <a:rPr lang="en-US" dirty="0"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29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Referential Integrity Constraints</a:t>
            </a:r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6172200" y="22860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Company</a:t>
            </a: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762000" y="22860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Product</a:t>
            </a:r>
          </a:p>
        </p:txBody>
      </p:sp>
      <p:sp>
        <p:nvSpPr>
          <p:cNvPr id="62470" name="AutoShape 5"/>
          <p:cNvSpPr>
            <a:spLocks noChangeArrowheads="1"/>
          </p:cNvSpPr>
          <p:nvPr/>
        </p:nvSpPr>
        <p:spPr bwMode="auto">
          <a:xfrm>
            <a:off x="3810000" y="19050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makes</a:t>
            </a:r>
          </a:p>
        </p:txBody>
      </p:sp>
      <p:sp>
        <p:nvSpPr>
          <p:cNvPr id="62471" name="Line 6"/>
          <p:cNvSpPr>
            <a:spLocks noChangeShapeType="1"/>
          </p:cNvSpPr>
          <p:nvPr/>
        </p:nvSpPr>
        <p:spPr bwMode="auto">
          <a:xfrm flipH="1">
            <a:off x="2895600" y="2590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2472" name="Line 7"/>
          <p:cNvSpPr>
            <a:spLocks noChangeShapeType="1"/>
          </p:cNvSpPr>
          <p:nvPr/>
        </p:nvSpPr>
        <p:spPr bwMode="auto">
          <a:xfrm>
            <a:off x="5334000" y="2590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2473" name="Rectangle 8"/>
          <p:cNvSpPr>
            <a:spLocks noChangeArrowheads="1"/>
          </p:cNvSpPr>
          <p:nvPr/>
        </p:nvSpPr>
        <p:spPr bwMode="auto">
          <a:xfrm>
            <a:off x="6172200" y="48006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Company</a:t>
            </a:r>
          </a:p>
        </p:txBody>
      </p:sp>
      <p:sp>
        <p:nvSpPr>
          <p:cNvPr id="62474" name="Rectangle 9"/>
          <p:cNvSpPr>
            <a:spLocks noChangeArrowheads="1"/>
          </p:cNvSpPr>
          <p:nvPr/>
        </p:nvSpPr>
        <p:spPr bwMode="auto">
          <a:xfrm>
            <a:off x="762000" y="48006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Product</a:t>
            </a:r>
          </a:p>
        </p:txBody>
      </p:sp>
      <p:sp>
        <p:nvSpPr>
          <p:cNvPr id="62475" name="AutoShape 10"/>
          <p:cNvSpPr>
            <a:spLocks noChangeArrowheads="1"/>
          </p:cNvSpPr>
          <p:nvPr/>
        </p:nvSpPr>
        <p:spPr bwMode="auto">
          <a:xfrm>
            <a:off x="3810000" y="44196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makes</a:t>
            </a:r>
          </a:p>
        </p:txBody>
      </p:sp>
      <p:sp>
        <p:nvSpPr>
          <p:cNvPr id="62476" name="Line 11"/>
          <p:cNvSpPr>
            <a:spLocks noChangeShapeType="1"/>
          </p:cNvSpPr>
          <p:nvPr/>
        </p:nvSpPr>
        <p:spPr bwMode="auto">
          <a:xfrm flipH="1">
            <a:off x="28956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2477" name="Line 12"/>
          <p:cNvSpPr>
            <a:spLocks noChangeShapeType="1"/>
          </p:cNvSpPr>
          <p:nvPr/>
        </p:nvSpPr>
        <p:spPr bwMode="auto">
          <a:xfrm>
            <a:off x="5334000" y="5105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2478" name="Arc 13"/>
          <p:cNvSpPr>
            <a:spLocks noChangeAspect="1"/>
          </p:cNvSpPr>
          <p:nvPr/>
        </p:nvSpPr>
        <p:spPr bwMode="auto">
          <a:xfrm>
            <a:off x="5867400" y="4800600"/>
            <a:ext cx="304800" cy="533400"/>
          </a:xfrm>
          <a:custGeom>
            <a:avLst/>
            <a:gdLst>
              <a:gd name="T0" fmla="*/ 38556 w 24728"/>
              <a:gd name="T1" fmla="*/ 0 h 43200"/>
              <a:gd name="T2" fmla="*/ 0 w 24728"/>
              <a:gd name="T3" fmla="*/ 530585 h 43200"/>
              <a:gd name="T4" fmla="*/ 38556 w 24728"/>
              <a:gd name="T5" fmla="*/ 266700 h 43200"/>
              <a:gd name="T6" fmla="*/ 0 60000 65536"/>
              <a:gd name="T7" fmla="*/ 0 60000 65536"/>
              <a:gd name="T8" fmla="*/ 0 60000 65536"/>
              <a:gd name="T9" fmla="*/ 0 w 24728"/>
              <a:gd name="T10" fmla="*/ 0 h 43200"/>
              <a:gd name="T11" fmla="*/ 24728 w 24728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728" h="43200" fill="none" extrusionOk="0">
                <a:moveTo>
                  <a:pt x="3128" y="-1"/>
                </a:moveTo>
                <a:cubicBezTo>
                  <a:pt x="15057" y="0"/>
                  <a:pt x="24728" y="9670"/>
                  <a:pt x="24728" y="21600"/>
                </a:cubicBezTo>
                <a:cubicBezTo>
                  <a:pt x="24728" y="33529"/>
                  <a:pt x="15057" y="43200"/>
                  <a:pt x="3128" y="43200"/>
                </a:cubicBezTo>
                <a:cubicBezTo>
                  <a:pt x="2081" y="43199"/>
                  <a:pt x="1035" y="43123"/>
                  <a:pt x="-1" y="42972"/>
                </a:cubicBezTo>
              </a:path>
              <a:path w="24728" h="43200" stroke="0" extrusionOk="0">
                <a:moveTo>
                  <a:pt x="3128" y="-1"/>
                </a:moveTo>
                <a:cubicBezTo>
                  <a:pt x="15057" y="0"/>
                  <a:pt x="24728" y="9670"/>
                  <a:pt x="24728" y="21600"/>
                </a:cubicBezTo>
                <a:cubicBezTo>
                  <a:pt x="24728" y="33529"/>
                  <a:pt x="15057" y="43200"/>
                  <a:pt x="3128" y="43200"/>
                </a:cubicBezTo>
                <a:cubicBezTo>
                  <a:pt x="2081" y="43199"/>
                  <a:pt x="1035" y="43123"/>
                  <a:pt x="-1" y="42972"/>
                </a:cubicBezTo>
                <a:lnTo>
                  <a:pt x="312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2479" name="Text Box 14"/>
          <p:cNvSpPr txBox="1">
            <a:spLocks noChangeArrowheads="1"/>
          </p:cNvSpPr>
          <p:nvPr/>
        </p:nvSpPr>
        <p:spPr bwMode="auto">
          <a:xfrm>
            <a:off x="1066800" y="3276600"/>
            <a:ext cx="63549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Each product made by at most one company.</a:t>
            </a:r>
          </a:p>
          <a:p>
            <a:r>
              <a:rPr lang="en-US" dirty="0">
                <a:latin typeface="Arial"/>
                <a:cs typeface="Arial"/>
              </a:rPr>
              <a:t>Some products made by no company</a:t>
            </a:r>
          </a:p>
        </p:txBody>
      </p:sp>
      <p:sp>
        <p:nvSpPr>
          <p:cNvPr id="62480" name="Text Box 15"/>
          <p:cNvSpPr txBox="1">
            <a:spLocks noChangeArrowheads="1"/>
          </p:cNvSpPr>
          <p:nvPr/>
        </p:nvSpPr>
        <p:spPr bwMode="auto">
          <a:xfrm>
            <a:off x="935321" y="5786735"/>
            <a:ext cx="63036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Each product made by </a:t>
            </a:r>
            <a:r>
              <a:rPr lang="en-US" i="1" u="sng" dirty="0">
                <a:latin typeface="Arial"/>
                <a:cs typeface="Arial"/>
              </a:rPr>
              <a:t>exactly</a:t>
            </a:r>
            <a:r>
              <a:rPr lang="en-US" dirty="0">
                <a:latin typeface="Arial"/>
                <a:cs typeface="Arial"/>
              </a:rPr>
              <a:t> one company.</a:t>
            </a:r>
          </a:p>
        </p:txBody>
      </p:sp>
    </p:spTree>
    <p:extLst>
      <p:ext uri="{BB962C8B-B14F-4D97-AF65-F5344CB8AC3E}">
        <p14:creationId xmlns:p14="http://schemas.microsoft.com/office/powerpoint/2010/main" val="122786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9" grpId="0"/>
      <p:bldP spid="6248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Other Constraints</a:t>
            </a:r>
          </a:p>
        </p:txBody>
      </p:sp>
      <p:sp>
        <p:nvSpPr>
          <p:cNvPr id="63492" name="Rectangle 3"/>
          <p:cNvSpPr>
            <a:spLocks noChangeArrowheads="1"/>
          </p:cNvSpPr>
          <p:nvPr/>
        </p:nvSpPr>
        <p:spPr bwMode="auto">
          <a:xfrm>
            <a:off x="6172200" y="33528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Arial"/>
                <a:cs typeface="Arial"/>
              </a:rPr>
              <a:t>Company</a:t>
            </a:r>
          </a:p>
        </p:txBody>
      </p:sp>
      <p:sp>
        <p:nvSpPr>
          <p:cNvPr id="63493" name="Rectangle 4"/>
          <p:cNvSpPr>
            <a:spLocks noChangeArrowheads="1"/>
          </p:cNvSpPr>
          <p:nvPr/>
        </p:nvSpPr>
        <p:spPr bwMode="auto">
          <a:xfrm>
            <a:off x="762000" y="33528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Product</a:t>
            </a:r>
          </a:p>
        </p:txBody>
      </p:sp>
      <p:sp>
        <p:nvSpPr>
          <p:cNvPr id="63494" name="AutoShape 5"/>
          <p:cNvSpPr>
            <a:spLocks noChangeArrowheads="1"/>
          </p:cNvSpPr>
          <p:nvPr/>
        </p:nvSpPr>
        <p:spPr bwMode="auto">
          <a:xfrm>
            <a:off x="3810000" y="29718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makes</a:t>
            </a:r>
          </a:p>
        </p:txBody>
      </p:sp>
      <p:sp>
        <p:nvSpPr>
          <p:cNvPr id="63495" name="Line 6"/>
          <p:cNvSpPr>
            <a:spLocks noChangeShapeType="1"/>
          </p:cNvSpPr>
          <p:nvPr/>
        </p:nvSpPr>
        <p:spPr bwMode="auto">
          <a:xfrm flipH="1">
            <a:off x="2895600" y="3657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3496" name="Line 7"/>
          <p:cNvSpPr>
            <a:spLocks noChangeShapeType="1"/>
          </p:cNvSpPr>
          <p:nvPr/>
        </p:nvSpPr>
        <p:spPr bwMode="auto">
          <a:xfrm>
            <a:off x="5334000" y="3657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3497" name="Text Box 8"/>
          <p:cNvSpPr txBox="1">
            <a:spLocks noChangeArrowheads="1"/>
          </p:cNvSpPr>
          <p:nvPr/>
        </p:nvSpPr>
        <p:spPr bwMode="auto">
          <a:xfrm>
            <a:off x="2955925" y="3089275"/>
            <a:ext cx="8779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/>
                <a:cs typeface="Arial"/>
              </a:rPr>
              <a:t>&lt;100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762000" y="4495800"/>
            <a:ext cx="6630291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Q: What </a:t>
            </a:r>
            <a:r>
              <a:rPr lang="en-US" dirty="0">
                <a:latin typeface="Arial"/>
                <a:cs typeface="Arial"/>
              </a:rPr>
              <a:t>does this mean </a:t>
            </a:r>
            <a:r>
              <a:rPr lang="en-US" dirty="0" smtClean="0">
                <a:latin typeface="Arial"/>
                <a:cs typeface="Arial"/>
              </a:rPr>
              <a:t>?</a:t>
            </a:r>
          </a:p>
          <a:p>
            <a:r>
              <a:rPr lang="en-US" dirty="0" smtClean="0">
                <a:latin typeface="Arial"/>
                <a:cs typeface="Arial"/>
              </a:rPr>
              <a:t>A: A Company entity cannot be connected</a:t>
            </a:r>
          </a:p>
          <a:p>
            <a:r>
              <a:rPr lang="en-US" dirty="0" smtClean="0">
                <a:latin typeface="Arial"/>
                <a:cs typeface="Arial"/>
              </a:rPr>
              <a:t>by relationship to more than 99 Product entities</a:t>
            </a:r>
          </a:p>
        </p:txBody>
      </p:sp>
    </p:spTree>
    <p:extLst>
      <p:ext uri="{BB962C8B-B14F-4D97-AF65-F5344CB8AC3E}">
        <p14:creationId xmlns:p14="http://schemas.microsoft.com/office/powerpoint/2010/main" val="17348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Constraints </a:t>
            </a:r>
            <a:r>
              <a:rPr lang="en-US" dirty="0"/>
              <a:t>in </a:t>
            </a:r>
            <a:r>
              <a:rPr lang="en-US" dirty="0">
                <a:solidFill>
                  <a:srgbClr val="0000FF"/>
                </a:solidFill>
              </a:rPr>
              <a:t>SQL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dirty="0"/>
              <a:t>Constraints in SQL:</a:t>
            </a:r>
          </a:p>
          <a:p>
            <a:pPr eaLnBrk="1" hangingPunct="1"/>
            <a:r>
              <a:rPr lang="en-US" sz="2400" dirty="0">
                <a:solidFill>
                  <a:srgbClr val="FF0000"/>
                </a:solidFill>
              </a:rPr>
              <a:t>Keys, foreign keys</a:t>
            </a:r>
          </a:p>
          <a:p>
            <a:pPr eaLnBrk="1" hangingPunct="1"/>
            <a:r>
              <a:rPr lang="en-US" sz="2400" dirty="0">
                <a:solidFill>
                  <a:srgbClr val="FF0000"/>
                </a:solidFill>
              </a:rPr>
              <a:t>Attribute-level </a:t>
            </a:r>
            <a:r>
              <a:rPr lang="en-US" sz="2400" dirty="0"/>
              <a:t>constraints</a:t>
            </a:r>
          </a:p>
          <a:p>
            <a:pPr eaLnBrk="1" hangingPunct="1"/>
            <a:r>
              <a:rPr lang="en-US" sz="2400" dirty="0" err="1">
                <a:solidFill>
                  <a:srgbClr val="FF0000"/>
                </a:solidFill>
              </a:rPr>
              <a:t>Tuple</a:t>
            </a:r>
            <a:r>
              <a:rPr lang="en-US" sz="2400" dirty="0">
                <a:solidFill>
                  <a:srgbClr val="FF0000"/>
                </a:solidFill>
              </a:rPr>
              <a:t>-level </a:t>
            </a:r>
            <a:r>
              <a:rPr lang="en-US" sz="2400" dirty="0"/>
              <a:t>constraints</a:t>
            </a:r>
          </a:p>
          <a:p>
            <a:pPr eaLnBrk="1" hangingPunct="1"/>
            <a:r>
              <a:rPr lang="en-US" sz="2400" dirty="0">
                <a:solidFill>
                  <a:srgbClr val="FF0000"/>
                </a:solidFill>
              </a:rPr>
              <a:t>Global</a:t>
            </a:r>
            <a:r>
              <a:rPr lang="en-US" sz="2400" dirty="0"/>
              <a:t> constraints: assertions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The more complex the constraint, the harder it is to check and to enforce</a:t>
            </a:r>
          </a:p>
        </p:txBody>
      </p:sp>
      <p:sp>
        <p:nvSpPr>
          <p:cNvPr id="64517" name="AutoShape 4"/>
          <p:cNvSpPr>
            <a:spLocks noChangeArrowheads="1"/>
          </p:cNvSpPr>
          <p:nvPr/>
        </p:nvSpPr>
        <p:spPr bwMode="auto">
          <a:xfrm>
            <a:off x="6324600" y="2209800"/>
            <a:ext cx="2209800" cy="609600"/>
          </a:xfrm>
          <a:prstGeom prst="wedgeEllipseCallout">
            <a:avLst>
              <a:gd name="adj1" fmla="val -130709"/>
              <a:gd name="adj2" fmla="val 11079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simplest</a:t>
            </a:r>
          </a:p>
        </p:txBody>
      </p:sp>
      <p:sp>
        <p:nvSpPr>
          <p:cNvPr id="64518" name="AutoShape 5"/>
          <p:cNvSpPr>
            <a:spLocks noChangeArrowheads="1"/>
          </p:cNvSpPr>
          <p:nvPr/>
        </p:nvSpPr>
        <p:spPr bwMode="auto">
          <a:xfrm>
            <a:off x="6742113" y="3352800"/>
            <a:ext cx="1871234" cy="1168539"/>
          </a:xfrm>
          <a:prstGeom prst="wedgeEllipseCallout">
            <a:avLst>
              <a:gd name="adj1" fmla="val -129167"/>
              <a:gd name="adj2" fmla="val 51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/>
                <a:cs typeface="Arial"/>
              </a:rPr>
              <a:t>Most</a:t>
            </a:r>
            <a:br>
              <a:rPr lang="en-US">
                <a:latin typeface="Arial"/>
                <a:cs typeface="Arial"/>
              </a:rPr>
            </a:br>
            <a:r>
              <a:rPr lang="en-US">
                <a:latin typeface="Arial"/>
                <a:cs typeface="Arial"/>
              </a:rPr>
              <a:t>complex</a:t>
            </a:r>
          </a:p>
        </p:txBody>
      </p:sp>
    </p:spTree>
    <p:extLst>
      <p:ext uri="{BB962C8B-B14F-4D97-AF65-F5344CB8AC3E}">
        <p14:creationId xmlns:p14="http://schemas.microsoft.com/office/powerpoint/2010/main" val="158310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animBg="1"/>
      <p:bldP spid="645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Key Constraints</a:t>
            </a:r>
            <a:endParaRPr lang="en-US" dirty="0"/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419600"/>
            <a:ext cx="160020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OR:</a:t>
            </a:r>
          </a:p>
        </p:txBody>
      </p:sp>
      <p:sp>
        <p:nvSpPr>
          <p:cNvPr id="387076" name="Rectangle 4"/>
          <p:cNvSpPr>
            <a:spLocks noChangeArrowheads="1"/>
          </p:cNvSpPr>
          <p:nvPr/>
        </p:nvSpPr>
        <p:spPr bwMode="auto">
          <a:xfrm>
            <a:off x="1981200" y="2609672"/>
            <a:ext cx="5606673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CREATE TABLE </a:t>
            </a:r>
            <a:r>
              <a:rPr lang="en-US" dirty="0">
                <a:latin typeface="Arial"/>
                <a:cs typeface="Arial"/>
              </a:rPr>
              <a:t>Product (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	name CHAR(30)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PRIMARY KEY</a:t>
            </a:r>
            <a:r>
              <a:rPr lang="en-US" dirty="0">
                <a:latin typeface="Arial"/>
                <a:cs typeface="Arial"/>
              </a:rPr>
              <a:t>,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	category VARCHAR(20))</a:t>
            </a:r>
          </a:p>
        </p:txBody>
      </p:sp>
      <p:sp>
        <p:nvSpPr>
          <p:cNvPr id="387077" name="Rectangle 5"/>
          <p:cNvSpPr>
            <a:spLocks noChangeArrowheads="1"/>
          </p:cNvSpPr>
          <p:nvPr/>
        </p:nvSpPr>
        <p:spPr bwMode="auto">
          <a:xfrm>
            <a:off x="1997431" y="4343400"/>
            <a:ext cx="4488879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CREATE TABLE </a:t>
            </a:r>
            <a:r>
              <a:rPr lang="en-US" dirty="0">
                <a:latin typeface="Arial"/>
                <a:cs typeface="Arial"/>
              </a:rPr>
              <a:t>Product (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	name CHAR(30),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	category VARCHAR(</a:t>
            </a:r>
            <a:r>
              <a:rPr lang="en-US">
                <a:latin typeface="Arial"/>
                <a:cs typeface="Arial"/>
              </a:rPr>
              <a:t>20</a:t>
            </a:r>
            <a:r>
              <a:rPr lang="en-US" smtClean="0">
                <a:latin typeface="Arial"/>
                <a:cs typeface="Arial"/>
              </a:rPr>
              <a:t>),</a:t>
            </a:r>
            <a:endParaRPr lang="en-US" dirty="0">
              <a:latin typeface="Arial"/>
              <a:cs typeface="Arial"/>
            </a:endParaRP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PRIMARY KEY </a:t>
            </a:r>
            <a:r>
              <a:rPr lang="en-US" dirty="0">
                <a:latin typeface="Arial"/>
                <a:cs typeface="Arial"/>
              </a:rPr>
              <a:t>(name))</a:t>
            </a:r>
          </a:p>
        </p:txBody>
      </p:sp>
      <p:sp>
        <p:nvSpPr>
          <p:cNvPr id="66567" name="Rectangle 6"/>
          <p:cNvSpPr>
            <a:spLocks noChangeArrowheads="1"/>
          </p:cNvSpPr>
          <p:nvPr/>
        </p:nvSpPr>
        <p:spPr bwMode="auto">
          <a:xfrm>
            <a:off x="990600" y="1905000"/>
            <a:ext cx="35717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Arial"/>
                <a:cs typeface="Arial"/>
              </a:rPr>
              <a:t>Product(</a:t>
            </a:r>
            <a:r>
              <a:rPr lang="en-US" u="sng" dirty="0" err="1">
                <a:latin typeface="Arial"/>
                <a:cs typeface="Arial"/>
              </a:rPr>
              <a:t>name</a:t>
            </a:r>
            <a:r>
              <a:rPr lang="en-US" dirty="0">
                <a:latin typeface="Arial"/>
                <a:cs typeface="Arial"/>
              </a:rPr>
              <a:t>, category)</a:t>
            </a:r>
          </a:p>
        </p:txBody>
      </p:sp>
    </p:spTree>
    <p:extLst>
      <p:ext uri="{BB962C8B-B14F-4D97-AF65-F5344CB8AC3E}">
        <p14:creationId xmlns:p14="http://schemas.microsoft.com/office/powerpoint/2010/main" val="193676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build="p"/>
      <p:bldP spid="38707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Keys with Multiple Attributes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02229" y="2209800"/>
            <a:ext cx="5660571" cy="2246769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blurRad="63500" dist="107763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solidFill>
                  <a:srgbClr val="0000FF"/>
                </a:solidFill>
                <a:ea typeface="+mn-ea"/>
                <a:cs typeface="+mn-cs"/>
              </a:rPr>
              <a:t>CREATE TABLE </a:t>
            </a:r>
            <a:r>
              <a:rPr lang="en-US" sz="2400" dirty="0">
                <a:ea typeface="+mn-ea"/>
                <a:cs typeface="+mn-cs"/>
              </a:rPr>
              <a:t>Product (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	name CHAR(30),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	category VARCHAR(20),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	price INT,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    </a:t>
            </a:r>
            <a:r>
              <a:rPr lang="en-US" sz="2400" dirty="0">
                <a:solidFill>
                  <a:srgbClr val="0000FF"/>
                </a:solidFill>
                <a:ea typeface="+mn-ea"/>
                <a:cs typeface="+mn-cs"/>
              </a:rPr>
              <a:t>PRIMARY KEY </a:t>
            </a:r>
            <a:r>
              <a:rPr lang="en-US" sz="2400" dirty="0">
                <a:ea typeface="+mn-ea"/>
                <a:cs typeface="+mn-cs"/>
              </a:rPr>
              <a:t>(name, category))</a:t>
            </a:r>
          </a:p>
        </p:txBody>
      </p:sp>
      <p:graphicFrame>
        <p:nvGraphicFramePr>
          <p:cNvPr id="389124" name="Group 4"/>
          <p:cNvGraphicFramePr>
            <a:graphicFrameLocks noGrp="1"/>
          </p:cNvGraphicFramePr>
          <p:nvPr>
            <p:extLst/>
          </p:nvPr>
        </p:nvGraphicFramePr>
        <p:xfrm>
          <a:off x="2057400" y="4697186"/>
          <a:ext cx="4191000" cy="1701801"/>
        </p:xfrm>
        <a:graphic>
          <a:graphicData uri="http://schemas.openxmlformats.org/drawingml/2006/table">
            <a:tbl>
              <a:tblPr/>
              <a:tblGrid>
                <a:gridCol w="1397000"/>
                <a:gridCol w="1397000"/>
                <a:gridCol w="13970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  <a:cs typeface="Arial"/>
                        </a:rPr>
                        <a:t>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42" name="Rectangle 33"/>
          <p:cNvSpPr>
            <a:spLocks noChangeArrowheads="1"/>
          </p:cNvSpPr>
          <p:nvPr/>
        </p:nvSpPr>
        <p:spPr bwMode="auto">
          <a:xfrm>
            <a:off x="990600" y="1676400"/>
            <a:ext cx="4386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Arial"/>
                <a:cs typeface="Arial"/>
              </a:rPr>
              <a:t>Product(</a:t>
            </a:r>
            <a:r>
              <a:rPr lang="en-US" u="sng" dirty="0" err="1">
                <a:latin typeface="Arial"/>
                <a:cs typeface="Arial"/>
              </a:rPr>
              <a:t>name</a:t>
            </a:r>
            <a:r>
              <a:rPr lang="en-US" u="sng" dirty="0">
                <a:latin typeface="Arial"/>
                <a:cs typeface="Arial"/>
              </a:rPr>
              <a:t>, category</a:t>
            </a:r>
            <a:r>
              <a:rPr lang="en-US" dirty="0">
                <a:latin typeface="Arial"/>
                <a:cs typeface="Arial"/>
              </a:rPr>
              <a:t>, price)</a:t>
            </a:r>
          </a:p>
        </p:txBody>
      </p:sp>
    </p:spTree>
    <p:extLst>
      <p:ext uri="{BB962C8B-B14F-4D97-AF65-F5344CB8AC3E}">
        <p14:creationId xmlns:p14="http://schemas.microsoft.com/office/powerpoint/2010/main" val="199842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HW6 Due Wednesday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OQ6 Out Wednesday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HW7 Out Wednesday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E/R + Normalization</a:t>
            </a:r>
          </a:p>
        </p:txBody>
      </p:sp>
    </p:spTree>
    <p:extLst>
      <p:ext uri="{BB962C8B-B14F-4D97-AF65-F5344CB8AC3E}">
        <p14:creationId xmlns:p14="http://schemas.microsoft.com/office/powerpoint/2010/main" val="125245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Keys</a:t>
            </a:r>
            <a:endParaRPr lang="en-US"/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19526" y="1764784"/>
            <a:ext cx="5236935" cy="3062377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blurRad="63500" dist="107763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solidFill>
                  <a:srgbClr val="0000FF"/>
                </a:solidFill>
                <a:ea typeface="+mn-ea"/>
                <a:cs typeface="+mn-cs"/>
              </a:rPr>
              <a:t>CREATE TABLE </a:t>
            </a:r>
            <a:r>
              <a:rPr lang="en-US" sz="2400" dirty="0">
                <a:ea typeface="+mn-ea"/>
                <a:cs typeface="+mn-cs"/>
              </a:rPr>
              <a:t>Product (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 	</a:t>
            </a:r>
            <a:r>
              <a:rPr lang="en-US" sz="2400" dirty="0" err="1">
                <a:ea typeface="+mn-ea"/>
                <a:cs typeface="+mn-cs"/>
              </a:rPr>
              <a:t>productID</a:t>
            </a:r>
            <a:r>
              <a:rPr lang="en-US" sz="2400" dirty="0">
                <a:ea typeface="+mn-ea"/>
                <a:cs typeface="+mn-cs"/>
              </a:rPr>
              <a:t>  CHAR(10),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	name CHAR(30),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	category VARCHAR(20),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	price INT,</a:t>
            </a:r>
            <a:br>
              <a:rPr lang="en-US" sz="2400" dirty="0">
                <a:ea typeface="+mn-ea"/>
                <a:cs typeface="+mn-cs"/>
              </a:rPr>
            </a:br>
            <a:r>
              <a:rPr lang="en-US" sz="2400" dirty="0">
                <a:ea typeface="+mn-ea"/>
                <a:cs typeface="+mn-cs"/>
              </a:rPr>
              <a:t>    	</a:t>
            </a:r>
            <a:r>
              <a:rPr lang="en-US" sz="2400" dirty="0">
                <a:solidFill>
                  <a:srgbClr val="0000FF"/>
                </a:solidFill>
                <a:ea typeface="+mn-ea"/>
                <a:cs typeface="+mn-cs"/>
              </a:rPr>
              <a:t>PRIMARY KEY </a:t>
            </a:r>
            <a:r>
              <a:rPr lang="en-US" sz="2400" dirty="0">
                <a:ea typeface="+mn-ea"/>
                <a:cs typeface="+mn-cs"/>
              </a:rPr>
              <a:t>(</a:t>
            </a:r>
            <a:r>
              <a:rPr lang="en-US" sz="2400" dirty="0" err="1">
                <a:ea typeface="+mn-ea"/>
                <a:cs typeface="+mn-cs"/>
              </a:rPr>
              <a:t>productID</a:t>
            </a:r>
            <a:r>
              <a:rPr lang="en-US" sz="2400" dirty="0">
                <a:ea typeface="+mn-ea"/>
                <a:cs typeface="+mn-cs"/>
              </a:rPr>
              <a:t>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    	</a:t>
            </a:r>
            <a:r>
              <a:rPr lang="en-US" sz="2400" dirty="0">
                <a:solidFill>
                  <a:srgbClr val="0000FF"/>
                </a:solidFill>
                <a:ea typeface="+mn-ea"/>
                <a:cs typeface="+mn-cs"/>
              </a:rPr>
              <a:t>UNIQUE </a:t>
            </a:r>
            <a:r>
              <a:rPr lang="en-US" sz="2400" dirty="0">
                <a:ea typeface="+mn-ea"/>
                <a:cs typeface="+mn-cs"/>
              </a:rPr>
              <a:t>(name, category))</a:t>
            </a:r>
          </a:p>
        </p:txBody>
      </p:sp>
      <p:sp>
        <p:nvSpPr>
          <p:cNvPr id="70661" name="Text Box 4"/>
          <p:cNvSpPr txBox="1">
            <a:spLocks noChangeArrowheads="1"/>
          </p:cNvSpPr>
          <p:nvPr/>
        </p:nvSpPr>
        <p:spPr bwMode="auto">
          <a:xfrm>
            <a:off x="1319526" y="5105400"/>
            <a:ext cx="52336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There is at most one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PRIMARY KEY</a:t>
            </a:r>
            <a:r>
              <a:rPr lang="en-US" dirty="0">
                <a:latin typeface="Arial"/>
                <a:cs typeface="Arial"/>
              </a:rPr>
              <a:t>;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there can be many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UNIQUE</a:t>
            </a:r>
          </a:p>
        </p:txBody>
      </p:sp>
    </p:spTree>
    <p:extLst>
      <p:ext uri="{BB962C8B-B14F-4D97-AF65-F5344CB8AC3E}">
        <p14:creationId xmlns:p14="http://schemas.microsoft.com/office/powerpoint/2010/main" val="27532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Foreign Key Constraints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77862" y="2330450"/>
            <a:ext cx="5608638" cy="1800493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blurRad="63500" dist="107763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solidFill>
                  <a:srgbClr val="0000FF"/>
                </a:solidFill>
                <a:ea typeface="+mn-ea"/>
                <a:cs typeface="+mn-cs"/>
              </a:rPr>
              <a:t>CREATE TABLE </a:t>
            </a:r>
            <a:r>
              <a:rPr lang="en-US" sz="2400" dirty="0">
                <a:ea typeface="+mn-ea"/>
                <a:cs typeface="+mn-cs"/>
              </a:rPr>
              <a:t>Purchase (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	</a:t>
            </a:r>
            <a:r>
              <a:rPr lang="en-US" sz="2400" dirty="0" err="1">
                <a:ea typeface="+mn-ea"/>
                <a:cs typeface="+mn-cs"/>
              </a:rPr>
              <a:t>prodName</a:t>
            </a:r>
            <a:r>
              <a:rPr lang="en-US" sz="2400" dirty="0">
                <a:ea typeface="+mn-ea"/>
                <a:cs typeface="+mn-cs"/>
              </a:rPr>
              <a:t> CHAR(30)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	</a:t>
            </a:r>
            <a:r>
              <a:rPr lang="en-US" sz="2400" dirty="0" smtClean="0">
                <a:solidFill>
                  <a:srgbClr val="0000FF"/>
                </a:solidFill>
                <a:ea typeface="+mn-ea"/>
                <a:cs typeface="+mn-cs"/>
              </a:rPr>
              <a:t>REFERENCES </a:t>
            </a:r>
            <a:r>
              <a:rPr lang="en-US" sz="2400" dirty="0" err="1">
                <a:ea typeface="+mn-ea"/>
                <a:cs typeface="+mn-cs"/>
              </a:rPr>
              <a:t>Product(name</a:t>
            </a:r>
            <a:r>
              <a:rPr lang="en-US" sz="2400" dirty="0">
                <a:ea typeface="+mn-ea"/>
                <a:cs typeface="+mn-cs"/>
              </a:rPr>
              <a:t>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    	date DATETIME)</a:t>
            </a:r>
          </a:p>
        </p:txBody>
      </p:sp>
      <p:sp>
        <p:nvSpPr>
          <p:cNvPr id="72709" name="Text Box 4"/>
          <p:cNvSpPr txBox="1">
            <a:spLocks noChangeArrowheads="1"/>
          </p:cNvSpPr>
          <p:nvPr/>
        </p:nvSpPr>
        <p:spPr bwMode="auto">
          <a:xfrm>
            <a:off x="304800" y="4724400"/>
            <a:ext cx="63768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Arial"/>
                <a:cs typeface="Arial"/>
              </a:rPr>
              <a:t>prodName</a:t>
            </a:r>
            <a:r>
              <a:rPr lang="en-US" dirty="0">
                <a:latin typeface="Arial"/>
                <a:cs typeface="Arial"/>
              </a:rPr>
              <a:t> is a </a:t>
            </a:r>
            <a:r>
              <a:rPr lang="en-US" b="1" dirty="0">
                <a:latin typeface="Arial"/>
                <a:cs typeface="Arial"/>
              </a:rPr>
              <a:t>foreign key</a:t>
            </a:r>
            <a:r>
              <a:rPr lang="en-US" dirty="0">
                <a:latin typeface="Arial"/>
                <a:cs typeface="Arial"/>
              </a:rPr>
              <a:t> to </a:t>
            </a:r>
            <a:r>
              <a:rPr lang="en-US" dirty="0" err="1">
                <a:latin typeface="Arial"/>
                <a:cs typeface="Arial"/>
              </a:rPr>
              <a:t>Product(name</a:t>
            </a:r>
            <a:r>
              <a:rPr lang="en-US" dirty="0">
                <a:latin typeface="Arial"/>
                <a:cs typeface="Arial"/>
              </a:rPr>
              <a:t>)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name must be a </a:t>
            </a:r>
            <a:r>
              <a:rPr lang="en-US" b="1" dirty="0">
                <a:latin typeface="Arial"/>
                <a:cs typeface="Arial"/>
              </a:rPr>
              <a:t>key</a:t>
            </a:r>
            <a:r>
              <a:rPr lang="en-US" dirty="0">
                <a:latin typeface="Arial"/>
                <a:cs typeface="Arial"/>
              </a:rPr>
              <a:t> in Product</a:t>
            </a:r>
          </a:p>
        </p:txBody>
      </p:sp>
      <p:sp>
        <p:nvSpPr>
          <p:cNvPr id="72710" name="AutoShape 5"/>
          <p:cNvSpPr>
            <a:spLocks noChangeArrowheads="1"/>
          </p:cNvSpPr>
          <p:nvPr/>
        </p:nvSpPr>
        <p:spPr bwMode="auto">
          <a:xfrm>
            <a:off x="6705600" y="1588711"/>
            <a:ext cx="2352631" cy="1687889"/>
          </a:xfrm>
          <a:prstGeom prst="wedgeEllipseCallout">
            <a:avLst>
              <a:gd name="adj1" fmla="val -133258"/>
              <a:gd name="adj2" fmla="val 4320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Referential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integrity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constraints</a:t>
            </a:r>
          </a:p>
        </p:txBody>
      </p:sp>
      <p:sp>
        <p:nvSpPr>
          <p:cNvPr id="72711" name="AutoShape 6"/>
          <p:cNvSpPr>
            <a:spLocks noChangeArrowheads="1"/>
          </p:cNvSpPr>
          <p:nvPr/>
        </p:nvSpPr>
        <p:spPr bwMode="auto">
          <a:xfrm>
            <a:off x="6425500" y="4572000"/>
            <a:ext cx="2809303" cy="1687889"/>
          </a:xfrm>
          <a:prstGeom prst="wedgeEllipseCallout">
            <a:avLst>
              <a:gd name="adj1" fmla="val -82560"/>
              <a:gd name="adj2" fmla="val -108804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May write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just Product</a:t>
            </a:r>
            <a:br>
              <a:rPr lang="en-US" dirty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if name is PK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229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0" grpId="0" animBg="1"/>
      <p:bldP spid="727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Foreign Key Constraints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Example with multi-attribute primary key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(name, category) must be </a:t>
            </a:r>
            <a:r>
              <a:rPr lang="en-US" sz="2400" dirty="0" smtClean="0"/>
              <a:t>a KEY in Product</a:t>
            </a:r>
            <a:endParaRPr lang="en-US" sz="2400" dirty="0"/>
          </a:p>
        </p:txBody>
      </p:sp>
      <p:sp>
        <p:nvSpPr>
          <p:cNvPr id="397316" name="Rectangle 4"/>
          <p:cNvSpPr>
            <a:spLocks noChangeArrowheads="1"/>
          </p:cNvSpPr>
          <p:nvPr/>
        </p:nvSpPr>
        <p:spPr bwMode="auto">
          <a:xfrm>
            <a:off x="898718" y="2644676"/>
            <a:ext cx="7026082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CREATE TABLE </a:t>
            </a:r>
            <a:r>
              <a:rPr lang="en-US" dirty="0">
                <a:latin typeface="Arial"/>
                <a:cs typeface="Arial"/>
              </a:rPr>
              <a:t>Purchase (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 err="1">
                <a:latin typeface="Arial"/>
                <a:cs typeface="Arial"/>
              </a:rPr>
              <a:t>prodName</a:t>
            </a:r>
            <a:r>
              <a:rPr lang="en-US" dirty="0">
                <a:latin typeface="Arial"/>
                <a:cs typeface="Arial"/>
              </a:rPr>
              <a:t> CHAR(30),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	category VARCHAR(20),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    	date DATETIME,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    	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FOREIGN KEY </a:t>
            </a:r>
            <a:r>
              <a:rPr lang="en-US" dirty="0">
                <a:latin typeface="Arial"/>
                <a:cs typeface="Arial"/>
              </a:rPr>
              <a:t>(</a:t>
            </a:r>
            <a:r>
              <a:rPr lang="en-US" dirty="0" err="1">
                <a:latin typeface="Arial"/>
                <a:cs typeface="Arial"/>
              </a:rPr>
              <a:t>prodName</a:t>
            </a:r>
            <a:r>
              <a:rPr lang="en-US" dirty="0">
                <a:latin typeface="Arial"/>
                <a:cs typeface="Arial"/>
              </a:rPr>
              <a:t>, category) 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        	  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REFERENCES</a:t>
            </a:r>
            <a:r>
              <a:rPr lang="en-US" dirty="0">
                <a:latin typeface="Arial"/>
                <a:cs typeface="Arial"/>
              </a:rPr>
              <a:t>  </a:t>
            </a:r>
            <a:r>
              <a:rPr lang="en-US" dirty="0" err="1">
                <a:latin typeface="Arial"/>
                <a:cs typeface="Arial"/>
              </a:rPr>
              <a:t>Product(name</a:t>
            </a:r>
            <a:r>
              <a:rPr lang="en-US" dirty="0">
                <a:latin typeface="Arial"/>
                <a:cs typeface="Arial"/>
              </a:rPr>
              <a:t>, category) </a:t>
            </a:r>
          </a:p>
        </p:txBody>
      </p:sp>
    </p:spTree>
    <p:extLst>
      <p:ext uri="{BB962C8B-B14F-4D97-AF65-F5344CB8AC3E}">
        <p14:creationId xmlns:p14="http://schemas.microsoft.com/office/powerpoint/2010/main" val="61931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62" name="Group 2"/>
          <p:cNvGraphicFramePr>
            <a:graphicFrameLocks noGrp="1"/>
          </p:cNvGraphicFramePr>
          <p:nvPr>
            <p:extLst/>
          </p:nvPr>
        </p:nvGraphicFramePr>
        <p:xfrm>
          <a:off x="533400" y="3962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OneClick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9379" name="Group 19"/>
          <p:cNvGraphicFramePr>
            <a:graphicFrameLocks noGrp="1"/>
          </p:cNvGraphicFramePr>
          <p:nvPr>
            <p:extLst/>
          </p:nvPr>
        </p:nvGraphicFramePr>
        <p:xfrm>
          <a:off x="5105400" y="3962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ProdName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885" name="Rectangle 36"/>
          <p:cNvSpPr>
            <a:spLocks noChangeArrowheads="1"/>
          </p:cNvSpPr>
          <p:nvPr/>
        </p:nvSpPr>
        <p:spPr bwMode="auto">
          <a:xfrm>
            <a:off x="533400" y="34290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8886" name="Rectangle 37"/>
          <p:cNvSpPr>
            <a:spLocks noChangeArrowheads="1"/>
          </p:cNvSpPr>
          <p:nvPr/>
        </p:nvSpPr>
        <p:spPr bwMode="auto">
          <a:xfrm>
            <a:off x="6705600" y="34290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78887" name="Rectangle 3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What happens </a:t>
            </a:r>
            <a:r>
              <a:rPr lang="en-US" dirty="0" smtClean="0"/>
              <a:t>when data changes?</a:t>
            </a:r>
            <a:endParaRPr lang="en-US" dirty="0"/>
          </a:p>
        </p:txBody>
      </p:sp>
      <p:sp>
        <p:nvSpPr>
          <p:cNvPr id="78888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/>
              <a:t>Types of updates:</a:t>
            </a:r>
          </a:p>
          <a:p>
            <a:pPr eaLnBrk="1" hangingPunct="1"/>
            <a:r>
              <a:rPr lang="en-US" sz="2400" dirty="0"/>
              <a:t>In Purchase: insert/update</a:t>
            </a:r>
          </a:p>
          <a:p>
            <a:pPr eaLnBrk="1" hangingPunct="1"/>
            <a:r>
              <a:rPr lang="en-US" sz="2400" dirty="0"/>
              <a:t>In Product: delete/update</a:t>
            </a:r>
          </a:p>
        </p:txBody>
      </p:sp>
      <p:sp>
        <p:nvSpPr>
          <p:cNvPr id="78889" name="Freeform 40"/>
          <p:cNvSpPr>
            <a:spLocks/>
          </p:cNvSpPr>
          <p:nvPr/>
        </p:nvSpPr>
        <p:spPr bwMode="auto">
          <a:xfrm>
            <a:off x="1752600" y="3479800"/>
            <a:ext cx="3886200" cy="461665"/>
          </a:xfrm>
          <a:custGeom>
            <a:avLst/>
            <a:gdLst>
              <a:gd name="T0" fmla="*/ 2147483647 w 2352"/>
              <a:gd name="T1" fmla="*/ 2147483647 h 384"/>
              <a:gd name="T2" fmla="*/ 2147483647 w 2352"/>
              <a:gd name="T3" fmla="*/ 0 h 384"/>
              <a:gd name="T4" fmla="*/ 0 w 2352"/>
              <a:gd name="T5" fmla="*/ 2147483647 h 384"/>
              <a:gd name="T6" fmla="*/ 0 60000 65536"/>
              <a:gd name="T7" fmla="*/ 0 60000 65536"/>
              <a:gd name="T8" fmla="*/ 0 60000 65536"/>
              <a:gd name="T9" fmla="*/ 0 w 2352"/>
              <a:gd name="T10" fmla="*/ 0 h 384"/>
              <a:gd name="T11" fmla="*/ 2352 w 235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2" h="384">
                <a:moveTo>
                  <a:pt x="2352" y="384"/>
                </a:moveTo>
                <a:cubicBezTo>
                  <a:pt x="1924" y="192"/>
                  <a:pt x="1496" y="0"/>
                  <a:pt x="1104" y="0"/>
                </a:cubicBezTo>
                <a:cubicBezTo>
                  <a:pt x="712" y="0"/>
                  <a:pt x="356" y="192"/>
                  <a:pt x="0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199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SQL has three policies for maintaining referential integrity:</a:t>
            </a:r>
          </a:p>
          <a:p>
            <a:pPr eaLnBrk="1" hangingPunct="1">
              <a:lnSpc>
                <a:spcPct val="90000"/>
              </a:lnSpc>
            </a:pPr>
            <a:r>
              <a:rPr lang="en-US" u="sng" dirty="0" smtClean="0">
                <a:solidFill>
                  <a:srgbClr val="0000FF"/>
                </a:solidFill>
              </a:rPr>
              <a:t>NO ACTION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reject violating </a:t>
            </a:r>
            <a:r>
              <a:rPr lang="en-US" dirty="0"/>
              <a:t>modifications (default)</a:t>
            </a:r>
          </a:p>
          <a:p>
            <a:pPr eaLnBrk="1" hangingPunct="1">
              <a:lnSpc>
                <a:spcPct val="90000"/>
              </a:lnSpc>
            </a:pPr>
            <a:r>
              <a:rPr lang="en-US" u="sng" dirty="0" smtClean="0">
                <a:solidFill>
                  <a:srgbClr val="0000FF"/>
                </a:solidFill>
              </a:rPr>
              <a:t>CASCADE</a:t>
            </a:r>
            <a:r>
              <a:rPr lang="en-US" dirty="0" smtClean="0"/>
              <a:t> </a:t>
            </a:r>
            <a:r>
              <a:rPr lang="en-US" dirty="0"/>
              <a:t>after</a:t>
            </a:r>
            <a:r>
              <a:rPr lang="en-US" dirty="0" smtClean="0"/>
              <a:t> delete</a:t>
            </a:r>
            <a:r>
              <a:rPr lang="en-US" dirty="0"/>
              <a:t>/update do</a:t>
            </a:r>
            <a:r>
              <a:rPr lang="en-US" dirty="0" smtClean="0"/>
              <a:t> delete</a:t>
            </a:r>
            <a:r>
              <a:rPr lang="en-US" dirty="0"/>
              <a:t>/update</a:t>
            </a:r>
          </a:p>
          <a:p>
            <a:pPr eaLnBrk="1" hangingPunct="1">
              <a:lnSpc>
                <a:spcPct val="90000"/>
              </a:lnSpc>
            </a:pPr>
            <a:r>
              <a:rPr lang="en-US" u="sng" dirty="0" smtClean="0">
                <a:solidFill>
                  <a:srgbClr val="0000FF"/>
                </a:solidFill>
              </a:rPr>
              <a:t>SET NULL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set foreign-key field to </a:t>
            </a:r>
            <a:r>
              <a:rPr lang="en-US" dirty="0" smtClean="0"/>
              <a:t>NULL</a:t>
            </a:r>
          </a:p>
          <a:p>
            <a:pPr eaLnBrk="1" hangingPunct="1">
              <a:lnSpc>
                <a:spcPct val="90000"/>
              </a:lnSpc>
            </a:pPr>
            <a:r>
              <a:rPr lang="en-US" u="sng" dirty="0" smtClean="0">
                <a:solidFill>
                  <a:srgbClr val="0000FF"/>
                </a:solidFill>
              </a:rPr>
              <a:t>SET DEFAULT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set foreign-key field </a:t>
            </a:r>
            <a:r>
              <a:rPr lang="en-US" dirty="0" smtClean="0"/>
              <a:t>to default value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need to be declared with column, e.g., </a:t>
            </a:r>
            <a:br>
              <a:rPr lang="en-US" dirty="0" smtClean="0"/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CREATE TABLE Product 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INT DEFAULT 42)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ectangle 38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What happens </a:t>
            </a:r>
            <a:r>
              <a:rPr lang="en-US" dirty="0" smtClean="0"/>
              <a:t>when data changes?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6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Maintaining Referential Integrity</a:t>
            </a: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90600" y="914400"/>
            <a:ext cx="7026082" cy="3046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CREATE TABLE </a:t>
            </a:r>
            <a:r>
              <a:rPr lang="en-US" dirty="0">
                <a:latin typeface="Arial"/>
                <a:cs typeface="Arial"/>
              </a:rPr>
              <a:t>Purchase (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 err="1">
                <a:latin typeface="Arial"/>
                <a:cs typeface="Arial"/>
              </a:rPr>
              <a:t>prodName</a:t>
            </a:r>
            <a:r>
              <a:rPr lang="en-US" dirty="0">
                <a:latin typeface="Arial"/>
                <a:cs typeface="Arial"/>
              </a:rPr>
              <a:t> CHAR(30),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	category VARCHAR(20),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    	date DATETIME,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    	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FOREIGN KEY </a:t>
            </a:r>
            <a:r>
              <a:rPr lang="en-US" dirty="0">
                <a:latin typeface="Arial"/>
                <a:cs typeface="Arial"/>
              </a:rPr>
              <a:t>(</a:t>
            </a:r>
            <a:r>
              <a:rPr lang="en-US" dirty="0" err="1">
                <a:latin typeface="Arial"/>
                <a:cs typeface="Arial"/>
              </a:rPr>
              <a:t>prodName</a:t>
            </a:r>
            <a:r>
              <a:rPr lang="en-US" dirty="0">
                <a:latin typeface="Arial"/>
                <a:cs typeface="Arial"/>
              </a:rPr>
              <a:t>, category) 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        	  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REFERENCES</a:t>
            </a:r>
            <a:r>
              <a:rPr lang="en-US" dirty="0">
                <a:latin typeface="Arial"/>
                <a:cs typeface="Arial"/>
              </a:rPr>
              <a:t>  </a:t>
            </a:r>
            <a:r>
              <a:rPr lang="en-US" dirty="0" err="1">
                <a:latin typeface="Arial"/>
                <a:cs typeface="Arial"/>
              </a:rPr>
              <a:t>Product(name</a:t>
            </a:r>
            <a:r>
              <a:rPr lang="en-US" dirty="0">
                <a:latin typeface="Arial"/>
                <a:cs typeface="Arial"/>
              </a:rPr>
              <a:t>, category</a:t>
            </a:r>
            <a:r>
              <a:rPr lang="en-US" dirty="0" smtClean="0">
                <a:latin typeface="Arial"/>
                <a:cs typeface="Arial"/>
              </a:rPr>
              <a:t>)</a:t>
            </a:r>
          </a:p>
          <a:p>
            <a:pPr>
              <a:defRPr/>
            </a:pPr>
            <a:r>
              <a:rPr lang="en-US" dirty="0" smtClean="0">
                <a:latin typeface="Arial"/>
                <a:cs typeface="Arial"/>
              </a:rPr>
              <a:t>	  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ON UPDATE CASCADE</a:t>
            </a: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	   ON DELETE SET NULL   </a:t>
            </a:r>
            <a:r>
              <a:rPr lang="en-US" dirty="0" smtClean="0">
                <a:latin typeface="Arial"/>
                <a:cs typeface="Arial"/>
              </a:rPr>
              <a:t> )</a:t>
            </a:r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/>
          </p:nvPr>
        </p:nvGraphicFramePr>
        <p:xfrm>
          <a:off x="648698" y="4597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OneClick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9"/>
          <p:cNvGraphicFramePr>
            <a:graphicFrameLocks noGrp="1"/>
          </p:cNvGraphicFramePr>
          <p:nvPr>
            <p:extLst/>
          </p:nvPr>
        </p:nvGraphicFramePr>
        <p:xfrm>
          <a:off x="5220698" y="4597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ProdName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Snap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EasyShoot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Camera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36"/>
          <p:cNvSpPr>
            <a:spLocks noChangeArrowheads="1"/>
          </p:cNvSpPr>
          <p:nvPr/>
        </p:nvSpPr>
        <p:spPr bwMode="auto">
          <a:xfrm>
            <a:off x="648698" y="40640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10" name="Rectangle 37"/>
          <p:cNvSpPr>
            <a:spLocks noChangeArrowheads="1"/>
          </p:cNvSpPr>
          <p:nvPr/>
        </p:nvSpPr>
        <p:spPr bwMode="auto">
          <a:xfrm>
            <a:off x="6820898" y="40640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11" name="Freeform 40"/>
          <p:cNvSpPr>
            <a:spLocks/>
          </p:cNvSpPr>
          <p:nvPr/>
        </p:nvSpPr>
        <p:spPr bwMode="auto">
          <a:xfrm>
            <a:off x="1867898" y="4114800"/>
            <a:ext cx="3886200" cy="461665"/>
          </a:xfrm>
          <a:custGeom>
            <a:avLst/>
            <a:gdLst>
              <a:gd name="T0" fmla="*/ 2147483647 w 2352"/>
              <a:gd name="T1" fmla="*/ 2147483647 h 384"/>
              <a:gd name="T2" fmla="*/ 2147483647 w 2352"/>
              <a:gd name="T3" fmla="*/ 0 h 384"/>
              <a:gd name="T4" fmla="*/ 0 w 2352"/>
              <a:gd name="T5" fmla="*/ 2147483647 h 384"/>
              <a:gd name="T6" fmla="*/ 0 60000 65536"/>
              <a:gd name="T7" fmla="*/ 0 60000 65536"/>
              <a:gd name="T8" fmla="*/ 0 60000 65536"/>
              <a:gd name="T9" fmla="*/ 0 w 2352"/>
              <a:gd name="T10" fmla="*/ 0 h 384"/>
              <a:gd name="T11" fmla="*/ 2352 w 235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2" h="384">
                <a:moveTo>
                  <a:pt x="2352" y="384"/>
                </a:moveTo>
                <a:cubicBezTo>
                  <a:pt x="1924" y="192"/>
                  <a:pt x="1496" y="0"/>
                  <a:pt x="1104" y="0"/>
                </a:cubicBezTo>
                <a:cubicBezTo>
                  <a:pt x="712" y="0"/>
                  <a:pt x="356" y="192"/>
                  <a:pt x="0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095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Constraints on </a:t>
            </a:r>
            <a:br>
              <a:rPr lang="en-US" dirty="0" smtClean="0"/>
            </a:br>
            <a:r>
              <a:rPr lang="en-US" dirty="0" smtClean="0"/>
              <a:t>Attributes and </a:t>
            </a:r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8229600" cy="3657600"/>
          </a:xfrm>
        </p:spPr>
        <p:txBody>
          <a:bodyPr/>
          <a:lstStyle/>
          <a:p>
            <a:r>
              <a:rPr lang="en-US" dirty="0" smtClean="0"/>
              <a:t>Constraints on attributes: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NOT NULL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	-- obvious meaning...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CHECK</a:t>
            </a:r>
            <a:r>
              <a:rPr lang="en-US" dirty="0" smtClean="0"/>
              <a:t> condition	-- any condition !</a:t>
            </a:r>
          </a:p>
          <a:p>
            <a:r>
              <a:rPr lang="en-US" dirty="0" smtClean="0"/>
              <a:t>Constraints on </a:t>
            </a:r>
            <a:r>
              <a:rPr lang="en-US" dirty="0" err="1" smtClean="0"/>
              <a:t>tuples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CHECK</a:t>
            </a:r>
            <a:r>
              <a:rPr lang="en-US" dirty="0" smtClean="0"/>
              <a:t> condition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83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Constraints on </a:t>
            </a:r>
            <a:br>
              <a:rPr lang="en-US" dirty="0" smtClean="0"/>
            </a:br>
            <a:r>
              <a:rPr lang="en-US" dirty="0" smtClean="0"/>
              <a:t>Attributes and </a:t>
            </a:r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371600" y="2743200"/>
            <a:ext cx="6372859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CREATE TABLE </a:t>
            </a:r>
            <a:r>
              <a:rPr lang="en-US" smtClean="0">
                <a:latin typeface="Arial"/>
                <a:cs typeface="Arial"/>
              </a:rPr>
              <a:t>R (</a:t>
            </a:r>
            <a:br>
              <a:rPr lang="en-US" smtClean="0">
                <a:latin typeface="Arial"/>
                <a:cs typeface="Arial"/>
              </a:rPr>
            </a:br>
            <a:r>
              <a:rPr lang="en-US" smtClean="0">
                <a:latin typeface="Arial"/>
                <a:cs typeface="Arial"/>
              </a:rPr>
              <a:t>                A </a:t>
            </a:r>
            <a:r>
              <a:rPr lang="en-US" dirty="0" err="1" smtClean="0">
                <a:latin typeface="Arial"/>
                <a:cs typeface="Arial"/>
              </a:rPr>
              <a:t>int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NOT NULL</a:t>
            </a:r>
            <a:r>
              <a:rPr lang="en-US" dirty="0" smtClean="0">
                <a:latin typeface="Arial"/>
                <a:cs typeface="Arial"/>
              </a:rPr>
              <a:t>, </a:t>
            </a:r>
          </a:p>
          <a:p>
            <a:pPr>
              <a:defRPr/>
            </a:pPr>
            <a:r>
              <a:rPr lang="en-US" dirty="0" smtClean="0">
                <a:latin typeface="Arial"/>
                <a:cs typeface="Arial"/>
              </a:rPr>
              <a:t>                B </a:t>
            </a:r>
            <a:r>
              <a:rPr lang="en-US" dirty="0" err="1" smtClean="0">
                <a:latin typeface="Arial"/>
                <a:cs typeface="Arial"/>
              </a:rPr>
              <a:t>int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CHECK (B &gt; 50 and B &lt; 100), </a:t>
            </a:r>
          </a:p>
          <a:p>
            <a:pPr>
              <a:defRPr/>
            </a:pPr>
            <a:r>
              <a:rPr lang="en-US" dirty="0" smtClean="0">
                <a:latin typeface="Arial"/>
                <a:cs typeface="Arial"/>
              </a:rPr>
              <a:t>                C varchar(20), </a:t>
            </a:r>
          </a:p>
          <a:p>
            <a:pPr>
              <a:defRPr/>
            </a:pPr>
            <a:r>
              <a:rPr lang="en-US" dirty="0" smtClean="0">
                <a:latin typeface="Arial"/>
                <a:cs typeface="Arial"/>
              </a:rPr>
              <a:t>	     D </a:t>
            </a:r>
            <a:r>
              <a:rPr lang="en-US" dirty="0" err="1" smtClean="0">
                <a:latin typeface="Arial"/>
                <a:cs typeface="Arial"/>
              </a:rPr>
              <a:t>int</a:t>
            </a:r>
            <a:r>
              <a:rPr lang="en-US" dirty="0" smtClean="0">
                <a:latin typeface="Arial"/>
                <a:cs typeface="Arial"/>
              </a:rPr>
              <a:t>,</a:t>
            </a:r>
          </a:p>
          <a:p>
            <a:pPr>
              <a:defRPr/>
            </a:pPr>
            <a:r>
              <a:rPr lang="en-US" dirty="0" smtClean="0">
                <a:latin typeface="Arial"/>
                <a:cs typeface="Arial"/>
              </a:rPr>
              <a:t>               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CHECK (C &gt;= 'd' or D &gt; 0)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193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Constraints on </a:t>
            </a:r>
            <a:br>
              <a:rPr lang="en-US" dirty="0" smtClean="0"/>
            </a:br>
            <a:r>
              <a:rPr lang="en-US" dirty="0" smtClean="0"/>
              <a:t>Attributes and </a:t>
            </a:r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905000" y="2362200"/>
            <a:ext cx="5084295" cy="2677656"/>
          </a:xfrm>
          <a:prstGeom prst="rect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/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CREATE TABLE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Product (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	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productID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CHAR(10),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name CHAR(30),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category VARCHAR(20),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price INT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CHECK (price &gt; 0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),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PRIMARY KEY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productID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UNIQUE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(name, category))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6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ChangeArrowheads="1"/>
          </p:cNvSpPr>
          <p:nvPr/>
        </p:nvSpPr>
        <p:spPr bwMode="auto">
          <a:xfrm>
            <a:off x="838200" y="2895600"/>
            <a:ext cx="6387836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CREATE TABLE </a:t>
            </a:r>
            <a:r>
              <a:rPr lang="en-US" dirty="0">
                <a:latin typeface="Arial"/>
                <a:cs typeface="Arial"/>
              </a:rPr>
              <a:t>Purchase (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 err="1" smtClean="0">
                <a:latin typeface="Arial"/>
                <a:cs typeface="Arial"/>
              </a:rPr>
              <a:t>prodName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CHAR(30)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		</a:t>
            </a:r>
            <a:r>
              <a:rPr lang="en-US" dirty="0">
                <a:solidFill>
                  <a:srgbClr val="FF5050"/>
                </a:solidFill>
                <a:latin typeface="Arial"/>
                <a:cs typeface="Arial"/>
              </a:rPr>
              <a:t>CHECK</a:t>
            </a:r>
            <a:r>
              <a:rPr lang="en-US" dirty="0">
                <a:latin typeface="Arial"/>
                <a:cs typeface="Arial"/>
              </a:rPr>
              <a:t> (</a:t>
            </a:r>
            <a:r>
              <a:rPr lang="en-US" dirty="0" err="1">
                <a:latin typeface="Arial"/>
                <a:cs typeface="Arial"/>
              </a:rPr>
              <a:t>prodName</a:t>
            </a:r>
            <a:r>
              <a:rPr lang="en-US" dirty="0">
                <a:latin typeface="Arial"/>
                <a:cs typeface="Arial"/>
              </a:rPr>
              <a:t> IN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                                 </a:t>
            </a:r>
            <a:r>
              <a:rPr lang="en-US" dirty="0" smtClean="0">
                <a:latin typeface="Arial"/>
                <a:cs typeface="Arial"/>
              </a:rPr>
              <a:t> (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SELECT </a:t>
            </a:r>
            <a:r>
              <a:rPr lang="en-US" dirty="0" err="1">
                <a:latin typeface="Arial"/>
                <a:cs typeface="Arial"/>
              </a:rPr>
              <a:t>Product.name</a:t>
            </a: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                              </a:t>
            </a:r>
            <a:r>
              <a:rPr lang="en-US" dirty="0" smtClean="0">
                <a:latin typeface="Arial"/>
                <a:cs typeface="Arial"/>
              </a:rPr>
              <a:t>    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 </a:t>
            </a:r>
            <a:r>
              <a:rPr lang="en-US" dirty="0">
                <a:latin typeface="Arial"/>
                <a:cs typeface="Arial"/>
              </a:rPr>
              <a:t>Product),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    	date DATETIME </a:t>
            </a:r>
            <a:r>
              <a:rPr lang="en-US" dirty="0">
                <a:solidFill>
                  <a:srgbClr val="FF5050"/>
                </a:solidFill>
                <a:latin typeface="Arial"/>
                <a:cs typeface="Arial"/>
              </a:rPr>
              <a:t>NOT NULL</a:t>
            </a:r>
            <a:r>
              <a:rPr lang="en-US" dirty="0">
                <a:latin typeface="Arial"/>
                <a:cs typeface="Arial"/>
              </a:rPr>
              <a:t>)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Constraints on </a:t>
            </a:r>
            <a:b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</a:b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Attributes and Tuples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84996" name="AutoShape 3"/>
          <p:cNvSpPr>
            <a:spLocks noChangeArrowheads="1"/>
          </p:cNvSpPr>
          <p:nvPr/>
        </p:nvSpPr>
        <p:spPr bwMode="auto">
          <a:xfrm>
            <a:off x="4824585" y="1828800"/>
            <a:ext cx="4293011" cy="1687889"/>
          </a:xfrm>
          <a:prstGeom prst="wedgeEllipseCallout">
            <a:avLst>
              <a:gd name="adj1" fmla="val -43464"/>
              <a:gd name="adj2" fmla="val 61595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What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is the difference from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Foreign-Key 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2209800"/>
            <a:ext cx="423926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What does this constraint do? 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796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it is:</a:t>
            </a:r>
          </a:p>
          <a:p>
            <a:r>
              <a:rPr lang="en-US" dirty="0" smtClean="0"/>
              <a:t>Starting from scratch, design the database schema: relation, attributes, keys, foreign keys, constraints </a:t>
            </a:r>
            <a:r>
              <a:rPr lang="en-US" dirty="0" err="1" smtClean="0"/>
              <a:t>etc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Why it’s hard</a:t>
            </a:r>
          </a:p>
          <a:p>
            <a:r>
              <a:rPr lang="en-US" dirty="0" smtClean="0"/>
              <a:t>The database will be in operation for a very long time (years).  Updating the schema while in production is very expensive (why?)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6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General Assertions</a:t>
            </a:r>
          </a:p>
        </p:txBody>
      </p:sp>
      <p:sp>
        <p:nvSpPr>
          <p:cNvPr id="407555" name="Rectangle 3"/>
          <p:cNvSpPr>
            <a:spLocks noChangeArrowheads="1"/>
          </p:cNvSpPr>
          <p:nvPr/>
        </p:nvSpPr>
        <p:spPr bwMode="auto">
          <a:xfrm>
            <a:off x="877114" y="1981200"/>
            <a:ext cx="7428686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CREATE ASSERTION </a:t>
            </a:r>
            <a:r>
              <a:rPr lang="en-US" dirty="0" err="1">
                <a:latin typeface="Arial"/>
                <a:cs typeface="Arial"/>
              </a:rPr>
              <a:t>myAssert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CHECK</a:t>
            </a: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  </a:t>
            </a:r>
            <a:r>
              <a:rPr lang="en-US" dirty="0" smtClean="0">
                <a:latin typeface="Arial"/>
                <a:cs typeface="Arial"/>
              </a:rPr>
              <a:t>(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NOT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EXISTS</a:t>
            </a:r>
            <a:r>
              <a:rPr lang="en-US" dirty="0">
                <a:latin typeface="Arial"/>
                <a:cs typeface="Arial"/>
              </a:rPr>
              <a:t>(</a:t>
            </a:r>
          </a:p>
          <a:p>
            <a:pPr>
              <a:defRPr/>
            </a:pP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 </a:t>
            </a:r>
            <a:r>
              <a:rPr lang="en-US" dirty="0" err="1">
                <a:latin typeface="Arial"/>
                <a:cs typeface="Arial"/>
              </a:rPr>
              <a:t>Product.name</a:t>
            </a: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>
                <a:latin typeface="Arial"/>
                <a:cs typeface="Arial"/>
              </a:rPr>
              <a:t> Product, Purchase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Product.name</a:t>
            </a:r>
            <a:r>
              <a:rPr lang="en-US" dirty="0">
                <a:latin typeface="Arial"/>
                <a:cs typeface="Arial"/>
              </a:rPr>
              <a:t> = </a:t>
            </a:r>
            <a:r>
              <a:rPr lang="en-US" dirty="0" err="1">
                <a:latin typeface="Arial"/>
                <a:cs typeface="Arial"/>
              </a:rPr>
              <a:t>Purchase.prodName</a:t>
            </a: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GROUP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BY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Product.name</a:t>
            </a:r>
            <a:r>
              <a:rPr lang="en-US" dirty="0">
                <a:latin typeface="Arial"/>
                <a:cs typeface="Arial"/>
              </a:rPr>
              <a:t/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HAVING</a:t>
            </a:r>
            <a:r>
              <a:rPr lang="en-US" dirty="0">
                <a:latin typeface="Arial"/>
                <a:cs typeface="Arial"/>
              </a:rPr>
              <a:t> count(*) &gt; 200</a:t>
            </a:r>
            <a:r>
              <a:rPr lang="en-US" dirty="0" smtClean="0">
                <a:latin typeface="Arial"/>
                <a:cs typeface="Arial"/>
              </a:rPr>
              <a:t>) 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2824" y="4876800"/>
            <a:ext cx="6611155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But most </a:t>
            </a:r>
            <a:r>
              <a:rPr lang="en-US" dirty="0" err="1" smtClean="0">
                <a:latin typeface="Arial"/>
                <a:cs typeface="Arial"/>
              </a:rPr>
              <a:t>DBMSs</a:t>
            </a:r>
            <a:r>
              <a:rPr lang="en-US" dirty="0" smtClean="0">
                <a:latin typeface="Arial"/>
                <a:cs typeface="Arial"/>
              </a:rPr>
              <a:t> do not implement assertions</a:t>
            </a:r>
          </a:p>
          <a:p>
            <a:r>
              <a:rPr lang="en-US" dirty="0" smtClean="0">
                <a:latin typeface="Arial"/>
                <a:cs typeface="Arial"/>
              </a:rPr>
              <a:t>Because it is hard to support them efficiently</a:t>
            </a:r>
          </a:p>
          <a:p>
            <a:r>
              <a:rPr lang="en-US" dirty="0" smtClean="0">
                <a:latin typeface="Arial"/>
                <a:cs typeface="Arial"/>
              </a:rPr>
              <a:t>Instead, they provide triggers</a:t>
            </a:r>
          </a:p>
        </p:txBody>
      </p:sp>
    </p:spTree>
    <p:extLst>
      <p:ext uri="{BB962C8B-B14F-4D97-AF65-F5344CB8AC3E}">
        <p14:creationId xmlns:p14="http://schemas.microsoft.com/office/powerpoint/2010/main" val="86104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Database </a:t>
            </a:r>
            <a:r>
              <a:rPr lang="en-US" dirty="0"/>
              <a:t>Design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Consider </a:t>
            </a:r>
            <a:r>
              <a:rPr lang="en-US" sz="2400" dirty="0"/>
              <a:t>issues such as: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What entities to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entities are related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What constraints exist in the </a:t>
            </a:r>
            <a:r>
              <a:rPr lang="en-US" sz="2000" dirty="0" smtClean="0"/>
              <a:t>domain</a:t>
            </a:r>
            <a:endParaRPr lang="en-US" sz="2000" dirty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Several </a:t>
            </a:r>
            <a:r>
              <a:rPr lang="en-US" sz="2400" dirty="0"/>
              <a:t>formalisms exists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We discuss E/R </a:t>
            </a:r>
            <a:r>
              <a:rPr lang="en-US" sz="2000" dirty="0" smtClean="0"/>
              <a:t>diagrams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UML, model-driven architecture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Reading: Sec. 4.1</a:t>
            </a:r>
            <a:r>
              <a:rPr lang="en-US" sz="2400" dirty="0"/>
              <a:t>-</a:t>
            </a:r>
            <a:r>
              <a:rPr lang="en-US" sz="2400" dirty="0" smtClean="0"/>
              <a:t>4.6</a:t>
            </a:r>
            <a:endParaRPr lang="en-US" sz="24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111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an 47"/>
          <p:cNvSpPr/>
          <p:nvPr/>
        </p:nvSpPr>
        <p:spPr bwMode="auto">
          <a:xfrm>
            <a:off x="3583336" y="5518764"/>
            <a:ext cx="5408264" cy="1186836"/>
          </a:xfrm>
          <a:prstGeom prst="can">
            <a:avLst>
              <a:gd name="adj" fmla="val 1395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Design Process</a:t>
            </a:r>
            <a:endParaRPr lang="en-US" dirty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810000" y="1600200"/>
            <a:ext cx="3581400" cy="865188"/>
            <a:chOff x="0" y="624"/>
            <a:chExt cx="5760" cy="1392"/>
          </a:xfrm>
        </p:grpSpPr>
        <p:sp>
          <p:nvSpPr>
            <p:cNvPr id="175109" name="Rectangle 5"/>
            <p:cNvSpPr>
              <a:spLocks noChangeAspect="1" noChangeArrowheads="1"/>
            </p:cNvSpPr>
            <p:nvPr/>
          </p:nvSpPr>
          <p:spPr bwMode="auto">
            <a:xfrm>
              <a:off x="4176" y="960"/>
              <a:ext cx="1584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company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5110" name="AutoShape 6"/>
            <p:cNvSpPr>
              <a:spLocks noChangeAspect="1" noChangeArrowheads="1"/>
            </p:cNvSpPr>
            <p:nvPr/>
          </p:nvSpPr>
          <p:spPr bwMode="auto">
            <a:xfrm>
              <a:off x="2400" y="816"/>
              <a:ext cx="960" cy="864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makes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5111" name="Rectangle 7"/>
            <p:cNvSpPr>
              <a:spLocks noChangeAspect="1" noChangeArrowheads="1"/>
            </p:cNvSpPr>
            <p:nvPr/>
          </p:nvSpPr>
          <p:spPr bwMode="auto">
            <a:xfrm>
              <a:off x="720" y="1056"/>
              <a:ext cx="1344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product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5112" name="Oval 8"/>
            <p:cNvSpPr>
              <a:spLocks noChangeAspect="1" noChangeArrowheads="1"/>
            </p:cNvSpPr>
            <p:nvPr/>
          </p:nvSpPr>
          <p:spPr bwMode="auto">
            <a:xfrm>
              <a:off x="0" y="624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>
                  <a:latin typeface="Arial"/>
                  <a:cs typeface="Arial"/>
                </a:rPr>
                <a:t>name</a:t>
              </a:r>
            </a:p>
          </p:txBody>
        </p:sp>
        <p:sp>
          <p:nvSpPr>
            <p:cNvPr id="175113" name="Oval 9"/>
            <p:cNvSpPr>
              <a:spLocks noChangeAspect="1" noChangeArrowheads="1"/>
            </p:cNvSpPr>
            <p:nvPr/>
          </p:nvSpPr>
          <p:spPr bwMode="auto">
            <a:xfrm>
              <a:off x="0" y="1584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price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5114" name="Oval 10"/>
            <p:cNvSpPr>
              <a:spLocks noChangeAspect="1" noChangeArrowheads="1"/>
            </p:cNvSpPr>
            <p:nvPr/>
          </p:nvSpPr>
          <p:spPr bwMode="auto">
            <a:xfrm>
              <a:off x="3648" y="1584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>
                  <a:latin typeface="Arial"/>
                  <a:cs typeface="Arial"/>
                </a:rPr>
                <a:t>name</a:t>
              </a:r>
            </a:p>
          </p:txBody>
        </p:sp>
        <p:sp>
          <p:nvSpPr>
            <p:cNvPr id="175115" name="Oval 11"/>
            <p:cNvSpPr>
              <a:spLocks noChangeAspect="1" noChangeArrowheads="1"/>
            </p:cNvSpPr>
            <p:nvPr/>
          </p:nvSpPr>
          <p:spPr bwMode="auto">
            <a:xfrm>
              <a:off x="4848" y="1584"/>
              <a:ext cx="912" cy="43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 smtClean="0">
                  <a:latin typeface="Arial"/>
                  <a:cs typeface="Arial"/>
                </a:rPr>
                <a:t>address</a:t>
              </a:r>
              <a:endParaRPr lang="en-US" sz="1000" dirty="0">
                <a:latin typeface="Arial"/>
                <a:cs typeface="Arial"/>
              </a:endParaRPr>
            </a:p>
          </p:txBody>
        </p:sp>
        <p:sp>
          <p:nvSpPr>
            <p:cNvPr id="175116" name="Line 12"/>
            <p:cNvSpPr>
              <a:spLocks noChangeAspect="1" noChangeShapeType="1"/>
            </p:cNvSpPr>
            <p:nvPr/>
          </p:nvSpPr>
          <p:spPr bwMode="auto">
            <a:xfrm flipH="1" flipV="1">
              <a:off x="816" y="96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117" name="Line 13"/>
            <p:cNvSpPr>
              <a:spLocks noChangeAspect="1" noChangeShapeType="1"/>
            </p:cNvSpPr>
            <p:nvPr/>
          </p:nvSpPr>
          <p:spPr bwMode="auto">
            <a:xfrm flipH="1">
              <a:off x="864" y="1536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118" name="Line 14"/>
            <p:cNvSpPr>
              <a:spLocks noChangeAspect="1" noChangeShapeType="1"/>
            </p:cNvSpPr>
            <p:nvPr/>
          </p:nvSpPr>
          <p:spPr bwMode="auto">
            <a:xfrm>
              <a:off x="2064" y="12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119" name="Line 15"/>
            <p:cNvSpPr>
              <a:spLocks noChangeAspect="1" noChangeShapeType="1"/>
            </p:cNvSpPr>
            <p:nvPr/>
          </p:nvSpPr>
          <p:spPr bwMode="auto">
            <a:xfrm>
              <a:off x="3360" y="124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120" name="Line 16"/>
            <p:cNvSpPr>
              <a:spLocks noChangeAspect="1" noChangeShapeType="1"/>
            </p:cNvSpPr>
            <p:nvPr/>
          </p:nvSpPr>
          <p:spPr bwMode="auto">
            <a:xfrm flipH="1">
              <a:off x="4464" y="1440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5121" name="Line 17"/>
            <p:cNvSpPr>
              <a:spLocks noChangeAspect="1" noChangeShapeType="1"/>
            </p:cNvSpPr>
            <p:nvPr/>
          </p:nvSpPr>
          <p:spPr bwMode="auto">
            <a:xfrm>
              <a:off x="4800" y="1440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75122" name="Text Box 18"/>
          <p:cNvSpPr txBox="1">
            <a:spLocks noChangeArrowheads="1"/>
          </p:cNvSpPr>
          <p:nvPr/>
        </p:nvSpPr>
        <p:spPr bwMode="auto">
          <a:xfrm>
            <a:off x="152400" y="1712913"/>
            <a:ext cx="2725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Conceptual Model:</a:t>
            </a:r>
          </a:p>
        </p:txBody>
      </p:sp>
      <p:sp>
        <p:nvSpPr>
          <p:cNvPr id="175123" name="Text Box 19"/>
          <p:cNvSpPr txBox="1">
            <a:spLocks noChangeArrowheads="1"/>
          </p:cNvSpPr>
          <p:nvPr/>
        </p:nvSpPr>
        <p:spPr bwMode="auto">
          <a:xfrm>
            <a:off x="123874" y="2743200"/>
            <a:ext cx="3482794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Relational Model</a:t>
            </a:r>
            <a:r>
              <a:rPr lang="en-US" sz="2400" dirty="0" smtClean="0">
                <a:latin typeface="Arial"/>
                <a:cs typeface="Arial"/>
              </a:rPr>
              <a:t>:</a:t>
            </a:r>
          </a:p>
          <a:p>
            <a:r>
              <a:rPr lang="en-US" dirty="0" smtClean="0">
                <a:latin typeface="Arial"/>
                <a:cs typeface="Arial"/>
              </a:rPr>
              <a:t>Tables + constraints</a:t>
            </a:r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And also functional dep.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175124" name="Text Box 20"/>
          <p:cNvSpPr txBox="1">
            <a:spLocks noChangeArrowheads="1"/>
          </p:cNvSpPr>
          <p:nvPr/>
        </p:nvSpPr>
        <p:spPr bwMode="auto">
          <a:xfrm>
            <a:off x="76200" y="4038600"/>
            <a:ext cx="30927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Normalization:</a:t>
            </a:r>
          </a:p>
          <a:p>
            <a:r>
              <a:rPr lang="en-US" sz="2400" dirty="0">
                <a:latin typeface="Arial"/>
                <a:cs typeface="Arial"/>
              </a:rPr>
              <a:t>Eliminates anomalies</a:t>
            </a:r>
          </a:p>
        </p:txBody>
      </p:sp>
      <p:graphicFrame>
        <p:nvGraphicFramePr>
          <p:cNvPr id="175258" name="Group 154"/>
          <p:cNvGraphicFramePr>
            <a:graphicFrameLocks noGrp="1"/>
          </p:cNvGraphicFramePr>
          <p:nvPr/>
        </p:nvGraphicFramePr>
        <p:xfrm>
          <a:off x="3962400" y="2971800"/>
          <a:ext cx="1524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57" name="Group 153"/>
          <p:cNvGraphicFramePr>
            <a:graphicFrameLocks noGrp="1"/>
          </p:cNvGraphicFramePr>
          <p:nvPr/>
        </p:nvGraphicFramePr>
        <p:xfrm>
          <a:off x="6019800" y="2971800"/>
          <a:ext cx="1905000" cy="50292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56" name="Group 152"/>
          <p:cNvGraphicFramePr>
            <a:graphicFrameLocks noGrp="1"/>
          </p:cNvGraphicFramePr>
          <p:nvPr/>
        </p:nvGraphicFramePr>
        <p:xfrm>
          <a:off x="5029200" y="4343400"/>
          <a:ext cx="1143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55" name="Group 151"/>
          <p:cNvGraphicFramePr>
            <a:graphicFrameLocks noGrp="1"/>
          </p:cNvGraphicFramePr>
          <p:nvPr/>
        </p:nvGraphicFramePr>
        <p:xfrm>
          <a:off x="6477000" y="4343400"/>
          <a:ext cx="381000" cy="699770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54" name="Group 150"/>
          <p:cNvGraphicFramePr>
            <a:graphicFrameLocks noGrp="1"/>
          </p:cNvGraphicFramePr>
          <p:nvPr/>
        </p:nvGraphicFramePr>
        <p:xfrm>
          <a:off x="7239000" y="4343400"/>
          <a:ext cx="762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53" name="Group 149"/>
          <p:cNvGraphicFramePr>
            <a:graphicFrameLocks noGrp="1"/>
          </p:cNvGraphicFramePr>
          <p:nvPr/>
        </p:nvGraphicFramePr>
        <p:xfrm>
          <a:off x="3810000" y="4343400"/>
          <a:ext cx="762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246" name="Line 142"/>
          <p:cNvSpPr>
            <a:spLocks noChangeShapeType="1"/>
          </p:cNvSpPr>
          <p:nvPr/>
        </p:nvSpPr>
        <p:spPr bwMode="auto">
          <a:xfrm>
            <a:off x="57150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5247" name="Line 143"/>
          <p:cNvSpPr>
            <a:spLocks noChangeShapeType="1"/>
          </p:cNvSpPr>
          <p:nvPr/>
        </p:nvSpPr>
        <p:spPr bwMode="auto">
          <a:xfrm flipH="1">
            <a:off x="4191000" y="3810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5248" name="Line 144"/>
          <p:cNvSpPr>
            <a:spLocks noChangeShapeType="1"/>
          </p:cNvSpPr>
          <p:nvPr/>
        </p:nvSpPr>
        <p:spPr bwMode="auto">
          <a:xfrm>
            <a:off x="4876800" y="3810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5249" name="Line 145"/>
          <p:cNvSpPr>
            <a:spLocks noChangeShapeType="1"/>
          </p:cNvSpPr>
          <p:nvPr/>
        </p:nvSpPr>
        <p:spPr bwMode="auto">
          <a:xfrm flipH="1">
            <a:off x="6705600" y="3657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5250" name="Line 146"/>
          <p:cNvSpPr>
            <a:spLocks noChangeShapeType="1"/>
          </p:cNvSpPr>
          <p:nvPr/>
        </p:nvSpPr>
        <p:spPr bwMode="auto">
          <a:xfrm>
            <a:off x="7239000" y="3657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5251" name="Line 147"/>
          <p:cNvSpPr>
            <a:spLocks noChangeShapeType="1"/>
          </p:cNvSpPr>
          <p:nvPr/>
        </p:nvSpPr>
        <p:spPr bwMode="auto">
          <a:xfrm>
            <a:off x="0" y="274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252" name="Line 148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152400" y="4876800"/>
            <a:ext cx="3124200" cy="533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Arial"/>
                <a:cs typeface="Arial"/>
              </a:rPr>
              <a:t>Conceptual Schema</a:t>
            </a:r>
          </a:p>
        </p:txBody>
      </p:sp>
      <p:sp>
        <p:nvSpPr>
          <p:cNvPr id="36" name="Line 148"/>
          <p:cNvSpPr>
            <a:spLocks noChangeShapeType="1"/>
          </p:cNvSpPr>
          <p:nvPr/>
        </p:nvSpPr>
        <p:spPr bwMode="auto">
          <a:xfrm>
            <a:off x="0" y="5410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152400" y="6019800"/>
            <a:ext cx="3124200" cy="533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Arial"/>
                <a:cs typeface="Arial"/>
              </a:rPr>
              <a:t>Physical Schema</a:t>
            </a: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76200" y="5558135"/>
            <a:ext cx="34179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Physical storage </a:t>
            </a:r>
            <a:r>
              <a:rPr lang="en-US" dirty="0" smtClean="0">
                <a:latin typeface="Arial"/>
                <a:cs typeface="Arial"/>
              </a:rPr>
              <a:t>details</a:t>
            </a:r>
            <a:endParaRPr lang="en-US" sz="2400" dirty="0">
              <a:latin typeface="Arial"/>
              <a:cs typeface="Arial"/>
            </a:endParaRPr>
          </a:p>
        </p:txBody>
      </p:sp>
      <p:graphicFrame>
        <p:nvGraphicFramePr>
          <p:cNvPr id="39" name="Group 152"/>
          <p:cNvGraphicFramePr>
            <a:graphicFrameLocks noGrp="1"/>
          </p:cNvGraphicFramePr>
          <p:nvPr/>
        </p:nvGraphicFramePr>
        <p:xfrm>
          <a:off x="5029200" y="5791200"/>
          <a:ext cx="1143000" cy="3352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Group 151"/>
          <p:cNvGraphicFramePr>
            <a:graphicFrameLocks noGrp="1"/>
          </p:cNvGraphicFramePr>
          <p:nvPr/>
        </p:nvGraphicFramePr>
        <p:xfrm>
          <a:off x="6477000" y="5791200"/>
          <a:ext cx="381000" cy="699770"/>
        </p:xfrm>
        <a:graphic>
          <a:graphicData uri="http://schemas.openxmlformats.org/drawingml/2006/table">
            <a:tbl>
              <a:tblPr/>
              <a:tblGrid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Group 150"/>
          <p:cNvGraphicFramePr>
            <a:graphicFrameLocks noGrp="1"/>
          </p:cNvGraphicFramePr>
          <p:nvPr/>
        </p:nvGraphicFramePr>
        <p:xfrm>
          <a:off x="7239000" y="5791200"/>
          <a:ext cx="762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" name="Group 149"/>
          <p:cNvGraphicFramePr>
            <a:graphicFrameLocks noGrp="1"/>
          </p:cNvGraphicFramePr>
          <p:nvPr/>
        </p:nvGraphicFramePr>
        <p:xfrm>
          <a:off x="3810000" y="5791200"/>
          <a:ext cx="762000" cy="69977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" name="Group 152"/>
          <p:cNvGraphicFramePr>
            <a:graphicFrameLocks noGrp="1"/>
          </p:cNvGraphicFramePr>
          <p:nvPr/>
        </p:nvGraphicFramePr>
        <p:xfrm>
          <a:off x="5029200" y="6294120"/>
          <a:ext cx="1143000" cy="33528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Osaka" pitchFamily="-65" charset="-128"/>
                        <a:cs typeface="Osaka" pitchFamily="-6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" name="Isosceles Triangle 46"/>
          <p:cNvSpPr/>
          <p:nvPr/>
        </p:nvSpPr>
        <p:spPr bwMode="auto">
          <a:xfrm rot="5400000">
            <a:off x="8136191" y="5747449"/>
            <a:ext cx="735458" cy="82296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</p:spTree>
    <p:extLst>
      <p:ext uri="{BB962C8B-B14F-4D97-AF65-F5344CB8AC3E}">
        <p14:creationId xmlns:p14="http://schemas.microsoft.com/office/powerpoint/2010/main" val="110791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Entity / Relationship Diagrams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4343400" cy="4114800"/>
          </a:xfrm>
        </p:spPr>
        <p:txBody>
          <a:bodyPr/>
          <a:lstStyle/>
          <a:p>
            <a:r>
              <a:rPr lang="en-US" dirty="0" smtClean="0"/>
              <a:t>Entity set = a class</a:t>
            </a:r>
          </a:p>
          <a:p>
            <a:pPr lvl="1"/>
            <a:r>
              <a:rPr lang="en-US" dirty="0" smtClean="0"/>
              <a:t>An entity = an object</a:t>
            </a:r>
          </a:p>
          <a:p>
            <a:pPr lvl="1"/>
            <a:endParaRPr lang="en-US" dirty="0"/>
          </a:p>
          <a:p>
            <a:r>
              <a:rPr lang="en-US" dirty="0" smtClean="0"/>
              <a:t>Attribute</a:t>
            </a:r>
          </a:p>
          <a:p>
            <a:endParaRPr lang="en-US" dirty="0"/>
          </a:p>
          <a:p>
            <a:r>
              <a:rPr lang="en-US" dirty="0" smtClean="0"/>
              <a:t>Relationship</a:t>
            </a:r>
            <a:endParaRPr lang="en-US" dirty="0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5905500" y="2133600"/>
            <a:ext cx="12192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latin typeface="Arial"/>
                <a:cs typeface="Arial"/>
              </a:rPr>
              <a:t>Product</a:t>
            </a:r>
          </a:p>
        </p:txBody>
      </p:sp>
      <p:sp>
        <p:nvSpPr>
          <p:cNvPr id="19464" name="Oval 7"/>
          <p:cNvSpPr>
            <a:spLocks noChangeArrowheads="1"/>
          </p:cNvSpPr>
          <p:nvPr/>
        </p:nvSpPr>
        <p:spPr bwMode="auto">
          <a:xfrm>
            <a:off x="5867400" y="3352800"/>
            <a:ext cx="1295400" cy="533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Arial"/>
                <a:cs typeface="Arial"/>
              </a:rPr>
              <a:t>city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9465" name="AutoShape 8"/>
          <p:cNvSpPr>
            <a:spLocks noChangeArrowheads="1"/>
          </p:cNvSpPr>
          <p:nvPr/>
        </p:nvSpPr>
        <p:spPr bwMode="auto">
          <a:xfrm>
            <a:off x="5600700" y="4572000"/>
            <a:ext cx="1828800" cy="6858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Arial"/>
                <a:cs typeface="Arial"/>
              </a:rPr>
              <a:t>makes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85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9464" grpId="0" animBg="1"/>
      <p:bldP spid="194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N-N Relationships to Relations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6800" y="36576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Orders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371600" y="1828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prod-ID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971800" y="1828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cust</a:t>
            </a:r>
            <a:r>
              <a:rPr lang="en-US" u="sng" dirty="0" smtClean="0">
                <a:solidFill>
                  <a:srgbClr val="000000"/>
                </a:solidFill>
                <a:latin typeface="Arial"/>
              </a:rPr>
              <a:t>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28600" y="2743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 flipV="1">
            <a:off x="13716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2133600" y="2514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2743200" y="25146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3962400" y="32766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Shipment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248400" y="3581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Shipping-Co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7543800" y="4648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address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7391400" y="2362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>
                <a:solidFill>
                  <a:srgbClr val="000000"/>
                </a:solidFill>
                <a:latin typeface="Arial"/>
              </a:rPr>
              <a:t>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" name="AutoShape 26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5486400" y="3962400"/>
            <a:ext cx="762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" name="Straight Connector 17"/>
          <p:cNvCxnSpPr>
            <a:stCxn id="12" idx="1"/>
            <a:endCxn id="5" idx="3"/>
          </p:cNvCxnSpPr>
          <p:nvPr/>
        </p:nvCxnSpPr>
        <p:spPr bwMode="auto">
          <a:xfrm rot="10800000" flipV="1">
            <a:off x="3200400" y="3962400"/>
            <a:ext cx="762000" cy="7620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5" idx="3"/>
            <a:endCxn id="13" idx="0"/>
          </p:cNvCxnSpPr>
          <p:nvPr/>
        </p:nvCxnSpPr>
        <p:spPr bwMode="auto">
          <a:xfrm rot="5400000">
            <a:off x="7161447" y="3139421"/>
            <a:ext cx="633833" cy="2501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4" idx="1"/>
            <a:endCxn id="13" idx="2"/>
          </p:cNvCxnSpPr>
          <p:nvPr/>
        </p:nvCxnSpPr>
        <p:spPr bwMode="auto">
          <a:xfrm rot="16200000" flipV="1">
            <a:off x="7351947" y="4344754"/>
            <a:ext cx="405233" cy="4025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5181600" y="2133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" name="Straight Connector 26"/>
          <p:cNvCxnSpPr>
            <a:stCxn id="25" idx="3"/>
            <a:endCxn id="12" idx="0"/>
          </p:cNvCxnSpPr>
          <p:nvPr/>
        </p:nvCxnSpPr>
        <p:spPr bwMode="auto">
          <a:xfrm rot="5400000">
            <a:off x="4780197" y="2663171"/>
            <a:ext cx="557633" cy="6692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1524000" y="5715000"/>
            <a:ext cx="382854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Represent this in relations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067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4953000" y="5715000"/>
          <a:ext cx="4114800" cy="1021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/>
                <a:gridCol w="1028700"/>
                <a:gridCol w="1028700"/>
                <a:gridCol w="1028700"/>
              </a:tblGrid>
              <a:tr h="340360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Arial"/>
                        </a:rPr>
                        <a:t>prod-ID</a:t>
                      </a:r>
                      <a:endParaRPr lang="en-US" sz="1400" u="sng" dirty="0">
                        <a:latin typeface="Arial"/>
                      </a:endParaRP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 dirty="0" err="1" smtClean="0">
                          <a:latin typeface="Arial"/>
                        </a:rPr>
                        <a:t>cust</a:t>
                      </a:r>
                      <a:r>
                        <a:rPr lang="en-US" sz="1400" u="sng" dirty="0" smtClean="0">
                          <a:latin typeface="Arial"/>
                        </a:rPr>
                        <a:t>-ID</a:t>
                      </a:r>
                      <a:endParaRPr lang="en-US" sz="1400" u="sng" dirty="0">
                        <a:latin typeface="Arial"/>
                      </a:endParaRP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Arial"/>
                        </a:rPr>
                        <a:t>name</a:t>
                      </a:r>
                      <a:endParaRPr lang="en-US" sz="1400" u="sng" dirty="0">
                        <a:latin typeface="Arial"/>
                      </a:endParaRPr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date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403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Gizmo55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Joe12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UPS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4/10/2011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4036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Gizmo55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Joe12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FEDEX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/>
                        </a:rPr>
                        <a:t>4/9/2011</a:t>
                      </a:r>
                      <a:endParaRPr lang="en-US" sz="1400" dirty="0">
                        <a:latin typeface="Arial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N-N Relationships to Relations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6800" y="36576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Orders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371600" y="1828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Arial"/>
              </a:rPr>
              <a:t>prod-ID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971800" y="18288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cust</a:t>
            </a:r>
            <a:r>
              <a:rPr lang="en-US" u="sng" dirty="0" smtClean="0">
                <a:solidFill>
                  <a:srgbClr val="000000"/>
                </a:solidFill>
                <a:latin typeface="Arial"/>
              </a:rPr>
              <a:t>-ID</a:t>
            </a:r>
            <a:endParaRPr lang="en-US" u="sng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28600" y="2743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 flipV="1">
            <a:off x="1371600" y="3352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2133600" y="2514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2743200" y="25146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3962400" y="3276600"/>
            <a:ext cx="1524000" cy="1371600"/>
          </a:xfrm>
          <a:prstGeom prst="diamond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Shipment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248400" y="3581400"/>
            <a:ext cx="2209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Shipping-Co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7543800" y="4648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address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7391400" y="23622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u="sng" dirty="0">
                <a:solidFill>
                  <a:srgbClr val="000000"/>
                </a:solidFill>
                <a:latin typeface="Arial"/>
              </a:rPr>
              <a:t>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" name="AutoShape 26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5486400" y="3962400"/>
            <a:ext cx="762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" name="Straight Connector 17"/>
          <p:cNvCxnSpPr>
            <a:stCxn id="12" idx="1"/>
            <a:endCxn id="5" idx="3"/>
          </p:cNvCxnSpPr>
          <p:nvPr/>
        </p:nvCxnSpPr>
        <p:spPr bwMode="auto">
          <a:xfrm rot="10800000" flipV="1">
            <a:off x="3200400" y="3962400"/>
            <a:ext cx="762000" cy="76200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5" idx="3"/>
            <a:endCxn id="13" idx="0"/>
          </p:cNvCxnSpPr>
          <p:nvPr/>
        </p:nvCxnSpPr>
        <p:spPr bwMode="auto">
          <a:xfrm rot="5400000">
            <a:off x="7161447" y="3139421"/>
            <a:ext cx="633833" cy="2501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4" idx="1"/>
            <a:endCxn id="13" idx="2"/>
          </p:cNvCxnSpPr>
          <p:nvPr/>
        </p:nvCxnSpPr>
        <p:spPr bwMode="auto">
          <a:xfrm rot="16200000" flipV="1">
            <a:off x="7351947" y="4344754"/>
            <a:ext cx="405233" cy="4025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76200" y="4572000"/>
            <a:ext cx="649000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en-US" sz="2800" b="1" dirty="0">
                <a:solidFill>
                  <a:srgbClr val="3333CC"/>
                </a:solidFill>
                <a:latin typeface="Arial"/>
              </a:rPr>
              <a:t>Orders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(</a:t>
            </a:r>
            <a:r>
              <a:rPr lang="en-US" sz="2800" u="sng" dirty="0">
                <a:solidFill>
                  <a:srgbClr val="3333CC"/>
                </a:solidFill>
                <a:latin typeface="Arial"/>
              </a:rPr>
              <a:t>prod-</a:t>
            </a:r>
            <a:r>
              <a:rPr lang="en-US" sz="2800" u="sng" dirty="0" err="1">
                <a:solidFill>
                  <a:srgbClr val="3333CC"/>
                </a:solidFill>
                <a:latin typeface="Arial"/>
              </a:rPr>
              <a:t>ID,cust</a:t>
            </a:r>
            <a:r>
              <a:rPr lang="en-US" sz="2800" u="sng" dirty="0">
                <a:solidFill>
                  <a:srgbClr val="3333CC"/>
                </a:solidFill>
                <a:latin typeface="Arial"/>
              </a:rPr>
              <a:t>-ID,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 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date)</a:t>
            </a:r>
            <a:endParaRPr lang="en-US" sz="2800" b="1" dirty="0" smtClean="0">
              <a:solidFill>
                <a:srgbClr val="3333CC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rgbClr val="3333CC"/>
                </a:solidFill>
                <a:latin typeface="Arial"/>
              </a:rPr>
              <a:t>Shipment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(</a:t>
            </a:r>
            <a:r>
              <a:rPr lang="en-US" sz="2800" u="sng" dirty="0" smtClean="0">
                <a:solidFill>
                  <a:srgbClr val="3333CC"/>
                </a:solidFill>
                <a:latin typeface="Arial"/>
              </a:rPr>
              <a:t>prod-</a:t>
            </a:r>
            <a:r>
              <a:rPr lang="en-US" sz="2800" u="sng" dirty="0" err="1" smtClean="0">
                <a:solidFill>
                  <a:srgbClr val="3333CC"/>
                </a:solidFill>
                <a:latin typeface="Arial"/>
              </a:rPr>
              <a:t>ID,cust</a:t>
            </a:r>
            <a:r>
              <a:rPr lang="en-US" sz="2800" u="sng" dirty="0" smtClean="0">
                <a:solidFill>
                  <a:srgbClr val="3333CC"/>
                </a:solidFill>
                <a:latin typeface="Arial"/>
              </a:rPr>
              <a:t>-ID, name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, date)</a:t>
            </a:r>
            <a:br>
              <a:rPr lang="en-US" sz="2800" dirty="0" smtClean="0">
                <a:solidFill>
                  <a:srgbClr val="3333CC"/>
                </a:solidFill>
                <a:latin typeface="Arial"/>
              </a:rPr>
            </a:br>
            <a:r>
              <a:rPr lang="en-US" sz="2800" b="1" dirty="0" smtClean="0">
                <a:solidFill>
                  <a:srgbClr val="3333CC"/>
                </a:solidFill>
                <a:latin typeface="Arial"/>
              </a:rPr>
              <a:t>Shipping-Co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(</a:t>
            </a:r>
            <a:r>
              <a:rPr lang="en-US" sz="2800" u="sng" dirty="0" smtClean="0">
                <a:solidFill>
                  <a:srgbClr val="3333CC"/>
                </a:solidFill>
                <a:latin typeface="Arial"/>
              </a:rPr>
              <a:t>name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, address)</a:t>
            </a:r>
            <a:endParaRPr lang="en-US" sz="2800" dirty="0">
              <a:solidFill>
                <a:srgbClr val="3333CC"/>
              </a:solidFill>
              <a:latin typeface="Arial"/>
            </a:endParaRPr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5181600" y="2133600"/>
            <a:ext cx="1447800" cy="685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date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" name="Straight Connector 26"/>
          <p:cNvCxnSpPr>
            <a:stCxn id="25" idx="3"/>
            <a:endCxn id="12" idx="0"/>
          </p:cNvCxnSpPr>
          <p:nvPr/>
        </p:nvCxnSpPr>
        <p:spPr bwMode="auto">
          <a:xfrm rot="5400000">
            <a:off x="4780197" y="2663171"/>
            <a:ext cx="557633" cy="669225"/>
          </a:xfrm>
          <a:prstGeom prst="line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Bent Arrow 16"/>
          <p:cNvSpPr/>
          <p:nvPr/>
        </p:nvSpPr>
        <p:spPr bwMode="auto">
          <a:xfrm rot="5400000">
            <a:off x="6566916" y="5244084"/>
            <a:ext cx="381000" cy="408432"/>
          </a:xfrm>
          <a:prstGeom prst="ben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78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118523</TotalTime>
  <Words>1493</Words>
  <Application>Microsoft Macintosh PowerPoint</Application>
  <PresentationFormat>On-screen Show (4:3)</PresentationFormat>
  <Paragraphs>506</Paragraphs>
  <Slides>40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0" baseType="lpstr">
      <vt:lpstr>Arial Black</vt:lpstr>
      <vt:lpstr>Calibri</vt:lpstr>
      <vt:lpstr>Consolas</vt:lpstr>
      <vt:lpstr>Mangal</vt:lpstr>
      <vt:lpstr>ＭＳ Ｐゴシック</vt:lpstr>
      <vt:lpstr>Osaka</vt:lpstr>
      <vt:lpstr>Times New Roman</vt:lpstr>
      <vt:lpstr>Wingdings</vt:lpstr>
      <vt:lpstr>Arial</vt:lpstr>
      <vt:lpstr>Essential</vt:lpstr>
      <vt:lpstr>Cse 344</vt:lpstr>
      <vt:lpstr>Exams</vt:lpstr>
      <vt:lpstr>Administrivia</vt:lpstr>
      <vt:lpstr>Database Design</vt:lpstr>
      <vt:lpstr>Database Design</vt:lpstr>
      <vt:lpstr>Database Design Process</vt:lpstr>
      <vt:lpstr>Entity / Relationship Diagrams</vt:lpstr>
      <vt:lpstr>N-N Relationships to Relations</vt:lpstr>
      <vt:lpstr>N-N Relationships to Relations</vt:lpstr>
      <vt:lpstr>N-1 Relationships to Relations</vt:lpstr>
      <vt:lpstr>N-1 Relationships to Relations</vt:lpstr>
      <vt:lpstr>Multi-way Relationships to Relations</vt:lpstr>
      <vt:lpstr>Modeling Subclasses</vt:lpstr>
      <vt:lpstr>  </vt:lpstr>
      <vt:lpstr>Modeling Subclasses</vt:lpstr>
      <vt:lpstr>Modeling Union Types with Subclasses</vt:lpstr>
      <vt:lpstr>Modeling Union Types with Subclasses</vt:lpstr>
      <vt:lpstr>Modeling Union Types with Subclasses</vt:lpstr>
      <vt:lpstr>Weak Entity Sets</vt:lpstr>
      <vt:lpstr>What Are the Keys of R ?</vt:lpstr>
      <vt:lpstr>Integrity Constraints Motivation</vt:lpstr>
      <vt:lpstr>Constraints in E/R Diagrams</vt:lpstr>
      <vt:lpstr> Keys in E/R Diagrams</vt:lpstr>
      <vt:lpstr>Single Value Constraints</vt:lpstr>
      <vt:lpstr>Referential Integrity Constraints</vt:lpstr>
      <vt:lpstr>Other Constraints</vt:lpstr>
      <vt:lpstr>Constraints in SQL</vt:lpstr>
      <vt:lpstr>Key Constraints</vt:lpstr>
      <vt:lpstr>Keys with Multiple Attributes</vt:lpstr>
      <vt:lpstr>Other Keys</vt:lpstr>
      <vt:lpstr>Foreign Key Constraints</vt:lpstr>
      <vt:lpstr>Foreign Key Constraints</vt:lpstr>
      <vt:lpstr>What happens when data changes?</vt:lpstr>
      <vt:lpstr>What happens when data changes?</vt:lpstr>
      <vt:lpstr>Maintaining Referential Integrity</vt:lpstr>
      <vt:lpstr>Constraints on  Attributes and Tuples</vt:lpstr>
      <vt:lpstr>Constraints on  Attributes and Tuples</vt:lpstr>
      <vt:lpstr>Constraints on  Attributes and Tuples</vt:lpstr>
      <vt:lpstr>PowerPoint Presentation</vt:lpstr>
      <vt:lpstr>General Assertions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J. McCarty</cp:lastModifiedBy>
  <cp:revision>343</cp:revision>
  <cp:lastPrinted>2018-02-26T23:10:19Z</cp:lastPrinted>
  <dcterms:created xsi:type="dcterms:W3CDTF">2017-03-27T18:12:41Z</dcterms:created>
  <dcterms:modified xsi:type="dcterms:W3CDTF">2018-05-14T17:46:58Z</dcterms:modified>
</cp:coreProperties>
</file>