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9"/>
  </p:notesMasterIdLst>
  <p:sldIdLst>
    <p:sldId id="256" r:id="rId2"/>
    <p:sldId id="534" r:id="rId3"/>
    <p:sldId id="566" r:id="rId4"/>
    <p:sldId id="567" r:id="rId5"/>
    <p:sldId id="568" r:id="rId6"/>
    <p:sldId id="569" r:id="rId7"/>
    <p:sldId id="570" r:id="rId8"/>
    <p:sldId id="571" r:id="rId9"/>
    <p:sldId id="572" r:id="rId10"/>
    <p:sldId id="573" r:id="rId11"/>
    <p:sldId id="574" r:id="rId12"/>
    <p:sldId id="575" r:id="rId13"/>
    <p:sldId id="576" r:id="rId14"/>
    <p:sldId id="577" r:id="rId15"/>
    <p:sldId id="578" r:id="rId16"/>
    <p:sldId id="579" r:id="rId17"/>
    <p:sldId id="580" r:id="rId18"/>
    <p:sldId id="581" r:id="rId19"/>
    <p:sldId id="582" r:id="rId20"/>
    <p:sldId id="583" r:id="rId21"/>
    <p:sldId id="584" r:id="rId22"/>
    <p:sldId id="585" r:id="rId23"/>
    <p:sldId id="586" r:id="rId24"/>
    <p:sldId id="587" r:id="rId25"/>
    <p:sldId id="588" r:id="rId26"/>
    <p:sldId id="589" r:id="rId27"/>
    <p:sldId id="59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30" autoAdjust="0"/>
    <p:restoredTop sz="84491" autoAdjust="0"/>
  </p:normalViewPr>
  <p:slideViewPr>
    <p:cSldViewPr snapToGrid="0" snapToObjects="1">
      <p:cViewPr varScale="1">
        <p:scale>
          <a:sx n="93" d="100"/>
          <a:sy n="93" d="100"/>
        </p:scale>
        <p:origin x="168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5/11/18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3167C6-CE12-3B4F-9855-6F2E493F1DEE}" type="slidenum">
              <a:rPr lang="en-US"/>
              <a:pPr/>
              <a:t>4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It is not easy to go from real-world entities to a database schema.</a:t>
            </a:r>
            <a:r>
              <a:rPr lang="en-US" baseline="0" dirty="0" smtClean="0"/>
              <a:t> One tool to help along the way are E/R diagram.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a topic that has been studied for decades – in fact there has been an annual conference just on conceptual modeling!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91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84A1D9-0301-794D-9F86-D74CC81DE5FD}" type="slidenum">
              <a:rPr lang="en-US"/>
              <a:pPr/>
              <a:t>13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Multi-way</a:t>
            </a:r>
            <a:r>
              <a:rPr lang="en-US" baseline="0" dirty="0" smtClean="0"/>
              <a:t> relationships are rare in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966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FB2C25-9834-2B48-8DCD-E594AA8A3958}" type="slidenum">
              <a:rPr lang="en-US"/>
              <a:pPr/>
              <a:t>14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Arrow</a:t>
            </a:r>
            <a:r>
              <a:rPr lang="en-US" baseline="0" dirty="0" smtClean="0"/>
              <a:t> pointing to E means that if we select one entity from each of the other entity sets in the relationship, those entities are related to at most one entity in 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4606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4DBA71-283E-1F48-9733-508514BF6C50}" type="slidenum">
              <a:rPr lang="en-US"/>
              <a:pPr/>
              <a:t>15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does not reflect reality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31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have redundancy: repeat address of person for each purchase. More next lecture.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200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98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E2F72D-9242-C647-87B0-F3F343C5FC2A}" type="slidenum">
              <a:rPr lang="en-US"/>
              <a:pPr/>
              <a:t>5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 covered physical</a:t>
            </a:r>
            <a:r>
              <a:rPr lang="en-US" baseline="0" dirty="0" smtClean="0"/>
              <a:t> schema earlier. Now let’s move on to the upper layers in the design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201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D02F5-DE05-BD47-98F0-C7690A627490}" type="slidenum">
              <a:rPr lang="en-US"/>
              <a:pPr/>
              <a:t>6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Three principal element types</a:t>
            </a:r>
          </a:p>
          <a:p>
            <a:r>
              <a:rPr lang="en-US" dirty="0" smtClean="0"/>
              <a:t>Relationships are connections</a:t>
            </a:r>
            <a:r>
              <a:rPr lang="en-US" baseline="0" dirty="0" smtClean="0"/>
              <a:t> among two or more entity sets. </a:t>
            </a:r>
          </a:p>
          <a:p>
            <a:r>
              <a:rPr lang="en-US" baseline="0" dirty="0" smtClean="0"/>
              <a:t>Relationships can have attributes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97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5738F9-8481-264D-AA05-3ADCE74A9651}" type="slidenum">
              <a:rPr lang="en-US"/>
              <a:pPr/>
              <a:t>7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55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A072FD-6A0A-EF4B-A8E5-77BEBDBF212E}" type="slidenum">
              <a:rPr lang="en-US"/>
              <a:pPr/>
              <a:t>8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7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8E5B9E-BF4D-2642-9337-E5532D31A15E}" type="slidenum">
              <a:rPr lang="en-US"/>
              <a:pPr/>
              <a:t>9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58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D5CF66-5FFE-EA4F-9B29-62CCB6EEE175}" type="slidenum">
              <a:rPr lang="en-US"/>
              <a:pPr/>
              <a:t>10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One-one:</a:t>
            </a:r>
            <a:r>
              <a:rPr lang="en-US" baseline="0" dirty="0" smtClean="0"/>
              <a:t> student name and ID</a:t>
            </a:r>
          </a:p>
          <a:p>
            <a:r>
              <a:rPr lang="en-US" baseline="0" dirty="0" smtClean="0"/>
              <a:t>Many-one: employees and company</a:t>
            </a:r>
          </a:p>
          <a:p>
            <a:r>
              <a:rPr lang="en-US" baseline="0" dirty="0" smtClean="0"/>
              <a:t>Many-Many: books and authors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7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5738F9-8481-264D-AA05-3ADCE74A9651}" type="slidenum">
              <a:rPr lang="en-US"/>
              <a:pPr/>
              <a:t>11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55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5738F9-8481-264D-AA05-3ADCE74A9651}" type="slidenum">
              <a:rPr lang="en-US"/>
              <a:pPr/>
              <a:t>12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38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5/11/18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344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May 11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Entities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Multiplicity of E/R Relations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one-one: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many-one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many</a:t>
            </a:r>
            <a:r>
              <a:rPr lang="en-US" dirty="0"/>
              <a:t>-many</a:t>
            </a:r>
          </a:p>
        </p:txBody>
      </p:sp>
      <p:sp>
        <p:nvSpPr>
          <p:cNvPr id="27653" name="AutoShape 4"/>
          <p:cNvSpPr>
            <a:spLocks noChangeAspect="1" noChangeArrowheads="1"/>
          </p:cNvSpPr>
          <p:nvPr/>
        </p:nvSpPr>
        <p:spPr bwMode="auto">
          <a:xfrm>
            <a:off x="5638800" y="1981200"/>
            <a:ext cx="838200" cy="75565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/>
          </a:p>
        </p:txBody>
      </p:sp>
      <p:sp>
        <p:nvSpPr>
          <p:cNvPr id="27654" name="AutoShape 5"/>
          <p:cNvSpPr>
            <a:spLocks noChangeAspect="1" noChangeArrowheads="1"/>
          </p:cNvSpPr>
          <p:nvPr/>
        </p:nvSpPr>
        <p:spPr bwMode="auto">
          <a:xfrm>
            <a:off x="5638800" y="3505200"/>
            <a:ext cx="838200" cy="75565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/>
          </a:p>
        </p:txBody>
      </p:sp>
      <p:sp>
        <p:nvSpPr>
          <p:cNvPr id="27655" name="AutoShape 6"/>
          <p:cNvSpPr>
            <a:spLocks noChangeAspect="1" noChangeArrowheads="1"/>
          </p:cNvSpPr>
          <p:nvPr/>
        </p:nvSpPr>
        <p:spPr bwMode="auto">
          <a:xfrm>
            <a:off x="5638800" y="4959350"/>
            <a:ext cx="838200" cy="75565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/>
          </a:p>
        </p:txBody>
      </p:sp>
      <p:sp>
        <p:nvSpPr>
          <p:cNvPr id="27656" name="Line 7"/>
          <p:cNvSpPr>
            <a:spLocks noChangeShapeType="1"/>
          </p:cNvSpPr>
          <p:nvPr/>
        </p:nvSpPr>
        <p:spPr bwMode="auto">
          <a:xfrm flipH="1">
            <a:off x="4943475" y="2362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7" name="Line 8"/>
          <p:cNvSpPr>
            <a:spLocks noChangeShapeType="1"/>
          </p:cNvSpPr>
          <p:nvPr/>
        </p:nvSpPr>
        <p:spPr bwMode="auto">
          <a:xfrm>
            <a:off x="6477000" y="2362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8" name="Line 9"/>
          <p:cNvSpPr>
            <a:spLocks noChangeShapeType="1"/>
          </p:cNvSpPr>
          <p:nvPr/>
        </p:nvSpPr>
        <p:spPr bwMode="auto">
          <a:xfrm>
            <a:off x="6477000" y="3886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9" name="Line 10"/>
          <p:cNvSpPr>
            <a:spLocks noChangeShapeType="1"/>
          </p:cNvSpPr>
          <p:nvPr/>
        </p:nvSpPr>
        <p:spPr bwMode="auto">
          <a:xfrm flipH="1">
            <a:off x="5029200" y="3886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0" name="Line 11"/>
          <p:cNvSpPr>
            <a:spLocks noChangeShapeType="1"/>
          </p:cNvSpPr>
          <p:nvPr/>
        </p:nvSpPr>
        <p:spPr bwMode="auto">
          <a:xfrm>
            <a:off x="6477000" y="534035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1" name="Line 12"/>
          <p:cNvSpPr>
            <a:spLocks noChangeShapeType="1"/>
          </p:cNvSpPr>
          <p:nvPr/>
        </p:nvSpPr>
        <p:spPr bwMode="auto">
          <a:xfrm flipH="1">
            <a:off x="5029200" y="53403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7662" name="Group 13"/>
          <p:cNvGrpSpPr>
            <a:grpSpLocks/>
          </p:cNvGrpSpPr>
          <p:nvPr/>
        </p:nvGrpSpPr>
        <p:grpSpPr bwMode="auto">
          <a:xfrm>
            <a:off x="2438400" y="2378075"/>
            <a:ext cx="1143000" cy="1008063"/>
            <a:chOff x="1536" y="1498"/>
            <a:chExt cx="720" cy="635"/>
          </a:xfrm>
        </p:grpSpPr>
        <p:sp>
          <p:nvSpPr>
            <p:cNvPr id="27681" name="Oval 14"/>
            <p:cNvSpPr>
              <a:spLocks noChangeAspect="1" noChangeArrowheads="1"/>
            </p:cNvSpPr>
            <p:nvPr/>
          </p:nvSpPr>
          <p:spPr bwMode="auto">
            <a:xfrm>
              <a:off x="1536" y="1498"/>
              <a:ext cx="254" cy="5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/>
                <a:t>1</a:t>
              </a:r>
            </a:p>
            <a:p>
              <a:pPr algn="ctr" eaLnBrk="0" hangingPunct="0"/>
              <a:r>
                <a:rPr lang="en-US" sz="1400"/>
                <a:t>2</a:t>
              </a:r>
            </a:p>
            <a:p>
              <a:pPr algn="ctr" eaLnBrk="0" hangingPunct="0"/>
              <a:r>
                <a:rPr lang="en-US" sz="1400"/>
                <a:t>3</a:t>
              </a:r>
            </a:p>
          </p:txBody>
        </p:sp>
        <p:sp>
          <p:nvSpPr>
            <p:cNvPr id="27682" name="Oval 15"/>
            <p:cNvSpPr>
              <a:spLocks noChangeAspect="1" noChangeArrowheads="1"/>
            </p:cNvSpPr>
            <p:nvPr/>
          </p:nvSpPr>
          <p:spPr bwMode="auto">
            <a:xfrm>
              <a:off x="2002" y="1498"/>
              <a:ext cx="254" cy="6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/>
                <a:t>a</a:t>
              </a:r>
            </a:p>
            <a:p>
              <a:pPr algn="ctr" eaLnBrk="0" hangingPunct="0"/>
              <a:r>
                <a:rPr lang="en-US" sz="1400"/>
                <a:t>b</a:t>
              </a:r>
            </a:p>
            <a:p>
              <a:pPr algn="ctr" eaLnBrk="0" hangingPunct="0"/>
              <a:r>
                <a:rPr lang="en-US" sz="1400"/>
                <a:t>c</a:t>
              </a:r>
            </a:p>
            <a:p>
              <a:pPr algn="ctr" eaLnBrk="0" hangingPunct="0"/>
              <a:r>
                <a:rPr lang="en-US" sz="1400"/>
                <a:t>d</a:t>
              </a:r>
            </a:p>
          </p:txBody>
        </p:sp>
      </p:grpSp>
      <p:sp>
        <p:nvSpPr>
          <p:cNvPr id="27663" name="Line 16"/>
          <p:cNvSpPr>
            <a:spLocks noChangeShapeType="1"/>
          </p:cNvSpPr>
          <p:nvPr/>
        </p:nvSpPr>
        <p:spPr bwMode="auto">
          <a:xfrm>
            <a:off x="2743200" y="25908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4" name="Line 17"/>
          <p:cNvSpPr>
            <a:spLocks noChangeShapeType="1"/>
          </p:cNvSpPr>
          <p:nvPr/>
        </p:nvSpPr>
        <p:spPr bwMode="auto">
          <a:xfrm flipV="1">
            <a:off x="2743200" y="25908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5" name="Line 18"/>
          <p:cNvSpPr>
            <a:spLocks noChangeShapeType="1"/>
          </p:cNvSpPr>
          <p:nvPr/>
        </p:nvSpPr>
        <p:spPr bwMode="auto">
          <a:xfrm>
            <a:off x="2743200" y="2971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7666" name="Group 19"/>
          <p:cNvGrpSpPr>
            <a:grpSpLocks/>
          </p:cNvGrpSpPr>
          <p:nvPr/>
        </p:nvGrpSpPr>
        <p:grpSpPr bwMode="auto">
          <a:xfrm>
            <a:off x="2514600" y="3581400"/>
            <a:ext cx="1143000" cy="1008063"/>
            <a:chOff x="1536" y="1498"/>
            <a:chExt cx="720" cy="635"/>
          </a:xfrm>
        </p:grpSpPr>
        <p:sp>
          <p:nvSpPr>
            <p:cNvPr id="27679" name="Oval 20"/>
            <p:cNvSpPr>
              <a:spLocks noChangeAspect="1" noChangeArrowheads="1"/>
            </p:cNvSpPr>
            <p:nvPr/>
          </p:nvSpPr>
          <p:spPr bwMode="auto">
            <a:xfrm>
              <a:off x="1536" y="1498"/>
              <a:ext cx="254" cy="5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/>
                <a:t>1</a:t>
              </a:r>
            </a:p>
            <a:p>
              <a:pPr algn="ctr" eaLnBrk="0" hangingPunct="0"/>
              <a:r>
                <a:rPr lang="en-US" sz="1400"/>
                <a:t>2</a:t>
              </a:r>
            </a:p>
            <a:p>
              <a:pPr algn="ctr" eaLnBrk="0" hangingPunct="0"/>
              <a:r>
                <a:rPr lang="en-US" sz="1400"/>
                <a:t>3</a:t>
              </a:r>
            </a:p>
          </p:txBody>
        </p:sp>
        <p:sp>
          <p:nvSpPr>
            <p:cNvPr id="27680" name="Oval 21"/>
            <p:cNvSpPr>
              <a:spLocks noChangeAspect="1" noChangeArrowheads="1"/>
            </p:cNvSpPr>
            <p:nvPr/>
          </p:nvSpPr>
          <p:spPr bwMode="auto">
            <a:xfrm>
              <a:off x="2002" y="1498"/>
              <a:ext cx="254" cy="6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/>
                <a:t>a</a:t>
              </a:r>
            </a:p>
            <a:p>
              <a:pPr algn="ctr" eaLnBrk="0" hangingPunct="0"/>
              <a:r>
                <a:rPr lang="en-US" sz="1400"/>
                <a:t>b</a:t>
              </a:r>
            </a:p>
            <a:p>
              <a:pPr algn="ctr" eaLnBrk="0" hangingPunct="0"/>
              <a:r>
                <a:rPr lang="en-US" sz="1400"/>
                <a:t>c</a:t>
              </a:r>
            </a:p>
            <a:p>
              <a:pPr algn="ctr" eaLnBrk="0" hangingPunct="0"/>
              <a:r>
                <a:rPr lang="en-US" sz="1400"/>
                <a:t>d</a:t>
              </a:r>
            </a:p>
          </p:txBody>
        </p:sp>
      </p:grpSp>
      <p:grpSp>
        <p:nvGrpSpPr>
          <p:cNvPr id="27667" name="Group 22"/>
          <p:cNvGrpSpPr>
            <a:grpSpLocks/>
          </p:cNvGrpSpPr>
          <p:nvPr/>
        </p:nvGrpSpPr>
        <p:grpSpPr bwMode="auto">
          <a:xfrm>
            <a:off x="2590800" y="5105400"/>
            <a:ext cx="1143000" cy="1008063"/>
            <a:chOff x="1536" y="1498"/>
            <a:chExt cx="720" cy="635"/>
          </a:xfrm>
        </p:grpSpPr>
        <p:sp>
          <p:nvSpPr>
            <p:cNvPr id="27677" name="Oval 23"/>
            <p:cNvSpPr>
              <a:spLocks noChangeAspect="1" noChangeArrowheads="1"/>
            </p:cNvSpPr>
            <p:nvPr/>
          </p:nvSpPr>
          <p:spPr bwMode="auto">
            <a:xfrm>
              <a:off x="1536" y="1498"/>
              <a:ext cx="254" cy="5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/>
                <a:t>1</a:t>
              </a:r>
            </a:p>
            <a:p>
              <a:pPr algn="ctr" eaLnBrk="0" hangingPunct="0"/>
              <a:r>
                <a:rPr lang="en-US" sz="1400"/>
                <a:t>2</a:t>
              </a:r>
            </a:p>
            <a:p>
              <a:pPr algn="ctr" eaLnBrk="0" hangingPunct="0"/>
              <a:r>
                <a:rPr lang="en-US" sz="1400"/>
                <a:t>3</a:t>
              </a:r>
            </a:p>
          </p:txBody>
        </p:sp>
        <p:sp>
          <p:nvSpPr>
            <p:cNvPr id="27678" name="Oval 24"/>
            <p:cNvSpPr>
              <a:spLocks noChangeAspect="1" noChangeArrowheads="1"/>
            </p:cNvSpPr>
            <p:nvPr/>
          </p:nvSpPr>
          <p:spPr bwMode="auto">
            <a:xfrm>
              <a:off x="2002" y="1498"/>
              <a:ext cx="254" cy="6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/>
                <a:t>a</a:t>
              </a:r>
            </a:p>
            <a:p>
              <a:pPr algn="ctr" eaLnBrk="0" hangingPunct="0"/>
              <a:r>
                <a:rPr lang="en-US" sz="1400"/>
                <a:t>b</a:t>
              </a:r>
            </a:p>
            <a:p>
              <a:pPr algn="ctr" eaLnBrk="0" hangingPunct="0"/>
              <a:r>
                <a:rPr lang="en-US" sz="1400"/>
                <a:t>c</a:t>
              </a:r>
            </a:p>
            <a:p>
              <a:pPr algn="ctr" eaLnBrk="0" hangingPunct="0"/>
              <a:r>
                <a:rPr lang="en-US" sz="1400"/>
                <a:t>d</a:t>
              </a:r>
            </a:p>
          </p:txBody>
        </p:sp>
      </p:grpSp>
      <p:sp>
        <p:nvSpPr>
          <p:cNvPr id="27668" name="Line 25"/>
          <p:cNvSpPr>
            <a:spLocks noChangeShapeType="1"/>
          </p:cNvSpPr>
          <p:nvPr/>
        </p:nvSpPr>
        <p:spPr bwMode="auto">
          <a:xfrm>
            <a:off x="2819400" y="38100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9" name="Line 26"/>
          <p:cNvSpPr>
            <a:spLocks noChangeShapeType="1"/>
          </p:cNvSpPr>
          <p:nvPr/>
        </p:nvSpPr>
        <p:spPr bwMode="auto">
          <a:xfrm>
            <a:off x="2819400" y="3962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0" name="Line 27"/>
          <p:cNvSpPr>
            <a:spLocks noChangeShapeType="1"/>
          </p:cNvSpPr>
          <p:nvPr/>
        </p:nvSpPr>
        <p:spPr bwMode="auto">
          <a:xfrm>
            <a:off x="2819400" y="4191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1" name="Line 28"/>
          <p:cNvSpPr>
            <a:spLocks noChangeShapeType="1"/>
          </p:cNvSpPr>
          <p:nvPr/>
        </p:nvSpPr>
        <p:spPr bwMode="auto">
          <a:xfrm>
            <a:off x="2895600" y="5257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2" name="Line 29"/>
          <p:cNvSpPr>
            <a:spLocks noChangeShapeType="1"/>
          </p:cNvSpPr>
          <p:nvPr/>
        </p:nvSpPr>
        <p:spPr bwMode="auto">
          <a:xfrm>
            <a:off x="2895600" y="5257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3" name="Line 30"/>
          <p:cNvSpPr>
            <a:spLocks noChangeShapeType="1"/>
          </p:cNvSpPr>
          <p:nvPr/>
        </p:nvSpPr>
        <p:spPr bwMode="auto">
          <a:xfrm flipH="1">
            <a:off x="2895600" y="5257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4" name="Line 31"/>
          <p:cNvSpPr>
            <a:spLocks noChangeShapeType="1"/>
          </p:cNvSpPr>
          <p:nvPr/>
        </p:nvSpPr>
        <p:spPr bwMode="auto">
          <a:xfrm>
            <a:off x="2895600" y="5486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5" name="Line 32"/>
          <p:cNvSpPr>
            <a:spLocks noChangeShapeType="1"/>
          </p:cNvSpPr>
          <p:nvPr/>
        </p:nvSpPr>
        <p:spPr bwMode="auto">
          <a:xfrm flipH="1">
            <a:off x="2895600" y="5486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6" name="Line 33"/>
          <p:cNvSpPr>
            <a:spLocks noChangeShapeType="1"/>
          </p:cNvSpPr>
          <p:nvPr/>
        </p:nvSpPr>
        <p:spPr bwMode="auto">
          <a:xfrm>
            <a:off x="2895600" y="571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7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 </a:t>
            </a:r>
            <a:br>
              <a:rPr lang="en-US"/>
            </a:br>
            <a:endParaRPr lang="en-US"/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3124200" y="4724400"/>
            <a:ext cx="2514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Person</a:t>
            </a:r>
          </a:p>
        </p:txBody>
      </p:sp>
      <p:sp>
        <p:nvSpPr>
          <p:cNvPr id="21509" name="Rectangle 10"/>
          <p:cNvSpPr>
            <a:spLocks noChangeArrowheads="1"/>
          </p:cNvSpPr>
          <p:nvPr/>
        </p:nvSpPr>
        <p:spPr bwMode="auto">
          <a:xfrm>
            <a:off x="6400800" y="19050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Company</a:t>
            </a:r>
          </a:p>
        </p:txBody>
      </p:sp>
      <p:sp>
        <p:nvSpPr>
          <p:cNvPr id="21510" name="Rectangle 11"/>
          <p:cNvSpPr>
            <a:spLocks noChangeArrowheads="1"/>
          </p:cNvSpPr>
          <p:nvPr/>
        </p:nvSpPr>
        <p:spPr bwMode="auto">
          <a:xfrm>
            <a:off x="838200" y="22860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Product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371600" y="1600200"/>
            <a:ext cx="6400800" cy="3581400"/>
            <a:chOff x="864" y="1008"/>
            <a:chExt cx="4032" cy="2256"/>
          </a:xfrm>
        </p:grpSpPr>
        <p:sp>
          <p:nvSpPr>
            <p:cNvPr id="21532" name="AutoShape 7"/>
            <p:cNvSpPr>
              <a:spLocks noChangeArrowheads="1"/>
            </p:cNvSpPr>
            <p:nvPr/>
          </p:nvSpPr>
          <p:spPr bwMode="auto">
            <a:xfrm>
              <a:off x="864" y="2208"/>
              <a:ext cx="960" cy="864"/>
            </a:xfrm>
            <a:prstGeom prst="diamond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Arial"/>
                  <a:cs typeface="Arial"/>
                </a:rPr>
                <a:t>buys</a:t>
              </a:r>
            </a:p>
          </p:txBody>
        </p:sp>
        <p:sp>
          <p:nvSpPr>
            <p:cNvPr id="21533" name="AutoShape 8"/>
            <p:cNvSpPr>
              <a:spLocks noChangeArrowheads="1"/>
            </p:cNvSpPr>
            <p:nvPr/>
          </p:nvSpPr>
          <p:spPr bwMode="auto">
            <a:xfrm>
              <a:off x="2304" y="1008"/>
              <a:ext cx="960" cy="864"/>
            </a:xfrm>
            <a:prstGeom prst="diamond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Arial"/>
                  <a:cs typeface="Arial"/>
                </a:rPr>
                <a:t>makes</a:t>
              </a:r>
            </a:p>
          </p:txBody>
        </p:sp>
        <p:sp>
          <p:nvSpPr>
            <p:cNvPr id="21534" name="AutoShape 9"/>
            <p:cNvSpPr>
              <a:spLocks noChangeArrowheads="1"/>
            </p:cNvSpPr>
            <p:nvPr/>
          </p:nvSpPr>
          <p:spPr bwMode="auto">
            <a:xfrm>
              <a:off x="3936" y="2304"/>
              <a:ext cx="960" cy="864"/>
            </a:xfrm>
            <a:prstGeom prst="diamond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Arial"/>
                  <a:cs typeface="Arial"/>
                </a:rPr>
                <a:t>employs</a:t>
              </a:r>
            </a:p>
          </p:txBody>
        </p:sp>
        <p:sp>
          <p:nvSpPr>
            <p:cNvPr id="21535" name="Line 17"/>
            <p:cNvSpPr>
              <a:spLocks noChangeShapeType="1"/>
            </p:cNvSpPr>
            <p:nvPr/>
          </p:nvSpPr>
          <p:spPr bwMode="auto">
            <a:xfrm>
              <a:off x="3264" y="144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36" name="Line 21"/>
            <p:cNvSpPr>
              <a:spLocks noChangeShapeType="1"/>
            </p:cNvSpPr>
            <p:nvPr/>
          </p:nvSpPr>
          <p:spPr bwMode="auto">
            <a:xfrm flipH="1">
              <a:off x="1872" y="1440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37" name="Line 22"/>
            <p:cNvSpPr>
              <a:spLocks noChangeShapeType="1"/>
            </p:cNvSpPr>
            <p:nvPr/>
          </p:nvSpPr>
          <p:spPr bwMode="auto">
            <a:xfrm flipV="1">
              <a:off x="1344" y="192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38" name="Line 23"/>
            <p:cNvSpPr>
              <a:spLocks noChangeShapeType="1"/>
            </p:cNvSpPr>
            <p:nvPr/>
          </p:nvSpPr>
          <p:spPr bwMode="auto">
            <a:xfrm>
              <a:off x="1344" y="3072"/>
              <a:ext cx="62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39" name="Line 25"/>
            <p:cNvSpPr>
              <a:spLocks noChangeShapeType="1"/>
            </p:cNvSpPr>
            <p:nvPr/>
          </p:nvSpPr>
          <p:spPr bwMode="auto">
            <a:xfrm flipH="1">
              <a:off x="3552" y="2736"/>
              <a:ext cx="38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cxnSp>
          <p:nvCxnSpPr>
            <p:cNvPr id="21540" name="AutoShape 29"/>
            <p:cNvCxnSpPr>
              <a:cxnSpLocks noChangeShapeType="1"/>
              <a:stCxn id="21534" idx="0"/>
              <a:endCxn id="21509" idx="2"/>
            </p:cNvCxnSpPr>
            <p:nvPr/>
          </p:nvCxnSpPr>
          <p:spPr bwMode="auto">
            <a:xfrm flipV="1">
              <a:off x="4416" y="1680"/>
              <a:ext cx="312" cy="6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/>
              <a:tailEnd type="triangle"/>
            </a:ln>
          </p:spPr>
        </p:cxn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228600" y="457200"/>
            <a:ext cx="8839200" cy="6248400"/>
            <a:chOff x="144" y="288"/>
            <a:chExt cx="5568" cy="3936"/>
          </a:xfrm>
        </p:grpSpPr>
        <p:grpSp>
          <p:nvGrpSpPr>
            <p:cNvPr id="21513" name="Group 33"/>
            <p:cNvGrpSpPr>
              <a:grpSpLocks/>
            </p:cNvGrpSpPr>
            <p:nvPr/>
          </p:nvGrpSpPr>
          <p:grpSpPr bwMode="auto">
            <a:xfrm>
              <a:off x="144" y="288"/>
              <a:ext cx="4224" cy="1152"/>
              <a:chOff x="144" y="288"/>
              <a:chExt cx="4224" cy="1152"/>
            </a:xfrm>
          </p:grpSpPr>
          <p:sp>
            <p:nvSpPr>
              <p:cNvPr id="21526" name="Oval 12"/>
              <p:cNvSpPr>
                <a:spLocks noChangeArrowheads="1"/>
              </p:cNvSpPr>
              <p:nvPr/>
            </p:nvSpPr>
            <p:spPr bwMode="auto">
              <a:xfrm>
                <a:off x="768" y="288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u="sng">
                    <a:latin typeface="Arial"/>
                    <a:cs typeface="Arial"/>
                  </a:rPr>
                  <a:t>name</a:t>
                </a:r>
              </a:p>
            </p:txBody>
          </p:sp>
          <p:sp>
            <p:nvSpPr>
              <p:cNvPr id="21527" name="Oval 13"/>
              <p:cNvSpPr>
                <a:spLocks noChangeArrowheads="1"/>
              </p:cNvSpPr>
              <p:nvPr/>
            </p:nvSpPr>
            <p:spPr bwMode="auto">
              <a:xfrm>
                <a:off x="3456" y="288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dirty="0" smtClean="0">
                    <a:latin typeface="Arial"/>
                    <a:cs typeface="Arial"/>
                  </a:rPr>
                  <a:t>CEO</a:t>
                </a: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21528" name="Oval 16"/>
              <p:cNvSpPr>
                <a:spLocks noChangeArrowheads="1"/>
              </p:cNvSpPr>
              <p:nvPr/>
            </p:nvSpPr>
            <p:spPr bwMode="auto">
              <a:xfrm>
                <a:off x="144" y="864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dirty="0">
                    <a:latin typeface="Arial"/>
                    <a:cs typeface="Arial"/>
                  </a:rPr>
                  <a:t>price</a:t>
                </a:r>
              </a:p>
            </p:txBody>
          </p:sp>
          <p:sp>
            <p:nvSpPr>
              <p:cNvPr id="21529" name="Line 18"/>
              <p:cNvSpPr>
                <a:spLocks noChangeShapeType="1"/>
              </p:cNvSpPr>
              <p:nvPr/>
            </p:nvSpPr>
            <p:spPr bwMode="auto">
              <a:xfrm flipH="1" flipV="1">
                <a:off x="720" y="1248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1530" name="Line 19"/>
              <p:cNvSpPr>
                <a:spLocks noChangeShapeType="1"/>
              </p:cNvSpPr>
              <p:nvPr/>
            </p:nvSpPr>
            <p:spPr bwMode="auto">
              <a:xfrm flipV="1">
                <a:off x="1200" y="720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1531" name="Line 20"/>
              <p:cNvSpPr>
                <a:spLocks noChangeShapeType="1"/>
              </p:cNvSpPr>
              <p:nvPr/>
            </p:nvSpPr>
            <p:spPr bwMode="auto">
              <a:xfrm flipH="1" flipV="1">
                <a:off x="3936" y="720"/>
                <a:ext cx="336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21514" name="Group 31"/>
            <p:cNvGrpSpPr>
              <a:grpSpLocks/>
            </p:cNvGrpSpPr>
            <p:nvPr/>
          </p:nvGrpSpPr>
          <p:grpSpPr bwMode="auto">
            <a:xfrm>
              <a:off x="864" y="3456"/>
              <a:ext cx="4224" cy="768"/>
              <a:chOff x="864" y="3456"/>
              <a:chExt cx="4224" cy="768"/>
            </a:xfrm>
          </p:grpSpPr>
          <p:sp>
            <p:nvSpPr>
              <p:cNvPr id="21520" name="Oval 3"/>
              <p:cNvSpPr>
                <a:spLocks noChangeArrowheads="1"/>
              </p:cNvSpPr>
              <p:nvPr/>
            </p:nvSpPr>
            <p:spPr bwMode="auto">
              <a:xfrm>
                <a:off x="864" y="3792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>
                    <a:latin typeface="Arial"/>
                    <a:cs typeface="Arial"/>
                  </a:rPr>
                  <a:t>address</a:t>
                </a:r>
              </a:p>
            </p:txBody>
          </p:sp>
          <p:sp>
            <p:nvSpPr>
              <p:cNvPr id="21521" name="Oval 4"/>
              <p:cNvSpPr>
                <a:spLocks noChangeArrowheads="1"/>
              </p:cNvSpPr>
              <p:nvPr/>
            </p:nvSpPr>
            <p:spPr bwMode="auto">
              <a:xfrm>
                <a:off x="2496" y="3744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>
                    <a:latin typeface="Arial"/>
                    <a:cs typeface="Arial"/>
                  </a:rPr>
                  <a:t>name</a:t>
                </a:r>
              </a:p>
            </p:txBody>
          </p:sp>
          <p:sp>
            <p:nvSpPr>
              <p:cNvPr id="21522" name="Oval 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u="sng">
                    <a:latin typeface="Arial"/>
                    <a:cs typeface="Arial"/>
                  </a:rPr>
                  <a:t>ssn</a:t>
                </a:r>
              </a:p>
            </p:txBody>
          </p:sp>
          <p:sp>
            <p:nvSpPr>
              <p:cNvPr id="21523" name="Line 26"/>
              <p:cNvSpPr>
                <a:spLocks noChangeShapeType="1"/>
              </p:cNvSpPr>
              <p:nvPr/>
            </p:nvSpPr>
            <p:spPr bwMode="auto">
              <a:xfrm flipH="1">
                <a:off x="1632" y="3456"/>
                <a:ext cx="1056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1524" name="Line 27"/>
              <p:cNvSpPr>
                <a:spLocks noChangeShapeType="1"/>
              </p:cNvSpPr>
              <p:nvPr/>
            </p:nvSpPr>
            <p:spPr bwMode="auto">
              <a:xfrm>
                <a:off x="2688" y="3456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1525" name="Line 28"/>
              <p:cNvSpPr>
                <a:spLocks noChangeShapeType="1"/>
              </p:cNvSpPr>
              <p:nvPr/>
            </p:nvSpPr>
            <p:spPr bwMode="auto">
              <a:xfrm>
                <a:off x="3168" y="3456"/>
                <a:ext cx="105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21515" name="Group 32"/>
            <p:cNvGrpSpPr>
              <a:grpSpLocks/>
            </p:cNvGrpSpPr>
            <p:nvPr/>
          </p:nvGrpSpPr>
          <p:grpSpPr bwMode="auto">
            <a:xfrm>
              <a:off x="4704" y="432"/>
              <a:ext cx="1008" cy="1872"/>
              <a:chOff x="4704" y="432"/>
              <a:chExt cx="1008" cy="1872"/>
            </a:xfrm>
          </p:grpSpPr>
          <p:sp>
            <p:nvSpPr>
              <p:cNvPr id="21516" name="Oval 14"/>
              <p:cNvSpPr>
                <a:spLocks noChangeArrowheads="1"/>
              </p:cNvSpPr>
              <p:nvPr/>
            </p:nvSpPr>
            <p:spPr bwMode="auto">
              <a:xfrm>
                <a:off x="4800" y="1872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dirty="0" smtClean="0">
                    <a:latin typeface="Arial"/>
                    <a:cs typeface="Arial"/>
                  </a:rPr>
                  <a:t>address</a:t>
                </a: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21517" name="Oval 15"/>
              <p:cNvSpPr>
                <a:spLocks noChangeArrowheads="1"/>
              </p:cNvSpPr>
              <p:nvPr/>
            </p:nvSpPr>
            <p:spPr bwMode="auto">
              <a:xfrm>
                <a:off x="4704" y="432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u="sng">
                    <a:latin typeface="Arial"/>
                    <a:cs typeface="Arial"/>
                  </a:rPr>
                  <a:t>name</a:t>
                </a:r>
              </a:p>
            </p:txBody>
          </p:sp>
          <p:sp>
            <p:nvSpPr>
              <p:cNvPr id="21518" name="Line 24"/>
              <p:cNvSpPr>
                <a:spLocks noChangeShapeType="1"/>
              </p:cNvSpPr>
              <p:nvPr/>
            </p:nvSpPr>
            <p:spPr bwMode="auto">
              <a:xfrm flipV="1">
                <a:off x="4896" y="816"/>
                <a:ext cx="14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cxnSp>
            <p:nvCxnSpPr>
              <p:cNvPr id="21519" name="AutoShape 30"/>
              <p:cNvCxnSpPr>
                <a:cxnSpLocks noChangeShapeType="1"/>
                <a:stCxn id="21509" idx="2"/>
                <a:endCxn id="21516" idx="0"/>
              </p:cNvCxnSpPr>
              <p:nvPr/>
            </p:nvCxnSpPr>
            <p:spPr bwMode="auto">
              <a:xfrm>
                <a:off x="4728" y="1680"/>
                <a:ext cx="528" cy="19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  <p:sp>
        <p:nvSpPr>
          <p:cNvPr id="37" name="AutoShape 31"/>
          <p:cNvSpPr>
            <a:spLocks noChangeArrowheads="1"/>
          </p:cNvSpPr>
          <p:nvPr/>
        </p:nvSpPr>
        <p:spPr bwMode="auto">
          <a:xfrm>
            <a:off x="3767460" y="3206750"/>
            <a:ext cx="2328540" cy="1168539"/>
          </a:xfrm>
          <a:prstGeom prst="wedgeEllipseCallout">
            <a:avLst>
              <a:gd name="adj1" fmla="val 97762"/>
              <a:gd name="adj2" fmla="val -84141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What does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this say ?</a:t>
            </a:r>
          </a:p>
        </p:txBody>
      </p:sp>
    </p:spTree>
    <p:extLst>
      <p:ext uri="{BB962C8B-B14F-4D97-AF65-F5344CB8AC3E}">
        <p14:creationId xmlns:p14="http://schemas.microsoft.com/office/powerpoint/2010/main" val="58755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Attributes on Relationships</a:t>
            </a:r>
            <a:endParaRPr lang="en-US" dirty="0"/>
          </a:p>
        </p:txBody>
      </p:sp>
      <p:sp>
        <p:nvSpPr>
          <p:cNvPr id="21509" name="Rectangle 10"/>
          <p:cNvSpPr>
            <a:spLocks noChangeArrowheads="1"/>
          </p:cNvSpPr>
          <p:nvPr/>
        </p:nvSpPr>
        <p:spPr bwMode="auto">
          <a:xfrm>
            <a:off x="6400800" y="51054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>
                <a:latin typeface="Arial"/>
                <a:cs typeface="Arial"/>
              </a:rPr>
              <a:t>Product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1510" name="Rectangle 11"/>
          <p:cNvSpPr>
            <a:spLocks noChangeArrowheads="1"/>
          </p:cNvSpPr>
          <p:nvPr/>
        </p:nvSpPr>
        <p:spPr bwMode="auto">
          <a:xfrm>
            <a:off x="533400" y="51054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>
                <a:latin typeface="Arial"/>
                <a:cs typeface="Arial"/>
              </a:rPr>
              <a:t>Person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1533" name="AutoShape 8"/>
          <p:cNvSpPr>
            <a:spLocks noChangeArrowheads="1"/>
          </p:cNvSpPr>
          <p:nvPr/>
        </p:nvSpPr>
        <p:spPr bwMode="auto">
          <a:xfrm>
            <a:off x="3810000" y="48006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>
                <a:latin typeface="Arial"/>
                <a:cs typeface="Arial"/>
              </a:rPr>
              <a:t>Buys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1526" name="Oval 12"/>
          <p:cNvSpPr>
            <a:spLocks noChangeArrowheads="1"/>
          </p:cNvSpPr>
          <p:nvPr/>
        </p:nvSpPr>
        <p:spPr bwMode="auto">
          <a:xfrm>
            <a:off x="1066800" y="2209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u="sng">
                <a:latin typeface="Arial"/>
                <a:cs typeface="Arial"/>
              </a:rPr>
              <a:t>name</a:t>
            </a:r>
          </a:p>
        </p:txBody>
      </p:sp>
      <p:sp>
        <p:nvSpPr>
          <p:cNvPr id="21527" name="Oval 13"/>
          <p:cNvSpPr>
            <a:spLocks noChangeArrowheads="1"/>
          </p:cNvSpPr>
          <p:nvPr/>
        </p:nvSpPr>
        <p:spPr bwMode="auto">
          <a:xfrm>
            <a:off x="5334000" y="2209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>
                <a:latin typeface="Arial"/>
                <a:cs typeface="Arial"/>
              </a:rPr>
              <a:t>price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1528" name="Oval 16"/>
          <p:cNvSpPr>
            <a:spLocks noChangeArrowheads="1"/>
          </p:cNvSpPr>
          <p:nvPr/>
        </p:nvSpPr>
        <p:spPr bwMode="auto">
          <a:xfrm>
            <a:off x="152400" y="3124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>
                <a:latin typeface="Arial"/>
                <a:cs typeface="Arial"/>
              </a:rPr>
              <a:t>address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1516" name="Oval 14"/>
          <p:cNvSpPr>
            <a:spLocks noChangeArrowheads="1"/>
          </p:cNvSpPr>
          <p:nvPr/>
        </p:nvSpPr>
        <p:spPr bwMode="auto">
          <a:xfrm>
            <a:off x="3886200" y="35814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>
                <a:latin typeface="Arial"/>
                <a:cs typeface="Arial"/>
              </a:rPr>
              <a:t>date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1517" name="Oval 15"/>
          <p:cNvSpPr>
            <a:spLocks noChangeArrowheads="1"/>
          </p:cNvSpPr>
          <p:nvPr/>
        </p:nvSpPr>
        <p:spPr bwMode="auto">
          <a:xfrm>
            <a:off x="7315200" y="24384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u="sng">
                <a:latin typeface="Arial"/>
                <a:cs typeface="Arial"/>
              </a:rPr>
              <a:t>name</a:t>
            </a:r>
          </a:p>
        </p:txBody>
      </p:sp>
      <p:sp>
        <p:nvSpPr>
          <p:cNvPr id="37" name="AutoShape 31"/>
          <p:cNvSpPr>
            <a:spLocks noChangeArrowheads="1"/>
          </p:cNvSpPr>
          <p:nvPr/>
        </p:nvSpPr>
        <p:spPr bwMode="auto">
          <a:xfrm>
            <a:off x="2819400" y="1981200"/>
            <a:ext cx="2328540" cy="1168539"/>
          </a:xfrm>
          <a:prstGeom prst="wedgeEllipseCallout">
            <a:avLst>
              <a:gd name="adj1" fmla="val 27233"/>
              <a:gd name="adj2" fmla="val 78254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What does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this say ?</a:t>
            </a:r>
          </a:p>
        </p:txBody>
      </p:sp>
      <p:cxnSp>
        <p:nvCxnSpPr>
          <p:cNvPr id="8" name="Straight Connector 7"/>
          <p:cNvCxnSpPr>
            <a:stCxn id="21510" idx="3"/>
            <a:endCxn id="21533" idx="1"/>
          </p:cNvCxnSpPr>
          <p:nvPr/>
        </p:nvCxnSpPr>
        <p:spPr bwMode="auto">
          <a:xfrm>
            <a:off x="2667000" y="5486400"/>
            <a:ext cx="1143000" cy="0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21509" idx="0"/>
            <a:endCxn id="21517" idx="4"/>
          </p:cNvCxnSpPr>
          <p:nvPr/>
        </p:nvCxnSpPr>
        <p:spPr bwMode="auto">
          <a:xfrm flipV="1">
            <a:off x="7505700" y="3124200"/>
            <a:ext cx="533400" cy="1981200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21509" idx="0"/>
            <a:endCxn id="21527" idx="4"/>
          </p:cNvCxnSpPr>
          <p:nvPr/>
        </p:nvCxnSpPr>
        <p:spPr bwMode="auto">
          <a:xfrm flipH="1" flipV="1">
            <a:off x="6057900" y="2895600"/>
            <a:ext cx="1447800" cy="2209800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21533" idx="0"/>
            <a:endCxn id="21516" idx="4"/>
          </p:cNvCxnSpPr>
          <p:nvPr/>
        </p:nvCxnSpPr>
        <p:spPr bwMode="auto">
          <a:xfrm flipV="1">
            <a:off x="4572000" y="4267200"/>
            <a:ext cx="38100" cy="533400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21510" idx="0"/>
            <a:endCxn id="21526" idx="4"/>
          </p:cNvCxnSpPr>
          <p:nvPr/>
        </p:nvCxnSpPr>
        <p:spPr bwMode="auto">
          <a:xfrm flipV="1">
            <a:off x="1600200" y="2895600"/>
            <a:ext cx="190500" cy="2209800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21528" idx="4"/>
            <a:endCxn id="21510" idx="0"/>
          </p:cNvCxnSpPr>
          <p:nvPr/>
        </p:nvCxnSpPr>
        <p:spPr bwMode="auto">
          <a:xfrm>
            <a:off x="876300" y="3810000"/>
            <a:ext cx="723900" cy="1295400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21509" idx="1"/>
            <a:endCxn id="21533" idx="3"/>
          </p:cNvCxnSpPr>
          <p:nvPr/>
        </p:nvCxnSpPr>
        <p:spPr bwMode="auto">
          <a:xfrm flipH="1">
            <a:off x="5334000" y="5486400"/>
            <a:ext cx="1066800" cy="0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650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Multi-way Relationships</a:t>
            </a:r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288925" y="1184275"/>
            <a:ext cx="82427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  <a:cs typeface="Arial"/>
              </a:rPr>
              <a:t>How do we model a purchase relationship between buyers,</a:t>
            </a:r>
          </a:p>
          <a:p>
            <a:pPr eaLnBrk="0" hangingPunct="0"/>
            <a:r>
              <a:rPr lang="en-US" dirty="0">
                <a:latin typeface="Arial"/>
                <a:cs typeface="Arial"/>
              </a:rPr>
              <a:t>products and stores?</a:t>
            </a:r>
          </a:p>
        </p:txBody>
      </p:sp>
      <p:grpSp>
        <p:nvGrpSpPr>
          <p:cNvPr id="31749" name="Group 4"/>
          <p:cNvGrpSpPr>
            <a:grpSpLocks noChangeAspect="1"/>
          </p:cNvGrpSpPr>
          <p:nvPr/>
        </p:nvGrpSpPr>
        <p:grpSpPr bwMode="auto">
          <a:xfrm>
            <a:off x="914400" y="2057400"/>
            <a:ext cx="7391400" cy="3416300"/>
            <a:chOff x="192" y="1872"/>
            <a:chExt cx="5088" cy="2352"/>
          </a:xfrm>
        </p:grpSpPr>
        <p:sp>
          <p:nvSpPr>
            <p:cNvPr id="31751" name="AutoShape 5"/>
            <p:cNvSpPr>
              <a:spLocks noChangeAspect="1" noChangeArrowheads="1"/>
            </p:cNvSpPr>
            <p:nvPr/>
          </p:nvSpPr>
          <p:spPr bwMode="auto">
            <a:xfrm>
              <a:off x="2112" y="2400"/>
              <a:ext cx="960" cy="864"/>
            </a:xfrm>
            <a:prstGeom prst="diamond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Arial"/>
                  <a:cs typeface="Arial"/>
                </a:rPr>
                <a:t>Purchase</a:t>
              </a:r>
            </a:p>
          </p:txBody>
        </p:sp>
        <p:sp>
          <p:nvSpPr>
            <p:cNvPr id="31752" name="Rectangle 6"/>
            <p:cNvSpPr>
              <a:spLocks noChangeAspect="1" noChangeArrowheads="1"/>
            </p:cNvSpPr>
            <p:nvPr/>
          </p:nvSpPr>
          <p:spPr bwMode="auto">
            <a:xfrm>
              <a:off x="192" y="1872"/>
              <a:ext cx="1392" cy="4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Arial"/>
                  <a:cs typeface="Arial"/>
                </a:rPr>
                <a:t>Product</a:t>
              </a:r>
            </a:p>
          </p:txBody>
        </p:sp>
        <p:sp>
          <p:nvSpPr>
            <p:cNvPr id="31753" name="Rectangle 7"/>
            <p:cNvSpPr>
              <a:spLocks noChangeAspect="1" noChangeArrowheads="1"/>
            </p:cNvSpPr>
            <p:nvPr/>
          </p:nvSpPr>
          <p:spPr bwMode="auto">
            <a:xfrm>
              <a:off x="1872" y="3744"/>
              <a:ext cx="1392" cy="4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Arial"/>
                  <a:cs typeface="Arial"/>
                </a:rPr>
                <a:t>Person</a:t>
              </a:r>
            </a:p>
          </p:txBody>
        </p:sp>
        <p:sp>
          <p:nvSpPr>
            <p:cNvPr id="31754" name="Rectangle 8"/>
            <p:cNvSpPr>
              <a:spLocks noChangeAspect="1" noChangeArrowheads="1"/>
            </p:cNvSpPr>
            <p:nvPr/>
          </p:nvSpPr>
          <p:spPr bwMode="auto">
            <a:xfrm>
              <a:off x="3888" y="2592"/>
              <a:ext cx="1392" cy="4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Arial"/>
                  <a:cs typeface="Arial"/>
                </a:rPr>
                <a:t>Store</a:t>
              </a:r>
            </a:p>
          </p:txBody>
        </p:sp>
        <p:sp>
          <p:nvSpPr>
            <p:cNvPr id="31755" name="Line 9"/>
            <p:cNvSpPr>
              <a:spLocks noChangeAspect="1" noChangeShapeType="1"/>
            </p:cNvSpPr>
            <p:nvPr/>
          </p:nvSpPr>
          <p:spPr bwMode="auto">
            <a:xfrm>
              <a:off x="3072" y="283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1756" name="Line 10"/>
            <p:cNvSpPr>
              <a:spLocks noChangeAspect="1" noChangeShapeType="1"/>
            </p:cNvSpPr>
            <p:nvPr/>
          </p:nvSpPr>
          <p:spPr bwMode="auto">
            <a:xfrm>
              <a:off x="2592" y="326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1757" name="Line 11"/>
            <p:cNvSpPr>
              <a:spLocks noChangeAspect="1" noChangeShapeType="1"/>
            </p:cNvSpPr>
            <p:nvPr/>
          </p:nvSpPr>
          <p:spPr bwMode="auto">
            <a:xfrm>
              <a:off x="1584" y="2352"/>
              <a:ext cx="52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31750" name="Text Box 12"/>
          <p:cNvSpPr txBox="1">
            <a:spLocks noChangeArrowheads="1"/>
          </p:cNvSpPr>
          <p:nvPr/>
        </p:nvSpPr>
        <p:spPr bwMode="auto">
          <a:xfrm>
            <a:off x="669925" y="5527675"/>
            <a:ext cx="64652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  <a:cs typeface="Arial"/>
              </a:rPr>
              <a:t>Can still model as a mathematical set </a:t>
            </a:r>
            <a:r>
              <a:rPr lang="en-US" dirty="0" smtClean="0">
                <a:latin typeface="Arial"/>
                <a:cs typeface="Arial"/>
              </a:rPr>
              <a:t>(How?)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90756" y="6172200"/>
            <a:ext cx="69621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As a set of triples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  <a:sym typeface="Symbol"/>
              </a:rPr>
              <a:t></a:t>
            </a:r>
            <a:r>
              <a:rPr lang="en-US" dirty="0">
                <a:solidFill>
                  <a:srgbClr val="FF0000"/>
                </a:solidFill>
              </a:rPr>
              <a:t>⊆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  <a:sym typeface="Symbol"/>
              </a:rPr>
              <a:t> Person ×  Product  × Store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572000" y="17526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>
                <a:latin typeface="Arial"/>
                <a:cs typeface="Arial"/>
              </a:rPr>
              <a:t>date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>
            <a:stCxn id="31751" idx="0"/>
            <a:endCxn id="15" idx="4"/>
          </p:cNvCxnSpPr>
          <p:nvPr/>
        </p:nvCxnSpPr>
        <p:spPr bwMode="auto">
          <a:xfrm flipV="1">
            <a:off x="4400910" y="2438400"/>
            <a:ext cx="894990" cy="385924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0137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00200"/>
            <a:ext cx="4546888" cy="430887"/>
          </a:xfrm>
          <a:noFill/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/>
              <a:t>Q</a:t>
            </a:r>
            <a:r>
              <a:rPr lang="en-US" sz="2400" dirty="0"/>
              <a:t>:</a:t>
            </a:r>
            <a:r>
              <a:rPr lang="en-US" sz="2400" dirty="0" smtClean="0"/>
              <a:t> What </a:t>
            </a:r>
            <a:r>
              <a:rPr lang="en-US" sz="2400" dirty="0"/>
              <a:t>does the arrow mean ?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Arrows in Multiway Relationships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152400" y="4953000"/>
            <a:ext cx="820804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latin typeface="Arial"/>
                <a:cs typeface="Arial"/>
              </a:rPr>
              <a:t>A</a:t>
            </a:r>
            <a:r>
              <a:rPr lang="en-US" dirty="0">
                <a:latin typeface="Arial"/>
                <a:cs typeface="Arial"/>
              </a:rPr>
              <a:t>:</a:t>
            </a:r>
            <a:r>
              <a:rPr lang="en-US" dirty="0" smtClean="0">
                <a:latin typeface="Arial"/>
                <a:cs typeface="Arial"/>
              </a:rPr>
              <a:t> Any person </a:t>
            </a:r>
            <a:r>
              <a:rPr lang="en-US" dirty="0">
                <a:latin typeface="Arial"/>
                <a:cs typeface="Arial"/>
              </a:rPr>
              <a:t>buys a given product from at most one </a:t>
            </a:r>
            <a:r>
              <a:rPr lang="en-US" dirty="0" smtClean="0">
                <a:latin typeface="Arial"/>
                <a:cs typeface="Arial"/>
              </a:rPr>
              <a:t>store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3798" name="AutoShape 5"/>
          <p:cNvSpPr>
            <a:spLocks noChangeAspect="1" noChangeArrowheads="1"/>
          </p:cNvSpPr>
          <p:nvPr/>
        </p:nvSpPr>
        <p:spPr bwMode="auto">
          <a:xfrm>
            <a:off x="3962400" y="2483884"/>
            <a:ext cx="1295400" cy="1167366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Purchase</a:t>
            </a:r>
          </a:p>
        </p:txBody>
      </p:sp>
      <p:sp>
        <p:nvSpPr>
          <p:cNvPr id="33799" name="Rectangle 6"/>
          <p:cNvSpPr>
            <a:spLocks noChangeAspect="1" noChangeArrowheads="1"/>
          </p:cNvSpPr>
          <p:nvPr/>
        </p:nvSpPr>
        <p:spPr bwMode="auto">
          <a:xfrm>
            <a:off x="1844675" y="2057400"/>
            <a:ext cx="1584325" cy="546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Product</a:t>
            </a:r>
          </a:p>
        </p:txBody>
      </p:sp>
      <p:sp>
        <p:nvSpPr>
          <p:cNvPr id="33800" name="Rectangle 7"/>
          <p:cNvSpPr>
            <a:spLocks noChangeAspect="1" noChangeArrowheads="1"/>
          </p:cNvSpPr>
          <p:nvPr/>
        </p:nvSpPr>
        <p:spPr bwMode="auto">
          <a:xfrm>
            <a:off x="3825875" y="4187825"/>
            <a:ext cx="1584325" cy="546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Person</a:t>
            </a:r>
          </a:p>
        </p:txBody>
      </p:sp>
      <p:sp>
        <p:nvSpPr>
          <p:cNvPr id="33801" name="Rectangle 8"/>
          <p:cNvSpPr>
            <a:spLocks noChangeAspect="1" noChangeArrowheads="1"/>
          </p:cNvSpPr>
          <p:nvPr/>
        </p:nvSpPr>
        <p:spPr bwMode="auto">
          <a:xfrm>
            <a:off x="6188075" y="2806700"/>
            <a:ext cx="1584325" cy="546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Store</a:t>
            </a:r>
          </a:p>
        </p:txBody>
      </p:sp>
      <p:sp>
        <p:nvSpPr>
          <p:cNvPr id="33802" name="Line 9"/>
          <p:cNvSpPr>
            <a:spLocks noChangeAspect="1" noChangeShapeType="1"/>
          </p:cNvSpPr>
          <p:nvPr/>
        </p:nvSpPr>
        <p:spPr bwMode="auto">
          <a:xfrm>
            <a:off x="5259388" y="3079750"/>
            <a:ext cx="928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03" name="Line 10"/>
          <p:cNvSpPr>
            <a:spLocks noChangeAspect="1" noChangeShapeType="1"/>
          </p:cNvSpPr>
          <p:nvPr/>
        </p:nvSpPr>
        <p:spPr bwMode="auto">
          <a:xfrm>
            <a:off x="4645025" y="3641725"/>
            <a:ext cx="0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804" name="Line 11"/>
          <p:cNvSpPr>
            <a:spLocks noChangeAspect="1" noChangeShapeType="1"/>
          </p:cNvSpPr>
          <p:nvPr/>
        </p:nvSpPr>
        <p:spPr bwMode="auto">
          <a:xfrm>
            <a:off x="3436937" y="2590800"/>
            <a:ext cx="601663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52400" y="5486400"/>
            <a:ext cx="87530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[Fine print: Arrow pointing to E means that if we select one entity from each </a:t>
            </a:r>
            <a:br>
              <a:rPr lang="en-US" sz="20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of the other entity sets in the relationship, those entities are related to </a:t>
            </a:r>
            <a:br>
              <a:rPr lang="en-US" sz="20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at most one entity in E]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105400" y="15240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>
                <a:latin typeface="Arial"/>
                <a:cs typeface="Arial"/>
              </a:rPr>
              <a:t>date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>
            <a:stCxn id="33798" idx="0"/>
            <a:endCxn id="15" idx="4"/>
          </p:cNvCxnSpPr>
          <p:nvPr/>
        </p:nvCxnSpPr>
        <p:spPr bwMode="auto">
          <a:xfrm flipV="1">
            <a:off x="4610100" y="2209800"/>
            <a:ext cx="1219200" cy="274084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6733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981200"/>
            <a:ext cx="4546888" cy="430887"/>
          </a:xfrm>
          <a:noFill/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/>
              <a:t>Q</a:t>
            </a:r>
            <a:r>
              <a:rPr lang="en-US" sz="2400" dirty="0"/>
              <a:t>:</a:t>
            </a:r>
            <a:r>
              <a:rPr lang="en-US" sz="2400" dirty="0" smtClean="0"/>
              <a:t> What </a:t>
            </a:r>
            <a:r>
              <a:rPr lang="en-US" sz="2400" dirty="0"/>
              <a:t>does the arrow mean ?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Arrows in Multiway Relationships</a:t>
            </a: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228600" y="5410200"/>
            <a:ext cx="8220871" cy="83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latin typeface="Arial"/>
                <a:cs typeface="Arial"/>
              </a:rPr>
              <a:t>A</a:t>
            </a:r>
            <a:r>
              <a:rPr lang="en-US" dirty="0">
                <a:latin typeface="Arial"/>
                <a:cs typeface="Arial"/>
              </a:rPr>
              <a:t>:</a:t>
            </a:r>
            <a:r>
              <a:rPr lang="en-US" dirty="0" smtClean="0">
                <a:latin typeface="Arial"/>
                <a:cs typeface="Arial"/>
              </a:rPr>
              <a:t> Any person </a:t>
            </a:r>
            <a:r>
              <a:rPr lang="en-US" dirty="0">
                <a:latin typeface="Arial"/>
                <a:cs typeface="Arial"/>
              </a:rPr>
              <a:t>buys </a:t>
            </a:r>
            <a:r>
              <a:rPr lang="en-US" dirty="0" smtClean="0">
                <a:latin typeface="Arial"/>
                <a:cs typeface="Arial"/>
              </a:rPr>
              <a:t>a given </a:t>
            </a:r>
            <a:r>
              <a:rPr lang="en-US" dirty="0">
                <a:latin typeface="Arial"/>
                <a:cs typeface="Arial"/>
              </a:rPr>
              <a:t>product from </a:t>
            </a:r>
            <a:r>
              <a:rPr lang="en-US" dirty="0" smtClean="0">
                <a:latin typeface="Arial"/>
                <a:cs typeface="Arial"/>
              </a:rPr>
              <a:t>at most one store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latin typeface="Arial"/>
                <a:cs typeface="Arial"/>
              </a:rPr>
              <a:t>AND every store sells to every person at most one product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5846" name="AutoShape 5"/>
          <p:cNvSpPr>
            <a:spLocks noChangeAspect="1" noChangeArrowheads="1"/>
          </p:cNvSpPr>
          <p:nvPr/>
        </p:nvSpPr>
        <p:spPr bwMode="auto">
          <a:xfrm>
            <a:off x="4014788" y="3207369"/>
            <a:ext cx="1243012" cy="1120156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Purchase</a:t>
            </a:r>
          </a:p>
        </p:txBody>
      </p:sp>
      <p:sp>
        <p:nvSpPr>
          <p:cNvPr id="35847" name="Rectangle 6"/>
          <p:cNvSpPr>
            <a:spLocks noChangeAspect="1" noChangeArrowheads="1"/>
          </p:cNvSpPr>
          <p:nvPr/>
        </p:nvSpPr>
        <p:spPr bwMode="auto">
          <a:xfrm>
            <a:off x="1828800" y="2667000"/>
            <a:ext cx="1584325" cy="546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Product</a:t>
            </a:r>
          </a:p>
        </p:txBody>
      </p:sp>
      <p:sp>
        <p:nvSpPr>
          <p:cNvPr id="35848" name="Rectangle 7"/>
          <p:cNvSpPr>
            <a:spLocks noChangeAspect="1" noChangeArrowheads="1"/>
          </p:cNvSpPr>
          <p:nvPr/>
        </p:nvSpPr>
        <p:spPr bwMode="auto">
          <a:xfrm>
            <a:off x="3825875" y="4873625"/>
            <a:ext cx="1584325" cy="546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Person</a:t>
            </a:r>
          </a:p>
        </p:txBody>
      </p:sp>
      <p:sp>
        <p:nvSpPr>
          <p:cNvPr id="35849" name="Rectangle 8"/>
          <p:cNvSpPr>
            <a:spLocks noChangeAspect="1" noChangeArrowheads="1"/>
          </p:cNvSpPr>
          <p:nvPr/>
        </p:nvSpPr>
        <p:spPr bwMode="auto">
          <a:xfrm>
            <a:off x="6188075" y="3505200"/>
            <a:ext cx="1584325" cy="546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Store</a:t>
            </a:r>
          </a:p>
        </p:txBody>
      </p:sp>
      <p:sp>
        <p:nvSpPr>
          <p:cNvPr id="35850" name="Line 9"/>
          <p:cNvSpPr>
            <a:spLocks noChangeAspect="1" noChangeShapeType="1"/>
          </p:cNvSpPr>
          <p:nvPr/>
        </p:nvSpPr>
        <p:spPr bwMode="auto">
          <a:xfrm>
            <a:off x="5259388" y="3778250"/>
            <a:ext cx="928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5851" name="Line 10"/>
          <p:cNvSpPr>
            <a:spLocks noChangeAspect="1" noChangeShapeType="1"/>
          </p:cNvSpPr>
          <p:nvPr/>
        </p:nvSpPr>
        <p:spPr bwMode="auto">
          <a:xfrm>
            <a:off x="4645025" y="4327525"/>
            <a:ext cx="0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5852" name="Line 11"/>
          <p:cNvSpPr>
            <a:spLocks noChangeAspect="1" noChangeShapeType="1"/>
          </p:cNvSpPr>
          <p:nvPr/>
        </p:nvSpPr>
        <p:spPr bwMode="auto">
          <a:xfrm>
            <a:off x="3413125" y="3213100"/>
            <a:ext cx="601663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5029200" y="21336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>
                <a:latin typeface="Arial"/>
                <a:cs typeface="Arial"/>
              </a:rPr>
              <a:t>date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15" name="Straight Connector 14"/>
          <p:cNvCxnSpPr>
            <a:stCxn id="35846" idx="0"/>
            <a:endCxn id="14" idx="4"/>
          </p:cNvCxnSpPr>
          <p:nvPr/>
        </p:nvCxnSpPr>
        <p:spPr bwMode="auto">
          <a:xfrm flipV="1">
            <a:off x="4636294" y="2819400"/>
            <a:ext cx="1116806" cy="387969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539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Converting Multi-way Relationships to Binary</a:t>
            </a: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304800" y="34290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Purchase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6172200" y="54864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Person</a:t>
            </a:r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6096000" y="38100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Store</a:t>
            </a:r>
          </a:p>
        </p:txBody>
      </p:sp>
      <p:sp>
        <p:nvSpPr>
          <p:cNvPr id="39943" name="Rectangle 6"/>
          <p:cNvSpPr>
            <a:spLocks noChangeArrowheads="1"/>
          </p:cNvSpPr>
          <p:nvPr/>
        </p:nvSpPr>
        <p:spPr bwMode="auto">
          <a:xfrm>
            <a:off x="6096000" y="19812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Product</a:t>
            </a:r>
          </a:p>
        </p:txBody>
      </p:sp>
      <p:sp>
        <p:nvSpPr>
          <p:cNvPr id="39944" name="AutoShape 7"/>
          <p:cNvSpPr>
            <a:spLocks noChangeArrowheads="1"/>
          </p:cNvSpPr>
          <p:nvPr/>
        </p:nvSpPr>
        <p:spPr bwMode="auto">
          <a:xfrm>
            <a:off x="3352800" y="35052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StoreOf</a:t>
            </a:r>
          </a:p>
        </p:txBody>
      </p:sp>
      <p:sp>
        <p:nvSpPr>
          <p:cNvPr id="39945" name="AutoShape 8"/>
          <p:cNvSpPr>
            <a:spLocks noChangeArrowheads="1"/>
          </p:cNvSpPr>
          <p:nvPr/>
        </p:nvSpPr>
        <p:spPr bwMode="auto">
          <a:xfrm>
            <a:off x="3352800" y="16764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err="1">
                <a:latin typeface="Arial"/>
                <a:cs typeface="Arial"/>
              </a:rPr>
              <a:t>ProductOf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9946" name="AutoShape 9"/>
          <p:cNvSpPr>
            <a:spLocks noChangeArrowheads="1"/>
          </p:cNvSpPr>
          <p:nvPr/>
        </p:nvSpPr>
        <p:spPr bwMode="auto">
          <a:xfrm>
            <a:off x="3352800" y="51054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BuyerOf</a:t>
            </a:r>
          </a:p>
        </p:txBody>
      </p:sp>
      <p:sp>
        <p:nvSpPr>
          <p:cNvPr id="39947" name="Line 10"/>
          <p:cNvSpPr>
            <a:spLocks noChangeShapeType="1"/>
          </p:cNvSpPr>
          <p:nvPr/>
        </p:nvSpPr>
        <p:spPr bwMode="auto">
          <a:xfrm flipH="1">
            <a:off x="1676400" y="2362200"/>
            <a:ext cx="1676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948" name="Line 11"/>
          <p:cNvSpPr>
            <a:spLocks noChangeShapeType="1"/>
          </p:cNvSpPr>
          <p:nvPr/>
        </p:nvSpPr>
        <p:spPr bwMode="auto">
          <a:xfrm flipH="1" flipV="1">
            <a:off x="1447800" y="4191000"/>
            <a:ext cx="1905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949" name="Line 12"/>
          <p:cNvSpPr>
            <a:spLocks noChangeShapeType="1"/>
          </p:cNvSpPr>
          <p:nvPr/>
        </p:nvSpPr>
        <p:spPr bwMode="auto">
          <a:xfrm flipH="1">
            <a:off x="2514600" y="4191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950" name="Line 13"/>
          <p:cNvSpPr>
            <a:spLocks noChangeShapeType="1"/>
          </p:cNvSpPr>
          <p:nvPr/>
        </p:nvSpPr>
        <p:spPr bwMode="auto">
          <a:xfrm>
            <a:off x="4876800" y="4191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951" name="Line 14"/>
          <p:cNvSpPr>
            <a:spLocks noChangeShapeType="1"/>
          </p:cNvSpPr>
          <p:nvPr/>
        </p:nvSpPr>
        <p:spPr bwMode="auto">
          <a:xfrm>
            <a:off x="4876800" y="5791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952" name="Line 15"/>
          <p:cNvSpPr>
            <a:spLocks noChangeShapeType="1"/>
          </p:cNvSpPr>
          <p:nvPr/>
        </p:nvSpPr>
        <p:spPr bwMode="auto">
          <a:xfrm>
            <a:off x="4876800" y="2362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953" name="Oval 16"/>
          <p:cNvSpPr>
            <a:spLocks noChangeArrowheads="1"/>
          </p:cNvSpPr>
          <p:nvPr/>
        </p:nvSpPr>
        <p:spPr bwMode="auto">
          <a:xfrm>
            <a:off x="838200" y="17526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date</a:t>
            </a:r>
          </a:p>
        </p:txBody>
      </p:sp>
      <p:sp>
        <p:nvSpPr>
          <p:cNvPr id="39954" name="Line 17"/>
          <p:cNvSpPr>
            <a:spLocks noChangeShapeType="1"/>
          </p:cNvSpPr>
          <p:nvPr/>
        </p:nvSpPr>
        <p:spPr bwMode="auto">
          <a:xfrm flipV="1">
            <a:off x="1219200" y="24384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6248400"/>
            <a:ext cx="420038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Arrows go in which direction?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46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Converting Multi-way Relationships to Binary</a:t>
            </a: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304800" y="34290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Purchase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6172200" y="54864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Person</a:t>
            </a:r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6096000" y="38100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Store</a:t>
            </a:r>
          </a:p>
        </p:txBody>
      </p:sp>
      <p:sp>
        <p:nvSpPr>
          <p:cNvPr id="39943" name="Rectangle 6"/>
          <p:cNvSpPr>
            <a:spLocks noChangeArrowheads="1"/>
          </p:cNvSpPr>
          <p:nvPr/>
        </p:nvSpPr>
        <p:spPr bwMode="auto">
          <a:xfrm>
            <a:off x="6096000" y="19812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Product</a:t>
            </a:r>
          </a:p>
        </p:txBody>
      </p:sp>
      <p:sp>
        <p:nvSpPr>
          <p:cNvPr id="39944" name="AutoShape 7"/>
          <p:cNvSpPr>
            <a:spLocks noChangeArrowheads="1"/>
          </p:cNvSpPr>
          <p:nvPr/>
        </p:nvSpPr>
        <p:spPr bwMode="auto">
          <a:xfrm>
            <a:off x="3352800" y="35052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StoreOf</a:t>
            </a:r>
          </a:p>
        </p:txBody>
      </p:sp>
      <p:sp>
        <p:nvSpPr>
          <p:cNvPr id="39945" name="AutoShape 8"/>
          <p:cNvSpPr>
            <a:spLocks noChangeArrowheads="1"/>
          </p:cNvSpPr>
          <p:nvPr/>
        </p:nvSpPr>
        <p:spPr bwMode="auto">
          <a:xfrm>
            <a:off x="3352800" y="16764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err="1">
                <a:latin typeface="Arial"/>
                <a:cs typeface="Arial"/>
              </a:rPr>
              <a:t>ProductOf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9946" name="AutoShape 9"/>
          <p:cNvSpPr>
            <a:spLocks noChangeArrowheads="1"/>
          </p:cNvSpPr>
          <p:nvPr/>
        </p:nvSpPr>
        <p:spPr bwMode="auto">
          <a:xfrm>
            <a:off x="3352800" y="51054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BuyerOf</a:t>
            </a:r>
          </a:p>
        </p:txBody>
      </p:sp>
      <p:sp>
        <p:nvSpPr>
          <p:cNvPr id="39947" name="Line 10"/>
          <p:cNvSpPr>
            <a:spLocks noChangeShapeType="1"/>
          </p:cNvSpPr>
          <p:nvPr/>
        </p:nvSpPr>
        <p:spPr bwMode="auto">
          <a:xfrm flipH="1">
            <a:off x="1676400" y="2362200"/>
            <a:ext cx="1676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948" name="Line 11"/>
          <p:cNvSpPr>
            <a:spLocks noChangeShapeType="1"/>
          </p:cNvSpPr>
          <p:nvPr/>
        </p:nvSpPr>
        <p:spPr bwMode="auto">
          <a:xfrm flipH="1" flipV="1">
            <a:off x="1447800" y="4191000"/>
            <a:ext cx="1905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949" name="Line 12"/>
          <p:cNvSpPr>
            <a:spLocks noChangeShapeType="1"/>
          </p:cNvSpPr>
          <p:nvPr/>
        </p:nvSpPr>
        <p:spPr bwMode="auto">
          <a:xfrm flipH="1">
            <a:off x="2514600" y="4191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950" name="Line 13"/>
          <p:cNvSpPr>
            <a:spLocks noChangeShapeType="1"/>
          </p:cNvSpPr>
          <p:nvPr/>
        </p:nvSpPr>
        <p:spPr bwMode="auto">
          <a:xfrm>
            <a:off x="4876800" y="4191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951" name="Line 14"/>
          <p:cNvSpPr>
            <a:spLocks noChangeShapeType="1"/>
          </p:cNvSpPr>
          <p:nvPr/>
        </p:nvSpPr>
        <p:spPr bwMode="auto">
          <a:xfrm>
            <a:off x="4876800" y="5791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952" name="Line 15"/>
          <p:cNvSpPr>
            <a:spLocks noChangeShapeType="1"/>
          </p:cNvSpPr>
          <p:nvPr/>
        </p:nvSpPr>
        <p:spPr bwMode="auto">
          <a:xfrm>
            <a:off x="4876800" y="2362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953" name="Oval 16"/>
          <p:cNvSpPr>
            <a:spLocks noChangeArrowheads="1"/>
          </p:cNvSpPr>
          <p:nvPr/>
        </p:nvSpPr>
        <p:spPr bwMode="auto">
          <a:xfrm>
            <a:off x="838200" y="17526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date</a:t>
            </a:r>
          </a:p>
        </p:txBody>
      </p:sp>
      <p:sp>
        <p:nvSpPr>
          <p:cNvPr id="39954" name="Line 17"/>
          <p:cNvSpPr>
            <a:spLocks noChangeShapeType="1"/>
          </p:cNvSpPr>
          <p:nvPr/>
        </p:nvSpPr>
        <p:spPr bwMode="auto">
          <a:xfrm flipV="1">
            <a:off x="1219200" y="24384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6248400"/>
            <a:ext cx="4726925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Make sure you understand why!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915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3. Design Principles</a:t>
            </a:r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3657600" y="19050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Purchase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228600" y="21336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Product</a:t>
            </a:r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6248400" y="22098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Person</a:t>
            </a:r>
          </a:p>
        </p:txBody>
      </p:sp>
      <p:sp>
        <p:nvSpPr>
          <p:cNvPr id="40967" name="Line 6"/>
          <p:cNvSpPr>
            <a:spLocks noChangeShapeType="1"/>
          </p:cNvSpPr>
          <p:nvPr/>
        </p:nvSpPr>
        <p:spPr bwMode="auto">
          <a:xfrm flipH="1">
            <a:off x="2438400" y="2590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0968" name="Line 7"/>
          <p:cNvSpPr>
            <a:spLocks noChangeShapeType="1"/>
          </p:cNvSpPr>
          <p:nvPr/>
        </p:nvSpPr>
        <p:spPr bwMode="auto">
          <a:xfrm>
            <a:off x="5181600" y="2590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0969" name="Text Box 8"/>
          <p:cNvSpPr txBox="1">
            <a:spLocks noChangeArrowheads="1"/>
          </p:cNvSpPr>
          <p:nvPr/>
        </p:nvSpPr>
        <p:spPr bwMode="auto">
          <a:xfrm>
            <a:off x="304800" y="1371600"/>
            <a:ext cx="2378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 dirty="0">
                <a:solidFill>
                  <a:srgbClr val="CC0000"/>
                </a:solidFill>
                <a:latin typeface="Arial"/>
                <a:cs typeface="Arial"/>
              </a:rPr>
              <a:t>What’s wrong?</a:t>
            </a:r>
          </a:p>
        </p:txBody>
      </p:sp>
      <p:sp>
        <p:nvSpPr>
          <p:cNvPr id="40970" name="AutoShape 9"/>
          <p:cNvSpPr>
            <a:spLocks noChangeArrowheads="1"/>
          </p:cNvSpPr>
          <p:nvPr/>
        </p:nvSpPr>
        <p:spPr bwMode="auto">
          <a:xfrm>
            <a:off x="3581400" y="39624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President</a:t>
            </a:r>
          </a:p>
        </p:txBody>
      </p:sp>
      <p:sp>
        <p:nvSpPr>
          <p:cNvPr id="40971" name="Rectangle 10"/>
          <p:cNvSpPr>
            <a:spLocks noChangeArrowheads="1"/>
          </p:cNvSpPr>
          <p:nvPr/>
        </p:nvSpPr>
        <p:spPr bwMode="auto">
          <a:xfrm>
            <a:off x="6400800" y="43434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Person</a:t>
            </a:r>
          </a:p>
        </p:txBody>
      </p:sp>
      <p:sp>
        <p:nvSpPr>
          <p:cNvPr id="40972" name="Rectangle 11"/>
          <p:cNvSpPr>
            <a:spLocks noChangeArrowheads="1"/>
          </p:cNvSpPr>
          <p:nvPr/>
        </p:nvSpPr>
        <p:spPr bwMode="auto">
          <a:xfrm>
            <a:off x="304800" y="43434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Country</a:t>
            </a:r>
          </a:p>
        </p:txBody>
      </p:sp>
      <p:sp>
        <p:nvSpPr>
          <p:cNvPr id="40973" name="Line 12"/>
          <p:cNvSpPr>
            <a:spLocks noChangeShapeType="1"/>
          </p:cNvSpPr>
          <p:nvPr/>
        </p:nvSpPr>
        <p:spPr bwMode="auto">
          <a:xfrm>
            <a:off x="5105400" y="4648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0974" name="Line 13"/>
          <p:cNvSpPr>
            <a:spLocks noChangeShapeType="1"/>
          </p:cNvSpPr>
          <p:nvPr/>
        </p:nvSpPr>
        <p:spPr bwMode="auto">
          <a:xfrm flipH="1">
            <a:off x="2514600" y="4648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0975" name="Text Box 14"/>
          <p:cNvSpPr txBox="1">
            <a:spLocks noChangeArrowheads="1"/>
          </p:cNvSpPr>
          <p:nvPr/>
        </p:nvSpPr>
        <p:spPr bwMode="auto">
          <a:xfrm>
            <a:off x="198437" y="5486400"/>
            <a:ext cx="84866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 dirty="0">
                <a:solidFill>
                  <a:schemeClr val="accent2"/>
                </a:solidFill>
                <a:latin typeface="Arial"/>
                <a:cs typeface="Arial"/>
              </a:rPr>
              <a:t>Moral: B</a:t>
            </a:r>
            <a:r>
              <a:rPr lang="en-US" b="1" dirty="0" smtClean="0">
                <a:solidFill>
                  <a:schemeClr val="accent2"/>
                </a:solidFill>
                <a:latin typeface="Arial"/>
                <a:cs typeface="Arial"/>
              </a:rPr>
              <a:t>e faithful to the specifications of the application!</a:t>
            </a:r>
            <a:endParaRPr lang="en-US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794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Design Principles:</a:t>
            </a:r>
            <a:br>
              <a:rPr lang="en-US"/>
            </a:br>
            <a:r>
              <a:rPr lang="en-US"/>
              <a:t>What’s Wrong?</a:t>
            </a:r>
          </a:p>
        </p:txBody>
      </p:sp>
      <p:sp>
        <p:nvSpPr>
          <p:cNvPr id="41988" name="AutoShape 3"/>
          <p:cNvSpPr>
            <a:spLocks noChangeArrowheads="1"/>
          </p:cNvSpPr>
          <p:nvPr/>
        </p:nvSpPr>
        <p:spPr bwMode="auto">
          <a:xfrm>
            <a:off x="3352800" y="32766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Purchase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304800" y="24384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Product</a:t>
            </a:r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6172200" y="35814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Store</a:t>
            </a:r>
          </a:p>
        </p:txBody>
      </p:sp>
      <p:sp>
        <p:nvSpPr>
          <p:cNvPr id="41991" name="Line 6"/>
          <p:cNvSpPr>
            <a:spLocks noChangeShapeType="1"/>
          </p:cNvSpPr>
          <p:nvPr/>
        </p:nvSpPr>
        <p:spPr bwMode="auto">
          <a:xfrm>
            <a:off x="4876800" y="3962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1992" name="Oval 7"/>
          <p:cNvSpPr>
            <a:spLocks noChangeArrowheads="1"/>
          </p:cNvSpPr>
          <p:nvPr/>
        </p:nvSpPr>
        <p:spPr bwMode="auto">
          <a:xfrm>
            <a:off x="5029200" y="1981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date</a:t>
            </a:r>
          </a:p>
        </p:txBody>
      </p:sp>
      <p:sp>
        <p:nvSpPr>
          <p:cNvPr id="41993" name="Line 8"/>
          <p:cNvSpPr>
            <a:spLocks noChangeShapeType="1"/>
          </p:cNvSpPr>
          <p:nvPr/>
        </p:nvSpPr>
        <p:spPr bwMode="auto">
          <a:xfrm flipV="1">
            <a:off x="4114800" y="25146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1994" name="Oval 9"/>
          <p:cNvSpPr>
            <a:spLocks noChangeArrowheads="1"/>
          </p:cNvSpPr>
          <p:nvPr/>
        </p:nvSpPr>
        <p:spPr bwMode="auto">
          <a:xfrm>
            <a:off x="3886200" y="5410200"/>
            <a:ext cx="1828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personName</a:t>
            </a:r>
          </a:p>
        </p:txBody>
      </p:sp>
      <p:sp>
        <p:nvSpPr>
          <p:cNvPr id="41995" name="Line 10"/>
          <p:cNvSpPr>
            <a:spLocks noChangeShapeType="1"/>
          </p:cNvSpPr>
          <p:nvPr/>
        </p:nvSpPr>
        <p:spPr bwMode="auto">
          <a:xfrm>
            <a:off x="4114800" y="46482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1996" name="Line 11"/>
          <p:cNvSpPr>
            <a:spLocks noChangeShapeType="1"/>
          </p:cNvSpPr>
          <p:nvPr/>
        </p:nvSpPr>
        <p:spPr bwMode="auto">
          <a:xfrm>
            <a:off x="2514600" y="3200400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1997" name="Oval 12"/>
          <p:cNvSpPr>
            <a:spLocks noChangeArrowheads="1"/>
          </p:cNvSpPr>
          <p:nvPr/>
        </p:nvSpPr>
        <p:spPr bwMode="auto">
          <a:xfrm>
            <a:off x="1676400" y="5105400"/>
            <a:ext cx="1752600" cy="9906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personAddr</a:t>
            </a:r>
          </a:p>
        </p:txBody>
      </p:sp>
      <p:sp>
        <p:nvSpPr>
          <p:cNvPr id="41998" name="Line 13"/>
          <p:cNvSpPr>
            <a:spLocks noChangeShapeType="1"/>
          </p:cNvSpPr>
          <p:nvPr/>
        </p:nvSpPr>
        <p:spPr bwMode="auto">
          <a:xfrm flipH="1">
            <a:off x="2438400" y="4648200"/>
            <a:ext cx="1676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1999" name="Text Box 14"/>
          <p:cNvSpPr txBox="1">
            <a:spLocks noChangeArrowheads="1"/>
          </p:cNvSpPr>
          <p:nvPr/>
        </p:nvSpPr>
        <p:spPr bwMode="auto">
          <a:xfrm>
            <a:off x="5851525" y="4613275"/>
            <a:ext cx="31258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 dirty="0">
                <a:solidFill>
                  <a:schemeClr val="accent2"/>
                </a:solidFill>
                <a:latin typeface="Arial"/>
                <a:cs typeface="Arial"/>
              </a:rPr>
              <a:t>Moral: pick the right</a:t>
            </a:r>
          </a:p>
          <a:p>
            <a:pPr eaLnBrk="0" hangingPunct="0"/>
            <a:r>
              <a:rPr lang="en-US" b="1" dirty="0">
                <a:solidFill>
                  <a:schemeClr val="accent2"/>
                </a:solidFill>
                <a:latin typeface="Arial"/>
                <a:cs typeface="Arial"/>
              </a:rPr>
              <a:t>   kind of entities.</a:t>
            </a:r>
          </a:p>
        </p:txBody>
      </p:sp>
    </p:spTree>
    <p:extLst>
      <p:ext uri="{BB962C8B-B14F-4D97-AF65-F5344CB8AC3E}">
        <p14:creationId xmlns:p14="http://schemas.microsoft.com/office/powerpoint/2010/main" val="21703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HW6 Due next Wednesday </a:t>
            </a:r>
            <a:r>
              <a:rPr lang="en-US" sz="2800" dirty="0" smtClean="0">
                <a:sym typeface="Wingdings"/>
              </a:rPr>
              <a:t>(May 16)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Section 7 slides very helpful</a:t>
            </a:r>
            <a:endParaRPr lang="en-US" sz="2800" dirty="0" smtClean="0">
              <a:sym typeface="Wingdings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HW7 </a:t>
            </a:r>
            <a:r>
              <a:rPr lang="en-US" sz="2800" dirty="0" smtClean="0"/>
              <a:t>Out </a:t>
            </a:r>
            <a:r>
              <a:rPr lang="en-US" sz="2800" dirty="0" smtClean="0"/>
              <a:t>Wednesday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Due May 23</a:t>
            </a:r>
            <a:r>
              <a:rPr lang="en-US" sz="2800" baseline="30000" dirty="0" smtClean="0"/>
              <a:t>rd</a:t>
            </a: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HW8 Out May 23</a:t>
            </a:r>
            <a:r>
              <a:rPr lang="en-US" sz="2800" baseline="30000" dirty="0" smtClean="0"/>
              <a:t>rd</a:t>
            </a: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Due last day of class, Jun 1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Exam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Graded and on canvas tonight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Back in class or in OH on Monday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4796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Design Principles:</a:t>
            </a:r>
            <a:br>
              <a:rPr lang="en-US"/>
            </a:br>
            <a:r>
              <a:rPr lang="en-US"/>
              <a:t>What’s Wrong?</a:t>
            </a:r>
          </a:p>
        </p:txBody>
      </p:sp>
      <p:sp>
        <p:nvSpPr>
          <p:cNvPr id="43012" name="AutoShape 3"/>
          <p:cNvSpPr>
            <a:spLocks noChangeArrowheads="1"/>
          </p:cNvSpPr>
          <p:nvPr/>
        </p:nvSpPr>
        <p:spPr bwMode="auto">
          <a:xfrm>
            <a:off x="3352800" y="38100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Purchase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304800" y="29718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Product</a:t>
            </a:r>
          </a:p>
        </p:txBody>
      </p:sp>
      <p:sp>
        <p:nvSpPr>
          <p:cNvPr id="43014" name="Rectangle 5"/>
          <p:cNvSpPr>
            <a:spLocks noChangeArrowheads="1"/>
          </p:cNvSpPr>
          <p:nvPr/>
        </p:nvSpPr>
        <p:spPr bwMode="auto">
          <a:xfrm>
            <a:off x="2971800" y="59436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Person</a:t>
            </a:r>
          </a:p>
        </p:txBody>
      </p:sp>
      <p:sp>
        <p:nvSpPr>
          <p:cNvPr id="43015" name="Rectangle 6"/>
          <p:cNvSpPr>
            <a:spLocks noChangeArrowheads="1"/>
          </p:cNvSpPr>
          <p:nvPr/>
        </p:nvSpPr>
        <p:spPr bwMode="auto">
          <a:xfrm>
            <a:off x="6172200" y="41148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Store</a:t>
            </a:r>
          </a:p>
        </p:txBody>
      </p:sp>
      <p:sp>
        <p:nvSpPr>
          <p:cNvPr id="43016" name="Line 7"/>
          <p:cNvSpPr>
            <a:spLocks noChangeShapeType="1"/>
          </p:cNvSpPr>
          <p:nvPr/>
        </p:nvSpPr>
        <p:spPr bwMode="auto">
          <a:xfrm>
            <a:off x="4876800" y="4495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3017" name="Line 8"/>
          <p:cNvSpPr>
            <a:spLocks noChangeShapeType="1"/>
          </p:cNvSpPr>
          <p:nvPr/>
        </p:nvSpPr>
        <p:spPr bwMode="auto">
          <a:xfrm>
            <a:off x="4114800" y="5181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3018" name="Oval 9"/>
          <p:cNvSpPr>
            <a:spLocks noChangeArrowheads="1"/>
          </p:cNvSpPr>
          <p:nvPr/>
        </p:nvSpPr>
        <p:spPr bwMode="auto">
          <a:xfrm>
            <a:off x="7467600" y="2209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date</a:t>
            </a:r>
          </a:p>
        </p:txBody>
      </p:sp>
      <p:sp>
        <p:nvSpPr>
          <p:cNvPr id="43019" name="Line 10"/>
          <p:cNvSpPr>
            <a:spLocks noChangeShapeType="1"/>
          </p:cNvSpPr>
          <p:nvPr/>
        </p:nvSpPr>
        <p:spPr bwMode="auto">
          <a:xfrm flipV="1">
            <a:off x="4114800" y="30480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3020" name="Rectangle 11"/>
          <p:cNvSpPr>
            <a:spLocks noChangeArrowheads="1"/>
          </p:cNvSpPr>
          <p:nvPr/>
        </p:nvSpPr>
        <p:spPr bwMode="auto">
          <a:xfrm>
            <a:off x="4191000" y="22860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Dates</a:t>
            </a:r>
          </a:p>
        </p:txBody>
      </p:sp>
      <p:sp>
        <p:nvSpPr>
          <p:cNvPr id="43021" name="Line 12"/>
          <p:cNvSpPr>
            <a:spLocks noChangeShapeType="1"/>
          </p:cNvSpPr>
          <p:nvPr/>
        </p:nvSpPr>
        <p:spPr bwMode="auto">
          <a:xfrm flipV="1">
            <a:off x="6400800" y="25908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3022" name="Line 13"/>
          <p:cNvSpPr>
            <a:spLocks noChangeShapeType="1"/>
          </p:cNvSpPr>
          <p:nvPr/>
        </p:nvSpPr>
        <p:spPr bwMode="auto">
          <a:xfrm>
            <a:off x="2514600" y="3733800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3023" name="Text Box 14"/>
          <p:cNvSpPr txBox="1">
            <a:spLocks noChangeArrowheads="1"/>
          </p:cNvSpPr>
          <p:nvPr/>
        </p:nvSpPr>
        <p:spPr bwMode="auto">
          <a:xfrm>
            <a:off x="60325" y="4918075"/>
            <a:ext cx="3417372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 dirty="0">
                <a:solidFill>
                  <a:schemeClr val="accent2"/>
                </a:solidFill>
                <a:latin typeface="Arial"/>
                <a:cs typeface="Arial"/>
              </a:rPr>
              <a:t>Moral: don’t </a:t>
            </a:r>
          </a:p>
          <a:p>
            <a:pPr eaLnBrk="0" hangingPunct="0"/>
            <a:r>
              <a:rPr lang="en-US" b="1" dirty="0">
                <a:solidFill>
                  <a:schemeClr val="accent2"/>
                </a:solidFill>
                <a:latin typeface="Arial"/>
                <a:cs typeface="Arial"/>
              </a:rPr>
              <a:t>   complicate life more</a:t>
            </a:r>
          </a:p>
          <a:p>
            <a:pPr eaLnBrk="0" hangingPunct="0"/>
            <a:r>
              <a:rPr lang="en-US" b="1" dirty="0">
                <a:solidFill>
                  <a:schemeClr val="accent2"/>
                </a:solidFill>
                <a:latin typeface="Arial"/>
                <a:cs typeface="Arial"/>
              </a:rPr>
              <a:t>   than it already is</a:t>
            </a:r>
            <a:r>
              <a:rPr lang="en-US" b="1" dirty="0"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070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From E/R Diagrams</a:t>
            </a:r>
            <a:br>
              <a:rPr lang="en-US"/>
            </a:br>
            <a:r>
              <a:rPr lang="en-US"/>
              <a:t>to Relational Schema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1219200"/>
          </a:xfrm>
        </p:spPr>
        <p:txBody>
          <a:bodyPr/>
          <a:lstStyle/>
          <a:p>
            <a:pPr eaLnBrk="1" hangingPunct="1"/>
            <a:r>
              <a:rPr lang="en-US" dirty="0"/>
              <a:t>Entity set </a:t>
            </a:r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relation</a:t>
            </a:r>
          </a:p>
          <a:p>
            <a:pPr eaLnBrk="1" hangingPunct="1"/>
            <a:r>
              <a:rPr lang="en-US" dirty="0">
                <a:sym typeface="Wingdings" charset="2"/>
              </a:rPr>
              <a:t>Relationship </a:t>
            </a:r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relation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1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Entity Set to Relation</a:t>
            </a:r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3429000" y="35052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Product</a:t>
            </a:r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3733800" y="16764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prod-ID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062" name="Oval 5"/>
          <p:cNvSpPr>
            <a:spLocks noChangeArrowheads="1"/>
          </p:cNvSpPr>
          <p:nvPr/>
        </p:nvSpPr>
        <p:spPr bwMode="auto">
          <a:xfrm>
            <a:off x="5334000" y="16764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category</a:t>
            </a:r>
          </a:p>
        </p:txBody>
      </p:sp>
      <p:sp>
        <p:nvSpPr>
          <p:cNvPr id="45063" name="Oval 6"/>
          <p:cNvSpPr>
            <a:spLocks noChangeArrowheads="1"/>
          </p:cNvSpPr>
          <p:nvPr/>
        </p:nvSpPr>
        <p:spPr bwMode="auto">
          <a:xfrm>
            <a:off x="2590800" y="2590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price</a:t>
            </a:r>
          </a:p>
        </p:txBody>
      </p:sp>
      <p:sp>
        <p:nvSpPr>
          <p:cNvPr id="45064" name="Line 7"/>
          <p:cNvSpPr>
            <a:spLocks noChangeShapeType="1"/>
          </p:cNvSpPr>
          <p:nvPr/>
        </p:nvSpPr>
        <p:spPr bwMode="auto">
          <a:xfrm flipH="1" flipV="1">
            <a:off x="3733800" y="3200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065" name="Line 8"/>
          <p:cNvSpPr>
            <a:spLocks noChangeShapeType="1"/>
          </p:cNvSpPr>
          <p:nvPr/>
        </p:nvSpPr>
        <p:spPr bwMode="auto">
          <a:xfrm flipV="1">
            <a:off x="4495800" y="2362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066" name="Line 9"/>
          <p:cNvSpPr>
            <a:spLocks noChangeShapeType="1"/>
          </p:cNvSpPr>
          <p:nvPr/>
        </p:nvSpPr>
        <p:spPr bwMode="auto">
          <a:xfrm flipV="1">
            <a:off x="5105400" y="23622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067" name="Text Box 10"/>
          <p:cNvSpPr txBox="1">
            <a:spLocks noChangeArrowheads="1"/>
          </p:cNvSpPr>
          <p:nvPr/>
        </p:nvSpPr>
        <p:spPr bwMode="auto">
          <a:xfrm>
            <a:off x="533400" y="4419600"/>
            <a:ext cx="55055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b="1" dirty="0" err="1">
                <a:solidFill>
                  <a:srgbClr val="3333CC"/>
                </a:solidFill>
                <a:latin typeface="Arial"/>
              </a:rPr>
              <a:t>Product</a:t>
            </a:r>
            <a:r>
              <a:rPr lang="en-US" sz="2800" dirty="0" err="1" smtClean="0">
                <a:solidFill>
                  <a:srgbClr val="3333CC"/>
                </a:solidFill>
                <a:latin typeface="Arial"/>
              </a:rPr>
              <a:t>(</a:t>
            </a:r>
            <a:r>
              <a:rPr lang="en-US" sz="2800" u="sng" dirty="0" err="1" smtClean="0">
                <a:solidFill>
                  <a:srgbClr val="3333CC"/>
                </a:solidFill>
                <a:latin typeface="Arial"/>
              </a:rPr>
              <a:t>prod</a:t>
            </a:r>
            <a:r>
              <a:rPr lang="en-US" sz="2800" u="sng" dirty="0" smtClean="0">
                <a:solidFill>
                  <a:srgbClr val="3333CC"/>
                </a:solidFill>
                <a:latin typeface="Arial"/>
              </a:rPr>
              <a:t>-ID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,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category, price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)</a:t>
            </a:r>
            <a:endParaRPr lang="en-US" sz="2800" dirty="0">
              <a:solidFill>
                <a:srgbClr val="3333CC"/>
              </a:solidFill>
              <a:latin typeface="Arial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1371600" y="5181600"/>
          <a:ext cx="60960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u="sng" dirty="0" smtClean="0">
                          <a:latin typeface="Arial"/>
                        </a:rPr>
                        <a:t>prod-ID</a:t>
                      </a:r>
                      <a:endParaRPr lang="en-US" sz="2400" u="sng" dirty="0">
                        <a:latin typeface="Arial"/>
                      </a:endParaRP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/>
                        </a:rPr>
                        <a:t>category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/>
                        </a:rPr>
                        <a:t>price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/>
                        </a:rPr>
                        <a:t>Gizmo55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/>
                        </a:rPr>
                        <a:t>Camera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/>
                        </a:rPr>
                        <a:t>99.99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/>
                        </a:rPr>
                        <a:t>Pokemn19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/>
                        </a:rPr>
                        <a:t>Toy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/>
                        </a:rPr>
                        <a:t>29.99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39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N-N Relationships to Relations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66800" y="36576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Orders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371600" y="1828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prod-ID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971800" y="1828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err="1" smtClean="0">
                <a:solidFill>
                  <a:srgbClr val="000000"/>
                </a:solidFill>
                <a:latin typeface="Arial"/>
              </a:rPr>
              <a:t>cust</a:t>
            </a:r>
            <a:r>
              <a:rPr lang="en-US" u="sng" dirty="0" smtClean="0">
                <a:solidFill>
                  <a:srgbClr val="000000"/>
                </a:solidFill>
                <a:latin typeface="Arial"/>
              </a:rPr>
              <a:t>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28600" y="2743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date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 flipV="1">
            <a:off x="13716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2133600" y="2514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2743200" y="25146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3962400" y="32766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Shipment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248400" y="35814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Shipping-Co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7543800" y="4648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address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7391400" y="2362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>
                <a:solidFill>
                  <a:srgbClr val="000000"/>
                </a:solidFill>
                <a:latin typeface="Arial"/>
              </a:rPr>
              <a:t>name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" name="AutoShape 26"/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5486400" y="3962400"/>
            <a:ext cx="762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" name="Straight Connector 17"/>
          <p:cNvCxnSpPr>
            <a:stCxn id="12" idx="1"/>
            <a:endCxn id="5" idx="3"/>
          </p:cNvCxnSpPr>
          <p:nvPr/>
        </p:nvCxnSpPr>
        <p:spPr bwMode="auto">
          <a:xfrm rot="10800000" flipV="1">
            <a:off x="3200400" y="3962400"/>
            <a:ext cx="762000" cy="76200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5" idx="3"/>
            <a:endCxn id="13" idx="0"/>
          </p:cNvCxnSpPr>
          <p:nvPr/>
        </p:nvCxnSpPr>
        <p:spPr bwMode="auto">
          <a:xfrm rot="5400000">
            <a:off x="7161447" y="3139421"/>
            <a:ext cx="633833" cy="2501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4" idx="1"/>
            <a:endCxn id="13" idx="2"/>
          </p:cNvCxnSpPr>
          <p:nvPr/>
        </p:nvCxnSpPr>
        <p:spPr bwMode="auto">
          <a:xfrm rot="16200000" flipV="1">
            <a:off x="7351947" y="4344754"/>
            <a:ext cx="405233" cy="4025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5181600" y="21336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date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" name="Straight Connector 26"/>
          <p:cNvCxnSpPr>
            <a:stCxn id="25" idx="3"/>
            <a:endCxn id="12" idx="0"/>
          </p:cNvCxnSpPr>
          <p:nvPr/>
        </p:nvCxnSpPr>
        <p:spPr bwMode="auto">
          <a:xfrm rot="5400000">
            <a:off x="4780197" y="2663171"/>
            <a:ext cx="557633" cy="6692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1524000" y="5715000"/>
            <a:ext cx="382854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Represent this in relations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067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4953000" y="5715000"/>
          <a:ext cx="4114800" cy="1021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/>
                <a:gridCol w="1028700"/>
                <a:gridCol w="1028700"/>
                <a:gridCol w="1028700"/>
              </a:tblGrid>
              <a:tr h="340360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Arial"/>
                        </a:rPr>
                        <a:t>prod-ID</a:t>
                      </a:r>
                      <a:endParaRPr lang="en-US" sz="1400" u="sng" dirty="0">
                        <a:latin typeface="Arial"/>
                      </a:endParaRP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 dirty="0" err="1" smtClean="0">
                          <a:latin typeface="Arial"/>
                        </a:rPr>
                        <a:t>cust</a:t>
                      </a:r>
                      <a:r>
                        <a:rPr lang="en-US" sz="1400" u="sng" dirty="0" smtClean="0">
                          <a:latin typeface="Arial"/>
                        </a:rPr>
                        <a:t>-ID</a:t>
                      </a:r>
                      <a:endParaRPr lang="en-US" sz="1400" u="sng" dirty="0">
                        <a:latin typeface="Arial"/>
                      </a:endParaRP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Arial"/>
                        </a:rPr>
                        <a:t>name</a:t>
                      </a:r>
                      <a:endParaRPr lang="en-US" sz="1400" u="sng" dirty="0">
                        <a:latin typeface="Arial"/>
                      </a:endParaRP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</a:rPr>
                        <a:t>date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403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</a:rPr>
                        <a:t>Gizmo55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</a:rPr>
                        <a:t>Joe12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</a:rPr>
                        <a:t>UPS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</a:rPr>
                        <a:t>4/10/2011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3403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</a:rPr>
                        <a:t>Gizmo55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</a:rPr>
                        <a:t>Joe12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</a:rPr>
                        <a:t>FEDEX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</a:rPr>
                        <a:t>4/9/2011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N-N Relationships to Relations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66800" y="36576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Orders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371600" y="1828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prod-ID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971800" y="1828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err="1" smtClean="0">
                <a:solidFill>
                  <a:srgbClr val="000000"/>
                </a:solidFill>
                <a:latin typeface="Arial"/>
              </a:rPr>
              <a:t>cust</a:t>
            </a:r>
            <a:r>
              <a:rPr lang="en-US" u="sng" dirty="0" smtClean="0">
                <a:solidFill>
                  <a:srgbClr val="000000"/>
                </a:solidFill>
                <a:latin typeface="Arial"/>
              </a:rPr>
              <a:t>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28600" y="2743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date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 flipV="1">
            <a:off x="13716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2133600" y="2514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2743200" y="25146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3962400" y="32766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Shipment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248400" y="35814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Shipping-Co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7543800" y="4648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address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7391400" y="2362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>
                <a:solidFill>
                  <a:srgbClr val="000000"/>
                </a:solidFill>
                <a:latin typeface="Arial"/>
              </a:rPr>
              <a:t>name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" name="AutoShape 26"/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5486400" y="3962400"/>
            <a:ext cx="762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" name="Straight Connector 17"/>
          <p:cNvCxnSpPr>
            <a:stCxn id="12" idx="1"/>
            <a:endCxn id="5" idx="3"/>
          </p:cNvCxnSpPr>
          <p:nvPr/>
        </p:nvCxnSpPr>
        <p:spPr bwMode="auto">
          <a:xfrm rot="10800000" flipV="1">
            <a:off x="3200400" y="3962400"/>
            <a:ext cx="762000" cy="76200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5" idx="3"/>
            <a:endCxn id="13" idx="0"/>
          </p:cNvCxnSpPr>
          <p:nvPr/>
        </p:nvCxnSpPr>
        <p:spPr bwMode="auto">
          <a:xfrm rot="5400000">
            <a:off x="7161447" y="3139421"/>
            <a:ext cx="633833" cy="2501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4" idx="1"/>
            <a:endCxn id="13" idx="2"/>
          </p:cNvCxnSpPr>
          <p:nvPr/>
        </p:nvCxnSpPr>
        <p:spPr bwMode="auto">
          <a:xfrm rot="16200000" flipV="1">
            <a:off x="7351947" y="4344754"/>
            <a:ext cx="405233" cy="4025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76200" y="4572000"/>
            <a:ext cx="649000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None/>
            </a:pPr>
            <a:r>
              <a:rPr lang="en-US" sz="2800" b="1" dirty="0">
                <a:solidFill>
                  <a:srgbClr val="3333CC"/>
                </a:solidFill>
                <a:latin typeface="Arial"/>
              </a:rPr>
              <a:t>Orders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(</a:t>
            </a:r>
            <a:r>
              <a:rPr lang="en-US" sz="2800" u="sng" dirty="0">
                <a:solidFill>
                  <a:srgbClr val="3333CC"/>
                </a:solidFill>
                <a:latin typeface="Arial"/>
              </a:rPr>
              <a:t>prod-</a:t>
            </a:r>
            <a:r>
              <a:rPr lang="en-US" sz="2800" u="sng" dirty="0" err="1">
                <a:solidFill>
                  <a:srgbClr val="3333CC"/>
                </a:solidFill>
                <a:latin typeface="Arial"/>
              </a:rPr>
              <a:t>ID,cust</a:t>
            </a:r>
            <a:r>
              <a:rPr lang="en-US" sz="2800" u="sng" dirty="0">
                <a:solidFill>
                  <a:srgbClr val="3333CC"/>
                </a:solidFill>
                <a:latin typeface="Arial"/>
              </a:rPr>
              <a:t>-ID,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 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date)</a:t>
            </a:r>
            <a:endParaRPr lang="en-US" sz="2800" b="1" dirty="0" smtClean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rgbClr val="3333CC"/>
                </a:solidFill>
                <a:latin typeface="Arial"/>
              </a:rPr>
              <a:t>Shipment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(</a:t>
            </a:r>
            <a:r>
              <a:rPr lang="en-US" sz="2800" u="sng" dirty="0" smtClean="0">
                <a:solidFill>
                  <a:srgbClr val="3333CC"/>
                </a:solidFill>
                <a:latin typeface="Arial"/>
              </a:rPr>
              <a:t>prod-</a:t>
            </a:r>
            <a:r>
              <a:rPr lang="en-US" sz="2800" u="sng" dirty="0" err="1" smtClean="0">
                <a:solidFill>
                  <a:srgbClr val="3333CC"/>
                </a:solidFill>
                <a:latin typeface="Arial"/>
              </a:rPr>
              <a:t>ID,cust</a:t>
            </a:r>
            <a:r>
              <a:rPr lang="en-US" sz="2800" u="sng" dirty="0" smtClean="0">
                <a:solidFill>
                  <a:srgbClr val="3333CC"/>
                </a:solidFill>
                <a:latin typeface="Arial"/>
              </a:rPr>
              <a:t>-ID, name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, date)</a:t>
            </a:r>
            <a:br>
              <a:rPr lang="en-US" sz="2800" dirty="0" smtClean="0">
                <a:solidFill>
                  <a:srgbClr val="3333CC"/>
                </a:solidFill>
                <a:latin typeface="Arial"/>
              </a:rPr>
            </a:br>
            <a:r>
              <a:rPr lang="en-US" sz="2800" b="1" dirty="0" smtClean="0">
                <a:solidFill>
                  <a:srgbClr val="3333CC"/>
                </a:solidFill>
                <a:latin typeface="Arial"/>
              </a:rPr>
              <a:t>Shipping-Co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(</a:t>
            </a:r>
            <a:r>
              <a:rPr lang="en-US" sz="2800" u="sng" dirty="0" smtClean="0">
                <a:solidFill>
                  <a:srgbClr val="3333CC"/>
                </a:solidFill>
                <a:latin typeface="Arial"/>
              </a:rPr>
              <a:t>name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, address)</a:t>
            </a:r>
            <a:endParaRPr lang="en-US" sz="2800" dirty="0">
              <a:solidFill>
                <a:srgbClr val="3333CC"/>
              </a:solidFill>
              <a:latin typeface="Arial"/>
            </a:endParaRPr>
          </a:p>
        </p:txBody>
      </p: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5181600" y="21336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date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" name="Straight Connector 26"/>
          <p:cNvCxnSpPr>
            <a:stCxn id="25" idx="3"/>
            <a:endCxn id="12" idx="0"/>
          </p:cNvCxnSpPr>
          <p:nvPr/>
        </p:nvCxnSpPr>
        <p:spPr bwMode="auto">
          <a:xfrm rot="5400000">
            <a:off x="4780197" y="2663171"/>
            <a:ext cx="557633" cy="6692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Bent Arrow 16"/>
          <p:cNvSpPr/>
          <p:nvPr/>
        </p:nvSpPr>
        <p:spPr bwMode="auto">
          <a:xfrm rot="5400000">
            <a:off x="6566916" y="5244084"/>
            <a:ext cx="381000" cy="408432"/>
          </a:xfrm>
          <a:prstGeom prst="bent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78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N-1 Relationships to Relations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66800" y="36576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Orders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371600" y="1828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prod-ID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971800" y="1828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err="1" smtClean="0">
                <a:solidFill>
                  <a:srgbClr val="000000"/>
                </a:solidFill>
                <a:latin typeface="Arial"/>
              </a:rPr>
              <a:t>cust</a:t>
            </a:r>
            <a:r>
              <a:rPr lang="en-US" u="sng" dirty="0" smtClean="0">
                <a:solidFill>
                  <a:srgbClr val="000000"/>
                </a:solidFill>
                <a:latin typeface="Arial"/>
              </a:rPr>
              <a:t>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28600" y="2743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date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 flipV="1">
            <a:off x="13716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2133600" y="2514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2743200" y="25146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3962400" y="32766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Shipment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248400" y="35814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Shipping-Co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7543800" y="4648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address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7391400" y="2362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>
                <a:solidFill>
                  <a:srgbClr val="000000"/>
                </a:solidFill>
                <a:latin typeface="Arial"/>
              </a:rPr>
              <a:t>name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" name="AutoShape 26"/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5486400" y="3962400"/>
            <a:ext cx="762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</p:spPr>
      </p:cxnSp>
      <p:cxnSp>
        <p:nvCxnSpPr>
          <p:cNvPr id="18" name="Straight Connector 17"/>
          <p:cNvCxnSpPr>
            <a:stCxn id="12" idx="1"/>
            <a:endCxn id="5" idx="3"/>
          </p:cNvCxnSpPr>
          <p:nvPr/>
        </p:nvCxnSpPr>
        <p:spPr bwMode="auto">
          <a:xfrm rot="10800000" flipV="1">
            <a:off x="3200400" y="3962400"/>
            <a:ext cx="762000" cy="76200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5" idx="3"/>
            <a:endCxn id="13" idx="0"/>
          </p:cNvCxnSpPr>
          <p:nvPr/>
        </p:nvCxnSpPr>
        <p:spPr bwMode="auto">
          <a:xfrm rot="5400000">
            <a:off x="7161447" y="3139421"/>
            <a:ext cx="633833" cy="2501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4" idx="1"/>
            <a:endCxn id="13" idx="2"/>
          </p:cNvCxnSpPr>
          <p:nvPr/>
        </p:nvCxnSpPr>
        <p:spPr bwMode="auto">
          <a:xfrm rot="16200000" flipV="1">
            <a:off x="7351947" y="4344754"/>
            <a:ext cx="405233" cy="4025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5181600" y="21336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date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" name="Straight Connector 26"/>
          <p:cNvCxnSpPr>
            <a:stCxn id="25" idx="3"/>
            <a:endCxn id="12" idx="0"/>
          </p:cNvCxnSpPr>
          <p:nvPr/>
        </p:nvCxnSpPr>
        <p:spPr bwMode="auto">
          <a:xfrm rot="5400000">
            <a:off x="4780197" y="2663171"/>
            <a:ext cx="557633" cy="6692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524000" y="5715000"/>
            <a:ext cx="382854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Represent this in relations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942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N-1 Relationships to Relations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66800" y="36576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Orders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371600" y="1828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prod-ID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971800" y="1828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err="1" smtClean="0">
                <a:solidFill>
                  <a:srgbClr val="000000"/>
                </a:solidFill>
                <a:latin typeface="Arial"/>
              </a:rPr>
              <a:t>cust</a:t>
            </a:r>
            <a:r>
              <a:rPr lang="en-US" u="sng" dirty="0" smtClean="0">
                <a:solidFill>
                  <a:srgbClr val="000000"/>
                </a:solidFill>
                <a:latin typeface="Arial"/>
              </a:rPr>
              <a:t>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28600" y="2743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date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 flipV="1">
            <a:off x="13716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2133600" y="2514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2743200" y="25146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3962400" y="32766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Shipment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248400" y="35814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Shipping-Co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7543800" y="4648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address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7391400" y="2362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>
                <a:solidFill>
                  <a:srgbClr val="000000"/>
                </a:solidFill>
                <a:latin typeface="Arial"/>
              </a:rPr>
              <a:t>name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" name="AutoShape 26"/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5486400" y="3962400"/>
            <a:ext cx="762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</p:spPr>
      </p:cxnSp>
      <p:cxnSp>
        <p:nvCxnSpPr>
          <p:cNvPr id="18" name="Straight Connector 17"/>
          <p:cNvCxnSpPr>
            <a:stCxn id="12" idx="1"/>
            <a:endCxn id="5" idx="3"/>
          </p:cNvCxnSpPr>
          <p:nvPr/>
        </p:nvCxnSpPr>
        <p:spPr bwMode="auto">
          <a:xfrm rot="10800000" flipV="1">
            <a:off x="3200400" y="3962400"/>
            <a:ext cx="762000" cy="76200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5" idx="3"/>
            <a:endCxn id="13" idx="0"/>
          </p:cNvCxnSpPr>
          <p:nvPr/>
        </p:nvCxnSpPr>
        <p:spPr bwMode="auto">
          <a:xfrm rot="5400000">
            <a:off x="7161447" y="3139421"/>
            <a:ext cx="633833" cy="2501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4" idx="1"/>
            <a:endCxn id="13" idx="2"/>
          </p:cNvCxnSpPr>
          <p:nvPr/>
        </p:nvCxnSpPr>
        <p:spPr bwMode="auto">
          <a:xfrm rot="16200000" flipV="1">
            <a:off x="7351947" y="4344754"/>
            <a:ext cx="405233" cy="4025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152400" y="5065693"/>
            <a:ext cx="73294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rgbClr val="3333CC"/>
                </a:solidFill>
                <a:latin typeface="Arial"/>
              </a:rPr>
              <a:t>Orders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(</a:t>
            </a:r>
            <a:r>
              <a:rPr lang="en-US" sz="2800" u="sng" dirty="0" smtClean="0">
                <a:solidFill>
                  <a:srgbClr val="3333CC"/>
                </a:solidFill>
                <a:latin typeface="Arial"/>
              </a:rPr>
              <a:t>prod-</a:t>
            </a:r>
            <a:r>
              <a:rPr lang="en-US" sz="2800" u="sng" dirty="0" err="1" smtClean="0">
                <a:solidFill>
                  <a:srgbClr val="3333CC"/>
                </a:solidFill>
                <a:latin typeface="Arial"/>
              </a:rPr>
              <a:t>ID,cust</a:t>
            </a:r>
            <a:r>
              <a:rPr lang="en-US" sz="2800" u="sng" dirty="0" smtClean="0">
                <a:solidFill>
                  <a:srgbClr val="3333CC"/>
                </a:solidFill>
                <a:latin typeface="Arial"/>
              </a:rPr>
              <a:t>-ID,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 date1, name,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date2) </a:t>
            </a:r>
            <a:br>
              <a:rPr lang="en-US" sz="2800" dirty="0">
                <a:solidFill>
                  <a:srgbClr val="3333CC"/>
                </a:solidFill>
                <a:latin typeface="Arial"/>
              </a:rPr>
            </a:br>
            <a:r>
              <a:rPr lang="en-US" sz="2800" b="1" dirty="0">
                <a:solidFill>
                  <a:srgbClr val="3333CC"/>
                </a:solidFill>
                <a:latin typeface="Arial"/>
              </a:rPr>
              <a:t>Shipping-Co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(</a:t>
            </a:r>
            <a:r>
              <a:rPr lang="en-US" sz="2800" u="sng" dirty="0">
                <a:solidFill>
                  <a:srgbClr val="3333CC"/>
                </a:solidFill>
                <a:latin typeface="Arial"/>
              </a:rPr>
              <a:t>name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, address)</a:t>
            </a:r>
          </a:p>
        </p:txBody>
      </p: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5181600" y="21336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date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" name="Straight Connector 26"/>
          <p:cNvCxnSpPr>
            <a:stCxn id="25" idx="3"/>
            <a:endCxn id="12" idx="0"/>
          </p:cNvCxnSpPr>
          <p:nvPr/>
        </p:nvCxnSpPr>
        <p:spPr bwMode="auto">
          <a:xfrm rot="5400000">
            <a:off x="4780197" y="2663171"/>
            <a:ext cx="557633" cy="6692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81000" y="6172200"/>
            <a:ext cx="831068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Remember: no separate relations for many-one relationship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791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Multi-way Relationships to Relations</a:t>
            </a:r>
          </a:p>
        </p:txBody>
      </p:sp>
      <p:sp>
        <p:nvSpPr>
          <p:cNvPr id="48132" name="AutoShape 3"/>
          <p:cNvSpPr>
            <a:spLocks noChangeAspect="1" noChangeArrowheads="1"/>
          </p:cNvSpPr>
          <p:nvPr/>
        </p:nvSpPr>
        <p:spPr bwMode="auto">
          <a:xfrm>
            <a:off x="3246438" y="2138363"/>
            <a:ext cx="1393825" cy="1255712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Purchase</a:t>
            </a:r>
          </a:p>
        </p:txBody>
      </p:sp>
      <p:sp>
        <p:nvSpPr>
          <p:cNvPr id="48133" name="Rectangle 4"/>
          <p:cNvSpPr>
            <a:spLocks noChangeAspect="1" noChangeArrowheads="1"/>
          </p:cNvSpPr>
          <p:nvPr/>
        </p:nvSpPr>
        <p:spPr bwMode="auto">
          <a:xfrm>
            <a:off x="457200" y="1371600"/>
            <a:ext cx="2022475" cy="696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Product</a:t>
            </a:r>
          </a:p>
        </p:txBody>
      </p:sp>
      <p:sp>
        <p:nvSpPr>
          <p:cNvPr id="48134" name="Rectangle 5"/>
          <p:cNvSpPr>
            <a:spLocks noChangeAspect="1" noChangeArrowheads="1"/>
          </p:cNvSpPr>
          <p:nvPr/>
        </p:nvSpPr>
        <p:spPr bwMode="auto">
          <a:xfrm>
            <a:off x="2897188" y="4090988"/>
            <a:ext cx="2022475" cy="696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Person</a:t>
            </a:r>
          </a:p>
        </p:txBody>
      </p:sp>
      <p:sp>
        <p:nvSpPr>
          <p:cNvPr id="48135" name="Rectangle 6"/>
          <p:cNvSpPr>
            <a:spLocks noChangeAspect="1" noChangeArrowheads="1"/>
          </p:cNvSpPr>
          <p:nvPr/>
        </p:nvSpPr>
        <p:spPr bwMode="auto">
          <a:xfrm>
            <a:off x="5826125" y="2417763"/>
            <a:ext cx="2022475" cy="696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Store</a:t>
            </a:r>
          </a:p>
        </p:txBody>
      </p:sp>
      <p:sp>
        <p:nvSpPr>
          <p:cNvPr id="48136" name="Line 7"/>
          <p:cNvSpPr>
            <a:spLocks noChangeAspect="1" noChangeShapeType="1"/>
          </p:cNvSpPr>
          <p:nvPr/>
        </p:nvSpPr>
        <p:spPr bwMode="auto">
          <a:xfrm>
            <a:off x="4640263" y="2765425"/>
            <a:ext cx="1185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37" name="Line 8"/>
          <p:cNvSpPr>
            <a:spLocks noChangeAspect="1" noChangeShapeType="1"/>
          </p:cNvSpPr>
          <p:nvPr/>
        </p:nvSpPr>
        <p:spPr bwMode="auto">
          <a:xfrm>
            <a:off x="3943350" y="3394075"/>
            <a:ext cx="0" cy="69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38" name="Line 9"/>
          <p:cNvSpPr>
            <a:spLocks noChangeAspect="1" noChangeShapeType="1"/>
          </p:cNvSpPr>
          <p:nvPr/>
        </p:nvSpPr>
        <p:spPr bwMode="auto">
          <a:xfrm>
            <a:off x="2479675" y="2068513"/>
            <a:ext cx="766763" cy="69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39" name="Oval 10"/>
          <p:cNvSpPr>
            <a:spLocks noChangeArrowheads="1"/>
          </p:cNvSpPr>
          <p:nvPr/>
        </p:nvSpPr>
        <p:spPr bwMode="auto">
          <a:xfrm>
            <a:off x="381000" y="2514600"/>
            <a:ext cx="11430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prod-ID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40" name="Oval 11"/>
          <p:cNvSpPr>
            <a:spLocks noChangeArrowheads="1"/>
          </p:cNvSpPr>
          <p:nvPr/>
        </p:nvSpPr>
        <p:spPr bwMode="auto">
          <a:xfrm>
            <a:off x="1752600" y="2438400"/>
            <a:ext cx="11430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price</a:t>
            </a:r>
          </a:p>
        </p:txBody>
      </p:sp>
      <p:sp>
        <p:nvSpPr>
          <p:cNvPr id="48141" name="Oval 12"/>
          <p:cNvSpPr>
            <a:spLocks noChangeArrowheads="1"/>
          </p:cNvSpPr>
          <p:nvPr/>
        </p:nvSpPr>
        <p:spPr bwMode="auto">
          <a:xfrm>
            <a:off x="1828800" y="5029200"/>
            <a:ext cx="11430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err="1">
                <a:solidFill>
                  <a:srgbClr val="000000"/>
                </a:solidFill>
                <a:latin typeface="Arial"/>
              </a:rPr>
              <a:t>ssn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42" name="Oval 13"/>
          <p:cNvSpPr>
            <a:spLocks noChangeArrowheads="1"/>
          </p:cNvSpPr>
          <p:nvPr/>
        </p:nvSpPr>
        <p:spPr bwMode="auto">
          <a:xfrm>
            <a:off x="3733800" y="5029200"/>
            <a:ext cx="11430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name</a:t>
            </a:r>
          </a:p>
        </p:txBody>
      </p:sp>
      <p:sp>
        <p:nvSpPr>
          <p:cNvPr id="48143" name="Oval 14"/>
          <p:cNvSpPr>
            <a:spLocks noChangeArrowheads="1"/>
          </p:cNvSpPr>
          <p:nvPr/>
        </p:nvSpPr>
        <p:spPr bwMode="auto">
          <a:xfrm>
            <a:off x="5867400" y="1143000"/>
            <a:ext cx="11430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>
                <a:solidFill>
                  <a:srgbClr val="000000"/>
                </a:solidFill>
                <a:latin typeface="Arial"/>
              </a:rPr>
              <a:t>name</a:t>
            </a:r>
          </a:p>
        </p:txBody>
      </p:sp>
      <p:sp>
        <p:nvSpPr>
          <p:cNvPr id="48144" name="Oval 15"/>
          <p:cNvSpPr>
            <a:spLocks noChangeArrowheads="1"/>
          </p:cNvSpPr>
          <p:nvPr/>
        </p:nvSpPr>
        <p:spPr bwMode="auto">
          <a:xfrm>
            <a:off x="7391400" y="1066800"/>
            <a:ext cx="11430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address</a:t>
            </a:r>
          </a:p>
        </p:txBody>
      </p:sp>
      <p:sp>
        <p:nvSpPr>
          <p:cNvPr id="48145" name="Line 16"/>
          <p:cNvSpPr>
            <a:spLocks noChangeShapeType="1"/>
          </p:cNvSpPr>
          <p:nvPr/>
        </p:nvSpPr>
        <p:spPr bwMode="auto">
          <a:xfrm>
            <a:off x="9906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46" name="Line 17"/>
          <p:cNvSpPr>
            <a:spLocks noChangeShapeType="1"/>
          </p:cNvSpPr>
          <p:nvPr/>
        </p:nvSpPr>
        <p:spPr bwMode="auto">
          <a:xfrm>
            <a:off x="1828800" y="2057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47" name="Line 18"/>
          <p:cNvSpPr>
            <a:spLocks noChangeShapeType="1"/>
          </p:cNvSpPr>
          <p:nvPr/>
        </p:nvSpPr>
        <p:spPr bwMode="auto">
          <a:xfrm>
            <a:off x="6477000" y="1828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48" name="Line 19"/>
          <p:cNvSpPr>
            <a:spLocks noChangeShapeType="1"/>
          </p:cNvSpPr>
          <p:nvPr/>
        </p:nvSpPr>
        <p:spPr bwMode="auto">
          <a:xfrm flipH="1">
            <a:off x="7467600" y="1752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49" name="Line 20"/>
          <p:cNvSpPr>
            <a:spLocks noChangeShapeType="1"/>
          </p:cNvSpPr>
          <p:nvPr/>
        </p:nvSpPr>
        <p:spPr bwMode="auto">
          <a:xfrm flipH="1">
            <a:off x="2743200" y="4800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50" name="Line 21"/>
          <p:cNvSpPr>
            <a:spLocks noChangeShapeType="1"/>
          </p:cNvSpPr>
          <p:nvPr/>
        </p:nvSpPr>
        <p:spPr bwMode="auto">
          <a:xfrm>
            <a:off x="4191000" y="4800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1046738" y="5715000"/>
            <a:ext cx="52134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rgbClr val="3333CC"/>
                </a:solidFill>
                <a:latin typeface="Arial"/>
              </a:rPr>
              <a:t>Purchase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(</a:t>
            </a:r>
            <a:r>
              <a:rPr lang="en-US" sz="2800" u="sng" dirty="0" smtClean="0">
                <a:solidFill>
                  <a:srgbClr val="3333CC"/>
                </a:solidFill>
                <a:latin typeface="Arial"/>
              </a:rPr>
              <a:t>prod-ID, </a:t>
            </a:r>
            <a:r>
              <a:rPr lang="en-US" sz="2800" u="sng" dirty="0" err="1" smtClean="0">
                <a:solidFill>
                  <a:srgbClr val="3333CC"/>
                </a:solidFill>
                <a:latin typeface="Arial"/>
              </a:rPr>
              <a:t>ssn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, name) </a:t>
            </a:r>
            <a:endParaRPr lang="en-US" sz="2800" dirty="0">
              <a:solidFill>
                <a:srgbClr val="3333CC"/>
              </a:solidFill>
              <a:latin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76260" y="4338935"/>
            <a:ext cx="246394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mtClean="0">
                <a:latin typeface="Arial"/>
                <a:cs typeface="Arial"/>
              </a:rPr>
              <a:t>Try this at home!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949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it is:</a:t>
            </a:r>
          </a:p>
          <a:p>
            <a:r>
              <a:rPr lang="en-US" dirty="0" smtClean="0"/>
              <a:t>Starting from scratch, design the database schema: relation, attributes, keys, foreign keys, constraints </a:t>
            </a:r>
            <a:r>
              <a:rPr lang="en-US" dirty="0" err="1" smtClean="0"/>
              <a:t>etc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Why it’s hard</a:t>
            </a:r>
          </a:p>
          <a:p>
            <a:r>
              <a:rPr lang="en-US" dirty="0" smtClean="0"/>
              <a:t>The database will be in operation for a very long time (years).  Updating the schema while in production is very expensive (why?)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6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Database </a:t>
            </a:r>
            <a:r>
              <a:rPr lang="en-US" dirty="0"/>
              <a:t>Design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Consider </a:t>
            </a:r>
            <a:r>
              <a:rPr lang="en-US" sz="2400" dirty="0"/>
              <a:t>issues such as: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What entities to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How entities are related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What constraints exist in the </a:t>
            </a:r>
            <a:r>
              <a:rPr lang="en-US" sz="2000" dirty="0" smtClean="0"/>
              <a:t>domain</a:t>
            </a:r>
            <a:endParaRPr lang="en-US" sz="2000" dirty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Several </a:t>
            </a:r>
            <a:r>
              <a:rPr lang="en-US" sz="2400" dirty="0"/>
              <a:t>formalisms exists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We discuss E/R </a:t>
            </a:r>
            <a:r>
              <a:rPr lang="en-US" sz="2000" dirty="0" smtClean="0"/>
              <a:t>diagrams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UML, model-driven architecture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Reading: Sec. 4.1</a:t>
            </a:r>
            <a:r>
              <a:rPr lang="en-US" sz="2400" dirty="0"/>
              <a:t>-</a:t>
            </a:r>
            <a:r>
              <a:rPr lang="en-US" sz="2400" dirty="0" smtClean="0"/>
              <a:t>4.6</a:t>
            </a:r>
            <a:endParaRPr lang="en-US" sz="24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111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an 47"/>
          <p:cNvSpPr/>
          <p:nvPr/>
        </p:nvSpPr>
        <p:spPr bwMode="auto">
          <a:xfrm>
            <a:off x="3583336" y="5518764"/>
            <a:ext cx="5408264" cy="1186836"/>
          </a:xfrm>
          <a:prstGeom prst="can">
            <a:avLst>
              <a:gd name="adj" fmla="val 139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 Process</a:t>
            </a:r>
            <a:endParaRPr lang="en-US" dirty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3810000" y="1600200"/>
            <a:ext cx="3581400" cy="865188"/>
            <a:chOff x="0" y="624"/>
            <a:chExt cx="5760" cy="1392"/>
          </a:xfrm>
        </p:grpSpPr>
        <p:sp>
          <p:nvSpPr>
            <p:cNvPr id="175109" name="Rectangle 5"/>
            <p:cNvSpPr>
              <a:spLocks noChangeAspect="1" noChangeArrowheads="1"/>
            </p:cNvSpPr>
            <p:nvPr/>
          </p:nvSpPr>
          <p:spPr bwMode="auto">
            <a:xfrm>
              <a:off x="4176" y="960"/>
              <a:ext cx="1584" cy="4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company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75110" name="AutoShape 6"/>
            <p:cNvSpPr>
              <a:spLocks noChangeAspect="1" noChangeArrowheads="1"/>
            </p:cNvSpPr>
            <p:nvPr/>
          </p:nvSpPr>
          <p:spPr bwMode="auto">
            <a:xfrm>
              <a:off x="2400" y="816"/>
              <a:ext cx="960" cy="864"/>
            </a:xfrm>
            <a:prstGeom prst="diamond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makes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75111" name="Rectangle 7"/>
            <p:cNvSpPr>
              <a:spLocks noChangeAspect="1" noChangeArrowheads="1"/>
            </p:cNvSpPr>
            <p:nvPr/>
          </p:nvSpPr>
          <p:spPr bwMode="auto">
            <a:xfrm>
              <a:off x="720" y="1056"/>
              <a:ext cx="1344" cy="4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product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75112" name="Oval 8"/>
            <p:cNvSpPr>
              <a:spLocks noChangeAspect="1" noChangeArrowheads="1"/>
            </p:cNvSpPr>
            <p:nvPr/>
          </p:nvSpPr>
          <p:spPr bwMode="auto">
            <a:xfrm>
              <a:off x="0" y="624"/>
              <a:ext cx="912" cy="43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>
                  <a:latin typeface="Arial"/>
                  <a:cs typeface="Arial"/>
                </a:rPr>
                <a:t>name</a:t>
              </a:r>
            </a:p>
          </p:txBody>
        </p:sp>
        <p:sp>
          <p:nvSpPr>
            <p:cNvPr id="175113" name="Oval 9"/>
            <p:cNvSpPr>
              <a:spLocks noChangeAspect="1" noChangeArrowheads="1"/>
            </p:cNvSpPr>
            <p:nvPr/>
          </p:nvSpPr>
          <p:spPr bwMode="auto">
            <a:xfrm>
              <a:off x="0" y="1584"/>
              <a:ext cx="912" cy="43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price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75114" name="Oval 10"/>
            <p:cNvSpPr>
              <a:spLocks noChangeAspect="1" noChangeArrowheads="1"/>
            </p:cNvSpPr>
            <p:nvPr/>
          </p:nvSpPr>
          <p:spPr bwMode="auto">
            <a:xfrm>
              <a:off x="3648" y="1584"/>
              <a:ext cx="912" cy="43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latin typeface="Arial"/>
                  <a:cs typeface="Arial"/>
                </a:rPr>
                <a:t>name</a:t>
              </a:r>
            </a:p>
          </p:txBody>
        </p:sp>
        <p:sp>
          <p:nvSpPr>
            <p:cNvPr id="175115" name="Oval 11"/>
            <p:cNvSpPr>
              <a:spLocks noChangeAspect="1" noChangeArrowheads="1"/>
            </p:cNvSpPr>
            <p:nvPr/>
          </p:nvSpPr>
          <p:spPr bwMode="auto">
            <a:xfrm>
              <a:off x="4848" y="1584"/>
              <a:ext cx="912" cy="43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address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75116" name="Line 12"/>
            <p:cNvSpPr>
              <a:spLocks noChangeAspect="1" noChangeShapeType="1"/>
            </p:cNvSpPr>
            <p:nvPr/>
          </p:nvSpPr>
          <p:spPr bwMode="auto">
            <a:xfrm flipH="1" flipV="1">
              <a:off x="816" y="96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5117" name="Line 13"/>
            <p:cNvSpPr>
              <a:spLocks noChangeAspect="1" noChangeShapeType="1"/>
            </p:cNvSpPr>
            <p:nvPr/>
          </p:nvSpPr>
          <p:spPr bwMode="auto">
            <a:xfrm flipH="1">
              <a:off x="864" y="1536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5118" name="Line 14"/>
            <p:cNvSpPr>
              <a:spLocks noChangeAspect="1" noChangeShapeType="1"/>
            </p:cNvSpPr>
            <p:nvPr/>
          </p:nvSpPr>
          <p:spPr bwMode="auto">
            <a:xfrm>
              <a:off x="2064" y="12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5119" name="Line 15"/>
            <p:cNvSpPr>
              <a:spLocks noChangeAspect="1" noChangeShapeType="1"/>
            </p:cNvSpPr>
            <p:nvPr/>
          </p:nvSpPr>
          <p:spPr bwMode="auto">
            <a:xfrm>
              <a:off x="3360" y="124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5120" name="Line 16"/>
            <p:cNvSpPr>
              <a:spLocks noChangeAspect="1" noChangeShapeType="1"/>
            </p:cNvSpPr>
            <p:nvPr/>
          </p:nvSpPr>
          <p:spPr bwMode="auto">
            <a:xfrm flipH="1">
              <a:off x="4464" y="1440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5121" name="Line 17"/>
            <p:cNvSpPr>
              <a:spLocks noChangeAspect="1" noChangeShapeType="1"/>
            </p:cNvSpPr>
            <p:nvPr/>
          </p:nvSpPr>
          <p:spPr bwMode="auto">
            <a:xfrm>
              <a:off x="4800" y="1440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75122" name="Text Box 18"/>
          <p:cNvSpPr txBox="1">
            <a:spLocks noChangeArrowheads="1"/>
          </p:cNvSpPr>
          <p:nvPr/>
        </p:nvSpPr>
        <p:spPr bwMode="auto">
          <a:xfrm>
            <a:off x="152400" y="1712913"/>
            <a:ext cx="2725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Conceptual Model:</a:t>
            </a:r>
          </a:p>
        </p:txBody>
      </p:sp>
      <p:sp>
        <p:nvSpPr>
          <p:cNvPr id="175123" name="Text Box 19"/>
          <p:cNvSpPr txBox="1">
            <a:spLocks noChangeArrowheads="1"/>
          </p:cNvSpPr>
          <p:nvPr/>
        </p:nvSpPr>
        <p:spPr bwMode="auto">
          <a:xfrm>
            <a:off x="123874" y="2743200"/>
            <a:ext cx="3482794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Relational Model</a:t>
            </a:r>
            <a:r>
              <a:rPr lang="en-US" sz="2400" dirty="0" smtClean="0">
                <a:latin typeface="Arial"/>
                <a:cs typeface="Arial"/>
              </a:rPr>
              <a:t>:</a:t>
            </a:r>
          </a:p>
          <a:p>
            <a:r>
              <a:rPr lang="en-US" dirty="0" smtClean="0">
                <a:latin typeface="Arial"/>
                <a:cs typeface="Arial"/>
              </a:rPr>
              <a:t>Tables + constraints</a:t>
            </a:r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And also functional dep.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175124" name="Text Box 20"/>
          <p:cNvSpPr txBox="1">
            <a:spLocks noChangeArrowheads="1"/>
          </p:cNvSpPr>
          <p:nvPr/>
        </p:nvSpPr>
        <p:spPr bwMode="auto">
          <a:xfrm>
            <a:off x="76200" y="4038600"/>
            <a:ext cx="30927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Normalization:</a:t>
            </a:r>
          </a:p>
          <a:p>
            <a:r>
              <a:rPr lang="en-US" sz="2400" dirty="0">
                <a:latin typeface="Arial"/>
                <a:cs typeface="Arial"/>
              </a:rPr>
              <a:t>Eliminates anomalies</a:t>
            </a:r>
          </a:p>
        </p:txBody>
      </p:sp>
      <p:graphicFrame>
        <p:nvGraphicFramePr>
          <p:cNvPr id="175258" name="Group 154"/>
          <p:cNvGraphicFramePr>
            <a:graphicFrameLocks noGrp="1"/>
          </p:cNvGraphicFramePr>
          <p:nvPr/>
        </p:nvGraphicFramePr>
        <p:xfrm>
          <a:off x="3962400" y="2971800"/>
          <a:ext cx="1524000" cy="6997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257" name="Group 153"/>
          <p:cNvGraphicFramePr>
            <a:graphicFrameLocks noGrp="1"/>
          </p:cNvGraphicFramePr>
          <p:nvPr/>
        </p:nvGraphicFramePr>
        <p:xfrm>
          <a:off x="6019800" y="2971800"/>
          <a:ext cx="1905000" cy="50292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256" name="Group 152"/>
          <p:cNvGraphicFramePr>
            <a:graphicFrameLocks noGrp="1"/>
          </p:cNvGraphicFramePr>
          <p:nvPr/>
        </p:nvGraphicFramePr>
        <p:xfrm>
          <a:off x="5029200" y="4343400"/>
          <a:ext cx="1143000" cy="6997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255" name="Group 151"/>
          <p:cNvGraphicFramePr>
            <a:graphicFrameLocks noGrp="1"/>
          </p:cNvGraphicFramePr>
          <p:nvPr/>
        </p:nvGraphicFramePr>
        <p:xfrm>
          <a:off x="6477000" y="4343400"/>
          <a:ext cx="381000" cy="699770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254" name="Group 150"/>
          <p:cNvGraphicFramePr>
            <a:graphicFrameLocks noGrp="1"/>
          </p:cNvGraphicFramePr>
          <p:nvPr/>
        </p:nvGraphicFramePr>
        <p:xfrm>
          <a:off x="7239000" y="4343400"/>
          <a:ext cx="762000" cy="6997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253" name="Group 149"/>
          <p:cNvGraphicFramePr>
            <a:graphicFrameLocks noGrp="1"/>
          </p:cNvGraphicFramePr>
          <p:nvPr/>
        </p:nvGraphicFramePr>
        <p:xfrm>
          <a:off x="3810000" y="4343400"/>
          <a:ext cx="762000" cy="6997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246" name="Line 142"/>
          <p:cNvSpPr>
            <a:spLocks noChangeShapeType="1"/>
          </p:cNvSpPr>
          <p:nvPr/>
        </p:nvSpPr>
        <p:spPr bwMode="auto">
          <a:xfrm>
            <a:off x="57150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5247" name="Line 143"/>
          <p:cNvSpPr>
            <a:spLocks noChangeShapeType="1"/>
          </p:cNvSpPr>
          <p:nvPr/>
        </p:nvSpPr>
        <p:spPr bwMode="auto">
          <a:xfrm flipH="1">
            <a:off x="4191000" y="3810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5248" name="Line 144"/>
          <p:cNvSpPr>
            <a:spLocks noChangeShapeType="1"/>
          </p:cNvSpPr>
          <p:nvPr/>
        </p:nvSpPr>
        <p:spPr bwMode="auto">
          <a:xfrm>
            <a:off x="4876800" y="3810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5249" name="Line 145"/>
          <p:cNvSpPr>
            <a:spLocks noChangeShapeType="1"/>
          </p:cNvSpPr>
          <p:nvPr/>
        </p:nvSpPr>
        <p:spPr bwMode="auto">
          <a:xfrm flipH="1">
            <a:off x="6705600" y="3657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5250" name="Line 146"/>
          <p:cNvSpPr>
            <a:spLocks noChangeShapeType="1"/>
          </p:cNvSpPr>
          <p:nvPr/>
        </p:nvSpPr>
        <p:spPr bwMode="auto">
          <a:xfrm>
            <a:off x="7239000" y="3657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5251" name="Line 147"/>
          <p:cNvSpPr>
            <a:spLocks noChangeShapeType="1"/>
          </p:cNvSpPr>
          <p:nvPr/>
        </p:nvSpPr>
        <p:spPr bwMode="auto">
          <a:xfrm>
            <a:off x="0" y="2743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252" name="Line 148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152400" y="4876800"/>
            <a:ext cx="3124200" cy="533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Arial"/>
                <a:cs typeface="Arial"/>
              </a:rPr>
              <a:t>Conceptual Schema</a:t>
            </a:r>
          </a:p>
        </p:txBody>
      </p:sp>
      <p:sp>
        <p:nvSpPr>
          <p:cNvPr id="36" name="Line 148"/>
          <p:cNvSpPr>
            <a:spLocks noChangeShapeType="1"/>
          </p:cNvSpPr>
          <p:nvPr/>
        </p:nvSpPr>
        <p:spPr bwMode="auto">
          <a:xfrm>
            <a:off x="0" y="5410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152400" y="6019800"/>
            <a:ext cx="3124200" cy="533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Arial"/>
                <a:cs typeface="Arial"/>
              </a:rPr>
              <a:t>Physical Schema</a:t>
            </a: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76200" y="5558135"/>
            <a:ext cx="34179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Physical storage </a:t>
            </a:r>
            <a:r>
              <a:rPr lang="en-US" dirty="0" smtClean="0">
                <a:latin typeface="Arial"/>
                <a:cs typeface="Arial"/>
              </a:rPr>
              <a:t>details</a:t>
            </a:r>
            <a:endParaRPr lang="en-US" sz="2400" dirty="0">
              <a:latin typeface="Arial"/>
              <a:cs typeface="Arial"/>
            </a:endParaRPr>
          </a:p>
        </p:txBody>
      </p:sp>
      <p:graphicFrame>
        <p:nvGraphicFramePr>
          <p:cNvPr id="39" name="Group 152"/>
          <p:cNvGraphicFramePr>
            <a:graphicFrameLocks noGrp="1"/>
          </p:cNvGraphicFramePr>
          <p:nvPr/>
        </p:nvGraphicFramePr>
        <p:xfrm>
          <a:off x="5029200" y="5791200"/>
          <a:ext cx="1143000" cy="33528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Group 151"/>
          <p:cNvGraphicFramePr>
            <a:graphicFrameLocks noGrp="1"/>
          </p:cNvGraphicFramePr>
          <p:nvPr/>
        </p:nvGraphicFramePr>
        <p:xfrm>
          <a:off x="6477000" y="5791200"/>
          <a:ext cx="381000" cy="699770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Group 150"/>
          <p:cNvGraphicFramePr>
            <a:graphicFrameLocks noGrp="1"/>
          </p:cNvGraphicFramePr>
          <p:nvPr/>
        </p:nvGraphicFramePr>
        <p:xfrm>
          <a:off x="7239000" y="5791200"/>
          <a:ext cx="762000" cy="6997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" name="Group 149"/>
          <p:cNvGraphicFramePr>
            <a:graphicFrameLocks noGrp="1"/>
          </p:cNvGraphicFramePr>
          <p:nvPr/>
        </p:nvGraphicFramePr>
        <p:xfrm>
          <a:off x="3810000" y="5791200"/>
          <a:ext cx="762000" cy="6997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5" name="Group 152"/>
          <p:cNvGraphicFramePr>
            <a:graphicFrameLocks noGrp="1"/>
          </p:cNvGraphicFramePr>
          <p:nvPr/>
        </p:nvGraphicFramePr>
        <p:xfrm>
          <a:off x="5029200" y="6294120"/>
          <a:ext cx="1143000" cy="33528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" name="Isosceles Triangle 46"/>
          <p:cNvSpPr/>
          <p:nvPr/>
        </p:nvSpPr>
        <p:spPr bwMode="auto">
          <a:xfrm rot="5400000">
            <a:off x="8136191" y="5747449"/>
            <a:ext cx="735458" cy="82296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</p:spTree>
    <p:extLst>
      <p:ext uri="{BB962C8B-B14F-4D97-AF65-F5344CB8AC3E}">
        <p14:creationId xmlns:p14="http://schemas.microsoft.com/office/powerpoint/2010/main" val="110791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23" grpId="0"/>
      <p:bldP spid="175124" grpId="0"/>
      <p:bldP spid="175246" grpId="0" animBg="1"/>
      <p:bldP spid="175247" grpId="0" animBg="1"/>
      <p:bldP spid="175248" grpId="0" animBg="1"/>
      <p:bldP spid="175249" grpId="0" animBg="1"/>
      <p:bldP spid="175250" grpId="0" animBg="1"/>
      <p:bldP spid="175251" grpId="0" animBg="1"/>
      <p:bldP spid="175252" grpId="0" animBg="1"/>
      <p:bldP spid="35" grpId="0" animBg="1"/>
      <p:bldP spid="36" grpId="0" animBg="1"/>
      <p:bldP spid="37" grpId="0" animBg="1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Entity / Relationship Diagrams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4343400" cy="4114800"/>
          </a:xfrm>
        </p:spPr>
        <p:txBody>
          <a:bodyPr/>
          <a:lstStyle/>
          <a:p>
            <a:r>
              <a:rPr lang="en-US" dirty="0" smtClean="0"/>
              <a:t>Entity set = a class</a:t>
            </a:r>
          </a:p>
          <a:p>
            <a:pPr lvl="1"/>
            <a:r>
              <a:rPr lang="en-US" dirty="0" smtClean="0"/>
              <a:t>An entity = an object</a:t>
            </a:r>
          </a:p>
          <a:p>
            <a:pPr lvl="1"/>
            <a:endParaRPr lang="en-US" dirty="0"/>
          </a:p>
          <a:p>
            <a:r>
              <a:rPr lang="en-US" dirty="0" smtClean="0"/>
              <a:t>Attribute</a:t>
            </a:r>
          </a:p>
          <a:p>
            <a:endParaRPr lang="en-US" dirty="0"/>
          </a:p>
          <a:p>
            <a:r>
              <a:rPr lang="en-US" dirty="0" smtClean="0"/>
              <a:t>Relationship</a:t>
            </a:r>
            <a:endParaRPr lang="en-US" dirty="0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5905500" y="2133600"/>
            <a:ext cx="12192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Product</a:t>
            </a:r>
          </a:p>
        </p:txBody>
      </p:sp>
      <p:sp>
        <p:nvSpPr>
          <p:cNvPr id="19464" name="Oval 7"/>
          <p:cNvSpPr>
            <a:spLocks noChangeArrowheads="1"/>
          </p:cNvSpPr>
          <p:nvPr/>
        </p:nvSpPr>
        <p:spPr bwMode="auto">
          <a:xfrm>
            <a:off x="5867400" y="3352800"/>
            <a:ext cx="1295400" cy="533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>
                <a:latin typeface="Arial"/>
                <a:cs typeface="Arial"/>
              </a:rPr>
              <a:t>city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9465" name="AutoShape 8"/>
          <p:cNvSpPr>
            <a:spLocks noChangeArrowheads="1"/>
          </p:cNvSpPr>
          <p:nvPr/>
        </p:nvSpPr>
        <p:spPr bwMode="auto">
          <a:xfrm>
            <a:off x="5600700" y="4572000"/>
            <a:ext cx="1828800" cy="6858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>
                <a:latin typeface="Arial"/>
                <a:cs typeface="Arial"/>
              </a:rPr>
              <a:t>makes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85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9464" grpId="0" animBg="1"/>
      <p:bldP spid="194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 </a:t>
            </a:r>
            <a:br>
              <a:rPr lang="en-US"/>
            </a:br>
            <a:endParaRPr lang="en-US"/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3124200" y="4724400"/>
            <a:ext cx="2514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Person</a:t>
            </a:r>
          </a:p>
        </p:txBody>
      </p:sp>
      <p:sp>
        <p:nvSpPr>
          <p:cNvPr id="21509" name="Rectangle 10"/>
          <p:cNvSpPr>
            <a:spLocks noChangeArrowheads="1"/>
          </p:cNvSpPr>
          <p:nvPr/>
        </p:nvSpPr>
        <p:spPr bwMode="auto">
          <a:xfrm>
            <a:off x="6400800" y="19050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Company</a:t>
            </a:r>
          </a:p>
        </p:txBody>
      </p:sp>
      <p:sp>
        <p:nvSpPr>
          <p:cNvPr id="21510" name="Rectangle 11"/>
          <p:cNvSpPr>
            <a:spLocks noChangeArrowheads="1"/>
          </p:cNvSpPr>
          <p:nvPr/>
        </p:nvSpPr>
        <p:spPr bwMode="auto">
          <a:xfrm>
            <a:off x="838200" y="22860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Product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371600" y="1600200"/>
            <a:ext cx="6400800" cy="3581400"/>
            <a:chOff x="864" y="1008"/>
            <a:chExt cx="4032" cy="2256"/>
          </a:xfrm>
        </p:grpSpPr>
        <p:sp>
          <p:nvSpPr>
            <p:cNvPr id="21532" name="AutoShape 7"/>
            <p:cNvSpPr>
              <a:spLocks noChangeArrowheads="1"/>
            </p:cNvSpPr>
            <p:nvPr/>
          </p:nvSpPr>
          <p:spPr bwMode="auto">
            <a:xfrm>
              <a:off x="864" y="2208"/>
              <a:ext cx="960" cy="864"/>
            </a:xfrm>
            <a:prstGeom prst="diamond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Arial"/>
                  <a:cs typeface="Arial"/>
                </a:rPr>
                <a:t>buys</a:t>
              </a:r>
            </a:p>
          </p:txBody>
        </p:sp>
        <p:sp>
          <p:nvSpPr>
            <p:cNvPr id="21533" name="AutoShape 8"/>
            <p:cNvSpPr>
              <a:spLocks noChangeArrowheads="1"/>
            </p:cNvSpPr>
            <p:nvPr/>
          </p:nvSpPr>
          <p:spPr bwMode="auto">
            <a:xfrm>
              <a:off x="2304" y="1008"/>
              <a:ext cx="960" cy="864"/>
            </a:xfrm>
            <a:prstGeom prst="diamond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Arial"/>
                  <a:cs typeface="Arial"/>
                </a:rPr>
                <a:t>makes</a:t>
              </a:r>
            </a:p>
          </p:txBody>
        </p:sp>
        <p:sp>
          <p:nvSpPr>
            <p:cNvPr id="21534" name="AutoShape 9"/>
            <p:cNvSpPr>
              <a:spLocks noChangeArrowheads="1"/>
            </p:cNvSpPr>
            <p:nvPr/>
          </p:nvSpPr>
          <p:spPr bwMode="auto">
            <a:xfrm>
              <a:off x="3936" y="2304"/>
              <a:ext cx="960" cy="864"/>
            </a:xfrm>
            <a:prstGeom prst="diamond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Arial"/>
                  <a:cs typeface="Arial"/>
                </a:rPr>
                <a:t>employs</a:t>
              </a:r>
            </a:p>
          </p:txBody>
        </p:sp>
        <p:sp>
          <p:nvSpPr>
            <p:cNvPr id="21535" name="Line 17"/>
            <p:cNvSpPr>
              <a:spLocks noChangeShapeType="1"/>
            </p:cNvSpPr>
            <p:nvPr/>
          </p:nvSpPr>
          <p:spPr bwMode="auto">
            <a:xfrm>
              <a:off x="3264" y="144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36" name="Line 21"/>
            <p:cNvSpPr>
              <a:spLocks noChangeShapeType="1"/>
            </p:cNvSpPr>
            <p:nvPr/>
          </p:nvSpPr>
          <p:spPr bwMode="auto">
            <a:xfrm flipH="1">
              <a:off x="1872" y="1440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37" name="Line 22"/>
            <p:cNvSpPr>
              <a:spLocks noChangeShapeType="1"/>
            </p:cNvSpPr>
            <p:nvPr/>
          </p:nvSpPr>
          <p:spPr bwMode="auto">
            <a:xfrm flipV="1">
              <a:off x="1344" y="192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38" name="Line 23"/>
            <p:cNvSpPr>
              <a:spLocks noChangeShapeType="1"/>
            </p:cNvSpPr>
            <p:nvPr/>
          </p:nvSpPr>
          <p:spPr bwMode="auto">
            <a:xfrm>
              <a:off x="1344" y="3072"/>
              <a:ext cx="62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39" name="Line 25"/>
            <p:cNvSpPr>
              <a:spLocks noChangeShapeType="1"/>
            </p:cNvSpPr>
            <p:nvPr/>
          </p:nvSpPr>
          <p:spPr bwMode="auto">
            <a:xfrm flipH="1">
              <a:off x="3552" y="2736"/>
              <a:ext cx="38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cxnSp>
          <p:nvCxnSpPr>
            <p:cNvPr id="21540" name="AutoShape 29"/>
            <p:cNvCxnSpPr>
              <a:cxnSpLocks noChangeShapeType="1"/>
              <a:stCxn id="21534" idx="0"/>
              <a:endCxn id="21509" idx="2"/>
            </p:cNvCxnSpPr>
            <p:nvPr/>
          </p:nvCxnSpPr>
          <p:spPr bwMode="auto">
            <a:xfrm flipV="1">
              <a:off x="4416" y="1680"/>
              <a:ext cx="312" cy="6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228600" y="457200"/>
            <a:ext cx="8839200" cy="6248400"/>
            <a:chOff x="144" y="288"/>
            <a:chExt cx="5568" cy="3936"/>
          </a:xfrm>
        </p:grpSpPr>
        <p:grpSp>
          <p:nvGrpSpPr>
            <p:cNvPr id="21513" name="Group 33"/>
            <p:cNvGrpSpPr>
              <a:grpSpLocks/>
            </p:cNvGrpSpPr>
            <p:nvPr/>
          </p:nvGrpSpPr>
          <p:grpSpPr bwMode="auto">
            <a:xfrm>
              <a:off x="144" y="288"/>
              <a:ext cx="4224" cy="1152"/>
              <a:chOff x="144" y="288"/>
              <a:chExt cx="4224" cy="1152"/>
            </a:xfrm>
          </p:grpSpPr>
          <p:sp>
            <p:nvSpPr>
              <p:cNvPr id="21526" name="Oval 12"/>
              <p:cNvSpPr>
                <a:spLocks noChangeArrowheads="1"/>
              </p:cNvSpPr>
              <p:nvPr/>
            </p:nvSpPr>
            <p:spPr bwMode="auto">
              <a:xfrm>
                <a:off x="768" y="288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u="sng">
                    <a:latin typeface="Arial"/>
                    <a:cs typeface="Arial"/>
                  </a:rPr>
                  <a:t>name</a:t>
                </a:r>
              </a:p>
            </p:txBody>
          </p:sp>
          <p:sp>
            <p:nvSpPr>
              <p:cNvPr id="21527" name="Oval 13"/>
              <p:cNvSpPr>
                <a:spLocks noChangeArrowheads="1"/>
              </p:cNvSpPr>
              <p:nvPr/>
            </p:nvSpPr>
            <p:spPr bwMode="auto">
              <a:xfrm>
                <a:off x="3456" y="288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dirty="0" smtClean="0">
                    <a:latin typeface="Arial"/>
                    <a:cs typeface="Arial"/>
                  </a:rPr>
                  <a:t>CEO</a:t>
                </a: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21528" name="Oval 16"/>
              <p:cNvSpPr>
                <a:spLocks noChangeArrowheads="1"/>
              </p:cNvSpPr>
              <p:nvPr/>
            </p:nvSpPr>
            <p:spPr bwMode="auto">
              <a:xfrm>
                <a:off x="144" y="864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dirty="0">
                    <a:latin typeface="Arial"/>
                    <a:cs typeface="Arial"/>
                  </a:rPr>
                  <a:t>price</a:t>
                </a:r>
              </a:p>
            </p:txBody>
          </p:sp>
          <p:sp>
            <p:nvSpPr>
              <p:cNvPr id="21529" name="Line 18"/>
              <p:cNvSpPr>
                <a:spLocks noChangeShapeType="1"/>
              </p:cNvSpPr>
              <p:nvPr/>
            </p:nvSpPr>
            <p:spPr bwMode="auto">
              <a:xfrm flipH="1" flipV="1">
                <a:off x="720" y="1248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1530" name="Line 19"/>
              <p:cNvSpPr>
                <a:spLocks noChangeShapeType="1"/>
              </p:cNvSpPr>
              <p:nvPr/>
            </p:nvSpPr>
            <p:spPr bwMode="auto">
              <a:xfrm flipV="1">
                <a:off x="1200" y="720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1531" name="Line 20"/>
              <p:cNvSpPr>
                <a:spLocks noChangeShapeType="1"/>
              </p:cNvSpPr>
              <p:nvPr/>
            </p:nvSpPr>
            <p:spPr bwMode="auto">
              <a:xfrm flipH="1" flipV="1">
                <a:off x="3936" y="720"/>
                <a:ext cx="336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21514" name="Group 31"/>
            <p:cNvGrpSpPr>
              <a:grpSpLocks/>
            </p:cNvGrpSpPr>
            <p:nvPr/>
          </p:nvGrpSpPr>
          <p:grpSpPr bwMode="auto">
            <a:xfrm>
              <a:off x="864" y="3456"/>
              <a:ext cx="4224" cy="768"/>
              <a:chOff x="864" y="3456"/>
              <a:chExt cx="4224" cy="768"/>
            </a:xfrm>
          </p:grpSpPr>
          <p:sp>
            <p:nvSpPr>
              <p:cNvPr id="21520" name="Oval 3"/>
              <p:cNvSpPr>
                <a:spLocks noChangeArrowheads="1"/>
              </p:cNvSpPr>
              <p:nvPr/>
            </p:nvSpPr>
            <p:spPr bwMode="auto">
              <a:xfrm>
                <a:off x="864" y="3792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>
                    <a:latin typeface="Arial"/>
                    <a:cs typeface="Arial"/>
                  </a:rPr>
                  <a:t>address</a:t>
                </a:r>
              </a:p>
            </p:txBody>
          </p:sp>
          <p:sp>
            <p:nvSpPr>
              <p:cNvPr id="21521" name="Oval 4"/>
              <p:cNvSpPr>
                <a:spLocks noChangeArrowheads="1"/>
              </p:cNvSpPr>
              <p:nvPr/>
            </p:nvSpPr>
            <p:spPr bwMode="auto">
              <a:xfrm>
                <a:off x="2496" y="3744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>
                    <a:latin typeface="Arial"/>
                    <a:cs typeface="Arial"/>
                  </a:rPr>
                  <a:t>name</a:t>
                </a:r>
              </a:p>
            </p:txBody>
          </p:sp>
          <p:sp>
            <p:nvSpPr>
              <p:cNvPr id="21522" name="Oval 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u="sng">
                    <a:latin typeface="Arial"/>
                    <a:cs typeface="Arial"/>
                  </a:rPr>
                  <a:t>ssn</a:t>
                </a:r>
              </a:p>
            </p:txBody>
          </p:sp>
          <p:sp>
            <p:nvSpPr>
              <p:cNvPr id="21523" name="Line 26"/>
              <p:cNvSpPr>
                <a:spLocks noChangeShapeType="1"/>
              </p:cNvSpPr>
              <p:nvPr/>
            </p:nvSpPr>
            <p:spPr bwMode="auto">
              <a:xfrm flipH="1">
                <a:off x="1632" y="3456"/>
                <a:ext cx="1056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1524" name="Line 27"/>
              <p:cNvSpPr>
                <a:spLocks noChangeShapeType="1"/>
              </p:cNvSpPr>
              <p:nvPr/>
            </p:nvSpPr>
            <p:spPr bwMode="auto">
              <a:xfrm>
                <a:off x="2688" y="3456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1525" name="Line 28"/>
              <p:cNvSpPr>
                <a:spLocks noChangeShapeType="1"/>
              </p:cNvSpPr>
              <p:nvPr/>
            </p:nvSpPr>
            <p:spPr bwMode="auto">
              <a:xfrm>
                <a:off x="3168" y="3456"/>
                <a:ext cx="105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21515" name="Group 32"/>
            <p:cNvGrpSpPr>
              <a:grpSpLocks/>
            </p:cNvGrpSpPr>
            <p:nvPr/>
          </p:nvGrpSpPr>
          <p:grpSpPr bwMode="auto">
            <a:xfrm>
              <a:off x="4704" y="432"/>
              <a:ext cx="1008" cy="1872"/>
              <a:chOff x="4704" y="432"/>
              <a:chExt cx="1008" cy="1872"/>
            </a:xfrm>
          </p:grpSpPr>
          <p:sp>
            <p:nvSpPr>
              <p:cNvPr id="21516" name="Oval 14"/>
              <p:cNvSpPr>
                <a:spLocks noChangeArrowheads="1"/>
              </p:cNvSpPr>
              <p:nvPr/>
            </p:nvSpPr>
            <p:spPr bwMode="auto">
              <a:xfrm>
                <a:off x="4800" y="1872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dirty="0" smtClean="0">
                    <a:latin typeface="Arial"/>
                    <a:cs typeface="Arial"/>
                  </a:rPr>
                  <a:t>address</a:t>
                </a: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21517" name="Oval 15"/>
              <p:cNvSpPr>
                <a:spLocks noChangeArrowheads="1"/>
              </p:cNvSpPr>
              <p:nvPr/>
            </p:nvSpPr>
            <p:spPr bwMode="auto">
              <a:xfrm>
                <a:off x="4704" y="432"/>
                <a:ext cx="912" cy="43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u="sng">
                    <a:latin typeface="Arial"/>
                    <a:cs typeface="Arial"/>
                  </a:rPr>
                  <a:t>name</a:t>
                </a:r>
              </a:p>
            </p:txBody>
          </p:sp>
          <p:sp>
            <p:nvSpPr>
              <p:cNvPr id="21518" name="Line 24"/>
              <p:cNvSpPr>
                <a:spLocks noChangeShapeType="1"/>
              </p:cNvSpPr>
              <p:nvPr/>
            </p:nvSpPr>
            <p:spPr bwMode="auto">
              <a:xfrm flipV="1">
                <a:off x="4896" y="816"/>
                <a:ext cx="14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cxnSp>
            <p:nvCxnSpPr>
              <p:cNvPr id="21519" name="AutoShape 30"/>
              <p:cNvCxnSpPr>
                <a:cxnSpLocks noChangeShapeType="1"/>
                <a:stCxn id="21509" idx="2"/>
                <a:endCxn id="21516" idx="0"/>
              </p:cNvCxnSpPr>
              <p:nvPr/>
            </p:nvCxnSpPr>
            <p:spPr bwMode="auto">
              <a:xfrm>
                <a:off x="4728" y="1680"/>
                <a:ext cx="528" cy="19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</p:spTree>
    <p:extLst>
      <p:ext uri="{BB962C8B-B14F-4D97-AF65-F5344CB8AC3E}">
        <p14:creationId xmlns:p14="http://schemas.microsoft.com/office/powerpoint/2010/main" val="123472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Keys in E/R Diagrams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Every entity set must have a key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2667000" y="47244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Product</a:t>
            </a:r>
          </a:p>
        </p:txBody>
      </p:sp>
      <p:sp>
        <p:nvSpPr>
          <p:cNvPr id="23558" name="Oval 5"/>
          <p:cNvSpPr>
            <a:spLocks noChangeArrowheads="1"/>
          </p:cNvSpPr>
          <p:nvPr/>
        </p:nvSpPr>
        <p:spPr bwMode="auto">
          <a:xfrm>
            <a:off x="2971800" y="28956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u="sng">
                <a:latin typeface="Arial"/>
                <a:cs typeface="Arial"/>
              </a:rPr>
              <a:t>name</a:t>
            </a:r>
          </a:p>
        </p:txBody>
      </p:sp>
      <p:sp>
        <p:nvSpPr>
          <p:cNvPr id="23560" name="Oval 7"/>
          <p:cNvSpPr>
            <a:spLocks noChangeArrowheads="1"/>
          </p:cNvSpPr>
          <p:nvPr/>
        </p:nvSpPr>
        <p:spPr bwMode="auto">
          <a:xfrm>
            <a:off x="1828800" y="38100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price</a:t>
            </a:r>
          </a:p>
        </p:txBody>
      </p:sp>
      <p:sp>
        <p:nvSpPr>
          <p:cNvPr id="23561" name="Line 8"/>
          <p:cNvSpPr>
            <a:spLocks noChangeShapeType="1"/>
          </p:cNvSpPr>
          <p:nvPr/>
        </p:nvSpPr>
        <p:spPr bwMode="auto">
          <a:xfrm flipH="1" flipV="1">
            <a:off x="2971800" y="4419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562" name="Line 9"/>
          <p:cNvSpPr>
            <a:spLocks noChangeShapeType="1"/>
          </p:cNvSpPr>
          <p:nvPr/>
        </p:nvSpPr>
        <p:spPr bwMode="auto">
          <a:xfrm flipV="1">
            <a:off x="3733800" y="3581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170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is a Relation ?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15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A mathematical definition: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if A, B are sets, then a relation R is a subset of A </a:t>
            </a:r>
            <a:r>
              <a:rPr lang="en-US" dirty="0" smtClean="0">
                <a:sym typeface="Symbol" charset="2"/>
              </a:rPr>
              <a:t>× </a:t>
            </a:r>
            <a:r>
              <a:rPr lang="en-US" dirty="0" smtClean="0"/>
              <a:t>B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A={1,2,3},   B={</a:t>
            </a:r>
            <a:r>
              <a:rPr lang="en-US" dirty="0" err="1"/>
              <a:t>a,b,c,d</a:t>
            </a:r>
            <a:r>
              <a:rPr lang="en-US" dirty="0"/>
              <a:t>},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/>
              <a:t>A </a:t>
            </a:r>
            <a:r>
              <a:rPr lang="en-US" dirty="0" smtClean="0"/>
              <a:t>×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>
                <a:sym typeface="Symbol" charset="2"/>
              </a:rPr>
              <a:t>B = {(1,a),(1,b), . . ., (3,d)}</a:t>
            </a:r>
            <a:r>
              <a:rPr lang="en-US" dirty="0"/>
              <a:t>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/>
              <a:t>R = {(1,a), (1,c), (3,b)}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makes</a:t>
            </a:r>
            <a:r>
              <a:rPr lang="en-US" dirty="0" smtClean="0"/>
              <a:t> </a:t>
            </a:r>
            <a:r>
              <a:rPr lang="en-US" dirty="0"/>
              <a:t>is a subset of </a:t>
            </a:r>
            <a:r>
              <a:rPr lang="en-US" b="1" dirty="0"/>
              <a:t>Product </a:t>
            </a:r>
            <a:r>
              <a:rPr lang="en-US" b="1" dirty="0" smtClean="0">
                <a:sym typeface="Symbol" charset="2"/>
              </a:rPr>
              <a:t>×</a:t>
            </a:r>
            <a:r>
              <a:rPr lang="en-US" b="1" dirty="0" smtClean="0"/>
              <a:t> </a:t>
            </a:r>
            <a:r>
              <a:rPr lang="en-US" b="1" dirty="0"/>
              <a:t>Company</a:t>
            </a:r>
            <a:r>
              <a:rPr lang="en-US" dirty="0"/>
              <a:t>:</a:t>
            </a:r>
          </a:p>
        </p:txBody>
      </p:sp>
      <p:grpSp>
        <p:nvGrpSpPr>
          <p:cNvPr id="25605" name="Group 4"/>
          <p:cNvGrpSpPr>
            <a:grpSpLocks/>
          </p:cNvGrpSpPr>
          <p:nvPr/>
        </p:nvGrpSpPr>
        <p:grpSpPr bwMode="auto">
          <a:xfrm>
            <a:off x="5334000" y="3048000"/>
            <a:ext cx="3368675" cy="2320925"/>
            <a:chOff x="998" y="2858"/>
            <a:chExt cx="2122" cy="1462"/>
          </a:xfrm>
        </p:grpSpPr>
        <p:sp>
          <p:nvSpPr>
            <p:cNvPr id="25611" name="Text Box 5"/>
            <p:cNvSpPr txBox="1">
              <a:spLocks noChangeArrowheads="1"/>
            </p:cNvSpPr>
            <p:nvPr/>
          </p:nvSpPr>
          <p:spPr bwMode="auto">
            <a:xfrm>
              <a:off x="1670" y="285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1</a:t>
              </a:r>
            </a:p>
          </p:txBody>
        </p:sp>
        <p:sp>
          <p:nvSpPr>
            <p:cNvPr id="25612" name="Text Box 6"/>
            <p:cNvSpPr txBox="1">
              <a:spLocks noChangeArrowheads="1"/>
            </p:cNvSpPr>
            <p:nvPr/>
          </p:nvSpPr>
          <p:spPr bwMode="auto">
            <a:xfrm>
              <a:off x="1670" y="3277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2</a:t>
              </a:r>
            </a:p>
          </p:txBody>
        </p:sp>
        <p:sp>
          <p:nvSpPr>
            <p:cNvPr id="25613" name="Text Box 7"/>
            <p:cNvSpPr txBox="1">
              <a:spLocks noChangeArrowheads="1"/>
            </p:cNvSpPr>
            <p:nvPr/>
          </p:nvSpPr>
          <p:spPr bwMode="auto">
            <a:xfrm>
              <a:off x="1670" y="369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3</a:t>
              </a:r>
            </a:p>
          </p:txBody>
        </p:sp>
        <p:sp>
          <p:nvSpPr>
            <p:cNvPr id="25614" name="Text Box 8"/>
            <p:cNvSpPr txBox="1">
              <a:spLocks noChangeArrowheads="1"/>
            </p:cNvSpPr>
            <p:nvPr/>
          </p:nvSpPr>
          <p:spPr bwMode="auto">
            <a:xfrm>
              <a:off x="2726" y="2858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a</a:t>
              </a:r>
            </a:p>
          </p:txBody>
        </p:sp>
        <p:sp>
          <p:nvSpPr>
            <p:cNvPr id="25615" name="Text Box 9"/>
            <p:cNvSpPr txBox="1">
              <a:spLocks noChangeArrowheads="1"/>
            </p:cNvSpPr>
            <p:nvPr/>
          </p:nvSpPr>
          <p:spPr bwMode="auto">
            <a:xfrm>
              <a:off x="2726" y="322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b</a:t>
              </a:r>
            </a:p>
          </p:txBody>
        </p:sp>
        <p:sp>
          <p:nvSpPr>
            <p:cNvPr id="25616" name="Text Box 10"/>
            <p:cNvSpPr txBox="1">
              <a:spLocks noChangeArrowheads="1"/>
            </p:cNvSpPr>
            <p:nvPr/>
          </p:nvSpPr>
          <p:spPr bwMode="auto">
            <a:xfrm>
              <a:off x="2726" y="3594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c</a:t>
              </a:r>
            </a:p>
          </p:txBody>
        </p:sp>
        <p:sp>
          <p:nvSpPr>
            <p:cNvPr id="25617" name="Text Box 11"/>
            <p:cNvSpPr txBox="1">
              <a:spLocks noChangeArrowheads="1"/>
            </p:cNvSpPr>
            <p:nvPr/>
          </p:nvSpPr>
          <p:spPr bwMode="auto">
            <a:xfrm>
              <a:off x="2726" y="396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d</a:t>
              </a:r>
            </a:p>
          </p:txBody>
        </p:sp>
        <p:sp>
          <p:nvSpPr>
            <p:cNvPr id="25618" name="Oval 12"/>
            <p:cNvSpPr>
              <a:spLocks noChangeArrowheads="1"/>
            </p:cNvSpPr>
            <p:nvPr/>
          </p:nvSpPr>
          <p:spPr bwMode="auto">
            <a:xfrm>
              <a:off x="1488" y="2880"/>
              <a:ext cx="576" cy="11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9" name="Oval 13"/>
            <p:cNvSpPr>
              <a:spLocks noChangeArrowheads="1"/>
            </p:cNvSpPr>
            <p:nvPr/>
          </p:nvSpPr>
          <p:spPr bwMode="auto">
            <a:xfrm>
              <a:off x="2544" y="2880"/>
              <a:ext cx="576" cy="14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0" name="Line 14"/>
            <p:cNvSpPr>
              <a:spLocks noChangeShapeType="1"/>
            </p:cNvSpPr>
            <p:nvPr/>
          </p:nvSpPr>
          <p:spPr bwMode="auto">
            <a:xfrm>
              <a:off x="1872" y="302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1" name="Line 15"/>
            <p:cNvSpPr>
              <a:spLocks noChangeShapeType="1"/>
            </p:cNvSpPr>
            <p:nvPr/>
          </p:nvSpPr>
          <p:spPr bwMode="auto">
            <a:xfrm>
              <a:off x="1872" y="3072"/>
              <a:ext cx="86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2" name="Line 16"/>
            <p:cNvSpPr>
              <a:spLocks noChangeShapeType="1"/>
            </p:cNvSpPr>
            <p:nvPr/>
          </p:nvSpPr>
          <p:spPr bwMode="auto">
            <a:xfrm flipV="1">
              <a:off x="1872" y="3408"/>
              <a:ext cx="91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3" name="Text Box 17"/>
            <p:cNvSpPr txBox="1">
              <a:spLocks noChangeArrowheads="1"/>
            </p:cNvSpPr>
            <p:nvPr/>
          </p:nvSpPr>
          <p:spPr bwMode="auto">
            <a:xfrm>
              <a:off x="998" y="3386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A=</a:t>
              </a:r>
            </a:p>
          </p:txBody>
        </p:sp>
        <p:sp>
          <p:nvSpPr>
            <p:cNvPr id="25624" name="Text Box 18"/>
            <p:cNvSpPr txBox="1">
              <a:spLocks noChangeArrowheads="1"/>
            </p:cNvSpPr>
            <p:nvPr/>
          </p:nvSpPr>
          <p:spPr bwMode="auto">
            <a:xfrm>
              <a:off x="2198" y="3818"/>
              <a:ext cx="3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/>
                <a:t>B=</a:t>
              </a:r>
            </a:p>
          </p:txBody>
        </p:sp>
      </p:grpSp>
      <p:sp>
        <p:nvSpPr>
          <p:cNvPr id="25606" name="AutoShape 19"/>
          <p:cNvSpPr>
            <a:spLocks noChangeAspect="1" noChangeArrowheads="1"/>
          </p:cNvSpPr>
          <p:nvPr/>
        </p:nvSpPr>
        <p:spPr bwMode="auto">
          <a:xfrm>
            <a:off x="3821113" y="5486400"/>
            <a:ext cx="746125" cy="671512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/>
              <a:t>makes</a:t>
            </a:r>
          </a:p>
        </p:txBody>
      </p:sp>
      <p:sp>
        <p:nvSpPr>
          <p:cNvPr id="25607" name="Rectangle 20"/>
          <p:cNvSpPr>
            <a:spLocks noChangeAspect="1" noChangeArrowheads="1"/>
          </p:cNvSpPr>
          <p:nvPr/>
        </p:nvSpPr>
        <p:spPr bwMode="auto">
          <a:xfrm>
            <a:off x="5165725" y="5635625"/>
            <a:ext cx="1082675" cy="3730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/>
              <a:t>Company</a:t>
            </a:r>
          </a:p>
        </p:txBody>
      </p:sp>
      <p:sp>
        <p:nvSpPr>
          <p:cNvPr id="25608" name="Rectangle 21"/>
          <p:cNvSpPr>
            <a:spLocks noChangeAspect="1" noChangeArrowheads="1"/>
          </p:cNvSpPr>
          <p:nvPr/>
        </p:nvSpPr>
        <p:spPr bwMode="auto">
          <a:xfrm>
            <a:off x="2438400" y="5822950"/>
            <a:ext cx="1046163" cy="3730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/>
              <a:t>Product</a:t>
            </a:r>
          </a:p>
        </p:txBody>
      </p:sp>
      <p:sp>
        <p:nvSpPr>
          <p:cNvPr id="25609" name="Line 22"/>
          <p:cNvSpPr>
            <a:spLocks noChangeAspect="1" noChangeShapeType="1"/>
          </p:cNvSpPr>
          <p:nvPr/>
        </p:nvSpPr>
        <p:spPr bwMode="auto">
          <a:xfrm>
            <a:off x="4567238" y="5822950"/>
            <a:ext cx="598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0" name="Line 23"/>
          <p:cNvSpPr>
            <a:spLocks noChangeAspect="1" noChangeShapeType="1"/>
          </p:cNvSpPr>
          <p:nvPr/>
        </p:nvSpPr>
        <p:spPr bwMode="auto">
          <a:xfrm flipH="1">
            <a:off x="3484563" y="5822950"/>
            <a:ext cx="336550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2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/>
      <p:bldP spid="25606" grpId="0" animBg="1"/>
      <p:bldP spid="25607" grpId="0" animBg="1"/>
      <p:bldP spid="25608" grpId="0" animBg="1"/>
      <p:bldP spid="25609" grpId="0" animBg="1"/>
      <p:bldP spid="256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118409</TotalTime>
  <Words>938</Words>
  <Application>Microsoft Macintosh PowerPoint</Application>
  <PresentationFormat>On-screen Show (4:3)</PresentationFormat>
  <Paragraphs>344</Paragraphs>
  <Slides>27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 Black</vt:lpstr>
      <vt:lpstr>Calibri</vt:lpstr>
      <vt:lpstr>Mangal</vt:lpstr>
      <vt:lpstr>Osaka</vt:lpstr>
      <vt:lpstr>Symbol</vt:lpstr>
      <vt:lpstr>Times New Roman</vt:lpstr>
      <vt:lpstr>Wingdings</vt:lpstr>
      <vt:lpstr>Arial</vt:lpstr>
      <vt:lpstr>Essential</vt:lpstr>
      <vt:lpstr>Cse 344</vt:lpstr>
      <vt:lpstr>Administrivia</vt:lpstr>
      <vt:lpstr>Database Design</vt:lpstr>
      <vt:lpstr>Database Design</vt:lpstr>
      <vt:lpstr>Database Design Process</vt:lpstr>
      <vt:lpstr>Entity / Relationship Diagrams</vt:lpstr>
      <vt:lpstr>  </vt:lpstr>
      <vt:lpstr>Keys in E/R Diagrams</vt:lpstr>
      <vt:lpstr>What is a Relation ?</vt:lpstr>
      <vt:lpstr>Multiplicity of E/R Relations</vt:lpstr>
      <vt:lpstr>  </vt:lpstr>
      <vt:lpstr>Attributes on Relationships</vt:lpstr>
      <vt:lpstr>Multi-way Relationships</vt:lpstr>
      <vt:lpstr>Arrows in Multiway Relationships</vt:lpstr>
      <vt:lpstr>Arrows in Multiway Relationships</vt:lpstr>
      <vt:lpstr>Converting Multi-way Relationships to Binary</vt:lpstr>
      <vt:lpstr>Converting Multi-way Relationships to Binary</vt:lpstr>
      <vt:lpstr>3. Design Principles</vt:lpstr>
      <vt:lpstr>Design Principles: What’s Wrong?</vt:lpstr>
      <vt:lpstr>Design Principles: What’s Wrong?</vt:lpstr>
      <vt:lpstr>From E/R Diagrams to Relational Schema</vt:lpstr>
      <vt:lpstr>Entity Set to Relation</vt:lpstr>
      <vt:lpstr>N-N Relationships to Relations</vt:lpstr>
      <vt:lpstr>N-N Relationships to Relations</vt:lpstr>
      <vt:lpstr>N-1 Relationships to Relations</vt:lpstr>
      <vt:lpstr>N-1 Relationships to Relations</vt:lpstr>
      <vt:lpstr>Multi-way Relationships to Relations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J. McCarty</cp:lastModifiedBy>
  <cp:revision>340</cp:revision>
  <cp:lastPrinted>2018-05-11T17:33:58Z</cp:lastPrinted>
  <dcterms:created xsi:type="dcterms:W3CDTF">2017-03-27T18:12:41Z</dcterms:created>
  <dcterms:modified xsi:type="dcterms:W3CDTF">2018-05-11T17:34:47Z</dcterms:modified>
</cp:coreProperties>
</file>