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289" r:id="rId3"/>
    <p:sldId id="413" r:id="rId4"/>
    <p:sldId id="414" r:id="rId5"/>
    <p:sldId id="415" r:id="rId6"/>
    <p:sldId id="298" r:id="rId7"/>
    <p:sldId id="417" r:id="rId8"/>
    <p:sldId id="418" r:id="rId9"/>
    <p:sldId id="419" r:id="rId10"/>
    <p:sldId id="261" r:id="rId11"/>
    <p:sldId id="300" r:id="rId12"/>
    <p:sldId id="264" r:id="rId13"/>
    <p:sldId id="407" r:id="rId14"/>
    <p:sldId id="408" r:id="rId15"/>
    <p:sldId id="409" r:id="rId16"/>
    <p:sldId id="410" r:id="rId17"/>
    <p:sldId id="266" r:id="rId18"/>
    <p:sldId id="378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379" r:id="rId27"/>
    <p:sldId id="411" r:id="rId28"/>
    <p:sldId id="412" r:id="rId29"/>
    <p:sldId id="400" r:id="rId30"/>
    <p:sldId id="401" r:id="rId31"/>
    <p:sldId id="402" r:id="rId32"/>
    <p:sldId id="403" r:id="rId33"/>
    <p:sldId id="404" r:id="rId34"/>
    <p:sldId id="405" r:id="rId35"/>
    <p:sldId id="310" r:id="rId36"/>
    <p:sldId id="421" r:id="rId37"/>
    <p:sldId id="420" r:id="rId38"/>
    <p:sldId id="32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2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illustrates foreign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73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7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40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7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82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3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0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60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29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book title, author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2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Relational Databases and SQLite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Elements of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</a:t>
            </a:r>
            <a:endParaRPr lang="en-US" dirty="0"/>
          </a:p>
          <a:p>
            <a:pPr lvl="1"/>
            <a:r>
              <a:rPr lang="en-US" dirty="0"/>
              <a:t>The actual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Schema</a:t>
            </a:r>
          </a:p>
          <a:p>
            <a:pPr lvl="1"/>
            <a:r>
              <a:rPr lang="en-US" dirty="0" smtClean="0"/>
              <a:t>Describe what data is being stored</a:t>
            </a:r>
          </a:p>
          <a:p>
            <a:r>
              <a:rPr lang="en-US" dirty="0" smtClean="0"/>
              <a:t>Query language</a:t>
            </a:r>
          </a:p>
          <a:p>
            <a:pPr lvl="1"/>
            <a:r>
              <a:rPr lang="en-US" dirty="0" smtClean="0"/>
              <a:t>How to retrieve and manipulate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Data is a collection of relations / tables: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600" dirty="0" smtClean="0"/>
          </a:p>
          <a:p>
            <a:endParaRPr lang="en-US" sz="2400" dirty="0" smtClean="0"/>
          </a:p>
          <a:p>
            <a:r>
              <a:rPr lang="en-US" sz="2400" dirty="0" smtClean="0"/>
              <a:t>mathematically, relation is a set of tuples</a:t>
            </a:r>
          </a:p>
          <a:p>
            <a:pPr lvl="1"/>
            <a:r>
              <a:rPr lang="en-US" dirty="0"/>
              <a:t>each tuple (or entry) must have a value for each attribute</a:t>
            </a:r>
          </a:p>
          <a:p>
            <a:pPr lvl="1"/>
            <a:r>
              <a:rPr lang="en-US" sz="2000" dirty="0" smtClean="0"/>
              <a:t>order of the rows is unspecified</a:t>
            </a:r>
          </a:p>
          <a:p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i="1" dirty="0" smtClean="0"/>
              <a:t>schema </a:t>
            </a:r>
            <a:r>
              <a:rPr lang="en-US" dirty="0" smtClean="0"/>
              <a:t> for this table? </a:t>
            </a:r>
          </a:p>
          <a:p>
            <a:r>
              <a:rPr lang="en-US" b="0" dirty="0" smtClean="0"/>
              <a:t>Company(</a:t>
            </a:r>
            <a:r>
              <a:rPr lang="en-US" b="0" dirty="0" err="1" smtClean="0"/>
              <a:t>cname</a:t>
            </a:r>
            <a:r>
              <a:rPr lang="en-US" b="0" dirty="0" smtClean="0"/>
              <a:t>, country, </a:t>
            </a:r>
            <a:r>
              <a:rPr lang="en-US" b="0" dirty="0" err="1" smtClean="0"/>
              <a:t>no_employees</a:t>
            </a:r>
            <a:r>
              <a:rPr lang="en-US" b="0" dirty="0" smtClean="0"/>
              <a:t>, </a:t>
            </a:r>
            <a:r>
              <a:rPr lang="en-US" b="0" dirty="0" err="1" smtClean="0"/>
              <a:t>for_profit</a:t>
            </a:r>
            <a:r>
              <a:rPr lang="en-US" b="0" dirty="0" smtClean="0"/>
              <a:t>)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07777"/>
              </p:ext>
            </p:extLst>
          </p:nvPr>
        </p:nvGraphicFramePr>
        <p:xfrm>
          <a:off x="2294467" y="2798924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0400" y="914400"/>
            <a:ext cx="1676400" cy="1274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columns /</a:t>
            </a:r>
          </a:p>
          <a:p>
            <a:pPr>
              <a:buNone/>
            </a:pPr>
            <a:r>
              <a:rPr lang="en-US" dirty="0" smtClean="0">
                <a:latin typeface="+mn-lt"/>
              </a:rPr>
              <a:t>attributes / fields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3292909"/>
            <a:ext cx="13522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rows </a:t>
            </a:r>
            <a:r>
              <a:rPr lang="en-US" smtClean="0">
                <a:latin typeface="+mn-lt"/>
              </a:rPr>
              <a:t>/ tuples / records</a:t>
            </a:r>
            <a:endParaRPr lang="en-US" dirty="0" smtClean="0"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72400" y="2176546"/>
            <a:ext cx="0" cy="6223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096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572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048000" y="2514600"/>
            <a:ext cx="0" cy="2843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2514600"/>
            <a:ext cx="472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504648" y="3733800"/>
            <a:ext cx="78981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894114" y="4101979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905000" y="4419600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905000" y="3352800"/>
            <a:ext cx="4003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905000" y="3352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03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Relational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Degree (</a:t>
            </a:r>
            <a:r>
              <a:rPr lang="en-US" dirty="0" err="1" smtClean="0"/>
              <a:t>arity</a:t>
            </a:r>
            <a:r>
              <a:rPr lang="en-US" dirty="0" smtClean="0"/>
              <a:t>) of a relation = #attributes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Each attribute has a type. </a:t>
            </a:r>
          </a:p>
          <a:p>
            <a:pPr lvl="1"/>
            <a:r>
              <a:rPr lang="en-US" dirty="0" smtClean="0"/>
              <a:t>Examples types:</a:t>
            </a:r>
          </a:p>
          <a:p>
            <a:pPr lvl="2"/>
            <a:r>
              <a:rPr lang="en-US" dirty="0" smtClean="0"/>
              <a:t>Strings: CHAR(20), VARCHAR(50), TEXT</a:t>
            </a:r>
          </a:p>
          <a:p>
            <a:pPr lvl="2"/>
            <a:r>
              <a:rPr lang="en-US" dirty="0" smtClean="0"/>
              <a:t>Numbers: INT, SMALLINT, FLOAT</a:t>
            </a:r>
          </a:p>
          <a:p>
            <a:pPr lvl="2"/>
            <a:r>
              <a:rPr lang="en-US" dirty="0" smtClean="0"/>
              <a:t>MONEY, DATETIME, </a:t>
            </a:r>
            <a:r>
              <a:rPr lang="is-IS" dirty="0" smtClean="0"/>
              <a:t>…</a:t>
            </a:r>
          </a:p>
          <a:p>
            <a:pPr lvl="2"/>
            <a:r>
              <a:rPr lang="is-IS" dirty="0" smtClean="0"/>
              <a:t>Few more that are vendor specific</a:t>
            </a:r>
          </a:p>
          <a:p>
            <a:pPr lvl="1"/>
            <a:r>
              <a:rPr lang="is-IS" dirty="0" smtClean="0"/>
              <a:t>Statically and strictly enforced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Independent of the implementation of the tables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858000" cy="762000"/>
          </a:xfrm>
        </p:spPr>
        <p:txBody>
          <a:bodyPr/>
          <a:lstStyle/>
          <a:p>
            <a:r>
              <a:rPr lang="en-US" dirty="0" smtClean="0"/>
              <a:t>How would you implement this?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0600" y="23622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0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858000" cy="762000"/>
          </a:xfrm>
        </p:spPr>
        <p:txBody>
          <a:bodyPr/>
          <a:lstStyle/>
          <a:p>
            <a:r>
              <a:rPr lang="en-US" dirty="0" smtClean="0"/>
              <a:t>How would you implement this?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0600" y="23622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4343400"/>
            <a:ext cx="476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Row major: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as an array of objects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219200" y="4953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GizmoWorks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Japan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50000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Japan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30000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Canada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500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3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858000" cy="762000"/>
          </a:xfrm>
        </p:spPr>
        <p:txBody>
          <a:bodyPr/>
          <a:lstStyle/>
          <a:p>
            <a:r>
              <a:rPr lang="en-US" dirty="0" smtClean="0"/>
              <a:t>How would you implement this?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0600" y="23622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4343400"/>
            <a:ext cx="5710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Column major: as one array per attribute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66800" y="4800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GizmoWorks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066800" y="5308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066800" y="6324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066800" y="5816600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858000" cy="762000"/>
          </a:xfrm>
        </p:spPr>
        <p:txBody>
          <a:bodyPr/>
          <a:lstStyle/>
          <a:p>
            <a:r>
              <a:rPr lang="en-US" dirty="0" smtClean="0"/>
              <a:t>How would you implement this?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4724400"/>
            <a:ext cx="7528277" cy="19020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b="1" dirty="0" smtClean="0">
                <a:cs typeface="Arial"/>
              </a:rPr>
              <a:t>Physical data independence</a:t>
            </a:r>
            <a:endParaRPr lang="en-US" sz="2800" dirty="0" smtClean="0">
              <a:cs typeface="Arial"/>
            </a:endParaRPr>
          </a:p>
          <a:p>
            <a:pPr>
              <a:buFontTx/>
              <a:buNone/>
            </a:pPr>
            <a:r>
              <a:rPr lang="en-US" sz="2800" dirty="0" smtClean="0">
                <a:cs typeface="Arial"/>
              </a:rPr>
              <a:t>The logical definition of the data remains unchanged, even when we make changes to the actual implementation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0600" y="23622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2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63554"/>
              </p:ext>
            </p:extLst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7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228600" y="3505200"/>
            <a:ext cx="818998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4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01301"/>
              </p:ext>
            </p:extLst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228600" y="3505200"/>
            <a:ext cx="818998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1371600" y="3505200"/>
            <a:ext cx="1630800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Not 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74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9103539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Online </a:t>
            </a:r>
            <a:r>
              <a:rPr lang="en-US" sz="2400" dirty="0" smtClean="0"/>
              <a:t>Quizzes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Newgradiance.com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Course token: </a:t>
            </a:r>
            <a:r>
              <a:rPr lang="cs-CZ" sz="2400" b="1" dirty="0" smtClean="0"/>
              <a:t>8960A1C6</a:t>
            </a:r>
            <a:endParaRPr lang="cs-CZ" sz="2400" b="1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Code </a:t>
            </a:r>
            <a:r>
              <a:rPr lang="en-US" sz="2400" dirty="0" smtClean="0"/>
              <a:t>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Should have a </a:t>
            </a:r>
            <a:r>
              <a:rPr lang="en-US" sz="2400" dirty="0" err="1" smtClean="0"/>
              <a:t>gitlab</a:t>
            </a:r>
            <a:r>
              <a:rPr lang="en-US" sz="2400" dirty="0" smtClean="0"/>
              <a:t> repo cloned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Has HW1 in it, follow instructions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Section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Largely help with setup, but some practice with basic SQLite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42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65382"/>
              </p:ext>
            </p:extLst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228600" y="3505200"/>
            <a:ext cx="818998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1371600" y="3505200"/>
            <a:ext cx="1630800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Not 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3200400" y="3505200"/>
            <a:ext cx="2153986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 this a key?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60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Key = one (or multiple) attributes that uniquely identify a record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61055"/>
              </p:ext>
            </p:extLst>
          </p:nvPr>
        </p:nvGraphicFramePr>
        <p:xfrm>
          <a:off x="914400" y="4191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HappyCam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228600" y="3505200"/>
            <a:ext cx="818998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1371600" y="3505200"/>
            <a:ext cx="1630800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Not 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3200400" y="3505200"/>
            <a:ext cx="2153986" cy="519351"/>
          </a:xfrm>
          <a:prstGeom prst="wedgeEllipseCallout">
            <a:avLst>
              <a:gd name="adj1" fmla="val 40148"/>
              <a:gd name="adj2" fmla="val 793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Is this a key?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3200400"/>
            <a:ext cx="3328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No: future updates to the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database may create duplicate</a:t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no_employees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8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Multi-attribute Key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58825"/>
              </p:ext>
            </p:extLst>
          </p:nvPr>
        </p:nvGraphicFramePr>
        <p:xfrm>
          <a:off x="914400" y="3810000"/>
          <a:ext cx="6392332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8083"/>
                <a:gridCol w="1289050"/>
                <a:gridCol w="2057400"/>
                <a:gridCol w="1447799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fName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lName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156485" y="1828800"/>
            <a:ext cx="3633521" cy="986766"/>
          </a:xfrm>
          <a:prstGeom prst="wedgeEllipseCallout">
            <a:avLst>
              <a:gd name="adj1" fmla="val 15506"/>
              <a:gd name="adj2" fmla="val 906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Key = </a:t>
            </a:r>
            <a:r>
              <a:rPr lang="en-US" sz="1800" dirty="0" err="1" smtClean="0">
                <a:latin typeface="+mn-lt"/>
              </a:rPr>
              <a:t>fName,lName</a:t>
            </a:r>
            <a:endParaRPr lang="en-US" sz="1800" dirty="0" smtClean="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(what does this mean?)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5400000">
            <a:off x="2209800" y="2133600"/>
            <a:ext cx="304800" cy="28956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66731"/>
              </p:ext>
            </p:extLst>
          </p:nvPr>
        </p:nvGraphicFramePr>
        <p:xfrm>
          <a:off x="381000" y="3124200"/>
          <a:ext cx="8382000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676400"/>
                <a:gridCol w="1352222"/>
                <a:gridCol w="2158227"/>
                <a:gridCol w="1518751"/>
              </a:tblGrid>
              <a:tr h="290941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SSN</a:t>
                      </a:r>
                      <a:endParaRPr lang="en-US" u="sng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fName</a:t>
                      </a:r>
                      <a:endParaRPr lang="en-US" u="non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lName</a:t>
                      </a:r>
                      <a:endParaRPr lang="en-US" u="none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111-22-3333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222-33-4444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333-44-5555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444-55-6666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 bwMode="auto">
          <a:xfrm>
            <a:off x="609600" y="1905000"/>
            <a:ext cx="818998" cy="519351"/>
          </a:xfrm>
          <a:prstGeom prst="wedgeEllipseCallout">
            <a:avLst>
              <a:gd name="adj1" fmla="val 15506"/>
              <a:gd name="adj2" fmla="val 906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5400000">
            <a:off x="3429000" y="1447800"/>
            <a:ext cx="304800" cy="28956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 rot="5400000">
            <a:off x="952500" y="2247900"/>
            <a:ext cx="304800" cy="1295400"/>
          </a:xfrm>
          <a:prstGeom prst="leftBrace">
            <a:avLst>
              <a:gd name="adj1" fmla="val 3428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>
            <a:off x="2757359" y="1828800"/>
            <a:ext cx="2009881" cy="519351"/>
          </a:xfrm>
          <a:prstGeom prst="wedgeEllipseCallout">
            <a:avLst>
              <a:gd name="adj1" fmla="val -8889"/>
              <a:gd name="adj2" fmla="val 1030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Another key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257800"/>
            <a:ext cx="7840608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We can choose one key and designate it as </a:t>
            </a:r>
            <a:r>
              <a:rPr lang="en-US" i="1" u="sng" dirty="0" smtClean="0">
                <a:latin typeface="+mn-lt"/>
              </a:rPr>
              <a:t>primary key</a:t>
            </a:r>
            <a:endParaRPr lang="en-US" dirty="0" smtClean="0">
              <a:latin typeface="+mn-lt"/>
            </a:endParaRPr>
          </a:p>
          <a:p>
            <a:pPr>
              <a:buNone/>
            </a:pPr>
            <a:r>
              <a:rPr lang="en-US" dirty="0" smtClean="0">
                <a:latin typeface="+mn-lt"/>
              </a:rPr>
              <a:t>E.g.: primary key = SSN</a:t>
            </a:r>
          </a:p>
        </p:txBody>
      </p:sp>
    </p:spTree>
    <p:extLst>
      <p:ext uri="{BB962C8B-B14F-4D97-AF65-F5344CB8AC3E}">
        <p14:creationId xmlns:p14="http://schemas.microsoft.com/office/powerpoint/2010/main" val="39072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0296"/>
              </p:ext>
            </p:extLst>
          </p:nvPr>
        </p:nvGraphicFramePr>
        <p:xfrm>
          <a:off x="457200" y="33528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88739"/>
              </p:ext>
            </p:extLst>
          </p:nvPr>
        </p:nvGraphicFramePr>
        <p:xfrm>
          <a:off x="457200" y="5105400"/>
          <a:ext cx="36957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276808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320M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676400"/>
            <a:ext cx="8476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country,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no_employees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for_profit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Country(</a:t>
            </a:r>
            <a:r>
              <a:rPr lang="en-US" u="sng" dirty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population)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810000" y="2514600"/>
            <a:ext cx="2316442" cy="908864"/>
          </a:xfrm>
          <a:prstGeom prst="wedgeEllipseCallout">
            <a:avLst>
              <a:gd name="adj1" fmla="val -65479"/>
              <a:gd name="adj2" fmla="val 513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Foreign key to</a:t>
            </a:r>
            <a:br>
              <a:rPr lang="en-US" sz="1800" dirty="0" smtClean="0">
                <a:latin typeface="+mn-lt"/>
              </a:rPr>
            </a:br>
            <a:r>
              <a:rPr lang="en-US" sz="1800" dirty="0" err="1" smtClean="0">
                <a:latin typeface="+mn-lt"/>
              </a:rPr>
              <a:t>Country.name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698" y="29718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Company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648200"/>
            <a:ext cx="10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Country</a:t>
            </a:r>
          </a:p>
        </p:txBody>
      </p:sp>
    </p:spTree>
    <p:extLst>
      <p:ext uri="{BB962C8B-B14F-4D97-AF65-F5344CB8AC3E}">
        <p14:creationId xmlns:p14="http://schemas.microsoft.com/office/powerpoint/2010/main" val="22966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r>
              <a:rPr lang="en-US" dirty="0"/>
              <a:t>Key = </a:t>
            </a:r>
            <a:r>
              <a:rPr lang="en-US" dirty="0" smtClean="0"/>
              <a:t>columns </a:t>
            </a:r>
            <a:r>
              <a:rPr lang="en-US" dirty="0"/>
              <a:t>that uniquely </a:t>
            </a:r>
            <a:r>
              <a:rPr lang="en-US" dirty="0" smtClean="0"/>
              <a:t>identify tuple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sually we underline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relation can have many </a:t>
            </a:r>
            <a:r>
              <a:rPr lang="en-US" dirty="0" smtClean="0"/>
              <a:t>keys, but </a:t>
            </a:r>
            <a:r>
              <a:rPr lang="en-US" dirty="0"/>
              <a:t>only one </a:t>
            </a:r>
            <a:r>
              <a:rPr lang="en-US" dirty="0" smtClean="0"/>
              <a:t>can </a:t>
            </a:r>
            <a:r>
              <a:rPr lang="en-US" dirty="0"/>
              <a:t>be chosen </a:t>
            </a:r>
            <a:r>
              <a:rPr lang="en-US" dirty="0" smtClean="0"/>
              <a:t>as </a:t>
            </a:r>
            <a:r>
              <a:rPr lang="en-US" i="1" dirty="0"/>
              <a:t>primary </a:t>
            </a:r>
            <a:r>
              <a:rPr lang="en-US" i="1" dirty="0" smtClean="0"/>
              <a:t>key</a:t>
            </a:r>
            <a:endParaRPr lang="en-US" dirty="0" smtClean="0"/>
          </a:p>
          <a:p>
            <a:r>
              <a:rPr lang="en-US" dirty="0" smtClean="0"/>
              <a:t>Foreign key:</a:t>
            </a:r>
          </a:p>
          <a:p>
            <a:pPr lvl="1"/>
            <a:r>
              <a:rPr lang="en-US" dirty="0" smtClean="0"/>
              <a:t>Attribute(s) whose value is a key of a record in some other relation</a:t>
            </a:r>
          </a:p>
          <a:p>
            <a:pPr lvl="1"/>
            <a:r>
              <a:rPr lang="en-US" dirty="0" smtClean="0"/>
              <a:t>Foreign keys are sometimes called </a:t>
            </a:r>
            <a:r>
              <a:rPr lang="en-US" i="1" dirty="0" smtClean="0"/>
              <a:t>semantic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Keys: Example</a:t>
            </a:r>
            <a:endParaRPr lang="en-US" dirty="0"/>
          </a:p>
        </p:txBody>
      </p:sp>
      <p:pic>
        <p:nvPicPr>
          <p:cNvPr id="1026" name="Picture 2" descr="ttp://www.mysqltutorial.org/wp-content/uploads/2009/12/MySQL-Sample-Database-Sch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75" y="1929676"/>
            <a:ext cx="5776272" cy="461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2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94728" cy="1371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94728" cy="1371600"/>
          </a:xfrm>
        </p:spPr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Why?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Preserves data </a:t>
            </a:r>
            <a:r>
              <a:rPr lang="mr-IN" dirty="0" smtClean="0"/>
              <a:t>–</a:t>
            </a:r>
            <a:r>
              <a:rPr lang="en-US" dirty="0" smtClean="0"/>
              <a:t> if two objects refer to the same common object, that objects data are consistent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Saves space </a:t>
            </a:r>
            <a:r>
              <a:rPr lang="mr-IN" dirty="0" smtClean="0"/>
              <a:t>–</a:t>
            </a:r>
            <a:r>
              <a:rPr lang="en-US" dirty="0" smtClean="0"/>
              <a:t> no need to repeat relevant data if it can be relinked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559298" cy="2590800"/>
          </a:xfrm>
        </p:spPr>
        <p:txBody>
          <a:bodyPr/>
          <a:lstStyle/>
          <a:p>
            <a:r>
              <a:rPr lang="en-US" sz="2800" dirty="0" smtClean="0"/>
              <a:t>All relations must be flat: we say that the relation is in </a:t>
            </a:r>
            <a:r>
              <a:rPr lang="en-US" sz="2800" i="1" dirty="0" smtClean="0"/>
              <a:t>first normal form</a:t>
            </a: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3716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3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a </a:t>
            </a:r>
            <a:r>
              <a:rPr lang="en-US" sz="3600" dirty="0" smtClean="0"/>
              <a:t>database?</a:t>
            </a:r>
            <a:endParaRPr lang="en-US" sz="3600" dirty="0"/>
          </a:p>
          <a:p>
            <a:pPr lvl="1"/>
            <a:r>
              <a:rPr lang="en-US" dirty="0"/>
              <a:t>A collection of files storing related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/>
              <a:t>What is a </a:t>
            </a:r>
            <a:r>
              <a:rPr lang="en-US" dirty="0" smtClean="0"/>
              <a:t>DBMS?</a:t>
            </a:r>
            <a:endParaRPr lang="en-US" dirty="0"/>
          </a:p>
          <a:p>
            <a:pPr lvl="1"/>
            <a:r>
              <a:rPr lang="en-US" dirty="0" smtClean="0"/>
              <a:t>An application program that </a:t>
            </a:r>
            <a:r>
              <a:rPr lang="en-US" dirty="0"/>
              <a:t>allows us to manage efficiently </a:t>
            </a:r>
            <a:r>
              <a:rPr lang="en-US" dirty="0" smtClean="0"/>
              <a:t>the collection of data files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559298" cy="2590800"/>
          </a:xfrm>
        </p:spPr>
        <p:txBody>
          <a:bodyPr/>
          <a:lstStyle/>
          <a:p>
            <a:r>
              <a:rPr lang="en-US" sz="2800" dirty="0" smtClean="0"/>
              <a:t>All relations must be flat: we say that the relation is in </a:t>
            </a:r>
            <a:r>
              <a:rPr lang="en-US" sz="2800" i="1" dirty="0" smtClean="0"/>
              <a:t>first normal form</a:t>
            </a:r>
            <a:endParaRPr lang="en-US" sz="2800" dirty="0" smtClean="0"/>
          </a:p>
          <a:p>
            <a:r>
              <a:rPr lang="en-US" sz="2800" dirty="0" smtClean="0"/>
              <a:t>E.g. we want to add products manufactured by each company: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3716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559298" cy="2590800"/>
          </a:xfrm>
        </p:spPr>
        <p:txBody>
          <a:bodyPr/>
          <a:lstStyle/>
          <a:p>
            <a:r>
              <a:rPr lang="en-US" sz="2800" dirty="0"/>
              <a:t>All relations must be flat: we say that the relation is in </a:t>
            </a:r>
            <a:r>
              <a:rPr lang="en-US" sz="2800" i="1" dirty="0"/>
              <a:t>first normal form</a:t>
            </a:r>
            <a:endParaRPr lang="en-US" sz="2800" dirty="0"/>
          </a:p>
          <a:p>
            <a:r>
              <a:rPr lang="en-US" sz="2800" dirty="0"/>
              <a:t>E.g. we want to add products manufactured by each company: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3716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86868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524000"/>
                <a:gridCol w="1752600"/>
                <a:gridCol w="1447800"/>
                <a:gridCol w="274320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477000" y="6172200"/>
          <a:ext cx="2286000" cy="48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609600"/>
                <a:gridCol w="762000"/>
              </a:tblGrid>
              <a:tr h="179365">
                <a:tc>
                  <a:txBody>
                    <a:bodyPr/>
                    <a:lstStyle/>
                    <a:p>
                      <a:r>
                        <a:rPr lang="en-US" sz="1000" u="sng" dirty="0" err="1" smtClean="0"/>
                        <a:t>pname</a:t>
                      </a:r>
                      <a:endParaRPr lang="en-US" sz="1000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price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Appliance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400800" y="5257800"/>
          <a:ext cx="2438400" cy="73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609600"/>
                <a:gridCol w="914400"/>
              </a:tblGrid>
              <a:tr h="179365">
                <a:tc>
                  <a:txBody>
                    <a:bodyPr/>
                    <a:lstStyle/>
                    <a:p>
                      <a:r>
                        <a:rPr lang="en-US" sz="1000" u="sng" dirty="0" err="1" smtClean="0"/>
                        <a:t>pname</a:t>
                      </a:r>
                      <a:endParaRPr lang="en-US" sz="1000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price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SingleTouch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149.99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Photography</a:t>
                      </a:r>
                      <a:endParaRPr lang="en-US" sz="1000" dirty="0"/>
                    </a:p>
                  </a:txBody>
                  <a:tcPr/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Gadget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Toy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559298" cy="2590800"/>
          </a:xfrm>
        </p:spPr>
        <p:txBody>
          <a:bodyPr/>
          <a:lstStyle/>
          <a:p>
            <a:r>
              <a:rPr lang="en-US" sz="2800" dirty="0"/>
              <a:t>All relations must be flat: we say that the relation is in </a:t>
            </a:r>
            <a:r>
              <a:rPr lang="en-US" sz="2800" i="1" dirty="0"/>
              <a:t>first normal form</a:t>
            </a:r>
            <a:endParaRPr lang="en-US" sz="2800" dirty="0"/>
          </a:p>
          <a:p>
            <a:r>
              <a:rPr lang="en-US" sz="2800" dirty="0"/>
              <a:t>E.g. we want to add products manufactured by each company: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3716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4800" y="4800600"/>
          <a:ext cx="86868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524000"/>
                <a:gridCol w="1752600"/>
                <a:gridCol w="1447800"/>
                <a:gridCol w="2743200"/>
              </a:tblGrid>
              <a:tr h="3060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 anchor="ctr"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477000" y="6172200"/>
          <a:ext cx="2286000" cy="488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609600"/>
                <a:gridCol w="762000"/>
              </a:tblGrid>
              <a:tr h="179365">
                <a:tc>
                  <a:txBody>
                    <a:bodyPr/>
                    <a:lstStyle/>
                    <a:p>
                      <a:r>
                        <a:rPr lang="en-US" sz="1000" u="sng" dirty="0" err="1" smtClean="0"/>
                        <a:t>pname</a:t>
                      </a:r>
                      <a:endParaRPr lang="en-US" sz="1000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price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Appliance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400800" y="5257800"/>
          <a:ext cx="2438400" cy="733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609600"/>
                <a:gridCol w="914400"/>
              </a:tblGrid>
              <a:tr h="179365">
                <a:tc>
                  <a:txBody>
                    <a:bodyPr/>
                    <a:lstStyle/>
                    <a:p>
                      <a:r>
                        <a:rPr lang="en-US" sz="1000" u="sng" dirty="0" err="1" smtClean="0"/>
                        <a:t>pname</a:t>
                      </a:r>
                      <a:endParaRPr lang="en-US" sz="1000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price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SingleTouch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149.99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Photography</a:t>
                      </a:r>
                      <a:endParaRPr lang="en-US" sz="1000" dirty="0"/>
                    </a:p>
                  </a:txBody>
                  <a:tcPr/>
                </a:tc>
              </a:tr>
              <a:tr h="24501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Gadget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Toy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Callout 10"/>
          <p:cNvSpPr/>
          <p:nvPr/>
        </p:nvSpPr>
        <p:spPr bwMode="auto">
          <a:xfrm>
            <a:off x="6410927" y="4114800"/>
            <a:ext cx="1666620" cy="519351"/>
          </a:xfrm>
          <a:prstGeom prst="wedgeEllipseCallout">
            <a:avLst>
              <a:gd name="adj1" fmla="val -36526"/>
              <a:gd name="adj2" fmla="val 742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Non-1NF!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17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Normal Form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2000" y="2819400"/>
          <a:ext cx="73914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229844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cname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no_employees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for_profit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4572000"/>
          <a:ext cx="73914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25908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pname</a:t>
                      </a:r>
                      <a:endParaRPr lang="en-US" u="sng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2438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Company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4114800"/>
            <a:ext cx="1196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Products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5156798" y="1828800"/>
            <a:ext cx="2436263" cy="519351"/>
          </a:xfrm>
          <a:prstGeom prst="wedgeEllipseCallout">
            <a:avLst>
              <a:gd name="adj1" fmla="val -36526"/>
              <a:gd name="adj2" fmla="val 742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Now it’s in 1NF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8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Models: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+ Instance + Query language</a:t>
            </a:r>
          </a:p>
          <a:p>
            <a:r>
              <a:rPr lang="en-US" dirty="0" smtClean="0"/>
              <a:t>Relational model:</a:t>
            </a:r>
          </a:p>
          <a:p>
            <a:pPr lvl="1"/>
            <a:r>
              <a:rPr lang="en-US" dirty="0" smtClean="0"/>
              <a:t>Database = collection of tables</a:t>
            </a:r>
          </a:p>
          <a:p>
            <a:pPr lvl="1"/>
            <a:r>
              <a:rPr lang="en-US" dirty="0" smtClean="0"/>
              <a:t>Each table is flat: “first normal form”</a:t>
            </a:r>
          </a:p>
          <a:p>
            <a:pPr lvl="1"/>
            <a:r>
              <a:rPr lang="en-US" dirty="0" smtClean="0"/>
              <a:t>Key: may consists of multiple attributes</a:t>
            </a:r>
          </a:p>
          <a:p>
            <a:pPr lvl="1"/>
            <a:r>
              <a:rPr lang="en-US" dirty="0" smtClean="0"/>
              <a:t>Foreign key: “semantic pointer”</a:t>
            </a:r>
          </a:p>
          <a:p>
            <a:pPr lvl="1"/>
            <a:r>
              <a:rPr lang="en-US" dirty="0" smtClean="0"/>
              <a:t>Physical data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What operations should we expect SQLite (or any DBMS) to support just on what we know right now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What operations should we expect SQLite (or any DBMS) to support just on what we know right now?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sorts of inputs do these functions need to have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What operations should we expect SQLite (or any DBMS) to support just on what we know right now?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sorts of inputs do these functions need to have?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table: table name, schema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into: table name, tuple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select: table name, attributes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from: table name, condition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TABLE [</a:t>
            </a:r>
            <a:r>
              <a:rPr lang="en-US" dirty="0" err="1" smtClean="0"/>
              <a:t>tablename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>		([att1] [type1], </a:t>
            </a:r>
            <a:br>
              <a:rPr lang="en-US" dirty="0" smtClean="0"/>
            </a:br>
            <a:r>
              <a:rPr lang="en-US" dirty="0" smtClean="0"/>
              <a:t>		 [att2] [type2]…);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 [</a:t>
            </a:r>
            <a:r>
              <a:rPr lang="en-US" dirty="0" err="1" smtClean="0"/>
              <a:t>tablename</a:t>
            </a:r>
            <a:r>
              <a:rPr lang="en-US" dirty="0" smtClean="0"/>
              <a:t>] VALUES ([val1],[val2]…);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 [att1],[att2],…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our example: want to design a database of books:</a:t>
            </a:r>
          </a:p>
          <a:p>
            <a:pPr lvl="1"/>
            <a:r>
              <a:rPr lang="en-US" dirty="0" smtClean="0"/>
              <a:t>author, title, publisher, pub date, price,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How should we describe this data?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Data model</a:t>
            </a:r>
            <a:r>
              <a:rPr lang="en-US" b="1" dirty="0" smtClean="0"/>
              <a:t> </a:t>
            </a:r>
            <a:r>
              <a:rPr lang="en-US" dirty="0" smtClean="0"/>
              <a:t>= mathematical formalism (or conceptual way) for describing the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2800" dirty="0" smtClean="0"/>
              <a:t>Relational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ata represented as relations</a:t>
            </a:r>
          </a:p>
          <a:p>
            <a:r>
              <a:rPr lang="en-US" sz="2800" dirty="0" smtClean="0"/>
              <a:t>Semi-structured (</a:t>
            </a:r>
            <a:r>
              <a:rPr lang="en-US" sz="2800" dirty="0" err="1" smtClean="0"/>
              <a:t>Json</a:t>
            </a:r>
            <a:r>
              <a:rPr lang="en-US" sz="2800" dirty="0" smtClean="0"/>
              <a:t>/XML) </a:t>
            </a:r>
          </a:p>
          <a:p>
            <a:pPr lvl="1"/>
            <a:r>
              <a:rPr lang="en-US" sz="2400" dirty="0" smtClean="0"/>
              <a:t>Data represented as trees</a:t>
            </a:r>
          </a:p>
          <a:p>
            <a:r>
              <a:rPr lang="en-US" sz="2800" dirty="0" smtClean="0"/>
              <a:t>Key-value pairs</a:t>
            </a:r>
          </a:p>
          <a:p>
            <a:pPr lvl="1"/>
            <a:r>
              <a:rPr lang="en-US" sz="2400" dirty="0" smtClean="0"/>
              <a:t>Used by NoSQL systems</a:t>
            </a:r>
          </a:p>
          <a:p>
            <a:r>
              <a:rPr lang="en-US" sz="2800" dirty="0" smtClean="0"/>
              <a:t>Graph</a:t>
            </a:r>
          </a:p>
          <a:p>
            <a:r>
              <a:rPr lang="en-US" sz="2800" dirty="0" smtClean="0"/>
              <a:t>Object-oriented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1676400"/>
            <a:ext cx="7051214" cy="1066800"/>
            <a:chOff x="457200" y="1676400"/>
            <a:chExt cx="7051214" cy="838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457200" y="1676400"/>
              <a:ext cx="5562600" cy="8382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" name="Oval Callout 6"/>
            <p:cNvSpPr/>
            <p:nvPr/>
          </p:nvSpPr>
          <p:spPr bwMode="auto">
            <a:xfrm>
              <a:off x="6400800" y="1828800"/>
              <a:ext cx="1107614" cy="519351"/>
            </a:xfrm>
            <a:prstGeom prst="wedgeEllipseCallout">
              <a:avLst>
                <a:gd name="adj1" fmla="val -78255"/>
                <a:gd name="adj2" fmla="val -644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Unit 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1600" y="2743200"/>
            <a:ext cx="2174414" cy="1828800"/>
            <a:chOff x="5181600" y="2743200"/>
            <a:chExt cx="2174414" cy="1828800"/>
          </a:xfrm>
        </p:grpSpPr>
        <p:sp>
          <p:nvSpPr>
            <p:cNvPr id="8" name="Oval Callout 7"/>
            <p:cNvSpPr/>
            <p:nvPr/>
          </p:nvSpPr>
          <p:spPr bwMode="auto">
            <a:xfrm>
              <a:off x="6248400" y="3429000"/>
              <a:ext cx="1107614" cy="519351"/>
            </a:xfrm>
            <a:prstGeom prst="wedgeEllipseCallout">
              <a:avLst>
                <a:gd name="adj1" fmla="val -78255"/>
                <a:gd name="adj2" fmla="val -644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Unit 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>
              <a:off x="5181600" y="2743200"/>
              <a:ext cx="384048" cy="1828800"/>
            </a:xfrm>
            <a:prstGeom prst="rightBrace">
              <a:avLst>
                <a:gd name="adj1" fmla="val 43143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6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56832" cy="1371600"/>
          </a:xfrm>
        </p:spPr>
        <p:txBody>
          <a:bodyPr/>
          <a:lstStyle/>
          <a:p>
            <a:r>
              <a:rPr lang="en-US" dirty="0" smtClean="0"/>
              <a:t>databases vs.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9226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are some important distinctions between database systems, and data structure systems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338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56832" cy="1371600"/>
          </a:xfrm>
        </p:spPr>
        <p:txBody>
          <a:bodyPr/>
          <a:lstStyle/>
          <a:p>
            <a:r>
              <a:rPr lang="en-US" dirty="0" smtClean="0"/>
              <a:t>databases vs.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9226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are some important distinctions between database systems, and data structure systems?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Structure</a:t>
            </a:r>
            <a:r>
              <a:rPr lang="en-US" sz="2400" dirty="0" smtClean="0"/>
              <a:t>: Java – concerned with “physical structure”. DBMS – concerned with “conceptual structure</a:t>
            </a:r>
            <a:r>
              <a:rPr lang="en-US" sz="2400" dirty="0" smtClean="0"/>
              <a:t>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962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56832" cy="1371600"/>
          </a:xfrm>
        </p:spPr>
        <p:txBody>
          <a:bodyPr/>
          <a:lstStyle/>
          <a:p>
            <a:r>
              <a:rPr lang="en-US" dirty="0" smtClean="0"/>
              <a:t>databases vs.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9226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are some important distinctions between database systems, and data structure systems?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Structure</a:t>
            </a:r>
            <a:r>
              <a:rPr lang="en-US" sz="2400" dirty="0" smtClean="0"/>
              <a:t>: Java – concerned with “physical structure”. DBMS – concerned with “conceptual structure”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Operations: </a:t>
            </a:r>
            <a:r>
              <a:rPr lang="en-US" sz="2400" dirty="0" smtClean="0"/>
              <a:t>Java – low level, DBMS – restricts allowable operations. </a:t>
            </a:r>
            <a:r>
              <a:rPr lang="en-US" sz="2400" i="1" dirty="0" smtClean="0"/>
              <a:t>Efficiency and data </a:t>
            </a:r>
            <a:r>
              <a:rPr lang="en-US" sz="2400" i="1" dirty="0" smtClean="0"/>
              <a:t>control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821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56832" cy="1371600"/>
          </a:xfrm>
        </p:spPr>
        <p:txBody>
          <a:bodyPr/>
          <a:lstStyle/>
          <a:p>
            <a:r>
              <a:rPr lang="en-US" dirty="0" smtClean="0"/>
              <a:t>databases vs.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9226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are some important distinctions between database systems, and data structure systems?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Structure</a:t>
            </a:r>
            <a:r>
              <a:rPr lang="en-US" sz="2400" dirty="0" smtClean="0"/>
              <a:t>: Java – concerned with “physical structure”. DBMS – concerned with “conceptual structure”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Operations: </a:t>
            </a:r>
            <a:r>
              <a:rPr lang="en-US" sz="2400" dirty="0" smtClean="0"/>
              <a:t>Java – low level, DBMS – restricts allowable operations. </a:t>
            </a:r>
            <a:r>
              <a:rPr lang="en-US" sz="2400" i="1" dirty="0" smtClean="0"/>
              <a:t>Efficiency and data control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i="1" dirty="0" smtClean="0"/>
              <a:t>Data constraints: </a:t>
            </a:r>
            <a:r>
              <a:rPr lang="en-US" sz="2400" dirty="0" smtClean="0"/>
              <a:t>Enforced typing allows us to maximize our memory usage and to be confident our operations are successful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5249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72270</TotalTime>
  <Words>1581</Words>
  <Application>Microsoft Macintosh PowerPoint</Application>
  <PresentationFormat>On-screen Show (4:3)</PresentationFormat>
  <Paragraphs>637</Paragraphs>
  <Slides>38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 Black</vt:lpstr>
      <vt:lpstr>Calibri</vt:lpstr>
      <vt:lpstr>Consolas</vt:lpstr>
      <vt:lpstr>Mangal</vt:lpstr>
      <vt:lpstr>Times New Roman</vt:lpstr>
      <vt:lpstr>Arial</vt:lpstr>
      <vt:lpstr>Essential</vt:lpstr>
      <vt:lpstr>Cse 344</vt:lpstr>
      <vt:lpstr>Administrative minutiae</vt:lpstr>
      <vt:lpstr>Review</vt:lpstr>
      <vt:lpstr>Data Models</vt:lpstr>
      <vt:lpstr>Data Models</vt:lpstr>
      <vt:lpstr>databases vs.  data structures</vt:lpstr>
      <vt:lpstr>databases vs.  data structures</vt:lpstr>
      <vt:lpstr>databases vs.  data structures</vt:lpstr>
      <vt:lpstr>databases vs.  data structures</vt:lpstr>
      <vt:lpstr>3 Elements of Data Models</vt:lpstr>
      <vt:lpstr>Relational Model</vt:lpstr>
      <vt:lpstr>The Relational Data Model</vt:lpstr>
      <vt:lpstr>Table Implementation</vt:lpstr>
      <vt:lpstr>Table Implementation</vt:lpstr>
      <vt:lpstr>Table Implementation</vt:lpstr>
      <vt:lpstr>Table Implementation</vt:lpstr>
      <vt:lpstr>Keys</vt:lpstr>
      <vt:lpstr>Keys</vt:lpstr>
      <vt:lpstr>Keys</vt:lpstr>
      <vt:lpstr>Keys</vt:lpstr>
      <vt:lpstr>Keys</vt:lpstr>
      <vt:lpstr>Multi-attribute Key</vt:lpstr>
      <vt:lpstr>Multiple Keys</vt:lpstr>
      <vt:lpstr>Foreign Key</vt:lpstr>
      <vt:lpstr>Keys: Summary</vt:lpstr>
      <vt:lpstr>Keys: Example</vt:lpstr>
      <vt:lpstr>Relational databases</vt:lpstr>
      <vt:lpstr>Relational databases</vt:lpstr>
      <vt:lpstr>First Normal Form</vt:lpstr>
      <vt:lpstr>First Normal Form</vt:lpstr>
      <vt:lpstr>First Normal Form</vt:lpstr>
      <vt:lpstr>First Normal Form</vt:lpstr>
      <vt:lpstr>First Normal Form</vt:lpstr>
      <vt:lpstr>Data Models: Summary</vt:lpstr>
      <vt:lpstr>Demo 1</vt:lpstr>
      <vt:lpstr>Demo 1</vt:lpstr>
      <vt:lpstr>Demo 1</vt:lpstr>
      <vt:lpstr>Demo 1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264</cp:revision>
  <cp:lastPrinted>2018-03-28T16:04:42Z</cp:lastPrinted>
  <dcterms:created xsi:type="dcterms:W3CDTF">2017-03-27T18:12:41Z</dcterms:created>
  <dcterms:modified xsi:type="dcterms:W3CDTF">2018-03-28T17:58:20Z</dcterms:modified>
</cp:coreProperties>
</file>