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3"/>
  </p:notesMasterIdLst>
  <p:sldIdLst>
    <p:sldId id="256" r:id="rId2"/>
    <p:sldId id="534" r:id="rId3"/>
    <p:sldId id="535" r:id="rId4"/>
    <p:sldId id="536" r:id="rId5"/>
    <p:sldId id="569" r:id="rId6"/>
    <p:sldId id="537" r:id="rId7"/>
    <p:sldId id="538" r:id="rId8"/>
    <p:sldId id="539" r:id="rId9"/>
    <p:sldId id="540" r:id="rId10"/>
    <p:sldId id="541" r:id="rId11"/>
    <p:sldId id="542" r:id="rId12"/>
    <p:sldId id="543" r:id="rId13"/>
    <p:sldId id="545" r:id="rId14"/>
    <p:sldId id="546" r:id="rId15"/>
    <p:sldId id="547" r:id="rId16"/>
    <p:sldId id="548" r:id="rId17"/>
    <p:sldId id="549" r:id="rId18"/>
    <p:sldId id="550" r:id="rId19"/>
    <p:sldId id="551" r:id="rId20"/>
    <p:sldId id="552" r:id="rId21"/>
    <p:sldId id="553" r:id="rId22"/>
    <p:sldId id="554" r:id="rId23"/>
    <p:sldId id="555" r:id="rId24"/>
    <p:sldId id="556" r:id="rId25"/>
    <p:sldId id="557" r:id="rId26"/>
    <p:sldId id="558" r:id="rId27"/>
    <p:sldId id="559" r:id="rId28"/>
    <p:sldId id="560" r:id="rId29"/>
    <p:sldId id="561" r:id="rId30"/>
    <p:sldId id="562" r:id="rId31"/>
    <p:sldId id="563" r:id="rId32"/>
    <p:sldId id="570" r:id="rId33"/>
    <p:sldId id="571" r:id="rId34"/>
    <p:sldId id="572" r:id="rId35"/>
    <p:sldId id="573" r:id="rId36"/>
    <p:sldId id="574" r:id="rId37"/>
    <p:sldId id="575" r:id="rId38"/>
    <p:sldId id="564" r:id="rId39"/>
    <p:sldId id="576" r:id="rId40"/>
    <p:sldId id="567" r:id="rId41"/>
    <p:sldId id="568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17" autoAdjust="0"/>
    <p:restoredTop sz="84568" autoAdjust="0"/>
  </p:normalViewPr>
  <p:slideViewPr>
    <p:cSldViewPr snapToGrid="0" snapToObjects="1">
      <p:cViewPr varScale="1">
        <p:scale>
          <a:sx n="94" d="100"/>
          <a:sy n="94" d="100"/>
        </p:scale>
        <p:origin x="20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5/7/18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5/7/18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5/7/18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344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–  Exam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err="1" smtClean="0"/>
              <a:t>SQl</a:t>
            </a:r>
            <a:r>
              <a:rPr lang="en-US" dirty="0" smtClean="0"/>
              <a:t>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Flat tables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First normal form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Crosswalks and joins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Breaking up data into multiple relations</a:t>
            </a:r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2579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err="1" smtClean="0"/>
              <a:t>SQl</a:t>
            </a:r>
            <a:r>
              <a:rPr lang="en-US" dirty="0" smtClean="0"/>
              <a:t>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Create statements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Key declarations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Type declarations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Insert/Delete statements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Update statements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Drop table</a:t>
            </a:r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4310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err="1" smtClean="0"/>
              <a:t>SQl</a:t>
            </a:r>
            <a:r>
              <a:rPr lang="en-US" dirty="0" smtClean="0"/>
              <a:t>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Select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From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Where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Group by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Having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Order by</a:t>
            </a:r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7207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err="1" smtClean="0"/>
              <a:t>SQl</a:t>
            </a:r>
            <a:r>
              <a:rPr lang="en-US" dirty="0" smtClean="0"/>
              <a:t>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Distinct (and relation to group by)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Inner vs. Outer Joining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Left/Right/Full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Nested loop semantics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Cross join with selection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Self joins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Produce companies that produce gadgets and cameras</a:t>
            </a:r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2111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err="1" smtClean="0"/>
              <a:t>SQl</a:t>
            </a:r>
            <a:r>
              <a:rPr lang="en-US" dirty="0" smtClean="0"/>
              <a:t>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Aggregation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err="1" smtClean="0"/>
              <a:t>Count,sum,min,max,avg</a:t>
            </a: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Null values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IS NOT null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Count(null)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Where vs. Having</a:t>
            </a:r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3555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err="1" smtClean="0"/>
              <a:t>SQl</a:t>
            </a:r>
            <a:r>
              <a:rPr lang="en-US" dirty="0" smtClean="0"/>
              <a:t>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Constructing Queries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FWGHOS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Subqueries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In Select (Single attribute projection)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In From (subquery AS, WITH AS)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In Where (EXISTS, IN, ANY)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Correlated vs. Non-correlated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Un-nesting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Finding the Witness</a:t>
            </a:r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7688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err="1" smtClean="0"/>
              <a:t>SQl</a:t>
            </a:r>
            <a:r>
              <a:rPr lang="en-US" dirty="0" smtClean="0"/>
              <a:t>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Negation in subqueries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Monotonicity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Definitions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Example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Difficulties and necessity of subqueries</a:t>
            </a:r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3498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Relational </a:t>
            </a:r>
            <a:r>
              <a:rPr lang="en-US" dirty="0" err="1" smtClean="0"/>
              <a:t>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Set vs.  Bag semantics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Why bag?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Query plans and RA expressions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Operations (on relations, some with conditions)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Union, difference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Selection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Projection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Joins</a:t>
            </a:r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3789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Relational </a:t>
            </a:r>
            <a:r>
              <a:rPr lang="en-US" dirty="0" err="1" smtClean="0"/>
              <a:t>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Operations (on relations, some with conditions)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Union, difference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Selection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Projection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Joins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Duplicate elimination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Grouping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Sorting</a:t>
            </a:r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99055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Relational </a:t>
            </a:r>
            <a:r>
              <a:rPr lang="en-US" dirty="0" err="1" smtClean="0"/>
              <a:t>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Operations (on relations, some with conditions)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Union, difference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b="1" dirty="0" smtClean="0"/>
              <a:t>Selection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b="1" dirty="0" smtClean="0"/>
              <a:t>Projection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b="1" dirty="0" smtClean="0"/>
              <a:t>Joins (remember your conditions)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Duplicate elimination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b="1" dirty="0" smtClean="0"/>
              <a:t>Grouping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Sorting</a:t>
            </a:r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9047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Examination 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Exam </a:t>
            </a:r>
            <a:r>
              <a:rPr lang="en-US" sz="2800" dirty="0" smtClean="0"/>
              <a:t>Wednesday</a:t>
            </a: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9:30-10:20</a:t>
            </a: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One sheet of notes, front and back</a:t>
            </a: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Practice solutions out </a:t>
            </a:r>
            <a:r>
              <a:rPr lang="en-US" sz="2800" dirty="0" smtClean="0"/>
              <a:t>after class</a:t>
            </a: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Good luck!</a:t>
            </a:r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4796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Relational </a:t>
            </a:r>
            <a:r>
              <a:rPr lang="en-US" dirty="0" err="1" smtClean="0"/>
              <a:t>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How do we know SQL and RA are equally expressive?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Translating one to the other</a:t>
            </a:r>
            <a:endParaRPr lang="en-US" sz="2800" dirty="0"/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Multiple RA expressions possible for same query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DBMS optimization</a:t>
            </a:r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71584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Relational </a:t>
            </a:r>
            <a:r>
              <a:rPr lang="en-US" dirty="0" err="1" smtClean="0"/>
              <a:t>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Producing RA expressions/trees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From queries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Visa-versa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Bag vs. Set RA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err="1" smtClean="0"/>
              <a:t>Datalog</a:t>
            </a:r>
            <a:r>
              <a:rPr lang="en-US" sz="2800" dirty="0" smtClean="0"/>
              <a:t> is set semantic</a:t>
            </a:r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33623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err="1" smtClean="0"/>
              <a:t>Datalog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Queries which cannot be defined in RA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Recursive queries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Expressing RA expressions in </a:t>
            </a:r>
            <a:r>
              <a:rPr lang="en-US" sz="2800" dirty="0" err="1" smtClean="0"/>
              <a:t>datalog</a:t>
            </a: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Set semantics (procedural)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“Simple, concise, elegant”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Fixed point semantics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Recursion builds from </a:t>
            </a:r>
            <a:r>
              <a:rPr lang="en-US" sz="2800" dirty="0" err="1" smtClean="0"/>
              <a:t>basecase</a:t>
            </a: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Left/right/non-linear</a:t>
            </a:r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1820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err="1" smtClean="0"/>
              <a:t>Datalog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Logical framework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Explicitly defined intermediate results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Terminology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Facts and Rules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/>
              <a:t>Extensional vs. </a:t>
            </a:r>
            <a:r>
              <a:rPr lang="en-US" sz="2800" dirty="0" err="1"/>
              <a:t>Intensional</a:t>
            </a:r>
            <a:r>
              <a:rPr lang="en-US" sz="2800" dirty="0"/>
              <a:t> Predicates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Head and body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Head vs. Existential Variables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Unsafe rules</a:t>
            </a:r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76006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err="1" smtClean="0"/>
              <a:t>Datalog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Writing Rules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Safety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Base cases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Aggregation and negation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Variable scope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Simple recursive queries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Converting from RA</a:t>
            </a:r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1247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err="1" smtClean="0"/>
              <a:t>Semistructured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Motivations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Transactional vs. Analytical Data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Data distribution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Consistency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Partition vs. Replication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Key-value storage -&gt; Document Storage</a:t>
            </a:r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9119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err="1" smtClean="0"/>
              <a:t>jSON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Gives structure to data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Objects and collections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Self described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Separate and less constrained than SQL++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Nested structure (non-first normal form)</a:t>
            </a:r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0664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err="1" smtClean="0"/>
              <a:t>Asterix</a:t>
            </a:r>
            <a:r>
              <a:rPr lang="en-US" dirty="0" smtClean="0"/>
              <a:t> 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Document-based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NoSQL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Semi-structured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Over JSON objects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Constraints (types, no duplicates)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SQL++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Description vs. Manipulation</a:t>
            </a:r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3630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err="1" smtClean="0"/>
              <a:t>Asterix</a:t>
            </a:r>
            <a:r>
              <a:rPr lang="en-US" dirty="0" smtClean="0"/>
              <a:t> 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err="1" smtClean="0"/>
              <a:t>Dataverse</a:t>
            </a: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Database </a:t>
            </a:r>
            <a:r>
              <a:rPr lang="mr-IN" sz="2800" dirty="0" smtClean="0"/>
              <a:t>–</a:t>
            </a:r>
            <a:r>
              <a:rPr lang="en-US" sz="2800" dirty="0" smtClean="0"/>
              <a:t> set of data currently working with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Types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UUID </a:t>
            </a:r>
            <a:r>
              <a:rPr lang="mr-IN" sz="2800" dirty="0" smtClean="0"/>
              <a:t>–</a:t>
            </a:r>
            <a:r>
              <a:rPr lang="en-US" sz="2800" dirty="0" smtClean="0"/>
              <a:t> auto generated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Null vs. Missing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Nested collections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Open v. Closed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Required v. Optional fields</a:t>
            </a:r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50448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err="1" smtClean="0"/>
              <a:t>Asterix</a:t>
            </a:r>
            <a:r>
              <a:rPr lang="en-US" dirty="0" smtClean="0"/>
              <a:t> 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Datasets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Relations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Defined over a type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Must have a key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Indexes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Over particular attributes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Speeds up 1-d selection (BTREE), 2-d selection (RTREE) and substring selection (KEYWORD)</a:t>
            </a:r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780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Exam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Production v. Verification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Practice exam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Short answer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Simplest answer possible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Problems not necessarily in order of difficulty</a:t>
            </a:r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932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err="1" smtClean="0"/>
              <a:t>Asterix</a:t>
            </a:r>
            <a:r>
              <a:rPr lang="en-US" dirty="0" smtClean="0"/>
              <a:t> 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SQL++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Heterogeneity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err="1" smtClean="0"/>
              <a:t>Unnesting</a:t>
            </a:r>
            <a:endParaRPr lang="en-US" sz="2800" dirty="0"/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Nesting/Aggregation and non-first normal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Multi-value join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600" dirty="0" smtClean="0"/>
              <a:t>Supports one to many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Can often be represented in SQL</a:t>
            </a:r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731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err="1" smtClean="0"/>
              <a:t>Semistructured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Distributed systems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Short-term analysis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Lower set-up costs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Higher query costs (often)</a:t>
            </a:r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98641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Internals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Physical Plans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Operators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600" dirty="0" smtClean="0"/>
              <a:t>Pipelining (selection, projection)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600" dirty="0" smtClean="0"/>
              <a:t>Joins</a:t>
            </a:r>
          </a:p>
          <a:p>
            <a:pPr marL="1943100" lvl="3" indent="-342900">
              <a:buFont typeface="Arial" charset="0"/>
              <a:buChar char="•"/>
            </a:pPr>
            <a:r>
              <a:rPr lang="en-US" sz="2600" dirty="0" smtClean="0"/>
              <a:t>Hash</a:t>
            </a:r>
          </a:p>
          <a:p>
            <a:pPr marL="1943100" lvl="3" indent="-342900">
              <a:buFont typeface="Arial" charset="0"/>
              <a:buChar char="•"/>
            </a:pPr>
            <a:r>
              <a:rPr lang="en-US" sz="2600" dirty="0" smtClean="0"/>
              <a:t>Merge</a:t>
            </a:r>
          </a:p>
          <a:p>
            <a:pPr marL="1943100" lvl="3" indent="-342900">
              <a:buFont typeface="Arial" charset="0"/>
              <a:buChar char="•"/>
            </a:pPr>
            <a:r>
              <a:rPr lang="en-US" sz="2600" dirty="0" smtClean="0"/>
              <a:t>Index</a:t>
            </a:r>
          </a:p>
          <a:p>
            <a:pPr marL="1943100" lvl="3" indent="-342900">
              <a:buFont typeface="Arial" charset="0"/>
              <a:buChar char="•"/>
            </a:pPr>
            <a:r>
              <a:rPr lang="en-US" sz="2600" dirty="0" smtClean="0"/>
              <a:t>Nested Loop</a:t>
            </a:r>
            <a:endParaRPr lang="en-US" sz="26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5404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Internals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Physical Plans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Operators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600" dirty="0" smtClean="0"/>
              <a:t>Not discussed</a:t>
            </a:r>
          </a:p>
          <a:p>
            <a:pPr marL="1943100" lvl="3" indent="-342900">
              <a:buFont typeface="Arial" charset="0"/>
              <a:buChar char="•"/>
            </a:pPr>
            <a:r>
              <a:rPr lang="en-US" sz="2600" dirty="0" smtClean="0"/>
              <a:t>Grouping/aggregation</a:t>
            </a:r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7960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Internals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Physical Plans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Indexes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400" dirty="0" smtClean="0"/>
              <a:t>Clustered v. </a:t>
            </a:r>
            <a:r>
              <a:rPr lang="en-US" sz="2400" dirty="0" err="1" smtClean="0"/>
              <a:t>Unclustered</a:t>
            </a:r>
            <a:endParaRPr lang="en-US" sz="2400" dirty="0" smtClean="0"/>
          </a:p>
          <a:p>
            <a:pPr marL="1485900" lvl="2" indent="-342900">
              <a:buFont typeface="Arial" charset="0"/>
              <a:buChar char="•"/>
            </a:pPr>
            <a:r>
              <a:rPr lang="en-US" sz="2400" dirty="0" smtClean="0"/>
              <a:t>Hash v. B-Tree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400" dirty="0" smtClean="0"/>
              <a:t>Single v. Compound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400" dirty="0" smtClean="0"/>
              <a:t>When to apply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400" dirty="0" smtClean="0"/>
              <a:t>Benefit?</a:t>
            </a:r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4921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Internals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Physical Plans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Cost estimation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200" dirty="0" smtClean="0"/>
              <a:t>Disk I/</a:t>
            </a:r>
            <a:r>
              <a:rPr lang="en-US" sz="2200" dirty="0" err="1" smtClean="0"/>
              <a:t>Os</a:t>
            </a:r>
            <a:endParaRPr lang="en-US" sz="2200" dirty="0" smtClean="0"/>
          </a:p>
          <a:p>
            <a:pPr marL="1485900" lvl="2" indent="-342900">
              <a:buFont typeface="Arial" charset="0"/>
              <a:buChar char="•"/>
            </a:pPr>
            <a:r>
              <a:rPr lang="en-US" sz="2200" dirty="0" smtClean="0"/>
              <a:t>Blocks and Tuples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200" dirty="0" smtClean="0"/>
              <a:t>Formulae (good for your </a:t>
            </a:r>
            <a:r>
              <a:rPr lang="en-US" sz="2200" dirty="0" err="1" smtClean="0"/>
              <a:t>notesheet</a:t>
            </a:r>
            <a:r>
              <a:rPr lang="en-US" sz="2200" dirty="0" smtClean="0"/>
              <a:t>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Tuple estimation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200" dirty="0" smtClean="0"/>
              <a:t>Selectivity factor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Disk Scheduling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200" dirty="0" smtClean="0"/>
              <a:t>Starvation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200" dirty="0" smtClean="0"/>
              <a:t>Motivations</a:t>
            </a:r>
          </a:p>
          <a:p>
            <a:pPr marL="1485900" lvl="2" indent="-342900">
              <a:buFont typeface="Arial" charset="0"/>
              <a:buChar char="•"/>
            </a:pPr>
            <a:endParaRPr lang="en-US" sz="22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7318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Parallel 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/>
              <a:t>Motivations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Can’t store all on one DB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High throughput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Speedup v. </a:t>
            </a:r>
            <a:r>
              <a:rPr lang="en-US" sz="2400" dirty="0" err="1" smtClean="0"/>
              <a:t>Scaleup</a:t>
            </a:r>
            <a:endParaRPr lang="en-US" sz="24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Definitions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Replication and Partitioning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Shared-memory, shared-disk, shared-nothing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Inter-query, inter-operator, intra-operator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Block, hash, range partitioning</a:t>
            </a:r>
          </a:p>
          <a:p>
            <a:pPr marL="800100" lvl="1" indent="-342900">
              <a:buFont typeface="Arial" charset="0"/>
              <a:buChar char="•"/>
            </a:pPr>
            <a:endParaRPr lang="en-US" sz="24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5130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Parallel 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/>
              <a:t>Applications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Startup costs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Skew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Distributed join v. Broadcast join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Reshuffling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Map/Reduce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Framework/Model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When to apply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What is programmed v. handled by framework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No code</a:t>
            </a:r>
          </a:p>
          <a:p>
            <a:pPr marL="800100" lvl="1" indent="-342900">
              <a:buFont typeface="Arial" charset="0"/>
              <a:buChar char="•"/>
            </a:pPr>
            <a:endParaRPr lang="en-US" sz="24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6023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That’s the material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Things that will be on the exam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Short answer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SQL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600" dirty="0" smtClean="0"/>
              <a:t>Subquery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err="1" smtClean="0"/>
              <a:t>Datalog</a:t>
            </a: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Relational </a:t>
            </a:r>
            <a:r>
              <a:rPr lang="en-US" sz="2800" dirty="0" smtClean="0"/>
              <a:t>Algebra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Cost Estimation</a:t>
            </a: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8716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Smaller question material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Parallel DB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Semi-structured data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SQL++</a:t>
            </a: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Disk I/O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DB Design</a:t>
            </a: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371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General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Databases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Motivations and definitions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Relational Databases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SQL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Relational Algebra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err="1" smtClean="0"/>
              <a:t>Datalog</a:t>
            </a: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Semi-structured Data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Motivations and definitions</a:t>
            </a:r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179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Look through the exam first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Try and do easiest questions first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Short answer questions are worth equal amounts, varying </a:t>
            </a:r>
            <a:r>
              <a:rPr lang="en-US" sz="2800" dirty="0" smtClean="0"/>
              <a:t>difficulty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Long exam, get easy points first</a:t>
            </a: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Always be sure you understand the </a:t>
            </a:r>
            <a:r>
              <a:rPr lang="en-US" sz="2800" dirty="0" smtClean="0"/>
              <a:t>question</a:t>
            </a: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1427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Go through previous exams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Good judgement for questions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Go through HW,OQ assignments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If I’ve asked you something before, I am certain that you should know how to do it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Think about how null values/your assumptions impact the interpretation of the data</a:t>
            </a:r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9015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General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Internals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Indexes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Physical plans/Cost Estimation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Disk I/o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Parallel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Shared Nothing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Map Reduce</a:t>
            </a:r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5853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Motivations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Collections of related files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Databases vs. DBMS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What is stored?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What is the DBMS’ responsibility?</a:t>
            </a:r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36944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Motivations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Collections of related files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Databases vs. DBMS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What is stored?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What is the DBMS’ responsibility?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Data storage and manipulation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Black box thought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Physical data independence</a:t>
            </a:r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79759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Relational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Motivations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Breaking away from singular flat files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Why/how do we break up data?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Data model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Schemas and keys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Records and attributes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Attribute types/typing</a:t>
            </a:r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3988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Relational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Primary keys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What are the constraints?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When do we select keys?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Multiple keys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Foreign keys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Constraints vs. Joining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Keys across different data</a:t>
            </a:r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1942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95041</TotalTime>
  <Words>933</Words>
  <Application>Microsoft Macintosh PowerPoint</Application>
  <PresentationFormat>On-screen Show (4:3)</PresentationFormat>
  <Paragraphs>329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 Black</vt:lpstr>
      <vt:lpstr>Calibri</vt:lpstr>
      <vt:lpstr>Mangal</vt:lpstr>
      <vt:lpstr>Arial</vt:lpstr>
      <vt:lpstr>Essential</vt:lpstr>
      <vt:lpstr>Cse 344</vt:lpstr>
      <vt:lpstr>Examination Stations</vt:lpstr>
      <vt:lpstr>Exam Length</vt:lpstr>
      <vt:lpstr>General Topics</vt:lpstr>
      <vt:lpstr>General Topics</vt:lpstr>
      <vt:lpstr>Databases</vt:lpstr>
      <vt:lpstr>Databases</vt:lpstr>
      <vt:lpstr>Relational Databases</vt:lpstr>
      <vt:lpstr>Relational Databases</vt:lpstr>
      <vt:lpstr>SQl Structure</vt:lpstr>
      <vt:lpstr>SQl Code</vt:lpstr>
      <vt:lpstr>SQl Code</vt:lpstr>
      <vt:lpstr>SQl Code</vt:lpstr>
      <vt:lpstr>SQl Code</vt:lpstr>
      <vt:lpstr>SQl Code</vt:lpstr>
      <vt:lpstr>SQl Code</vt:lpstr>
      <vt:lpstr>Relational ALgebra</vt:lpstr>
      <vt:lpstr>Relational ALgebra</vt:lpstr>
      <vt:lpstr>Relational ALgebra</vt:lpstr>
      <vt:lpstr>Relational ALgebra</vt:lpstr>
      <vt:lpstr>Relational ALgebra</vt:lpstr>
      <vt:lpstr>Datalog</vt:lpstr>
      <vt:lpstr>Datalog</vt:lpstr>
      <vt:lpstr>Datalog</vt:lpstr>
      <vt:lpstr>Semistructured Data</vt:lpstr>
      <vt:lpstr>jSON</vt:lpstr>
      <vt:lpstr>Asterix DB</vt:lpstr>
      <vt:lpstr>Asterix DB</vt:lpstr>
      <vt:lpstr>Asterix DB</vt:lpstr>
      <vt:lpstr>Asterix DB</vt:lpstr>
      <vt:lpstr>Semistructured</vt:lpstr>
      <vt:lpstr>Internals</vt:lpstr>
      <vt:lpstr>Internals</vt:lpstr>
      <vt:lpstr>Internals</vt:lpstr>
      <vt:lpstr>Internals</vt:lpstr>
      <vt:lpstr>Parallel DB</vt:lpstr>
      <vt:lpstr>Parallel DB</vt:lpstr>
      <vt:lpstr>Questions</vt:lpstr>
      <vt:lpstr>Questions</vt:lpstr>
      <vt:lpstr>Advice</vt:lpstr>
      <vt:lpstr>Advice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Evan J. McCarty</cp:lastModifiedBy>
  <cp:revision>312</cp:revision>
  <cp:lastPrinted>2018-02-05T23:10:23Z</cp:lastPrinted>
  <dcterms:created xsi:type="dcterms:W3CDTF">2017-03-27T18:12:41Z</dcterms:created>
  <dcterms:modified xsi:type="dcterms:W3CDTF">2018-05-07T15:35:43Z</dcterms:modified>
</cp:coreProperties>
</file>