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534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0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16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3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r>
              <a:rPr lang="en-US" baseline="0" dirty="0" smtClean="0"/>
              <a:t> does not have that restriction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4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Map/Reduce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Counting the number of occurrences of each word in a large collection of documents</a:t>
            </a:r>
          </a:p>
          <a:p>
            <a:r>
              <a:rPr lang="en-US" dirty="0" smtClean="0"/>
              <a:t>Each Document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key</a:t>
            </a:r>
            <a:r>
              <a:rPr lang="en-US" dirty="0" smtClean="0"/>
              <a:t> = document id (</a:t>
            </a:r>
            <a:r>
              <a:rPr lang="en-US" dirty="0" smtClean="0">
                <a:solidFill>
                  <a:srgbClr val="0000FF"/>
                </a:solidFill>
              </a:rPr>
              <a:t>did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= set of words (</a:t>
            </a:r>
            <a:r>
              <a:rPr lang="en-US" dirty="0" smtClean="0">
                <a:solidFill>
                  <a:srgbClr val="0000FF"/>
                </a:solidFill>
              </a:rPr>
              <a:t>word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8BAC5-3AF5-5B4E-9C58-590DDCBC857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648200"/>
            <a:ext cx="3915755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map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key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, 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key: document name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value: document contents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word w in value: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(w, “1”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4495800"/>
            <a:ext cx="4100001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err="1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(String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key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Iterator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key: a word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values: a list of counts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>
                <a:solidFill>
                  <a:prstClr val="black"/>
                </a:solidFill>
                <a:latin typeface="Arial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result = 0;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values: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result +=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ParseInt(v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);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>
                <a:solidFill>
                  <a:srgbClr val="0000FF"/>
                </a:solidFill>
                <a:latin typeface="Arial"/>
              </a:rPr>
              <a:t>Emit(AsString(result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123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3" name="TextBox 4"/>
          <p:cNvSpPr txBox="1">
            <a:spLocks noChangeArrowheads="1"/>
          </p:cNvSpPr>
          <p:nvPr/>
        </p:nvSpPr>
        <p:spPr bwMode="auto">
          <a:xfrm>
            <a:off x="1792287" y="571500"/>
            <a:ext cx="954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</a:rPr>
              <a:t>MAP</a:t>
            </a:r>
          </a:p>
        </p:txBody>
      </p:sp>
      <p:sp>
        <p:nvSpPr>
          <p:cNvPr id="49184" name="TextBox 5"/>
          <p:cNvSpPr txBox="1">
            <a:spLocks noChangeArrowheads="1"/>
          </p:cNvSpPr>
          <p:nvPr/>
        </p:nvSpPr>
        <p:spPr bwMode="auto">
          <a:xfrm>
            <a:off x="6324600" y="571827"/>
            <a:ext cx="17009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</a:rPr>
              <a:t>REDUCE</a:t>
            </a: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/>
          </p:nvPr>
        </p:nvGraphicFramePr>
        <p:xfrm>
          <a:off x="2743200" y="1600200"/>
          <a:ext cx="685800" cy="49530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" name="Table 106"/>
          <p:cNvGraphicFramePr>
            <a:graphicFrameLocks noGrp="1"/>
          </p:cNvGraphicFramePr>
          <p:nvPr>
            <p:extLst/>
          </p:nvPr>
        </p:nvGraphicFramePr>
        <p:xfrm>
          <a:off x="762000" y="1600200"/>
          <a:ext cx="1371600" cy="50292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(did1,v1)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(did2,v2)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(did3,v3)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227" name="Straight Arrow Connector 49226"/>
          <p:cNvCxnSpPr/>
          <p:nvPr/>
        </p:nvCxnSpPr>
        <p:spPr bwMode="auto">
          <a:xfrm>
            <a:off x="2209800" y="17526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2209800" y="2057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2209800" y="2362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209800" y="3048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22098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2209800" y="41148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19" name="Table 118"/>
          <p:cNvGraphicFramePr>
            <a:graphicFrameLocks noGrp="1"/>
          </p:cNvGraphicFramePr>
          <p:nvPr>
            <p:extLst/>
          </p:nvPr>
        </p:nvGraphicFramePr>
        <p:xfrm>
          <a:off x="5410200" y="2286000"/>
          <a:ext cx="1676400" cy="29718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(1,1,1,…,1))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(1,1,…))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(w3,(1…))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 119"/>
          <p:cNvGraphicFramePr>
            <a:graphicFrameLocks noGrp="1"/>
          </p:cNvGraphicFramePr>
          <p:nvPr>
            <p:extLst/>
          </p:nvPr>
        </p:nvGraphicFramePr>
        <p:xfrm>
          <a:off x="7772400" y="2286000"/>
          <a:ext cx="838200" cy="29718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77)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 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" name="Straight Arrow Connector 120"/>
          <p:cNvCxnSpPr/>
          <p:nvPr/>
        </p:nvCxnSpPr>
        <p:spPr bwMode="auto">
          <a:xfrm>
            <a:off x="7239000" y="2438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7239000" y="2743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7239000" y="3124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72390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29" name="Straight Arrow Connector 49228"/>
          <p:cNvCxnSpPr/>
          <p:nvPr/>
        </p:nvCxnSpPr>
        <p:spPr bwMode="auto">
          <a:xfrm flipV="1">
            <a:off x="3505200" y="24384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31" name="Straight Arrow Connector 49230"/>
          <p:cNvCxnSpPr/>
          <p:nvPr/>
        </p:nvCxnSpPr>
        <p:spPr bwMode="auto">
          <a:xfrm>
            <a:off x="3505200" y="2362200"/>
            <a:ext cx="1828800" cy="8382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TextBox 5"/>
          <p:cNvSpPr txBox="1">
            <a:spLocks noChangeArrowheads="1"/>
          </p:cNvSpPr>
          <p:nvPr/>
        </p:nvSpPr>
        <p:spPr bwMode="auto">
          <a:xfrm>
            <a:off x="3810000" y="1752600"/>
            <a:ext cx="978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  <a:latin typeface="Arial"/>
              </a:rPr>
              <a:t>Shuffle</a:t>
            </a:r>
            <a:endParaRPr lang="en-US" sz="2000" dirty="0">
              <a:solidFill>
                <a:srgbClr val="008000"/>
              </a:solidFill>
              <a:latin typeface="Arial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>
            <a:off x="3505200" y="37338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7501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/>
      <p:bldP spid="49184" grpId="0"/>
      <p:bldP spid="1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</a:t>
            </a:r>
            <a:r>
              <a:rPr lang="en-US" dirty="0" err="1" smtClean="0"/>
              <a:t>v.s</a:t>
            </a:r>
            <a:r>
              <a:rPr lang="en-US" dirty="0" smtClean="0"/>
              <a:t>.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>
                <a:solidFill>
                  <a:srgbClr val="0000FF"/>
                </a:solidFill>
              </a:rPr>
              <a:t>MapReduce</a:t>
            </a:r>
            <a:r>
              <a:rPr lang="en-US" dirty="0" smtClean="0">
                <a:solidFill>
                  <a:srgbClr val="0000FF"/>
                </a:solidFill>
              </a:rPr>
              <a:t> Job</a:t>
            </a:r>
          </a:p>
          <a:p>
            <a:pPr lvl="1"/>
            <a:r>
              <a:rPr lang="en-US" dirty="0" smtClean="0"/>
              <a:t>One single “query”, e.g. count the words in all docs</a:t>
            </a:r>
          </a:p>
          <a:p>
            <a:pPr lvl="1"/>
            <a:r>
              <a:rPr lang="en-US" dirty="0" smtClean="0"/>
              <a:t>More complex queries may consists of multiple jobs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Map </a:t>
            </a:r>
            <a:r>
              <a:rPr lang="en-US" u="sng" dirty="0" smtClean="0">
                <a:solidFill>
                  <a:srgbClr val="0000FF"/>
                </a:solidFill>
              </a:rPr>
              <a:t>Task</a:t>
            </a:r>
            <a:r>
              <a:rPr lang="en-US" dirty="0" smtClean="0"/>
              <a:t>, or a </a:t>
            </a:r>
            <a:r>
              <a:rPr lang="en-US" dirty="0" smtClean="0">
                <a:solidFill>
                  <a:srgbClr val="0000FF"/>
                </a:solidFill>
              </a:rPr>
              <a:t>Reduce </a:t>
            </a:r>
            <a:r>
              <a:rPr lang="en-US" u="sng" dirty="0" smtClean="0">
                <a:solidFill>
                  <a:srgbClr val="0000FF"/>
                </a:solidFill>
              </a:rPr>
              <a:t>Task</a:t>
            </a:r>
          </a:p>
          <a:p>
            <a:pPr lvl="1"/>
            <a:r>
              <a:rPr lang="en-US" dirty="0" smtClean="0"/>
              <a:t>A group of instantiations of the map-, or reduce-function, which are scheduled on a single 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8000"/>
                </a:solidFill>
              </a:rPr>
              <a:t>worker</a:t>
            </a:r>
            <a:r>
              <a:rPr lang="en-US" dirty="0" smtClean="0"/>
              <a:t> is a process that executes one task at a time</a:t>
            </a:r>
          </a:p>
          <a:p>
            <a:endParaRPr lang="en-US" dirty="0" smtClean="0"/>
          </a:p>
          <a:p>
            <a:r>
              <a:rPr lang="en-US" dirty="0" smtClean="0"/>
              <a:t>Typically there is one worker per processor, hence 4 or 8 per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server fails once every year</a:t>
            </a:r>
            <a:r>
              <a:rPr lang="is-IS" dirty="0" smtClean="0"/>
              <a:t>…</a:t>
            </a:r>
            <a:br>
              <a:rPr lang="is-IS" dirty="0" smtClean="0"/>
            </a:br>
            <a:r>
              <a:rPr lang="is-IS" dirty="0" smtClean="0"/>
              <a:t>... then a job with 10,000 servers will fail in less than one hour</a:t>
            </a:r>
          </a:p>
          <a:p>
            <a:endParaRPr lang="is-IS" dirty="0"/>
          </a:p>
          <a:p>
            <a:r>
              <a:rPr lang="is-IS" dirty="0" smtClean="0"/>
              <a:t>MapReduce handles fault tolerance by writing intermediate files to disk:</a:t>
            </a:r>
          </a:p>
          <a:p>
            <a:pPr lvl="1"/>
            <a:r>
              <a:rPr lang="en-US" dirty="0" smtClean="0"/>
              <a:t>M</a:t>
            </a:r>
            <a:r>
              <a:rPr lang="is-IS" dirty="0" smtClean="0"/>
              <a:t>appers write file to local disk</a:t>
            </a:r>
          </a:p>
          <a:p>
            <a:pPr lvl="1"/>
            <a:r>
              <a:rPr lang="en-US" dirty="0" smtClean="0"/>
              <a:t>R</a:t>
            </a:r>
            <a:r>
              <a:rPr lang="is-IS" dirty="0" smtClean="0"/>
              <a:t>educers read the files (=reshuffling); if the server fails, the reduce task is restarted on another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3" name="TextBox 4"/>
          <p:cNvSpPr txBox="1">
            <a:spLocks noChangeArrowheads="1"/>
          </p:cNvSpPr>
          <p:nvPr/>
        </p:nvSpPr>
        <p:spPr bwMode="auto">
          <a:xfrm>
            <a:off x="1792287" y="571500"/>
            <a:ext cx="2607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MAP Tasks (M)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9184" name="TextBox 5"/>
          <p:cNvSpPr txBox="1">
            <a:spLocks noChangeArrowheads="1"/>
          </p:cNvSpPr>
          <p:nvPr/>
        </p:nvSpPr>
        <p:spPr bwMode="auto">
          <a:xfrm>
            <a:off x="5867400" y="533400"/>
            <a:ext cx="3312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rgbClr val="FF0000"/>
                </a:solidFill>
                <a:latin typeface="Arial"/>
              </a:rPr>
              <a:t>REDUCE Tasks (R)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/>
          </p:nvPr>
        </p:nvGraphicFramePr>
        <p:xfrm>
          <a:off x="2743200" y="1600200"/>
          <a:ext cx="685800" cy="49530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" name="Table 106"/>
          <p:cNvGraphicFramePr>
            <a:graphicFrameLocks noGrp="1"/>
          </p:cNvGraphicFramePr>
          <p:nvPr>
            <p:extLst/>
          </p:nvPr>
        </p:nvGraphicFramePr>
        <p:xfrm>
          <a:off x="762000" y="1600200"/>
          <a:ext cx="1371600" cy="50292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(did1,v1)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(did2,v2)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(did3,v3)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227" name="Straight Arrow Connector 49226"/>
          <p:cNvCxnSpPr/>
          <p:nvPr/>
        </p:nvCxnSpPr>
        <p:spPr bwMode="auto">
          <a:xfrm>
            <a:off x="2209800" y="17526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2209800" y="2057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2209800" y="2362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209800" y="3048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22098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2209800" y="41148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19" name="Table 118"/>
          <p:cNvGraphicFramePr>
            <a:graphicFrameLocks noGrp="1"/>
          </p:cNvGraphicFramePr>
          <p:nvPr>
            <p:extLst/>
          </p:nvPr>
        </p:nvGraphicFramePr>
        <p:xfrm>
          <a:off x="5410200" y="2286000"/>
          <a:ext cx="1676400" cy="42926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(1,1,1,…,1))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(1,1,…))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(w3,(1…))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 119"/>
          <p:cNvGraphicFramePr>
            <a:graphicFrameLocks noGrp="1"/>
          </p:cNvGraphicFramePr>
          <p:nvPr>
            <p:extLst/>
          </p:nvPr>
        </p:nvGraphicFramePr>
        <p:xfrm>
          <a:off x="7772400" y="2286000"/>
          <a:ext cx="838200" cy="29718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77)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 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" name="Straight Arrow Connector 120"/>
          <p:cNvCxnSpPr/>
          <p:nvPr/>
        </p:nvCxnSpPr>
        <p:spPr bwMode="auto">
          <a:xfrm>
            <a:off x="7239000" y="2438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7239000" y="2743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7239000" y="3124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72390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29" name="Straight Arrow Connector 49228"/>
          <p:cNvCxnSpPr/>
          <p:nvPr/>
        </p:nvCxnSpPr>
        <p:spPr bwMode="auto">
          <a:xfrm flipV="1">
            <a:off x="3505200" y="24384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31" name="Straight Arrow Connector 49230"/>
          <p:cNvCxnSpPr/>
          <p:nvPr/>
        </p:nvCxnSpPr>
        <p:spPr bwMode="auto">
          <a:xfrm>
            <a:off x="3505200" y="2362200"/>
            <a:ext cx="1828800" cy="8382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3505200" y="37338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Rounded Rectangle 1"/>
          <p:cNvSpPr/>
          <p:nvPr/>
        </p:nvSpPr>
        <p:spPr bwMode="auto">
          <a:xfrm>
            <a:off x="533400" y="1447800"/>
            <a:ext cx="2971800" cy="2133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3400" y="3657600"/>
            <a:ext cx="2971800" cy="1981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33400" y="5867400"/>
            <a:ext cx="2971800" cy="9144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257800" y="2057400"/>
            <a:ext cx="3429000" cy="1371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257800" y="3505200"/>
            <a:ext cx="3429000" cy="1219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257800" y="4800600"/>
            <a:ext cx="3429000" cy="11430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>
            <a:endCxn id="2" idx="0"/>
          </p:cNvCxnSpPr>
          <p:nvPr/>
        </p:nvCxnSpPr>
        <p:spPr bwMode="auto">
          <a:xfrm flipH="1">
            <a:off x="2019300" y="1066800"/>
            <a:ext cx="266700" cy="3810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6400800" y="1219200"/>
            <a:ext cx="228600" cy="8382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3733800" y="1447800"/>
            <a:ext cx="12960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Shuffle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715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/>
      <p:bldP spid="49184" grpId="0"/>
      <p:bldP spid="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Execution Details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1500188" y="2284411"/>
            <a:ext cx="5381625" cy="3811588"/>
            <a:chOff x="2657475" y="1703387"/>
            <a:chExt cx="5381625" cy="381158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657475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814763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972050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6129338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7286625" y="2887663"/>
              <a:ext cx="752475" cy="67786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563938" y="44894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21225" y="44894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78513" y="44894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20" name="AutoShape 16"/>
            <p:cNvCxnSpPr>
              <a:cxnSpLocks noChangeShapeType="1"/>
              <a:stCxn id="8" idx="2"/>
              <a:endCxn id="14" idx="0"/>
            </p:cNvCxnSpPr>
            <p:nvPr/>
          </p:nvCxnSpPr>
          <p:spPr bwMode="auto">
            <a:xfrm>
              <a:off x="3033713" y="3579813"/>
              <a:ext cx="906462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7"/>
            <p:cNvCxnSpPr>
              <a:cxnSpLocks noChangeShapeType="1"/>
              <a:stCxn id="9" idx="2"/>
              <a:endCxn id="14" idx="0"/>
            </p:cNvCxnSpPr>
            <p:nvPr/>
          </p:nvCxnSpPr>
          <p:spPr bwMode="auto">
            <a:xfrm flipH="1">
              <a:off x="3940175" y="3579813"/>
              <a:ext cx="250825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8"/>
            <p:cNvCxnSpPr>
              <a:cxnSpLocks noChangeShapeType="1"/>
              <a:stCxn id="9" idx="2"/>
              <a:endCxn id="16" idx="0"/>
            </p:cNvCxnSpPr>
            <p:nvPr/>
          </p:nvCxnSpPr>
          <p:spPr bwMode="auto">
            <a:xfrm>
              <a:off x="4191000" y="3579813"/>
              <a:ext cx="2063750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9"/>
            <p:cNvCxnSpPr>
              <a:cxnSpLocks noChangeShapeType="1"/>
              <a:stCxn id="10" idx="2"/>
              <a:endCxn id="15" idx="0"/>
            </p:cNvCxnSpPr>
            <p:nvPr/>
          </p:nvCxnSpPr>
          <p:spPr bwMode="auto">
            <a:xfrm flipH="1">
              <a:off x="5097463" y="3579813"/>
              <a:ext cx="250825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0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>
              <a:off x="5348288" y="3579813"/>
              <a:ext cx="906462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1"/>
            <p:cNvCxnSpPr>
              <a:cxnSpLocks noChangeShapeType="1"/>
              <a:stCxn id="11" idx="2"/>
              <a:endCxn id="16" idx="0"/>
            </p:cNvCxnSpPr>
            <p:nvPr/>
          </p:nvCxnSpPr>
          <p:spPr bwMode="auto">
            <a:xfrm flipH="1">
              <a:off x="6254750" y="3579813"/>
              <a:ext cx="250825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2"/>
            <p:cNvCxnSpPr>
              <a:cxnSpLocks noChangeShapeType="1"/>
              <a:stCxn id="12" idx="2"/>
              <a:endCxn id="16" idx="0"/>
            </p:cNvCxnSpPr>
            <p:nvPr/>
          </p:nvCxnSpPr>
          <p:spPr bwMode="auto">
            <a:xfrm flipH="1">
              <a:off x="6254750" y="3565525"/>
              <a:ext cx="1408113" cy="923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3"/>
            <p:cNvCxnSpPr>
              <a:cxnSpLocks noChangeShapeType="1"/>
              <a:stCxn id="9" idx="2"/>
              <a:endCxn id="15" idx="0"/>
            </p:cNvCxnSpPr>
            <p:nvPr/>
          </p:nvCxnSpPr>
          <p:spPr bwMode="auto">
            <a:xfrm>
              <a:off x="4191000" y="3579813"/>
              <a:ext cx="906463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4"/>
            <p:cNvCxnSpPr>
              <a:cxnSpLocks noChangeShapeType="1"/>
              <a:stCxn id="8" idx="2"/>
              <a:endCxn id="15" idx="0"/>
            </p:cNvCxnSpPr>
            <p:nvPr/>
          </p:nvCxnSpPr>
          <p:spPr bwMode="auto">
            <a:xfrm>
              <a:off x="3033713" y="3579813"/>
              <a:ext cx="2063750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5"/>
            <p:cNvCxnSpPr>
              <a:cxnSpLocks noChangeShapeType="1"/>
              <a:stCxn id="12" idx="2"/>
              <a:endCxn id="15" idx="0"/>
            </p:cNvCxnSpPr>
            <p:nvPr/>
          </p:nvCxnSpPr>
          <p:spPr bwMode="auto">
            <a:xfrm flipH="1">
              <a:off x="5097463" y="3565525"/>
              <a:ext cx="2565400" cy="923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9"/>
            <p:cNvCxnSpPr>
              <a:cxnSpLocks noChangeShapeType="1"/>
              <a:stCxn id="34" idx="3"/>
              <a:endCxn id="8" idx="0"/>
            </p:cNvCxnSpPr>
            <p:nvPr/>
          </p:nvCxnSpPr>
          <p:spPr bwMode="auto">
            <a:xfrm rot="16200000" flipH="1" flipV="1">
              <a:off x="2438401" y="2298701"/>
              <a:ext cx="1198562" cy="79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 rot="10800000">
              <a:off x="2720975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35" name="AutoShape 31"/>
            <p:cNvCxnSpPr>
              <a:cxnSpLocks noChangeShapeType="1"/>
              <a:stCxn id="36" idx="3"/>
              <a:endCxn id="9" idx="0"/>
            </p:cNvCxnSpPr>
            <p:nvPr/>
          </p:nvCxnSpPr>
          <p:spPr bwMode="auto">
            <a:xfrm rot="16200000" flipH="1" flipV="1">
              <a:off x="3592514" y="2301876"/>
              <a:ext cx="1198562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 rot="10800000">
              <a:off x="3871913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37" name="AutoShape 33"/>
            <p:cNvCxnSpPr>
              <a:cxnSpLocks noChangeShapeType="1"/>
              <a:stCxn id="38" idx="3"/>
              <a:endCxn id="10" idx="0"/>
            </p:cNvCxnSpPr>
            <p:nvPr/>
          </p:nvCxnSpPr>
          <p:spPr bwMode="auto">
            <a:xfrm rot="16200000" flipH="1" flipV="1">
              <a:off x="4750595" y="2301082"/>
              <a:ext cx="1198562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 rot="10800000">
              <a:off x="5030788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39" name="AutoShape 35"/>
            <p:cNvCxnSpPr>
              <a:cxnSpLocks noChangeShapeType="1"/>
              <a:stCxn id="40" idx="3"/>
              <a:endCxn id="11" idx="0"/>
            </p:cNvCxnSpPr>
            <p:nvPr/>
          </p:nvCxnSpPr>
          <p:spPr bwMode="auto">
            <a:xfrm rot="16200000" flipH="1">
              <a:off x="5905501" y="2301875"/>
              <a:ext cx="1198562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" name="AutoShape 36"/>
            <p:cNvSpPr>
              <a:spLocks noChangeArrowheads="1"/>
            </p:cNvSpPr>
            <p:nvPr/>
          </p:nvSpPr>
          <p:spPr bwMode="auto">
            <a:xfrm rot="10800000">
              <a:off x="6183313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41" name="AutoShape 37"/>
            <p:cNvCxnSpPr>
              <a:cxnSpLocks noChangeShapeType="1"/>
              <a:stCxn id="42" idx="3"/>
              <a:endCxn id="12" idx="0"/>
            </p:cNvCxnSpPr>
            <p:nvPr/>
          </p:nvCxnSpPr>
          <p:spPr bwMode="auto">
            <a:xfrm rot="16200000" flipH="1" flipV="1">
              <a:off x="7073901" y="2292350"/>
              <a:ext cx="1184275" cy="6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" name="AutoShape 38"/>
            <p:cNvSpPr>
              <a:spLocks noChangeArrowheads="1"/>
            </p:cNvSpPr>
            <p:nvPr/>
          </p:nvSpPr>
          <p:spPr bwMode="auto">
            <a:xfrm rot="10800000">
              <a:off x="7348538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44" name="AutoShape 40"/>
            <p:cNvCxnSpPr>
              <a:cxnSpLocks noChangeShapeType="1"/>
              <a:stCxn id="14" idx="2"/>
            </p:cNvCxnSpPr>
            <p:nvPr/>
          </p:nvCxnSpPr>
          <p:spPr bwMode="auto">
            <a:xfrm flipH="1">
              <a:off x="3921125" y="5167313"/>
              <a:ext cx="19050" cy="338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41"/>
            <p:cNvCxnSpPr>
              <a:cxnSpLocks noChangeShapeType="1"/>
              <a:stCxn id="15" idx="2"/>
            </p:cNvCxnSpPr>
            <p:nvPr/>
          </p:nvCxnSpPr>
          <p:spPr bwMode="auto">
            <a:xfrm>
              <a:off x="5097463" y="5167313"/>
              <a:ext cx="17462" cy="347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42"/>
            <p:cNvCxnSpPr>
              <a:cxnSpLocks noChangeShapeType="1"/>
              <a:stCxn id="16" idx="2"/>
            </p:cNvCxnSpPr>
            <p:nvPr/>
          </p:nvCxnSpPr>
          <p:spPr bwMode="auto">
            <a:xfrm>
              <a:off x="6254750" y="5167313"/>
              <a:ext cx="2540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oup 43"/>
          <p:cNvGrpSpPr>
            <a:grpSpLocks/>
          </p:cNvGrpSpPr>
          <p:nvPr/>
        </p:nvGrpSpPr>
        <p:grpSpPr bwMode="auto">
          <a:xfrm>
            <a:off x="304097" y="2714624"/>
            <a:ext cx="1804987" cy="2057399"/>
            <a:chOff x="185" y="1344"/>
            <a:chExt cx="908" cy="1296"/>
          </a:xfrm>
        </p:grpSpPr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224" y="2352"/>
              <a:ext cx="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b="1" dirty="0">
                  <a:solidFill>
                    <a:prstClr val="black"/>
                  </a:solidFill>
                  <a:latin typeface="Arial"/>
                  <a:cs typeface="Arial"/>
                </a:rPr>
                <a:t>Map</a:t>
              </a: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185" y="1824"/>
              <a:ext cx="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b="1" dirty="0">
                  <a:solidFill>
                    <a:srgbClr val="848484"/>
                  </a:solidFill>
                  <a:latin typeface="Arial"/>
                  <a:cs typeface="Arial"/>
                </a:rPr>
                <a:t>(Shuffle)</a:t>
              </a:r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224" y="1344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b="1" dirty="0">
                  <a:solidFill>
                    <a:prstClr val="black"/>
                  </a:solidFill>
                  <a:latin typeface="Arial"/>
                  <a:cs typeface="Arial"/>
                </a:rPr>
                <a:t>Reduce</a:t>
              </a:r>
            </a:p>
          </p:txBody>
        </p:sp>
      </p:grpSp>
      <p:sp>
        <p:nvSpPr>
          <p:cNvPr id="51" name="Oval Callout 50"/>
          <p:cNvSpPr/>
          <p:nvPr/>
        </p:nvSpPr>
        <p:spPr bwMode="auto">
          <a:xfrm>
            <a:off x="6934200" y="4619623"/>
            <a:ext cx="2209800" cy="838200"/>
          </a:xfrm>
          <a:prstGeom prst="wedgeEllipseCallout">
            <a:avLst>
              <a:gd name="adj1" fmla="val -56958"/>
              <a:gd name="adj2" fmla="val 57066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Data not necessarily local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2" name="Oval Callout 51"/>
          <p:cNvSpPr/>
          <p:nvPr/>
        </p:nvSpPr>
        <p:spPr bwMode="auto">
          <a:xfrm>
            <a:off x="6629400" y="3019423"/>
            <a:ext cx="2405135" cy="1168539"/>
          </a:xfrm>
          <a:prstGeom prst="wedgeEllipseCallout">
            <a:avLst>
              <a:gd name="adj1" fmla="val -55635"/>
              <a:gd name="adj2" fmla="val 74327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Intermediate data</a:t>
            </a:r>
            <a:b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goes to local  disk:</a:t>
            </a:r>
            <a:b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M × R files (why?)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3" name="Oval Callout 52"/>
          <p:cNvSpPr/>
          <p:nvPr/>
        </p:nvSpPr>
        <p:spPr bwMode="auto">
          <a:xfrm>
            <a:off x="6477000" y="1952623"/>
            <a:ext cx="2667000" cy="838200"/>
          </a:xfrm>
          <a:prstGeom prst="wedgeEllipseCallout">
            <a:avLst>
              <a:gd name="adj1" fmla="val -62065"/>
              <a:gd name="adj2" fmla="val -40742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Output to disk, replicated in cluster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4" name="AutoShape 30"/>
          <p:cNvSpPr>
            <a:spLocks noChangeArrowheads="1"/>
          </p:cNvSpPr>
          <p:nvPr/>
        </p:nvSpPr>
        <p:spPr bwMode="auto">
          <a:xfrm>
            <a:off x="167640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5" name="AutoShape 30"/>
          <p:cNvSpPr>
            <a:spLocks noChangeArrowheads="1"/>
          </p:cNvSpPr>
          <p:nvPr/>
        </p:nvSpPr>
        <p:spPr bwMode="auto">
          <a:xfrm>
            <a:off x="286385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" name="AutoShape 30"/>
          <p:cNvSpPr>
            <a:spLocks noChangeArrowheads="1"/>
          </p:cNvSpPr>
          <p:nvPr/>
        </p:nvSpPr>
        <p:spPr bwMode="auto">
          <a:xfrm>
            <a:off x="400685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7" name="AutoShape 30"/>
          <p:cNvSpPr>
            <a:spLocks noChangeArrowheads="1"/>
          </p:cNvSpPr>
          <p:nvPr/>
        </p:nvSpPr>
        <p:spPr bwMode="auto">
          <a:xfrm>
            <a:off x="510540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6292850" y="41116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0" name="AutoShape 30"/>
          <p:cNvSpPr>
            <a:spLocks noChangeArrowheads="1"/>
          </p:cNvSpPr>
          <p:nvPr/>
        </p:nvSpPr>
        <p:spPr bwMode="auto">
          <a:xfrm>
            <a:off x="2971800" y="1724023"/>
            <a:ext cx="641350" cy="584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1" name="AutoShape 30"/>
          <p:cNvSpPr>
            <a:spLocks noChangeArrowheads="1"/>
          </p:cNvSpPr>
          <p:nvPr/>
        </p:nvSpPr>
        <p:spPr bwMode="auto">
          <a:xfrm>
            <a:off x="4159250" y="1647823"/>
            <a:ext cx="641350" cy="584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2" name="AutoShape 30"/>
          <p:cNvSpPr>
            <a:spLocks noChangeArrowheads="1"/>
          </p:cNvSpPr>
          <p:nvPr/>
        </p:nvSpPr>
        <p:spPr bwMode="auto">
          <a:xfrm>
            <a:off x="5334000" y="1647823"/>
            <a:ext cx="641350" cy="584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3" name="Oval Callout 62"/>
          <p:cNvSpPr/>
          <p:nvPr/>
        </p:nvSpPr>
        <p:spPr bwMode="auto">
          <a:xfrm>
            <a:off x="6934200" y="5715000"/>
            <a:ext cx="2209800" cy="838200"/>
          </a:xfrm>
          <a:prstGeom prst="wedgeEllipseCallout">
            <a:avLst>
              <a:gd name="adj1" fmla="val -64234"/>
              <a:gd name="adj2" fmla="val -36906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File system: GFS or HDFS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9" name="Text Box 46"/>
          <p:cNvSpPr txBox="1">
            <a:spLocks noChangeArrowheads="1"/>
          </p:cNvSpPr>
          <p:nvPr/>
        </p:nvSpPr>
        <p:spPr bwMode="auto">
          <a:xfrm>
            <a:off x="1447800" y="4343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Task</a:t>
            </a:r>
            <a:endParaRPr lang="en-US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2895600" y="2743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Task</a:t>
            </a:r>
            <a:endParaRPr lang="en-US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3" descr="MapReduceDAG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09825"/>
            <a:ext cx="82296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133600" y="3733800"/>
            <a:ext cx="487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0" y="3886200"/>
            <a:ext cx="990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7500" y="3924300"/>
            <a:ext cx="7239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5838" y="3429000"/>
            <a:ext cx="182562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3419475"/>
            <a:ext cx="182563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 sz="2000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75786" name="TextBox 10"/>
          <p:cNvSpPr txBox="1">
            <a:spLocks noChangeArrowheads="1"/>
          </p:cNvSpPr>
          <p:nvPr/>
        </p:nvSpPr>
        <p:spPr bwMode="auto">
          <a:xfrm>
            <a:off x="3732213" y="4125913"/>
            <a:ext cx="15430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Local storage</a:t>
            </a:r>
          </a:p>
        </p:txBody>
      </p:sp>
      <p:sp>
        <p:nvSpPr>
          <p:cNvPr id="12" name="Can 11"/>
          <p:cNvSpPr/>
          <p:nvPr/>
        </p:nvSpPr>
        <p:spPr>
          <a:xfrm>
            <a:off x="3656013" y="4049713"/>
            <a:ext cx="1601787" cy="52228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FFFFFF"/>
                </a:solidFill>
                <a:latin typeface="Calibri" charset="0"/>
                <a:cs typeface="ＭＳ Ｐゴシック" charset="-128"/>
              </a:rPr>
              <a:t>`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261644" y="3891757"/>
            <a:ext cx="314325" cy="1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413250" y="3890963"/>
            <a:ext cx="315913" cy="158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284413" y="17145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/>
              <a:t>Phases</a:t>
            </a:r>
          </a:p>
        </p:txBody>
      </p:sp>
    </p:spTree>
    <p:extLst>
      <p:ext uri="{BB962C8B-B14F-4D97-AF65-F5344CB8AC3E}">
        <p14:creationId xmlns:p14="http://schemas.microsoft.com/office/powerpoint/2010/main" val="20624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51203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one master node</a:t>
            </a:r>
          </a:p>
          <a:p>
            <a:r>
              <a:rPr lang="en-US" dirty="0" smtClean="0"/>
              <a:t>Master partitions input file into </a:t>
            </a:r>
            <a:r>
              <a:rPr lang="en-US" i="1" dirty="0" smtClean="0">
                <a:solidFill>
                  <a:srgbClr val="0000FF"/>
                </a:solidFill>
              </a:rPr>
              <a:t>M splits</a:t>
            </a:r>
            <a:r>
              <a:rPr lang="en-US" dirty="0" smtClean="0"/>
              <a:t>, by key</a:t>
            </a:r>
          </a:p>
          <a:p>
            <a:r>
              <a:rPr lang="en-US" dirty="0" smtClean="0"/>
              <a:t>Master assigns </a:t>
            </a:r>
            <a:r>
              <a:rPr lang="en-US" i="1" dirty="0" smtClean="0">
                <a:solidFill>
                  <a:srgbClr val="008000"/>
                </a:solidFill>
              </a:rPr>
              <a:t>workers </a:t>
            </a:r>
            <a:r>
              <a:rPr lang="en-US" dirty="0" smtClean="0"/>
              <a:t>(=servers) to the </a:t>
            </a:r>
            <a:r>
              <a:rPr lang="en-US" i="1" dirty="0" smtClean="0">
                <a:solidFill>
                  <a:srgbClr val="FF0000"/>
                </a:solidFill>
              </a:rPr>
              <a:t>M map tasks</a:t>
            </a:r>
            <a:r>
              <a:rPr lang="en-US" dirty="0" smtClean="0"/>
              <a:t>, keeps track of their progress</a:t>
            </a:r>
          </a:p>
          <a:p>
            <a:r>
              <a:rPr lang="en-US" dirty="0" smtClean="0"/>
              <a:t>Workers write their output to local disk, partition into </a:t>
            </a:r>
            <a:r>
              <a:rPr lang="en-US" i="1" dirty="0" smtClean="0">
                <a:solidFill>
                  <a:srgbClr val="0000FF"/>
                </a:solidFill>
              </a:rPr>
              <a:t>R regions</a:t>
            </a:r>
          </a:p>
          <a:p>
            <a:r>
              <a:rPr lang="en-US" dirty="0" smtClean="0"/>
              <a:t>Master assigns workers to the </a:t>
            </a:r>
            <a:r>
              <a:rPr lang="en-US" i="1" dirty="0" smtClean="0">
                <a:solidFill>
                  <a:srgbClr val="FF0000"/>
                </a:solidFill>
              </a:rPr>
              <a:t>R reduce tasks</a:t>
            </a:r>
          </a:p>
          <a:p>
            <a:r>
              <a:rPr lang="en-US" dirty="0" smtClean="0"/>
              <a:t>Reduce workers read regions from the map workers’ local disks </a:t>
            </a:r>
          </a:p>
        </p:txBody>
      </p:sp>
    </p:spTree>
    <p:extLst>
      <p:ext uri="{BB962C8B-B14F-4D97-AF65-F5344CB8AC3E}">
        <p14:creationId xmlns:p14="http://schemas.microsoft.com/office/powerpoint/2010/main" val="120084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Interesting Implementation Details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Worker failure:</a:t>
            </a:r>
          </a:p>
          <a:p>
            <a:endParaRPr lang="en-US" dirty="0" smtClean="0"/>
          </a:p>
          <a:p>
            <a:r>
              <a:rPr lang="en-US" dirty="0" smtClean="0"/>
              <a:t>Master pings workers periodically,</a:t>
            </a:r>
          </a:p>
          <a:p>
            <a:endParaRPr lang="en-US" dirty="0" smtClean="0"/>
          </a:p>
          <a:p>
            <a:r>
              <a:rPr lang="en-US" dirty="0" smtClean="0"/>
              <a:t>If down then reassigns the task to another worker</a:t>
            </a:r>
            <a:endParaRPr lang="en-US" dirty="0" smtClean="0"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97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Midterm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1 sheet (front and back)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Practice midterm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Previous midterms</a:t>
            </a:r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Interesting Implementation Details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Wingdings" charset="2"/>
              </a:rPr>
              <a:t>Backup tasks:</a:t>
            </a:r>
          </a:p>
          <a:p>
            <a:r>
              <a:rPr lang="en-US" dirty="0" smtClean="0">
                <a:sym typeface="Wingdings" charset="2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Wingdings" charset="2"/>
              </a:rPr>
              <a:t>Straggler</a:t>
            </a:r>
            <a:r>
              <a:rPr lang="en-US" dirty="0" smtClean="0">
                <a:sym typeface="Wingdings" charset="2"/>
              </a:rPr>
              <a:t> = a machine that takes unusually long time to complete one of the last tasks. E.g.:</a:t>
            </a:r>
          </a:p>
          <a:p>
            <a:pPr lvl="1"/>
            <a:r>
              <a:rPr lang="en-US" dirty="0" smtClean="0">
                <a:sym typeface="Wingdings" charset="2"/>
              </a:rPr>
              <a:t>Bad disk forces frequent correctable errors (30MB/s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1MB/s)</a:t>
            </a:r>
          </a:p>
          <a:p>
            <a:pPr lvl="1"/>
            <a:r>
              <a:rPr lang="en-US" dirty="0" smtClean="0">
                <a:sym typeface="Wingdings" charset="2"/>
              </a:rPr>
              <a:t>The cluster scheduler has scheduled other tasks on that machine</a:t>
            </a:r>
          </a:p>
          <a:p>
            <a:r>
              <a:rPr lang="en-US" dirty="0" smtClean="0">
                <a:sym typeface="Wingdings" charset="2"/>
              </a:rPr>
              <a:t>Stragglers are a main reason for slowdown</a:t>
            </a:r>
          </a:p>
          <a:p>
            <a:r>
              <a:rPr lang="en-US" dirty="0" smtClean="0">
                <a:sym typeface="Wingdings" charset="2"/>
              </a:rPr>
              <a:t>Solution</a:t>
            </a:r>
            <a:r>
              <a:rPr lang="en-US" i="1" dirty="0" smtClean="0">
                <a:solidFill>
                  <a:srgbClr val="0000FF"/>
                </a:solidFill>
                <a:sym typeface="Wingdings" charset="2"/>
              </a:rPr>
              <a:t>: pre-emptive backup execution of the last few remaining in-progress tasks</a:t>
            </a:r>
            <a:endParaRPr lang="en-US" i="1" dirty="0" smtClean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85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Straggler Example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295399" y="1981200"/>
            <a:ext cx="1920265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3393990"/>
            <a:ext cx="685800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821195"/>
            <a:ext cx="6248400" cy="1524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06097" y="3385751"/>
            <a:ext cx="1371600" cy="1524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993557"/>
            <a:ext cx="1905000" cy="14004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95399" y="5562600"/>
            <a:ext cx="7086601" cy="0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332317" y="5562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time</a:t>
            </a:r>
            <a:endParaRPr lang="en-US" sz="18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474" y="4714100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Worker 3</a:t>
            </a:r>
            <a:endParaRPr lang="en-US" sz="1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74" y="3294102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Worker 2</a:t>
            </a:r>
            <a:endParaRPr lang="en-US" sz="18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340" y="1874104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Worker 1</a:t>
            </a:r>
            <a:endParaRPr lang="en-US" sz="180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3429000" y="4232190"/>
            <a:ext cx="228600" cy="577165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215665" y="386697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Straggler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4953000" y="2253565"/>
            <a:ext cx="0" cy="1072720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79124" y="2575009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Backup execution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 flipV="1">
            <a:off x="5867400" y="1752600"/>
            <a:ext cx="32951" cy="4050610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051" y="4635501"/>
            <a:ext cx="482600" cy="4826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100" y="1846993"/>
            <a:ext cx="482600" cy="4826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886571" y="15298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Killed</a:t>
            </a:r>
            <a:endParaRPr lang="en-US" sz="18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75538" y="42984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Killed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58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3" grpId="0"/>
      <p:bldP spid="27" grpId="0"/>
      <p:bldP spid="4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Relational Operators in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relations R(A,B) and S(B, C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compute: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Selection</a:t>
            </a:r>
            <a:r>
              <a:rPr lang="en-US" dirty="0"/>
              <a:t>:  </a:t>
            </a:r>
            <a:r>
              <a:rPr lang="en-US" dirty="0" err="1"/>
              <a:t>σ</a:t>
            </a:r>
            <a:r>
              <a:rPr lang="en-US" baseline="-25000" dirty="0" err="1"/>
              <a:t>A</a:t>
            </a:r>
            <a:r>
              <a:rPr lang="en-US" baseline="-25000" dirty="0"/>
              <a:t>=123</a:t>
            </a:r>
            <a:r>
              <a:rPr lang="en-US" dirty="0"/>
              <a:t>(R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Group</a:t>
            </a:r>
            <a:r>
              <a:rPr lang="en-US" dirty="0">
                <a:solidFill>
                  <a:srgbClr val="0000FF"/>
                </a:solidFill>
              </a:rPr>
              <a:t>-by</a:t>
            </a:r>
            <a:r>
              <a:rPr lang="en-US" dirty="0"/>
              <a:t>:  </a:t>
            </a:r>
            <a:r>
              <a:rPr lang="en-US" dirty="0" err="1"/>
              <a:t>γ</a:t>
            </a:r>
            <a:r>
              <a:rPr lang="en-US" baseline="-25000" dirty="0" err="1"/>
              <a:t>A,sum</a:t>
            </a:r>
            <a:r>
              <a:rPr lang="en-US" baseline="-25000" dirty="0"/>
              <a:t>(B</a:t>
            </a:r>
            <a:r>
              <a:rPr lang="en-US" baseline="-25000" dirty="0" smtClean="0"/>
              <a:t>)</a:t>
            </a:r>
            <a:r>
              <a:rPr lang="en-US" dirty="0" smtClean="0"/>
              <a:t>(R)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Join</a:t>
            </a:r>
            <a:r>
              <a:rPr lang="en-US" dirty="0" smtClean="0"/>
              <a:t>:  R ⋈ </a:t>
            </a:r>
            <a:r>
              <a:rPr lang="en-US" dirty="0"/>
              <a:t>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6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</a:t>
            </a:r>
            <a:r>
              <a:rPr lang="en-US" dirty="0" err="1"/>
              <a:t>σ</a:t>
            </a:r>
            <a:r>
              <a:rPr lang="en-US" baseline="-25000" dirty="0" err="1"/>
              <a:t>A</a:t>
            </a:r>
            <a:r>
              <a:rPr lang="en-US" baseline="-25000" dirty="0"/>
              <a:t>=</a:t>
            </a:r>
            <a:r>
              <a:rPr lang="en-US" baseline="-25000" dirty="0" smtClean="0"/>
              <a:t>123</a:t>
            </a:r>
            <a:r>
              <a:rPr lang="en-US" dirty="0" smtClean="0"/>
              <a:t>(R)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438400"/>
            <a:ext cx="510886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if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value.A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123: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value.key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value)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55999" y="4474706"/>
            <a:ext cx="3848154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Emit(v)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58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</a:t>
            </a:r>
            <a:r>
              <a:rPr lang="en-US" dirty="0" err="1"/>
              <a:t>σ</a:t>
            </a:r>
            <a:r>
              <a:rPr lang="en-US" baseline="-25000" dirty="0" err="1"/>
              <a:t>A</a:t>
            </a:r>
            <a:r>
              <a:rPr lang="en-US" baseline="-25000" dirty="0"/>
              <a:t>=</a:t>
            </a:r>
            <a:r>
              <a:rPr lang="en-US" baseline="-25000" dirty="0" smtClean="0"/>
              <a:t>123</a:t>
            </a:r>
            <a:r>
              <a:rPr lang="en-US" dirty="0" smtClean="0"/>
              <a:t>(R)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438400"/>
            <a:ext cx="510886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if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value.A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123: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value.key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value)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55999" y="4474706"/>
            <a:ext cx="3848154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Emit(v)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  <p:sp>
        <p:nvSpPr>
          <p:cNvPr id="13" name="Multiply 12"/>
          <p:cNvSpPr/>
          <p:nvPr/>
        </p:nvSpPr>
        <p:spPr bwMode="auto">
          <a:xfrm>
            <a:off x="4495800" y="3200400"/>
            <a:ext cx="4191000" cy="3352800"/>
          </a:xfrm>
          <a:prstGeom prst="mathMultiply">
            <a:avLst>
              <a:gd name="adj1" fmla="val 23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410200"/>
            <a:ext cx="5115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No need for reduce.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But need system hacking in Hadoop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to remove reduce from MapReduce</a:t>
            </a:r>
          </a:p>
        </p:txBody>
      </p:sp>
    </p:spTree>
    <p:extLst>
      <p:ext uri="{BB962C8B-B14F-4D97-AF65-F5344CB8AC3E}">
        <p14:creationId xmlns:p14="http://schemas.microsoft.com/office/powerpoint/2010/main" val="6974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/>
              <a:t>γ</a:t>
            </a:r>
            <a:r>
              <a:rPr lang="en-US" baseline="-25000" dirty="0" err="1"/>
              <a:t>A,sum</a:t>
            </a:r>
            <a:r>
              <a:rPr lang="en-US" baseline="-25000" dirty="0"/>
              <a:t>(B</a:t>
            </a:r>
            <a:r>
              <a:rPr lang="en-US" baseline="-25000" dirty="0" smtClean="0"/>
              <a:t>)</a:t>
            </a:r>
            <a:r>
              <a:rPr lang="en-US" dirty="0" smtClean="0"/>
              <a:t>(R)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438400"/>
            <a:ext cx="4565097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value.A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value.B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55999" y="4474706"/>
            <a:ext cx="3848154" cy="17543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s = 0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s = s + v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	Emit(k, v)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694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simple parallel join algorithms:</a:t>
            </a:r>
          </a:p>
          <a:p>
            <a:endParaRPr lang="en-US" dirty="0"/>
          </a:p>
          <a:p>
            <a:r>
              <a:rPr lang="en-US" dirty="0" smtClean="0"/>
              <a:t>Partitioned hash-join (we saw it, will recap)</a:t>
            </a:r>
          </a:p>
          <a:p>
            <a:endParaRPr lang="en-US" dirty="0"/>
          </a:p>
          <a:p>
            <a:r>
              <a:rPr lang="en-US" dirty="0" smtClean="0"/>
              <a:t>Broadcast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282545" cy="1371600"/>
          </a:xfrm>
        </p:spPr>
        <p:txBody>
          <a:bodyPr/>
          <a:lstStyle/>
          <a:p>
            <a:r>
              <a:rPr lang="en-US" dirty="0" smtClean="0"/>
              <a:t>Partitioned Hash-Join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88708" y="2611576"/>
            <a:ext cx="8047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81952" y="2611576"/>
            <a:ext cx="8047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06878" y="2611576"/>
            <a:ext cx="83609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6292" y="2611576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22" name="Straight Arrow Connector 21"/>
          <p:cNvCxnSpPr>
            <a:stCxn id="14" idx="2"/>
            <a:endCxn id="34" idx="0"/>
          </p:cNvCxnSpPr>
          <p:nvPr/>
        </p:nvCxnSpPr>
        <p:spPr>
          <a:xfrm>
            <a:off x="3591091" y="2980908"/>
            <a:ext cx="3606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4" idx="2"/>
            <a:endCxn id="35" idx="0"/>
          </p:cNvCxnSpPr>
          <p:nvPr/>
        </p:nvCxnSpPr>
        <p:spPr>
          <a:xfrm>
            <a:off x="3591091" y="2980908"/>
            <a:ext cx="1296850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5" idx="2"/>
            <a:endCxn id="34" idx="0"/>
          </p:cNvCxnSpPr>
          <p:nvPr/>
        </p:nvCxnSpPr>
        <p:spPr>
          <a:xfrm flipH="1">
            <a:off x="3594697" y="2980908"/>
            <a:ext cx="1289638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4" idx="2"/>
            <a:endCxn id="36" idx="0"/>
          </p:cNvCxnSpPr>
          <p:nvPr/>
        </p:nvCxnSpPr>
        <p:spPr>
          <a:xfrm>
            <a:off x="3591091" y="2980908"/>
            <a:ext cx="3989767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5" idx="2"/>
            <a:endCxn id="35" idx="0"/>
          </p:cNvCxnSpPr>
          <p:nvPr/>
        </p:nvCxnSpPr>
        <p:spPr>
          <a:xfrm>
            <a:off x="4884335" y="2980908"/>
            <a:ext cx="3606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5" idx="2"/>
            <a:endCxn id="36" idx="0"/>
          </p:cNvCxnSpPr>
          <p:nvPr/>
        </p:nvCxnSpPr>
        <p:spPr>
          <a:xfrm>
            <a:off x="4884335" y="2980908"/>
            <a:ext cx="2696523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6" idx="2"/>
            <a:endCxn id="34" idx="0"/>
          </p:cNvCxnSpPr>
          <p:nvPr/>
        </p:nvCxnSpPr>
        <p:spPr>
          <a:xfrm flipH="1">
            <a:off x="3594697" y="2980908"/>
            <a:ext cx="4030231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6" idx="2"/>
            <a:endCxn id="35" idx="0"/>
          </p:cNvCxnSpPr>
          <p:nvPr/>
        </p:nvCxnSpPr>
        <p:spPr>
          <a:xfrm flipH="1">
            <a:off x="4887941" y="2980908"/>
            <a:ext cx="2736987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6" idx="2"/>
            <a:endCxn id="36" idx="0"/>
          </p:cNvCxnSpPr>
          <p:nvPr/>
        </p:nvCxnSpPr>
        <p:spPr>
          <a:xfrm flipH="1">
            <a:off x="7580858" y="2980908"/>
            <a:ext cx="44070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3141031" y="4419600"/>
            <a:ext cx="9073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4275" y="4419600"/>
            <a:ext cx="9073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11525" y="4419600"/>
            <a:ext cx="93866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32476" y="44196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7" name="Oval Callout 46"/>
          <p:cNvSpPr/>
          <p:nvPr/>
        </p:nvSpPr>
        <p:spPr>
          <a:xfrm>
            <a:off x="-13848" y="2916376"/>
            <a:ext cx="2416081" cy="735747"/>
          </a:xfrm>
          <a:prstGeom prst="wedgeEllipseCallout">
            <a:avLst>
              <a:gd name="adj1" fmla="val 65778"/>
              <a:gd name="adj2" fmla="val -11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Reshuffle R on R.B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and S on S.B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8" name="Oval Callout 47"/>
          <p:cNvSpPr/>
          <p:nvPr/>
        </p:nvSpPr>
        <p:spPr>
          <a:xfrm>
            <a:off x="34623" y="4601914"/>
            <a:ext cx="2771353" cy="735747"/>
          </a:xfrm>
          <a:prstGeom prst="wedgeEllipseCallout">
            <a:avLst>
              <a:gd name="adj1" fmla="val 62949"/>
              <a:gd name="adj2" fmla="val -4312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Each server computes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the join locally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552" y="2230576"/>
            <a:ext cx="3475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/>
              </a:rPr>
              <a:t>Initially, both R and S are horizontally partitioned</a:t>
            </a: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08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/>
      <p:bldP spid="47" grpId="0" animBg="1"/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072255" cy="1371600"/>
          </a:xfrm>
        </p:spPr>
        <p:txBody>
          <a:bodyPr/>
          <a:lstStyle/>
          <a:p>
            <a:r>
              <a:rPr lang="en-US" dirty="0"/>
              <a:t>Partitioned Hash-Join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981200"/>
            <a:ext cx="589709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map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case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value.relationName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of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‘R’: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value.B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(‘R’, value))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‘S’: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value.C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(‘S’,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3733800"/>
            <a:ext cx="3848154" cy="26161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R = empty;  S = empty;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case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.type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of: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    ‘R’: 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R.insert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 	    ‘S’: 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S.insert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);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v1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in R, for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v2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in 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Emit(v1,v2)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Join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40356" y="2819400"/>
            <a:ext cx="43695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2819400"/>
            <a:ext cx="43695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65664" y="2819400"/>
            <a:ext cx="4540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4033" y="28194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22" name="Straight Arrow Connector 21"/>
          <p:cNvCxnSpPr>
            <a:stCxn id="14" idx="2"/>
            <a:endCxn id="34" idx="0"/>
          </p:cNvCxnSpPr>
          <p:nvPr/>
        </p:nvCxnSpPr>
        <p:spPr>
          <a:xfrm>
            <a:off x="1058832" y="3188732"/>
            <a:ext cx="11850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5" idx="2"/>
            <a:endCxn id="35" idx="0"/>
          </p:cNvCxnSpPr>
          <p:nvPr/>
        </p:nvCxnSpPr>
        <p:spPr>
          <a:xfrm>
            <a:off x="2352076" y="3188732"/>
            <a:ext cx="35646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6" idx="2"/>
            <a:endCxn id="36" idx="0"/>
          </p:cNvCxnSpPr>
          <p:nvPr/>
        </p:nvCxnSpPr>
        <p:spPr>
          <a:xfrm>
            <a:off x="5092668" y="3188732"/>
            <a:ext cx="3714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685800" y="4724400"/>
            <a:ext cx="7697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81200" y="4724400"/>
            <a:ext cx="8130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smtClean="0">
                <a:solidFill>
                  <a:prstClr val="black"/>
                </a:solidFill>
                <a:cs typeface="Arial"/>
              </a:rPr>
              <a:t>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90886" y="4724400"/>
            <a:ext cx="81099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smtClean="0">
                <a:solidFill>
                  <a:prstClr val="black"/>
                </a:solidFill>
                <a:cs typeface="Arial"/>
              </a:rPr>
              <a:t>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47244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7" name="Oval Callout 46"/>
          <p:cNvSpPr/>
          <p:nvPr/>
        </p:nvSpPr>
        <p:spPr>
          <a:xfrm>
            <a:off x="1447800" y="2057400"/>
            <a:ext cx="2416081" cy="432792"/>
          </a:xfrm>
          <a:prstGeom prst="wedgeEllipseCallout">
            <a:avLst>
              <a:gd name="adj1" fmla="val 14363"/>
              <a:gd name="adj2" fmla="val 1123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Reshuffle R on R.B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8" name="Oval Callout 47"/>
          <p:cNvSpPr/>
          <p:nvPr/>
        </p:nvSpPr>
        <p:spPr>
          <a:xfrm>
            <a:off x="7010400" y="1524000"/>
            <a:ext cx="1634903" cy="432792"/>
          </a:xfrm>
          <a:prstGeom prst="wedgeEllipseCallout">
            <a:avLst>
              <a:gd name="adj1" fmla="val -15867"/>
              <a:gd name="adj2" fmla="val 1539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Broadcast 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91400" y="2819400"/>
            <a:ext cx="3386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cxnSp>
        <p:nvCxnSpPr>
          <p:cNvPr id="38" name="Straight Arrow Connector 37"/>
          <p:cNvCxnSpPr>
            <a:stCxn id="32" idx="2"/>
            <a:endCxn id="34" idx="0"/>
          </p:cNvCxnSpPr>
          <p:nvPr/>
        </p:nvCxnSpPr>
        <p:spPr>
          <a:xfrm flipH="1">
            <a:off x="1070682" y="3188732"/>
            <a:ext cx="649003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2"/>
            <a:endCxn id="35" idx="0"/>
          </p:cNvCxnSpPr>
          <p:nvPr/>
        </p:nvCxnSpPr>
        <p:spPr>
          <a:xfrm flipH="1">
            <a:off x="2387722" y="3188732"/>
            <a:ext cx="517299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2"/>
            <a:endCxn id="36" idx="0"/>
          </p:cNvCxnSpPr>
          <p:nvPr/>
        </p:nvCxnSpPr>
        <p:spPr>
          <a:xfrm flipH="1">
            <a:off x="5096382" y="3188732"/>
            <a:ext cx="246433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15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 learned how to parallelize relational database systems</a:t>
            </a:r>
          </a:p>
          <a:p>
            <a:endParaRPr lang="en-US" sz="2400" dirty="0"/>
          </a:p>
          <a:p>
            <a:r>
              <a:rPr lang="en-US" sz="2400" dirty="0" smtClean="0"/>
              <a:t>While useful, it might incur too much overhead if our query plans consist of simple operations</a:t>
            </a:r>
          </a:p>
          <a:p>
            <a:endParaRPr lang="en-US" sz="2400" dirty="0"/>
          </a:p>
          <a:p>
            <a:r>
              <a:rPr lang="en-US" sz="2400" dirty="0" smtClean="0"/>
              <a:t>MapReduce is a programming model for such computation</a:t>
            </a:r>
          </a:p>
          <a:p>
            <a:endParaRPr lang="en-US" sz="2400" dirty="0"/>
          </a:p>
          <a:p>
            <a:r>
              <a:rPr lang="en-US" sz="2400" dirty="0" smtClean="0"/>
              <a:t>First, let’s study how data is stored in such systems</a:t>
            </a:r>
          </a:p>
        </p:txBody>
      </p:sp>
    </p:spTree>
    <p:extLst>
      <p:ext uri="{BB962C8B-B14F-4D97-AF65-F5344CB8AC3E}">
        <p14:creationId xmlns:p14="http://schemas.microsoft.com/office/powerpoint/2010/main" val="13994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438400"/>
            <a:ext cx="4552949" cy="36625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map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open(S); /* over the network */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hashTbl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new()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each w in S: 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hashTbl.insert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smtClean="0">
                <a:solidFill>
                  <a:prstClr val="black"/>
                </a:solidFill>
                <a:latin typeface="Arial"/>
              </a:rPr>
              <a:t>w.C,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w)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close(S);</a:t>
            </a:r>
          </a:p>
          <a:p>
            <a:pPr marL="342900" indent="-342900" eaLnBrk="1" hangingPunct="1">
              <a:buFontTx/>
              <a:buNone/>
              <a:defRPr/>
            </a:pPr>
            <a:endParaRPr lang="en-US" sz="2000" dirty="0" smtClean="0">
              <a:solidFill>
                <a:prstClr val="black"/>
              </a:solidFill>
              <a:latin typeface="Arial"/>
            </a:endParaRP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each v in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: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for each w in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hashTbl.find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v.B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	Emit(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v,w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;</a:t>
            </a:r>
            <a:endParaRPr lang="en-US" sz="2000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57800" y="5562600"/>
            <a:ext cx="345479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is-IS" sz="2000" dirty="0" smtClean="0">
                <a:solidFill>
                  <a:prstClr val="black"/>
                </a:solidFill>
                <a:latin typeface="Arial"/>
              </a:rPr>
              <a:t>…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/* empty: map-side only */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724400" y="1447800"/>
            <a:ext cx="2588786" cy="1341656"/>
          </a:xfrm>
          <a:prstGeom prst="wedgeEllipseCallout">
            <a:avLst>
              <a:gd name="adj1" fmla="val -137324"/>
              <a:gd name="adj2" fmla="val 336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map</a:t>
            </a:r>
            <a:r>
              <a:rPr lang="en-US" sz="1400" dirty="0" smtClean="0">
                <a:solidFill>
                  <a:prstClr val="black"/>
                </a:solidFill>
              </a:rPr>
              <a:t> should read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several records of R: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srgbClr val="0000FF"/>
                </a:solidFill>
              </a:rPr>
              <a:t>value</a:t>
            </a:r>
            <a:r>
              <a:rPr lang="en-US" sz="1400" dirty="0" smtClean="0">
                <a:solidFill>
                  <a:prstClr val="black"/>
                </a:solidFill>
              </a:rPr>
              <a:t> = some group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of records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257800" y="3048000"/>
            <a:ext cx="2491154" cy="735747"/>
          </a:xfrm>
          <a:prstGeom prst="wedgeEllipseCallout">
            <a:avLst>
              <a:gd name="adj1" fmla="val -89651"/>
              <a:gd name="adj2" fmla="val -163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Read entire table S,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build a Hash Table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502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HW6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HW6 will ask you to write SQL queries and MapReduce tasks using Spark</a:t>
            </a:r>
          </a:p>
          <a:p>
            <a:endParaRPr lang="en-US" dirty="0"/>
          </a:p>
          <a:p>
            <a:r>
              <a:rPr lang="en-US" dirty="0" smtClean="0"/>
              <a:t>You will get to “implement” SQL using MapReduce tasks</a:t>
            </a:r>
          </a:p>
          <a:p>
            <a:pPr lvl="1"/>
            <a:r>
              <a:rPr lang="en-US" dirty="0" smtClean="0"/>
              <a:t>Can you beat Spark’s implementation?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offers a simple abstraction, and handles distribution + fault tolerance</a:t>
            </a:r>
          </a:p>
          <a:p>
            <a:r>
              <a:rPr lang="en-US" dirty="0" smtClean="0"/>
              <a:t>Speedup/</a:t>
            </a:r>
            <a:r>
              <a:rPr lang="en-US" dirty="0" err="1" smtClean="0"/>
              <a:t>scaleup</a:t>
            </a:r>
            <a:r>
              <a:rPr lang="en-US" dirty="0" smtClean="0"/>
              <a:t> achieved by allocating dynamically map tasks and reduce tasks to available server.  However, skew is possible (e.g., one huge reduce task)</a:t>
            </a:r>
          </a:p>
          <a:p>
            <a:r>
              <a:rPr lang="en-US" dirty="0" smtClean="0"/>
              <a:t>Writing intermediate results to disk is necessary for fault tolerance, but very slow.  </a:t>
            </a:r>
          </a:p>
          <a:p>
            <a:r>
              <a:rPr lang="en-US" dirty="0" smtClean="0"/>
              <a:t>Spark replaces this with “Resilient Distributed Datasets” </a:t>
            </a:r>
            <a:r>
              <a:rPr lang="en-US" dirty="0"/>
              <a:t>=</a:t>
            </a:r>
            <a:r>
              <a:rPr lang="en-US" dirty="0" smtClean="0"/>
              <a:t> main memory + lineage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0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 (DFS)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very large files: TBs, PBs</a:t>
            </a:r>
          </a:p>
          <a:p>
            <a:r>
              <a:rPr lang="en-US" dirty="0" smtClean="0"/>
              <a:t>Each file is partitioned into </a:t>
            </a:r>
            <a:r>
              <a:rPr lang="en-US" i="1" dirty="0" smtClean="0">
                <a:solidFill>
                  <a:srgbClr val="0000FF"/>
                </a:solidFill>
              </a:rPr>
              <a:t>chunks</a:t>
            </a:r>
            <a:r>
              <a:rPr lang="en-US" dirty="0" smtClean="0"/>
              <a:t>, typically 64MB</a:t>
            </a:r>
          </a:p>
          <a:p>
            <a:r>
              <a:rPr lang="en-US" dirty="0" smtClean="0"/>
              <a:t>Each chunk is replicated several times (≥3), on different racks, for fault tolerance</a:t>
            </a:r>
          </a:p>
          <a:p>
            <a:r>
              <a:rPr lang="en-US" dirty="0" smtClean="0"/>
              <a:t>Implementations:</a:t>
            </a:r>
          </a:p>
          <a:p>
            <a:pPr lvl="1"/>
            <a:r>
              <a:rPr lang="en-US" dirty="0" smtClean="0"/>
              <a:t>Google’s DFS:  </a:t>
            </a:r>
            <a:r>
              <a:rPr lang="en-US" dirty="0" smtClean="0">
                <a:solidFill>
                  <a:srgbClr val="0000FF"/>
                </a:solidFill>
              </a:rPr>
              <a:t>GFS</a:t>
            </a:r>
            <a:r>
              <a:rPr lang="en-US" dirty="0" smtClean="0"/>
              <a:t>, proprietary</a:t>
            </a:r>
          </a:p>
          <a:p>
            <a:pPr lvl="1"/>
            <a:r>
              <a:rPr lang="en-US" dirty="0" err="1" smtClean="0"/>
              <a:t>Hadoop’s</a:t>
            </a:r>
            <a:r>
              <a:rPr lang="en-US" dirty="0" smtClean="0"/>
              <a:t> DFS:  </a:t>
            </a:r>
            <a:r>
              <a:rPr lang="en-US" dirty="0" smtClean="0">
                <a:solidFill>
                  <a:srgbClr val="0000FF"/>
                </a:solidFill>
              </a:rPr>
              <a:t>HDFS</a:t>
            </a:r>
            <a:r>
              <a:rPr lang="en-US" dirty="0" smtClean="0"/>
              <a:t>, open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 smtClean="0"/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Google: paper published 2004</a:t>
            </a:r>
          </a:p>
          <a:p>
            <a:r>
              <a:rPr lang="en-US" dirty="0" smtClean="0"/>
              <a:t>Free variant: </a:t>
            </a:r>
            <a:r>
              <a:rPr lang="en-US" dirty="0" err="1" smtClean="0"/>
              <a:t>Hadoop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Map</a:t>
            </a:r>
            <a:r>
              <a:rPr lang="en-US" dirty="0" err="1"/>
              <a:t>R</a:t>
            </a:r>
            <a:r>
              <a:rPr lang="en-US" dirty="0" err="1" smtClean="0"/>
              <a:t>educe</a:t>
            </a:r>
            <a:r>
              <a:rPr lang="en-US" dirty="0" smtClean="0"/>
              <a:t> = high-level programming model and implementation for large-scale parallel data processing</a:t>
            </a:r>
          </a:p>
        </p:txBody>
      </p:sp>
    </p:spTree>
    <p:extLst>
      <p:ext uri="{BB962C8B-B14F-4D97-AF65-F5344CB8AC3E}">
        <p14:creationId xmlns:p14="http://schemas.microsoft.com/office/powerpoint/2010/main" val="2924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Problems Solved by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458200" cy="4191000"/>
          </a:xfrm>
        </p:spPr>
        <p:txBody>
          <a:bodyPr/>
          <a:lstStyle/>
          <a:p>
            <a:r>
              <a:rPr lang="en-US" dirty="0" smtClean="0"/>
              <a:t>Read a lot of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: extract something you care about from each record</a:t>
            </a:r>
          </a:p>
          <a:p>
            <a:r>
              <a:rPr lang="en-US" dirty="0" smtClean="0"/>
              <a:t>Shuffle and Sort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: aggregate, summarize, filter, transform</a:t>
            </a:r>
          </a:p>
          <a:p>
            <a:r>
              <a:rPr lang="en-US" dirty="0" smtClean="0"/>
              <a:t>Write the results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4593205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Paradigm stays the same,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change map and reduce functions for different problems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857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Files!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file = a bag of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(key, value)</a:t>
            </a:r>
            <a:r>
              <a:rPr lang="en-US" b="1" dirty="0">
                <a:solidFill>
                  <a:srgbClr val="0000FF"/>
                </a:solidFill>
                <a:latin typeface="Inconsolata"/>
                <a:cs typeface="Inconsolata"/>
              </a:rPr>
              <a:t> </a:t>
            </a:r>
            <a:r>
              <a:rPr lang="en-US" dirty="0" smtClean="0"/>
              <a:t>pairs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/>
              <a:t>M</a:t>
            </a:r>
            <a:r>
              <a:rPr lang="en-US" dirty="0" err="1" smtClean="0"/>
              <a:t>apReduce</a:t>
            </a:r>
            <a:r>
              <a:rPr lang="en-US" dirty="0" smtClean="0"/>
              <a:t> program:</a:t>
            </a:r>
          </a:p>
          <a:p>
            <a:r>
              <a:rPr lang="en-US" dirty="0" smtClean="0"/>
              <a:t>Input: a bag of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inputkey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value)</a:t>
            </a:r>
            <a:r>
              <a:rPr lang="en-US" b="1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pairs</a:t>
            </a:r>
          </a:p>
          <a:p>
            <a:r>
              <a:rPr lang="en-US" dirty="0" smtClean="0"/>
              <a:t>Output: a bag of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outputkey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value)</a:t>
            </a:r>
            <a:r>
              <a:rPr lang="en-US" b="1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pairs</a:t>
            </a:r>
          </a:p>
        </p:txBody>
      </p:sp>
    </p:spTree>
    <p:extLst>
      <p:ext uri="{BB962C8B-B14F-4D97-AF65-F5344CB8AC3E}">
        <p14:creationId xmlns:p14="http://schemas.microsoft.com/office/powerpoint/2010/main" val="21059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Phase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User provides the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-function:</a:t>
            </a:r>
          </a:p>
          <a:p>
            <a:r>
              <a:rPr lang="en-US" dirty="0" smtClean="0"/>
              <a:t>Input: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(input key, value)</a:t>
            </a:r>
          </a:p>
          <a:p>
            <a:r>
              <a:rPr lang="en-US" dirty="0" err="1" smtClean="0"/>
              <a:t>Ouput</a:t>
            </a:r>
            <a:r>
              <a:rPr lang="en-US" dirty="0" smtClean="0"/>
              <a:t>: bag of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(intermediate key, value)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System applies the map function in parallel to all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(input key, value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Inconsolata"/>
                <a:cs typeface="Inconsolata"/>
              </a:rPr>
              <a:t> </a:t>
            </a:r>
            <a:r>
              <a:rPr lang="en-US" dirty="0" smtClean="0"/>
              <a:t>pairs in the input file</a:t>
            </a:r>
          </a:p>
        </p:txBody>
      </p:sp>
    </p:spTree>
    <p:extLst>
      <p:ext uri="{BB962C8B-B14F-4D97-AF65-F5344CB8AC3E}">
        <p14:creationId xmlns:p14="http://schemas.microsoft.com/office/powerpoint/2010/main" val="14150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the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Phase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User provides the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function:</a:t>
            </a:r>
          </a:p>
          <a:p>
            <a:r>
              <a:rPr lang="en-US" dirty="0" smtClean="0"/>
              <a:t>Input: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intermediate key, bag of values)</a:t>
            </a:r>
          </a:p>
          <a:p>
            <a:r>
              <a:rPr lang="en-US" dirty="0" smtClean="0"/>
              <a:t>Output: bag of output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(values)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System groups all pairs with the same intermediate key, and passes the bag of values to the REDUCE function</a:t>
            </a:r>
          </a:p>
        </p:txBody>
      </p:sp>
    </p:spTree>
    <p:extLst>
      <p:ext uri="{BB962C8B-B14F-4D97-AF65-F5344CB8AC3E}">
        <p14:creationId xmlns:p14="http://schemas.microsoft.com/office/powerpoint/2010/main" val="17722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115096</TotalTime>
  <Words>1152</Words>
  <Application>Microsoft Macintosh PowerPoint</Application>
  <PresentationFormat>On-screen Show (4:3)</PresentationFormat>
  <Paragraphs>263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 Black</vt:lpstr>
      <vt:lpstr>Calibri</vt:lpstr>
      <vt:lpstr>Consolas</vt:lpstr>
      <vt:lpstr>Inconsolata</vt:lpstr>
      <vt:lpstr>Mangal</vt:lpstr>
      <vt:lpstr>ＭＳ Ｐゴシック</vt:lpstr>
      <vt:lpstr>Wingdings</vt:lpstr>
      <vt:lpstr>Arial</vt:lpstr>
      <vt:lpstr>Essential</vt:lpstr>
      <vt:lpstr>Cse 344</vt:lpstr>
      <vt:lpstr>Administrivia</vt:lpstr>
      <vt:lpstr>Motivation</vt:lpstr>
      <vt:lpstr>Distributed File System (DFS)</vt:lpstr>
      <vt:lpstr>MapReduce</vt:lpstr>
      <vt:lpstr>Typical Problems Solved by MR</vt:lpstr>
      <vt:lpstr>Data Model</vt:lpstr>
      <vt:lpstr>Step 1: the MAP Phase</vt:lpstr>
      <vt:lpstr>Step 2: the REDUCE Phase</vt:lpstr>
      <vt:lpstr>Example</vt:lpstr>
      <vt:lpstr>PowerPoint Presentation</vt:lpstr>
      <vt:lpstr>Jobs v.s. Tasks</vt:lpstr>
      <vt:lpstr>Workers</vt:lpstr>
      <vt:lpstr>Fault Tolerance</vt:lpstr>
      <vt:lpstr>PowerPoint Presentation</vt:lpstr>
      <vt:lpstr>MapReduce Execution Details</vt:lpstr>
      <vt:lpstr>MapReduce Phases</vt:lpstr>
      <vt:lpstr>Implementation</vt:lpstr>
      <vt:lpstr>Interesting Implementation Details</vt:lpstr>
      <vt:lpstr>Interesting Implementation Details</vt:lpstr>
      <vt:lpstr>Straggler Example</vt:lpstr>
      <vt:lpstr>Relational Operators in MapReduce</vt:lpstr>
      <vt:lpstr>Selection σA=123(R)</vt:lpstr>
      <vt:lpstr>Selection σA=123(R)</vt:lpstr>
      <vt:lpstr>Group By γA,sum(B)(R)</vt:lpstr>
      <vt:lpstr>Join</vt:lpstr>
      <vt:lpstr>Partitioned Hash-Join</vt:lpstr>
      <vt:lpstr>Partitioned Hash-Join</vt:lpstr>
      <vt:lpstr>Broadcast Join</vt:lpstr>
      <vt:lpstr>Broadcast Join</vt:lpstr>
      <vt:lpstr>HW6</vt:lpstr>
      <vt:lpstr>Conclusions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331</cp:revision>
  <cp:lastPrinted>2018-02-22T01:17:32Z</cp:lastPrinted>
  <dcterms:created xsi:type="dcterms:W3CDTF">2017-03-27T18:12:41Z</dcterms:created>
  <dcterms:modified xsi:type="dcterms:W3CDTF">2018-05-04T15:56:22Z</dcterms:modified>
</cp:coreProperties>
</file>