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796" r:id="rId3"/>
    <p:sldId id="770" r:id="rId4"/>
    <p:sldId id="771" r:id="rId5"/>
    <p:sldId id="772" r:id="rId6"/>
    <p:sldId id="773" r:id="rId7"/>
    <p:sldId id="777" r:id="rId8"/>
    <p:sldId id="778" r:id="rId9"/>
    <p:sldId id="779" r:id="rId10"/>
    <p:sldId id="781" r:id="rId11"/>
    <p:sldId id="782" r:id="rId12"/>
    <p:sldId id="783" r:id="rId13"/>
    <p:sldId id="784" r:id="rId14"/>
    <p:sldId id="785" r:id="rId15"/>
    <p:sldId id="786" r:id="rId16"/>
    <p:sldId id="787" r:id="rId17"/>
    <p:sldId id="788" r:id="rId18"/>
    <p:sldId id="789" r:id="rId19"/>
    <p:sldId id="790" r:id="rId20"/>
    <p:sldId id="791" r:id="rId21"/>
    <p:sldId id="792" r:id="rId22"/>
    <p:sldId id="793" r:id="rId23"/>
    <p:sldId id="794" r:id="rId24"/>
    <p:sldId id="795" r:id="rId25"/>
    <p:sldId id="797" r:id="rId26"/>
    <p:sldId id="798" r:id="rId27"/>
    <p:sldId id="799" r:id="rId28"/>
    <p:sldId id="800" r:id="rId29"/>
    <p:sldId id="801" r:id="rId30"/>
    <p:sldId id="802" r:id="rId31"/>
    <p:sldId id="803" r:id="rId32"/>
    <p:sldId id="804" r:id="rId33"/>
    <p:sldId id="805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41" autoAdjust="0"/>
    <p:restoredTop sz="84515" autoAdjust="0"/>
  </p:normalViewPr>
  <p:slideViewPr>
    <p:cSldViewPr snapToGrid="0" snapToObjects="1">
      <p:cViewPr varScale="1">
        <p:scale>
          <a:sx n="93" d="100"/>
          <a:sy n="93" d="100"/>
        </p:scale>
        <p:origin x="4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216F-1168-904D-A733-F43CDFC74B3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7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hash partition first (no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216F-1168-904D-A733-F43CDFC74B3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8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14B9F-9688-B147-A83A-C13E7714B53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4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14B9F-9688-B147-A83A-C13E7714B53E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2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9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Map/reduce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Data Partitioning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2438400"/>
            <a:ext cx="990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9908" y="2438400"/>
            <a:ext cx="990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438400"/>
            <a:ext cx="1070088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0035" y="2702868"/>
            <a:ext cx="78323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92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Data: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1905000"/>
            <a:ext cx="1330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Servers: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76200" y="2895600"/>
          <a:ext cx="1371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K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Data Partitioning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200" y="2895600"/>
          <a:ext cx="1371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K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09800" y="2438400"/>
            <a:ext cx="990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9908" y="2438400"/>
            <a:ext cx="990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438400"/>
            <a:ext cx="1070088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0035" y="2702868"/>
            <a:ext cx="78323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92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Data: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1905000"/>
            <a:ext cx="1330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Servers: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1752600" y="3276600"/>
            <a:ext cx="228600" cy="1143000"/>
          </a:xfrm>
          <a:prstGeom prst="rightBrace">
            <a:avLst>
              <a:gd name="adj1" fmla="val 5007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1752600" y="4495800"/>
            <a:ext cx="228600" cy="1371600"/>
          </a:xfrm>
          <a:prstGeom prst="rightBrace">
            <a:avLst>
              <a:gd name="adj1" fmla="val 5007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234739" y="3043290"/>
          <a:ext cx="685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  <a:gridCol w="228600"/>
                <a:gridCol w="228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u="sng" dirty="0" smtClean="0"/>
                        <a:t>K</a:t>
                      </a:r>
                      <a:endParaRPr lang="en-US" sz="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A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B</a:t>
                      </a:r>
                      <a:endParaRPr 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3962400" y="3048000"/>
          <a:ext cx="685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  <a:gridCol w="228600"/>
                <a:gridCol w="228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u="sng" dirty="0" smtClean="0"/>
                        <a:t>K</a:t>
                      </a:r>
                      <a:endParaRPr lang="en-US" sz="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A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B</a:t>
                      </a:r>
                      <a:endParaRPr 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198476" y="3044952"/>
          <a:ext cx="685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  <a:gridCol w="228600"/>
                <a:gridCol w="228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u="sng" dirty="0" smtClean="0"/>
                        <a:t>K</a:t>
                      </a:r>
                      <a:endParaRPr lang="en-US" sz="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A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B</a:t>
                      </a:r>
                      <a:endParaRPr 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Bent-Up Arrow 2"/>
          <p:cNvSpPr/>
          <p:nvPr/>
        </p:nvSpPr>
        <p:spPr bwMode="auto">
          <a:xfrm>
            <a:off x="2057400" y="3505200"/>
            <a:ext cx="838200" cy="381000"/>
          </a:xfrm>
          <a:prstGeom prst="bentUpArrow">
            <a:avLst>
              <a:gd name="adj1" fmla="val 8142"/>
              <a:gd name="adj2" fmla="val 15968"/>
              <a:gd name="adj3" fmla="val 25000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8" name="Bent-Up Arrow 17"/>
          <p:cNvSpPr/>
          <p:nvPr/>
        </p:nvSpPr>
        <p:spPr bwMode="auto">
          <a:xfrm>
            <a:off x="2209800" y="3505200"/>
            <a:ext cx="2438400" cy="1676400"/>
          </a:xfrm>
          <a:prstGeom prst="bentUpArrow">
            <a:avLst>
              <a:gd name="adj1" fmla="val 3325"/>
              <a:gd name="adj2" fmla="val 5611"/>
              <a:gd name="adj3" fmla="val 10068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9" name="Bent-Up Arrow 18"/>
          <p:cNvSpPr/>
          <p:nvPr/>
        </p:nvSpPr>
        <p:spPr bwMode="auto">
          <a:xfrm>
            <a:off x="2133600" y="3657600"/>
            <a:ext cx="5943600" cy="2590800"/>
          </a:xfrm>
          <a:prstGeom prst="bentUpArrow">
            <a:avLst>
              <a:gd name="adj1" fmla="val 2475"/>
              <a:gd name="adj2" fmla="val 5611"/>
              <a:gd name="adj3" fmla="val 10068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876800" y="4876800"/>
            <a:ext cx="2633270" cy="82230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Which tuples</a:t>
            </a:r>
            <a:br>
              <a:rPr lang="en-US" sz="1600" dirty="0" smtClean="0">
                <a:solidFill>
                  <a:prstClr val="black"/>
                </a:solidFill>
              </a:rPr>
            </a:br>
            <a:r>
              <a:rPr lang="en-US" sz="1600" dirty="0" smtClean="0">
                <a:solidFill>
                  <a:prstClr val="black"/>
                </a:solidFill>
              </a:rPr>
              <a:t>go to what server?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8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Data Partitioning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Block Partition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Partition tuples arbitrarily </a:t>
            </a:r>
            <a:r>
              <a:rPr lang="en-US" dirty="0" err="1" smtClean="0"/>
              <a:t>s.t.</a:t>
            </a:r>
            <a:r>
              <a:rPr lang="en-US" dirty="0" smtClean="0"/>
              <a:t> size(R</a:t>
            </a:r>
            <a:r>
              <a:rPr lang="en-US" baseline="-25000" dirty="0" smtClean="0"/>
              <a:t>1</a:t>
            </a:r>
            <a:r>
              <a:rPr lang="en-US" dirty="0" smtClean="0"/>
              <a:t>)≈ … ≈ size(R</a:t>
            </a:r>
            <a:r>
              <a:rPr lang="en-US" baseline="-25000" dirty="0" smtClean="0"/>
              <a:t>P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Hash partitioned on attribute 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Tuple t goes to chunk </a:t>
            </a:r>
            <a:r>
              <a:rPr lang="en-US" dirty="0" err="1" smtClean="0"/>
              <a:t>i</a:t>
            </a:r>
            <a:r>
              <a:rPr lang="en-US" dirty="0" smtClean="0"/>
              <a:t>, where </a:t>
            </a:r>
            <a:r>
              <a:rPr lang="en-US" dirty="0" err="1" smtClean="0"/>
              <a:t>i</a:t>
            </a:r>
            <a:r>
              <a:rPr lang="en-US" dirty="0" smtClean="0"/>
              <a:t> = h(</a:t>
            </a:r>
            <a:r>
              <a:rPr lang="en-US" dirty="0" err="1" smtClean="0"/>
              <a:t>t.A</a:t>
            </a:r>
            <a:r>
              <a:rPr lang="en-US" dirty="0" smtClean="0"/>
              <a:t>) mod P + 1</a:t>
            </a:r>
          </a:p>
          <a:p>
            <a:pPr lvl="1"/>
            <a:r>
              <a:rPr lang="en-US" dirty="0" smtClean="0"/>
              <a:t>Recall: calling hash </a:t>
            </a:r>
            <a:r>
              <a:rPr lang="en-US" dirty="0" err="1" smtClean="0"/>
              <a:t>fn’s</a:t>
            </a:r>
            <a:r>
              <a:rPr lang="en-US" dirty="0" smtClean="0"/>
              <a:t> is free in this class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Range partitioned on attribute 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Partition the range of A into  -∞ </a:t>
            </a:r>
            <a:r>
              <a:rPr lang="en-US" dirty="0"/>
              <a:t>=</a:t>
            </a: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 &lt; v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&lt; … &lt;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</a:t>
            </a:r>
            <a:r>
              <a:rPr lang="en-US" dirty="0" smtClean="0"/>
              <a:t> = ∞</a:t>
            </a:r>
          </a:p>
          <a:p>
            <a:pPr lvl="1"/>
            <a:r>
              <a:rPr lang="en-US" dirty="0" smtClean="0"/>
              <a:t>Tuple t goes to chunk </a:t>
            </a:r>
            <a:r>
              <a:rPr lang="en-US" dirty="0" err="1" smtClean="0"/>
              <a:t>i</a:t>
            </a:r>
            <a:r>
              <a:rPr lang="en-US" dirty="0" smtClean="0"/>
              <a:t>, if v</a:t>
            </a:r>
            <a:r>
              <a:rPr lang="en-US" baseline="-25000" dirty="0" smtClean="0"/>
              <a:t>i-1</a:t>
            </a:r>
            <a:r>
              <a:rPr lang="en-US" dirty="0" smtClean="0"/>
              <a:t> &lt; </a:t>
            </a:r>
            <a:r>
              <a:rPr lang="en-US" dirty="0" err="1" smtClean="0"/>
              <a:t>t.A</a:t>
            </a:r>
            <a:r>
              <a:rPr lang="en-US" dirty="0" smtClean="0"/>
              <a:t> &lt; v</a:t>
            </a:r>
            <a:r>
              <a:rPr lang="en-US" baseline="-25000" dirty="0" smtClean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94401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Data </a:t>
            </a:r>
            <a:r>
              <a:rPr lang="en-US" dirty="0" err="1"/>
              <a:t>v.s</a:t>
            </a:r>
            <a:r>
              <a:rPr lang="en-US" dirty="0"/>
              <a:t>. Skewed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R(</a:t>
            </a:r>
            <a:r>
              <a:rPr lang="en-US" u="sng" dirty="0"/>
              <a:t>K</a:t>
            </a:r>
            <a:r>
              <a:rPr lang="en-US" dirty="0"/>
              <a:t>,A,B,C); which of the following partition methods may result in </a:t>
            </a:r>
            <a:r>
              <a:rPr lang="en-US" dirty="0">
                <a:solidFill>
                  <a:srgbClr val="FF0000"/>
                </a:solidFill>
              </a:rPr>
              <a:t>skewed</a:t>
            </a:r>
            <a:r>
              <a:rPr lang="en-US" dirty="0"/>
              <a:t> partitions?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Block partition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Hash-partition</a:t>
            </a:r>
          </a:p>
          <a:p>
            <a:pPr lvl="1"/>
            <a:r>
              <a:rPr lang="en-US" dirty="0"/>
              <a:t>On the key K</a:t>
            </a:r>
          </a:p>
          <a:p>
            <a:pPr lvl="1"/>
            <a:r>
              <a:rPr lang="en-US" dirty="0" smtClean="0"/>
              <a:t>On the attribute A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Range partition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/>
          </a:p>
        </p:txBody>
      </p:sp>
      <p:sp>
        <p:nvSpPr>
          <p:cNvPr id="5" name="Oval Callout 4"/>
          <p:cNvSpPr/>
          <p:nvPr/>
        </p:nvSpPr>
        <p:spPr>
          <a:xfrm>
            <a:off x="2871287" y="2895600"/>
            <a:ext cx="1395913" cy="519351"/>
          </a:xfrm>
          <a:prstGeom prst="wedgeEllipseCallout">
            <a:avLst>
              <a:gd name="adj1" fmla="val -79971"/>
              <a:gd name="adj2" fmla="val 38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Uniform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020290" y="3679705"/>
            <a:ext cx="1395913" cy="519351"/>
          </a:xfrm>
          <a:prstGeom prst="wedgeEllipseCallout">
            <a:avLst>
              <a:gd name="adj1" fmla="val -90843"/>
              <a:gd name="adj2" fmla="val 3154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Uniform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871287" y="5376560"/>
            <a:ext cx="2514875" cy="519351"/>
          </a:xfrm>
          <a:prstGeom prst="wedgeEllipseCallout">
            <a:avLst>
              <a:gd name="adj1" fmla="val -70552"/>
              <a:gd name="adj2" fmla="val -100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May be skewed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199" y="3679705"/>
            <a:ext cx="1258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Arial"/>
              </a:rPr>
              <a:t>Assuming good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hash function</a:t>
            </a:r>
            <a:endParaRPr 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8097" y="4895099"/>
            <a:ext cx="18271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Arial"/>
              </a:rPr>
              <a:t>E.g. when all records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have the same value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of the attribute A, then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all records end up in the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same partition</a:t>
            </a:r>
            <a:endParaRPr 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Rounded Rectangle 4"/>
          <p:cNvSpPr>
            <a:spLocks noChangeArrowheads="1"/>
          </p:cNvSpPr>
          <p:nvPr/>
        </p:nvSpPr>
        <p:spPr bwMode="auto">
          <a:xfrm>
            <a:off x="1387928" y="6210206"/>
            <a:ext cx="6520543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800" smtClean="0">
                <a:solidFill>
                  <a:prstClr val="black"/>
                </a:solidFill>
              </a:rPr>
              <a:t>Keep this in mind in the next few slides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Execution of RA Operators:</a:t>
            </a:r>
            <a:br>
              <a:rPr lang="en-US" dirty="0" smtClean="0"/>
            </a:br>
            <a:r>
              <a:rPr lang="en-US" dirty="0" smtClean="0"/>
              <a:t>Grouping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: R(</a:t>
            </a:r>
            <a:r>
              <a:rPr lang="en-US" u="sng" dirty="0" smtClean="0"/>
              <a:t>K</a:t>
            </a:r>
            <a:r>
              <a:rPr lang="en-US" dirty="0" smtClean="0"/>
              <a:t>,A,B,C)</a:t>
            </a: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Query</a:t>
            </a:r>
            <a:r>
              <a:rPr lang="en-US" dirty="0" smtClean="0"/>
              <a:t>: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A</a:t>
            </a:r>
            <a:r>
              <a:rPr lang="en-US" baseline="-25000" dirty="0" err="1"/>
              <a:t>,sum</a:t>
            </a:r>
            <a:r>
              <a:rPr lang="en-US" baseline="-25000" dirty="0"/>
              <a:t>(C</a:t>
            </a:r>
            <a:r>
              <a:rPr lang="en-US" baseline="-25000" dirty="0" smtClean="0"/>
              <a:t>)</a:t>
            </a:r>
            <a:r>
              <a:rPr lang="en-US" dirty="0" smtClean="0"/>
              <a:t>(R)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How to compute group by if: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 is hash-partitioned on A ?</a:t>
            </a:r>
          </a:p>
          <a:p>
            <a:endParaRPr lang="en-US" dirty="0" smtClean="0"/>
          </a:p>
          <a:p>
            <a:r>
              <a:rPr lang="en-US" dirty="0" smtClean="0"/>
              <a:t>R is block-partitioned ?</a:t>
            </a:r>
          </a:p>
          <a:p>
            <a:endParaRPr lang="en-US" dirty="0" smtClean="0"/>
          </a:p>
          <a:p>
            <a:r>
              <a:rPr lang="en-US" dirty="0" smtClean="0"/>
              <a:t>R is hash-partitioned on K 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0693" y="4327071"/>
            <a:ext cx="4827046" cy="1616529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7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 Execution of RA Operators:</a:t>
            </a:r>
            <a:br>
              <a:rPr lang="en-US" dirty="0"/>
            </a:br>
            <a:r>
              <a:rPr lang="en-US" dirty="0"/>
              <a:t>Grouping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70578" cy="1981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Data</a:t>
            </a:r>
            <a:r>
              <a:rPr lang="en-US" dirty="0"/>
              <a:t>: R(</a:t>
            </a:r>
            <a:r>
              <a:rPr lang="en-US" u="sng" dirty="0"/>
              <a:t>K</a:t>
            </a:r>
            <a:r>
              <a:rPr lang="en-US" dirty="0"/>
              <a:t>,A,B,C)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Query</a:t>
            </a:r>
            <a:r>
              <a:rPr lang="en-US" dirty="0"/>
              <a:t>: </a:t>
            </a:r>
            <a:r>
              <a:rPr lang="en-US" dirty="0" err="1"/>
              <a:t>γ</a:t>
            </a:r>
            <a:r>
              <a:rPr lang="en-US" baseline="-25000" dirty="0" err="1"/>
              <a:t>A,sum</a:t>
            </a:r>
            <a:r>
              <a:rPr lang="en-US" baseline="-25000" dirty="0"/>
              <a:t>(C)</a:t>
            </a:r>
            <a:r>
              <a:rPr lang="en-US" dirty="0"/>
              <a:t>(R</a:t>
            </a:r>
            <a:r>
              <a:rPr lang="en-US" dirty="0" smtClean="0"/>
              <a:t>)</a:t>
            </a:r>
          </a:p>
          <a:p>
            <a:r>
              <a:rPr lang="en-US" dirty="0"/>
              <a:t>R is block-</a:t>
            </a:r>
            <a:r>
              <a:rPr lang="en-US" dirty="0" smtClean="0"/>
              <a:t>partitioned or hash</a:t>
            </a:r>
            <a:r>
              <a:rPr lang="en-US" dirty="0"/>
              <a:t>-</a:t>
            </a:r>
            <a:r>
              <a:rPr lang="en-US" dirty="0" smtClean="0"/>
              <a:t>partitioned </a:t>
            </a:r>
            <a:r>
              <a:rPr lang="en-US" dirty="0"/>
              <a:t>on </a:t>
            </a:r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3962400"/>
            <a:ext cx="46498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2000" baseline="-250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3962400"/>
            <a:ext cx="46498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2000" baseline="-250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3962400"/>
            <a:ext cx="48084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2000" baseline="-250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7201" y="3962400"/>
            <a:ext cx="783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5562600"/>
            <a:ext cx="52196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20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cs typeface="Arial"/>
              </a:rPr>
              <a:t>’</a:t>
            </a:r>
            <a:r>
              <a:rPr lang="en-US" sz="2000" baseline="-25000" dirty="0" smtClean="0">
                <a:solidFill>
                  <a:prstClr val="black"/>
                </a:solidFill>
                <a:cs typeface="Arial"/>
              </a:rPr>
              <a:t> 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5562600"/>
            <a:ext cx="52196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20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cs typeface="Arial"/>
              </a:rPr>
              <a:t>’</a:t>
            </a:r>
            <a:r>
              <a:rPr lang="en-US" sz="2000" baseline="-25000" dirty="0" smtClean="0">
                <a:solidFill>
                  <a:prstClr val="black"/>
                </a:solidFill>
                <a:cs typeface="Arial"/>
              </a:rPr>
              <a:t> 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9800" y="5562600"/>
            <a:ext cx="54091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20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2000" dirty="0" smtClean="0">
                <a:solidFill>
                  <a:prstClr val="black"/>
                </a:solidFill>
                <a:cs typeface="Arial"/>
              </a:rPr>
              <a:t>’</a:t>
            </a:r>
            <a:r>
              <a:rPr lang="en-US" sz="2000" baseline="-25000" dirty="0" smtClean="0">
                <a:solidFill>
                  <a:prstClr val="black"/>
                </a:solidFill>
                <a:cs typeface="Arial"/>
              </a:rPr>
              <a:t> 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1001" y="6000975"/>
            <a:ext cx="783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2747092" y="4362510"/>
            <a:ext cx="28490" cy="1200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10" idx="0"/>
          </p:cNvCxnSpPr>
          <p:nvPr/>
        </p:nvCxnSpPr>
        <p:spPr>
          <a:xfrm>
            <a:off x="2747092" y="4362510"/>
            <a:ext cx="942890" cy="1200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9" idx="0"/>
          </p:cNvCxnSpPr>
          <p:nvPr/>
        </p:nvCxnSpPr>
        <p:spPr>
          <a:xfrm flipH="1">
            <a:off x="2775582" y="4362510"/>
            <a:ext cx="885910" cy="1200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11" idx="0"/>
          </p:cNvCxnSpPr>
          <p:nvPr/>
        </p:nvCxnSpPr>
        <p:spPr>
          <a:xfrm>
            <a:off x="2747092" y="4362510"/>
            <a:ext cx="3543167" cy="1200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10" idx="0"/>
          </p:cNvCxnSpPr>
          <p:nvPr/>
        </p:nvCxnSpPr>
        <p:spPr>
          <a:xfrm>
            <a:off x="3661492" y="4362510"/>
            <a:ext cx="28490" cy="1200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11" idx="0"/>
          </p:cNvCxnSpPr>
          <p:nvPr/>
        </p:nvCxnSpPr>
        <p:spPr>
          <a:xfrm>
            <a:off x="3661492" y="4362510"/>
            <a:ext cx="2628767" cy="1200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>
          <a:xfrm flipH="1">
            <a:off x="2775582" y="4362510"/>
            <a:ext cx="3484641" cy="1200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0" idx="0"/>
          </p:cNvCxnSpPr>
          <p:nvPr/>
        </p:nvCxnSpPr>
        <p:spPr>
          <a:xfrm flipH="1">
            <a:off x="3689982" y="4362510"/>
            <a:ext cx="2570241" cy="1200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11" idx="0"/>
          </p:cNvCxnSpPr>
          <p:nvPr/>
        </p:nvCxnSpPr>
        <p:spPr>
          <a:xfrm>
            <a:off x="6260223" y="4362510"/>
            <a:ext cx="30036" cy="1200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Callout 1"/>
          <p:cNvSpPr/>
          <p:nvPr/>
        </p:nvSpPr>
        <p:spPr>
          <a:xfrm>
            <a:off x="184398" y="4601444"/>
            <a:ext cx="1954778" cy="822305"/>
          </a:xfrm>
          <a:prstGeom prst="wedgeEllipseCallout">
            <a:avLst>
              <a:gd name="adj1" fmla="val 65778"/>
              <a:gd name="adj2" fmla="val -11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Reshuffle R</a:t>
            </a:r>
            <a:br>
              <a:rPr lang="en-US" sz="1600" dirty="0" smtClean="0">
                <a:solidFill>
                  <a:prstClr val="black"/>
                </a:solidFill>
              </a:rPr>
            </a:br>
            <a:r>
              <a:rPr lang="en-US" sz="1600" dirty="0" smtClean="0">
                <a:solidFill>
                  <a:prstClr val="black"/>
                </a:solidFill>
              </a:rPr>
              <a:t>on attribute 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77526" y="5465692"/>
            <a:ext cx="2069738" cy="1168539"/>
          </a:xfrm>
          <a:prstGeom prst="wedgeEllipseCallout">
            <a:avLst>
              <a:gd name="adj1" fmla="val 65778"/>
              <a:gd name="adj2" fmla="val -1304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Run grouping </a:t>
            </a:r>
            <a:br>
              <a:rPr lang="en-US" sz="1600" smtClean="0">
                <a:solidFill>
                  <a:prstClr val="black"/>
                </a:solidFill>
              </a:rPr>
            </a:br>
            <a:r>
              <a:rPr lang="en-US" sz="1600" smtClean="0">
                <a:solidFill>
                  <a:prstClr val="black"/>
                </a:solidFill>
              </a:rPr>
              <a:t>on reshuffled</a:t>
            </a:r>
            <a:r>
              <a:rPr lang="en-US" sz="1600" dirty="0" smtClean="0">
                <a:solidFill>
                  <a:prstClr val="black"/>
                </a:solidFill>
              </a:rPr>
              <a:t/>
            </a:r>
            <a:br>
              <a:rPr lang="en-US" sz="1600" dirty="0" smtClean="0">
                <a:solidFill>
                  <a:prstClr val="black"/>
                </a:solidFill>
              </a:rPr>
            </a:br>
            <a:r>
              <a:rPr lang="en-US" sz="1600" dirty="0" smtClean="0">
                <a:solidFill>
                  <a:prstClr val="black"/>
                </a:solidFill>
              </a:rPr>
              <a:t>partitions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5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2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and </a:t>
            </a:r>
            <a:r>
              <a:rPr lang="en-US" dirty="0" err="1" smtClean="0"/>
              <a:t>Scaleup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Query: </a:t>
            </a:r>
            <a:r>
              <a:rPr lang="en-US" dirty="0" err="1"/>
              <a:t>γ</a:t>
            </a:r>
            <a:r>
              <a:rPr lang="en-US" baseline="-25000" dirty="0" err="1"/>
              <a:t>A,sum</a:t>
            </a:r>
            <a:r>
              <a:rPr lang="en-US" baseline="-25000" dirty="0"/>
              <a:t>(C)</a:t>
            </a:r>
            <a:r>
              <a:rPr lang="en-US" dirty="0"/>
              <a:t>(R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Runtime: </a:t>
            </a:r>
            <a:r>
              <a:rPr lang="en-US" dirty="0" smtClean="0"/>
              <a:t>only consider I/O costs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If we double the number of nodes P</a:t>
            </a:r>
            <a:r>
              <a:rPr lang="en-US" dirty="0" smtClean="0"/>
              <a:t>, what is the new running time?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Half (each server holds ½ as many chunks)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we double both P and the size of R</a:t>
            </a:r>
            <a:r>
              <a:rPr lang="en-US" dirty="0" smtClean="0"/>
              <a:t>, what is the new running time?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Same (each server holds the same # of chunks)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Rounded Rectangle 4"/>
          <p:cNvSpPr>
            <a:spLocks noChangeArrowheads="1"/>
          </p:cNvSpPr>
          <p:nvPr/>
        </p:nvSpPr>
        <p:spPr bwMode="auto">
          <a:xfrm>
            <a:off x="1905000" y="6019800"/>
            <a:ext cx="5828918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But only if the data is without skew!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5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R(</a:t>
            </a:r>
            <a:r>
              <a:rPr lang="en-US" u="sng" dirty="0"/>
              <a:t>K</a:t>
            </a:r>
            <a:r>
              <a:rPr lang="en-US" dirty="0"/>
              <a:t>,A,B,C</a:t>
            </a:r>
            <a:r>
              <a:rPr lang="en-US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Informally: we say that the data is skewed if one server holds much more data that the average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E.g. we hash-partition on A, and some value of A occurs many times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Then the server holding that value will be skewed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 Execution of RA Operators:</a:t>
            </a:r>
            <a:br>
              <a:rPr lang="en-US" dirty="0"/>
            </a:br>
            <a:r>
              <a:rPr lang="en-US" dirty="0" smtClean="0"/>
              <a:t>Partitioned Hash-Join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: R(</a:t>
            </a:r>
            <a:r>
              <a:rPr lang="en-US" u="sng" dirty="0" smtClean="0"/>
              <a:t>K1</a:t>
            </a:r>
            <a:r>
              <a:rPr lang="en-US" dirty="0" smtClean="0"/>
              <a:t>, A, B), S(</a:t>
            </a:r>
            <a:r>
              <a:rPr lang="en-US" u="sng" dirty="0"/>
              <a:t>K2</a:t>
            </a:r>
            <a:r>
              <a:rPr lang="en-US" dirty="0" smtClean="0"/>
              <a:t>, B, C)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Query</a:t>
            </a:r>
            <a:r>
              <a:rPr lang="en-US" dirty="0" smtClean="0"/>
              <a:t>: </a:t>
            </a:r>
            <a:r>
              <a:rPr lang="en-US" dirty="0"/>
              <a:t>R</a:t>
            </a:r>
            <a:r>
              <a:rPr lang="en-US" dirty="0" smtClean="0"/>
              <a:t>(</a:t>
            </a:r>
            <a:r>
              <a:rPr lang="en-US" u="sng" dirty="0"/>
              <a:t>K1</a:t>
            </a:r>
            <a:r>
              <a:rPr lang="en-US" dirty="0" smtClean="0"/>
              <a:t>, A, B</a:t>
            </a:r>
            <a:r>
              <a:rPr lang="en-US" dirty="0"/>
              <a:t>) ⋈ S</a:t>
            </a:r>
            <a:r>
              <a:rPr lang="en-US" dirty="0" smtClean="0"/>
              <a:t>(</a:t>
            </a:r>
            <a:r>
              <a:rPr lang="en-US" u="sng" dirty="0"/>
              <a:t>K2</a:t>
            </a:r>
            <a:r>
              <a:rPr lang="en-US" dirty="0" smtClean="0"/>
              <a:t>, B, C)</a:t>
            </a: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Initially, both R and S are </a:t>
            </a:r>
            <a:r>
              <a:rPr lang="en-US" sz="2400" dirty="0" smtClean="0">
                <a:solidFill>
                  <a:prstClr val="black"/>
                </a:solidFill>
              </a:rPr>
              <a:t>partitioned </a:t>
            </a:r>
            <a:r>
              <a:rPr lang="en-US" sz="2400" dirty="0">
                <a:solidFill>
                  <a:prstClr val="black"/>
                </a:solidFill>
              </a:rPr>
              <a:t>on K1 and K2</a:t>
            </a:r>
          </a:p>
          <a:p>
            <a:pPr lvl="1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02556" y="3581400"/>
            <a:ext cx="80476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, S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5800" y="3581400"/>
            <a:ext cx="80476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20726" y="3581400"/>
            <a:ext cx="83609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40140" y="35814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22" name="Straight Arrow Connector 21"/>
          <p:cNvCxnSpPr>
            <a:stCxn id="14" idx="2"/>
            <a:endCxn id="34" idx="0"/>
          </p:cNvCxnSpPr>
          <p:nvPr/>
        </p:nvCxnSpPr>
        <p:spPr>
          <a:xfrm>
            <a:off x="3604939" y="3950732"/>
            <a:ext cx="3606" cy="14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2"/>
            <a:endCxn id="35" idx="0"/>
          </p:cNvCxnSpPr>
          <p:nvPr/>
        </p:nvCxnSpPr>
        <p:spPr>
          <a:xfrm>
            <a:off x="3604939" y="3950732"/>
            <a:ext cx="1296850" cy="14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2"/>
            <a:endCxn id="34" idx="0"/>
          </p:cNvCxnSpPr>
          <p:nvPr/>
        </p:nvCxnSpPr>
        <p:spPr>
          <a:xfrm flipH="1">
            <a:off x="3608545" y="3950732"/>
            <a:ext cx="1289638" cy="14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2"/>
            <a:endCxn id="36" idx="0"/>
          </p:cNvCxnSpPr>
          <p:nvPr/>
        </p:nvCxnSpPr>
        <p:spPr>
          <a:xfrm>
            <a:off x="3604939" y="3950732"/>
            <a:ext cx="3989767" cy="14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2"/>
            <a:endCxn id="35" idx="0"/>
          </p:cNvCxnSpPr>
          <p:nvPr/>
        </p:nvCxnSpPr>
        <p:spPr>
          <a:xfrm>
            <a:off x="4898183" y="3950732"/>
            <a:ext cx="3606" cy="14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2"/>
            <a:endCxn id="36" idx="0"/>
          </p:cNvCxnSpPr>
          <p:nvPr/>
        </p:nvCxnSpPr>
        <p:spPr>
          <a:xfrm>
            <a:off x="4898183" y="3950732"/>
            <a:ext cx="2696523" cy="14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34" idx="0"/>
          </p:cNvCxnSpPr>
          <p:nvPr/>
        </p:nvCxnSpPr>
        <p:spPr>
          <a:xfrm flipH="1">
            <a:off x="3608545" y="3950732"/>
            <a:ext cx="4030231" cy="14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2"/>
            <a:endCxn id="35" idx="0"/>
          </p:cNvCxnSpPr>
          <p:nvPr/>
        </p:nvCxnSpPr>
        <p:spPr>
          <a:xfrm flipH="1">
            <a:off x="4901789" y="3950732"/>
            <a:ext cx="2736987" cy="14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  <a:endCxn id="36" idx="0"/>
          </p:cNvCxnSpPr>
          <p:nvPr/>
        </p:nvCxnSpPr>
        <p:spPr>
          <a:xfrm flipH="1">
            <a:off x="7594706" y="3950732"/>
            <a:ext cx="44070" cy="1438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154879" y="5389424"/>
            <a:ext cx="9073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, S’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48123" y="5389424"/>
            <a:ext cx="9073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25373" y="5389424"/>
            <a:ext cx="93866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46324" y="5389424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7" name="Oval Callout 46"/>
          <p:cNvSpPr/>
          <p:nvPr/>
        </p:nvSpPr>
        <p:spPr>
          <a:xfrm>
            <a:off x="0" y="3886200"/>
            <a:ext cx="2416081" cy="735747"/>
          </a:xfrm>
          <a:prstGeom prst="wedgeEllipseCallout">
            <a:avLst>
              <a:gd name="adj1" fmla="val 65778"/>
              <a:gd name="adj2" fmla="val -11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Reshuffle R on R.B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and S on S.B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8" name="Oval Callout 47"/>
          <p:cNvSpPr/>
          <p:nvPr/>
        </p:nvSpPr>
        <p:spPr>
          <a:xfrm>
            <a:off x="48471" y="5571738"/>
            <a:ext cx="2771353" cy="735747"/>
          </a:xfrm>
          <a:prstGeom prst="wedgeEllipseCallout">
            <a:avLst>
              <a:gd name="adj1" fmla="val 62949"/>
              <a:gd name="adj2" fmla="val -4312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Each server computes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the join locally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1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/>
      <p:bldP spid="47" grpId="0" animBg="1"/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914400" y="23587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/>
              <a:t>Parallel Join Illustration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2003"/>
            <a:ext cx="4277139" cy="7148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Data</a:t>
            </a:r>
            <a:r>
              <a:rPr lang="en-US" sz="2000" dirty="0"/>
              <a:t>: R(</a:t>
            </a:r>
            <a:r>
              <a:rPr lang="en-US" sz="2000" u="sng" dirty="0"/>
              <a:t>K1</a:t>
            </a:r>
            <a:r>
              <a:rPr lang="en-US" sz="2000" dirty="0"/>
              <a:t>,A, B), S(</a:t>
            </a:r>
            <a:r>
              <a:rPr lang="en-US" sz="2000" u="sng" dirty="0"/>
              <a:t>K2</a:t>
            </a:r>
            <a:r>
              <a:rPr lang="en-US" sz="2000" dirty="0"/>
              <a:t>, B, C)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Query</a:t>
            </a:r>
            <a:r>
              <a:rPr lang="en-US" sz="2000" dirty="0"/>
              <a:t>: R(</a:t>
            </a:r>
            <a:r>
              <a:rPr lang="en-US" sz="2000" u="sng" dirty="0"/>
              <a:t>K1</a:t>
            </a:r>
            <a:r>
              <a:rPr lang="en-US" sz="2000" dirty="0"/>
              <a:t>,A,B) ⋈ S(</a:t>
            </a:r>
            <a:r>
              <a:rPr lang="en-US" sz="2000" u="sng" dirty="0"/>
              <a:t>K2</a:t>
            </a:r>
            <a:r>
              <a:rPr lang="en-US" sz="2000" dirty="0"/>
              <a:t>,B,C)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00200" y="1793505"/>
          <a:ext cx="15240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K1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505200" y="1793505"/>
          <a:ext cx="15240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K2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486400" y="1793505"/>
          <a:ext cx="15240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K1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391400" y="1793505"/>
          <a:ext cx="15240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K2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9629" y="1331840"/>
            <a:ext cx="50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R1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1336305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  <a:cs typeface="Calibri"/>
              </a:rPr>
              <a:t>S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1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2029" y="1331840"/>
            <a:ext cx="50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R2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6527" y="1336305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S2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574571" y="4745600"/>
          <a:ext cx="1524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K1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3479571" y="4745600"/>
          <a:ext cx="1524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K2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460771" y="4745600"/>
          <a:ext cx="1524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K1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7365771" y="4745600"/>
          <a:ext cx="1524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K2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24000" y="4283935"/>
            <a:ext cx="58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R1’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79571" y="4288400"/>
            <a:ext cx="558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S1’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4283935"/>
            <a:ext cx="58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R2’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40898" y="4288400"/>
            <a:ext cx="558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S2’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47800" y="1408040"/>
            <a:ext cx="3733800" cy="1981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2932040"/>
            <a:ext cx="6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M1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0" y="1408040"/>
            <a:ext cx="3733800" cy="1981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34200" y="2932040"/>
            <a:ext cx="6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M2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7800" y="4379840"/>
            <a:ext cx="3657600" cy="1981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0400" y="5903840"/>
            <a:ext cx="6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M1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57800" y="4379840"/>
            <a:ext cx="3810000" cy="1981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05600" y="5903840"/>
            <a:ext cx="6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M2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cxnSp>
        <p:nvCxnSpPr>
          <p:cNvPr id="31" name="Straight Arrow Connector 30"/>
          <p:cNvCxnSpPr>
            <a:stCxn id="24" idx="2"/>
            <a:endCxn id="27" idx="0"/>
          </p:cNvCxnSpPr>
          <p:nvPr/>
        </p:nvCxnSpPr>
        <p:spPr>
          <a:xfrm flipH="1">
            <a:off x="3276600" y="3393705"/>
            <a:ext cx="73301" cy="986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2"/>
            <a:endCxn id="29" idx="0"/>
          </p:cNvCxnSpPr>
          <p:nvPr/>
        </p:nvCxnSpPr>
        <p:spPr>
          <a:xfrm>
            <a:off x="3314700" y="3389240"/>
            <a:ext cx="38481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5" idx="2"/>
            <a:endCxn id="27" idx="0"/>
          </p:cNvCxnSpPr>
          <p:nvPr/>
        </p:nvCxnSpPr>
        <p:spPr>
          <a:xfrm flipH="1">
            <a:off x="3276600" y="3389240"/>
            <a:ext cx="39243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5" idx="2"/>
            <a:endCxn id="29" idx="0"/>
          </p:cNvCxnSpPr>
          <p:nvPr/>
        </p:nvCxnSpPr>
        <p:spPr>
          <a:xfrm flipH="1">
            <a:off x="7162800" y="3389240"/>
            <a:ext cx="381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76199" y="3694040"/>
            <a:ext cx="1736271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</a:pPr>
            <a:r>
              <a:rPr lang="en-US" sz="2000" smtClean="0">
                <a:solidFill>
                  <a:srgbClr val="0000FF"/>
                </a:solidFill>
              </a:rPr>
              <a:t>Shuffle on B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48000" y="4989440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4000" dirty="0">
                <a:solidFill>
                  <a:prstClr val="black"/>
                </a:solidFill>
                <a:latin typeface="Arial"/>
              </a:rPr>
              <a:t>⋈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50254" y="4913240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4000" dirty="0">
                <a:solidFill>
                  <a:prstClr val="black"/>
                </a:solidFill>
                <a:latin typeface="Arial"/>
              </a:rPr>
              <a:t>⋈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6712" y="2093840"/>
            <a:ext cx="1295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Partition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76200" y="5141840"/>
            <a:ext cx="1295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Local Join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47" grpId="0"/>
      <p:bldP spid="48" grpId="0"/>
      <p:bldP spid="49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HW5 Due Tonight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Practice midterm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Section tomorrow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Exam review</a:t>
            </a:r>
          </a:p>
        </p:txBody>
      </p:sp>
    </p:spTree>
    <p:extLst>
      <p:ext uri="{BB962C8B-B14F-4D97-AF65-F5344CB8AC3E}">
        <p14:creationId xmlns:p14="http://schemas.microsoft.com/office/powerpoint/2010/main" val="6409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685800" y="927656"/>
            <a:ext cx="7772400" cy="1143000"/>
          </a:xfrm>
        </p:spPr>
        <p:txBody>
          <a:bodyPr/>
          <a:lstStyle/>
          <a:p>
            <a:r>
              <a:rPr lang="en-US" dirty="0" smtClean="0"/>
              <a:t>Broadcast Join</a:t>
            </a:r>
            <a:endParaRPr lang="en-US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54767" y="236587"/>
            <a:ext cx="4277139" cy="7148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400" kern="0" dirty="0" smtClean="0">
                <a:solidFill>
                  <a:srgbClr val="0000FF"/>
                </a:solidFill>
              </a:rPr>
              <a:t>Data</a:t>
            </a:r>
            <a:r>
              <a:rPr lang="en-US" sz="2400" kern="0" dirty="0" smtClean="0">
                <a:solidFill>
                  <a:prstClr val="black"/>
                </a:solidFill>
              </a:rPr>
              <a:t>: R(A, B), S(C, D)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400" kern="0" dirty="0" smtClean="0">
                <a:solidFill>
                  <a:srgbClr val="0000FF"/>
                </a:solidFill>
              </a:rPr>
              <a:t>Query</a:t>
            </a:r>
            <a:r>
              <a:rPr lang="en-US" sz="2400" kern="0" dirty="0" smtClean="0">
                <a:solidFill>
                  <a:prstClr val="black"/>
                </a:solidFill>
              </a:rPr>
              <a:t>: </a:t>
            </a:r>
            <a:r>
              <a:rPr lang="en-US" sz="2400" dirty="0">
                <a:solidFill>
                  <a:prstClr val="black"/>
                </a:solidFill>
                <a:ea typeface=""/>
                <a:cs typeface=""/>
              </a:rPr>
              <a:t>R(A,B) ⋈</a:t>
            </a:r>
            <a:r>
              <a:rPr lang="en-US" sz="2400" baseline="-25000" dirty="0">
                <a:solidFill>
                  <a:prstClr val="black"/>
                </a:solidFill>
                <a:ea typeface=""/>
                <a:cs typeface=""/>
              </a:rPr>
              <a:t>B=C</a:t>
            </a:r>
            <a:r>
              <a:rPr lang="en-US" sz="2400" dirty="0">
                <a:solidFill>
                  <a:prstClr val="black"/>
                </a:solidFill>
                <a:ea typeface=""/>
                <a:cs typeface=""/>
              </a:rPr>
              <a:t> S(C,D</a:t>
            </a:r>
            <a:r>
              <a:rPr lang="en-US" sz="2400" dirty="0" smtClean="0">
                <a:solidFill>
                  <a:prstClr val="black"/>
                </a:solidFill>
                <a:ea typeface=""/>
                <a:cs typeface=""/>
              </a:rPr>
              <a:t>)</a:t>
            </a:r>
            <a:endParaRPr lang="en-US" sz="2400" dirty="0">
              <a:solidFill>
                <a:prstClr val="black"/>
              </a:solidFill>
              <a:ea typeface=""/>
              <a:cs typeface="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40356" y="3137456"/>
            <a:ext cx="43695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133600" y="3137456"/>
            <a:ext cx="43695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865664" y="3137456"/>
            <a:ext cx="4540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94033" y="3137456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62" name="Straight Arrow Connector 61"/>
          <p:cNvCxnSpPr>
            <a:stCxn id="69" idx="2"/>
          </p:cNvCxnSpPr>
          <p:nvPr/>
        </p:nvCxnSpPr>
        <p:spPr>
          <a:xfrm>
            <a:off x="1058832" y="3506788"/>
            <a:ext cx="11850" cy="153566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70" idx="2"/>
          </p:cNvCxnSpPr>
          <p:nvPr/>
        </p:nvCxnSpPr>
        <p:spPr>
          <a:xfrm>
            <a:off x="2352076" y="3506788"/>
            <a:ext cx="35646" cy="153566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71" idx="2"/>
          </p:cNvCxnSpPr>
          <p:nvPr/>
        </p:nvCxnSpPr>
        <p:spPr>
          <a:xfrm>
            <a:off x="5092668" y="3506788"/>
            <a:ext cx="3714" cy="153566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685800" y="5042456"/>
            <a:ext cx="7697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, S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81200" y="5042456"/>
            <a:ext cx="8130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180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smtClean="0">
                <a:solidFill>
                  <a:prstClr val="black"/>
                </a:solidFill>
                <a:cs typeface="Arial"/>
              </a:rPr>
              <a:t>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690886" y="5042456"/>
            <a:ext cx="81099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180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smtClean="0">
                <a:solidFill>
                  <a:prstClr val="black"/>
                </a:solidFill>
                <a:cs typeface="Arial"/>
              </a:rPr>
              <a:t>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5042456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9" name="Oval Callout 68"/>
          <p:cNvSpPr/>
          <p:nvPr/>
        </p:nvSpPr>
        <p:spPr>
          <a:xfrm>
            <a:off x="1447800" y="2375456"/>
            <a:ext cx="2416081" cy="432792"/>
          </a:xfrm>
          <a:prstGeom prst="wedgeEllipseCallout">
            <a:avLst>
              <a:gd name="adj1" fmla="val 14363"/>
              <a:gd name="adj2" fmla="val 1123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Reshuffle R on R.B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0" name="Oval Callout 69"/>
          <p:cNvSpPr/>
          <p:nvPr/>
        </p:nvSpPr>
        <p:spPr>
          <a:xfrm>
            <a:off x="7010400" y="1842056"/>
            <a:ext cx="1634903" cy="432792"/>
          </a:xfrm>
          <a:prstGeom prst="wedgeEllipseCallout">
            <a:avLst>
              <a:gd name="adj1" fmla="val -15867"/>
              <a:gd name="adj2" fmla="val 1539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Broadcast 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91400" y="3137456"/>
            <a:ext cx="3386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S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1070682" y="3506788"/>
            <a:ext cx="6490033" cy="153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2387722" y="3506788"/>
            <a:ext cx="5172993" cy="153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5096382" y="3506788"/>
            <a:ext cx="2464333" cy="153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4"/>
          <p:cNvSpPr>
            <a:spLocks noChangeArrowheads="1"/>
          </p:cNvSpPr>
          <p:nvPr/>
        </p:nvSpPr>
        <p:spPr bwMode="auto">
          <a:xfrm>
            <a:off x="1872342" y="5608513"/>
            <a:ext cx="539931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800" smtClean="0">
                <a:solidFill>
                  <a:prstClr val="black"/>
                </a:solidFill>
              </a:rPr>
              <a:t>Why would you want to do this?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4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/>
      <p:bldP spid="69" grpId="0" animBg="1"/>
      <p:bldP spid="70" grpId="0" animBg="1"/>
      <p:bldP spid="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390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Example Parallel Query Plan</a:t>
            </a:r>
            <a:endParaRPr lang="en-US" sz="3600" dirty="0"/>
          </a:p>
        </p:txBody>
      </p:sp>
      <p:sp>
        <p:nvSpPr>
          <p:cNvPr id="536579" name="Text Box 3"/>
          <p:cNvSpPr txBox="1">
            <a:spLocks noChangeArrowheads="1"/>
          </p:cNvSpPr>
          <p:nvPr/>
        </p:nvSpPr>
        <p:spPr bwMode="auto">
          <a:xfrm>
            <a:off x="228600" y="3124200"/>
            <a:ext cx="387826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SELECT *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FROM </a:t>
            </a:r>
            <a:r>
              <a:rPr lang="en-US" sz="18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Order </a:t>
            </a: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o, </a:t>
            </a:r>
            <a:r>
              <a:rPr lang="en-US" sz="18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Line </a:t>
            </a:r>
            <a:r>
              <a:rPr 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endParaRPr 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WHERE </a:t>
            </a:r>
            <a:r>
              <a:rPr 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o.item</a:t>
            </a: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i.item</a:t>
            </a:r>
            <a:endParaRPr 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AND </a:t>
            </a:r>
            <a:r>
              <a:rPr 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o.date</a:t>
            </a: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today()</a:t>
            </a:r>
          </a:p>
        </p:txBody>
      </p:sp>
      <p:sp>
        <p:nvSpPr>
          <p:cNvPr id="536580" name="Oval 4"/>
          <p:cNvSpPr>
            <a:spLocks noChangeArrowheads="1"/>
          </p:cNvSpPr>
          <p:nvPr/>
        </p:nvSpPr>
        <p:spPr bwMode="auto">
          <a:xfrm>
            <a:off x="5780088" y="3286125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join</a:t>
            </a:r>
          </a:p>
        </p:txBody>
      </p:sp>
      <p:sp>
        <p:nvSpPr>
          <p:cNvPr id="536581" name="Oval 5"/>
          <p:cNvSpPr>
            <a:spLocks noChangeArrowheads="1"/>
          </p:cNvSpPr>
          <p:nvPr/>
        </p:nvSpPr>
        <p:spPr bwMode="auto">
          <a:xfrm>
            <a:off x="6780213" y="3890963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select</a:t>
            </a:r>
          </a:p>
        </p:txBody>
      </p:sp>
      <p:sp>
        <p:nvSpPr>
          <p:cNvPr id="536582" name="Oval 6"/>
          <p:cNvSpPr>
            <a:spLocks noChangeArrowheads="1"/>
          </p:cNvSpPr>
          <p:nvPr/>
        </p:nvSpPr>
        <p:spPr bwMode="auto">
          <a:xfrm>
            <a:off x="4897438" y="4608513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scan</a:t>
            </a:r>
          </a:p>
        </p:txBody>
      </p:sp>
      <p:sp>
        <p:nvSpPr>
          <p:cNvPr id="536583" name="Oval 7"/>
          <p:cNvSpPr>
            <a:spLocks noChangeArrowheads="1"/>
          </p:cNvSpPr>
          <p:nvPr/>
        </p:nvSpPr>
        <p:spPr bwMode="auto">
          <a:xfrm>
            <a:off x="6789738" y="4619625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scan</a:t>
            </a:r>
          </a:p>
        </p:txBody>
      </p:sp>
      <p:sp>
        <p:nvSpPr>
          <p:cNvPr id="536584" name="Rectangle 8"/>
          <p:cNvSpPr>
            <a:spLocks noChangeArrowheads="1"/>
          </p:cNvSpPr>
          <p:nvPr/>
        </p:nvSpPr>
        <p:spPr bwMode="auto">
          <a:xfrm>
            <a:off x="7573496" y="4021138"/>
            <a:ext cx="16154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date = today()</a:t>
            </a:r>
          </a:p>
        </p:txBody>
      </p:sp>
      <p:cxnSp>
        <p:nvCxnSpPr>
          <p:cNvPr id="536585" name="AutoShape 9"/>
          <p:cNvCxnSpPr>
            <a:cxnSpLocks noChangeShapeType="1"/>
            <a:stCxn id="536582" idx="0"/>
            <a:endCxn id="536580" idx="3"/>
          </p:cNvCxnSpPr>
          <p:nvPr/>
        </p:nvCxnSpPr>
        <p:spPr bwMode="auto">
          <a:xfrm flipV="1">
            <a:off x="5335588" y="3562350"/>
            <a:ext cx="573087" cy="1046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6586" name="AutoShape 10"/>
          <p:cNvCxnSpPr>
            <a:cxnSpLocks noChangeShapeType="1"/>
            <a:stCxn id="536581" idx="0"/>
            <a:endCxn id="536580" idx="5"/>
          </p:cNvCxnSpPr>
          <p:nvPr/>
        </p:nvCxnSpPr>
        <p:spPr bwMode="auto">
          <a:xfrm flipH="1" flipV="1">
            <a:off x="6527800" y="3562350"/>
            <a:ext cx="690563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6587" name="AutoShape 11"/>
          <p:cNvCxnSpPr>
            <a:cxnSpLocks noChangeShapeType="1"/>
            <a:stCxn id="536583" idx="0"/>
            <a:endCxn id="536581" idx="4"/>
          </p:cNvCxnSpPr>
          <p:nvPr/>
        </p:nvCxnSpPr>
        <p:spPr bwMode="auto">
          <a:xfrm flipH="1" flipV="1">
            <a:off x="7218363" y="4214813"/>
            <a:ext cx="9525" cy="404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36588" name="Rectangle 12"/>
          <p:cNvSpPr>
            <a:spLocks noChangeArrowheads="1"/>
          </p:cNvSpPr>
          <p:nvPr/>
        </p:nvSpPr>
        <p:spPr bwMode="auto">
          <a:xfrm>
            <a:off x="6621093" y="3311525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o.item = i.item</a:t>
            </a:r>
          </a:p>
        </p:txBody>
      </p:sp>
      <p:sp>
        <p:nvSpPr>
          <p:cNvPr id="536589" name="Rectangle 13"/>
          <p:cNvSpPr>
            <a:spLocks noChangeArrowheads="1"/>
          </p:cNvSpPr>
          <p:nvPr/>
        </p:nvSpPr>
        <p:spPr bwMode="auto">
          <a:xfrm>
            <a:off x="7621588" y="4768850"/>
            <a:ext cx="967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Order o</a:t>
            </a:r>
          </a:p>
        </p:txBody>
      </p:sp>
      <p:sp>
        <p:nvSpPr>
          <p:cNvPr id="536590" name="Rectangle 14"/>
          <p:cNvSpPr>
            <a:spLocks noChangeArrowheads="1"/>
          </p:cNvSpPr>
          <p:nvPr/>
        </p:nvSpPr>
        <p:spPr bwMode="auto">
          <a:xfrm>
            <a:off x="5740400" y="4767263"/>
            <a:ext cx="749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Item i</a:t>
            </a:r>
          </a:p>
        </p:txBody>
      </p:sp>
      <p:cxnSp>
        <p:nvCxnSpPr>
          <p:cNvPr id="536591" name="AutoShape 15"/>
          <p:cNvCxnSpPr>
            <a:cxnSpLocks noChangeShapeType="1"/>
            <a:stCxn id="536580" idx="0"/>
          </p:cNvCxnSpPr>
          <p:nvPr/>
        </p:nvCxnSpPr>
        <p:spPr bwMode="auto">
          <a:xfrm flipH="1" flipV="1">
            <a:off x="6215063" y="2816225"/>
            <a:ext cx="3175" cy="469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36592" name="AutoShape 16"/>
          <p:cNvSpPr>
            <a:spLocks noChangeArrowheads="1"/>
          </p:cNvSpPr>
          <p:nvPr/>
        </p:nvSpPr>
        <p:spPr bwMode="auto">
          <a:xfrm>
            <a:off x="4281488" y="3683000"/>
            <a:ext cx="1128712" cy="381000"/>
          </a:xfrm>
          <a:prstGeom prst="rightArrow">
            <a:avLst>
              <a:gd name="adj1" fmla="val 50000"/>
              <a:gd name="adj2" fmla="val 740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36593" name="Text Box 17"/>
          <p:cNvSpPr txBox="1">
            <a:spLocks noChangeArrowheads="1"/>
          </p:cNvSpPr>
          <p:nvPr/>
        </p:nvSpPr>
        <p:spPr bwMode="auto">
          <a:xfrm>
            <a:off x="804863" y="1876425"/>
            <a:ext cx="764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en-US" sz="1800" i="1" dirty="0">
                <a:solidFill>
                  <a:prstClr val="black"/>
                </a:solidFill>
                <a:latin typeface="Arial"/>
                <a:cs typeface="Arial"/>
              </a:rPr>
              <a:t>Find all orders from today, along with the items ordered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403" y="0"/>
            <a:ext cx="3480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Order(</a:t>
            </a:r>
            <a:r>
              <a:rPr lang="en-US" sz="1600" u="sng" dirty="0" err="1" smtClean="0">
                <a:solidFill>
                  <a:srgbClr val="0000FF"/>
                </a:solidFill>
                <a:latin typeface="Arial"/>
              </a:rPr>
              <a:t>oid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, item, date), Line(item, …)</a:t>
            </a:r>
            <a:endParaRPr lang="en-US" sz="1600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00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9" grpId="0" animBg="1"/>
      <p:bldP spid="536580" grpId="0" animBg="1"/>
      <p:bldP spid="536581" grpId="0" animBg="1"/>
      <p:bldP spid="536582" grpId="0" animBg="1"/>
      <p:bldP spid="536583" grpId="0" animBg="1"/>
      <p:bldP spid="536584" grpId="0"/>
      <p:bldP spid="536588" grpId="0"/>
      <p:bldP spid="536589" grpId="0"/>
      <p:bldP spid="536590" grpId="0"/>
      <p:bldP spid="5365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21354" y="113526"/>
            <a:ext cx="2667000" cy="133427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prstTxWarp prst="textNoShape">
              <a:avLst/>
            </a:prstTxWarp>
            <a:norm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600">
              <a:solidFill>
                <a:srgbClr val="244A58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Parallel </a:t>
            </a:r>
            <a:r>
              <a:rPr lang="en-US" dirty="0"/>
              <a:t>Query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537603" name="Rectangle 3"/>
          <p:cNvSpPr>
            <a:spLocks noChangeArrowheads="1"/>
          </p:cNvSpPr>
          <p:nvPr/>
        </p:nvSpPr>
        <p:spPr bwMode="auto">
          <a:xfrm>
            <a:off x="889000" y="5299076"/>
            <a:ext cx="1057275" cy="776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1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7604" name="Rectangle 4"/>
          <p:cNvSpPr>
            <a:spLocks noChangeArrowheads="1"/>
          </p:cNvSpPr>
          <p:nvPr/>
        </p:nvSpPr>
        <p:spPr bwMode="auto">
          <a:xfrm>
            <a:off x="3735388" y="5299076"/>
            <a:ext cx="1057275" cy="776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2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7605" name="Rectangle 5"/>
          <p:cNvSpPr>
            <a:spLocks noChangeArrowheads="1"/>
          </p:cNvSpPr>
          <p:nvPr/>
        </p:nvSpPr>
        <p:spPr bwMode="auto">
          <a:xfrm>
            <a:off x="6486525" y="5284788"/>
            <a:ext cx="1057275" cy="7762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3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grpSp>
        <p:nvGrpSpPr>
          <p:cNvPr id="537606" name="Group 6"/>
          <p:cNvGrpSpPr>
            <a:grpSpLocks/>
          </p:cNvGrpSpPr>
          <p:nvPr/>
        </p:nvGrpSpPr>
        <p:grpSpPr bwMode="auto">
          <a:xfrm>
            <a:off x="908050" y="3967163"/>
            <a:ext cx="7658100" cy="793750"/>
            <a:chOff x="572" y="2330"/>
            <a:chExt cx="4824" cy="500"/>
          </a:xfrm>
        </p:grpSpPr>
        <p:sp>
          <p:nvSpPr>
            <p:cNvPr id="537607" name="Oval 7"/>
            <p:cNvSpPr>
              <a:spLocks noChangeArrowheads="1"/>
            </p:cNvSpPr>
            <p:nvPr/>
          </p:nvSpPr>
          <p:spPr bwMode="auto">
            <a:xfrm>
              <a:off x="572" y="2330"/>
              <a:ext cx="552" cy="20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select</a:t>
              </a:r>
            </a:p>
          </p:txBody>
        </p:sp>
        <p:sp>
          <p:nvSpPr>
            <p:cNvPr id="537608" name="Rectangle 8"/>
            <p:cNvSpPr>
              <a:spLocks noChangeArrowheads="1"/>
            </p:cNvSpPr>
            <p:nvPr/>
          </p:nvSpPr>
          <p:spPr bwMode="auto">
            <a:xfrm>
              <a:off x="880" y="2502"/>
              <a:ext cx="9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date=today()</a:t>
              </a:r>
            </a:p>
          </p:txBody>
        </p:sp>
        <p:cxnSp>
          <p:nvCxnSpPr>
            <p:cNvPr id="537609" name="AutoShape 9"/>
            <p:cNvCxnSpPr>
              <a:cxnSpLocks noChangeShapeType="1"/>
              <a:stCxn id="537617" idx="0"/>
              <a:endCxn id="537607" idx="4"/>
            </p:cNvCxnSpPr>
            <p:nvPr/>
          </p:nvCxnSpPr>
          <p:spPr bwMode="auto">
            <a:xfrm flipV="1">
              <a:off x="845" y="2534"/>
              <a:ext cx="3" cy="2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7610" name="Oval 10"/>
            <p:cNvSpPr>
              <a:spLocks noChangeArrowheads="1"/>
            </p:cNvSpPr>
            <p:nvPr/>
          </p:nvSpPr>
          <p:spPr bwMode="auto">
            <a:xfrm>
              <a:off x="2428" y="2346"/>
              <a:ext cx="552" cy="20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select</a:t>
              </a:r>
            </a:p>
          </p:txBody>
        </p:sp>
        <p:sp>
          <p:nvSpPr>
            <p:cNvPr id="537611" name="Rectangle 11"/>
            <p:cNvSpPr>
              <a:spLocks noChangeArrowheads="1"/>
            </p:cNvSpPr>
            <p:nvPr/>
          </p:nvSpPr>
          <p:spPr bwMode="auto">
            <a:xfrm>
              <a:off x="2736" y="2518"/>
              <a:ext cx="9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date=today()</a:t>
              </a:r>
            </a:p>
          </p:txBody>
        </p:sp>
        <p:cxnSp>
          <p:nvCxnSpPr>
            <p:cNvPr id="537612" name="AutoShape 12"/>
            <p:cNvCxnSpPr>
              <a:cxnSpLocks noChangeShapeType="1"/>
              <a:stCxn id="537619" idx="0"/>
              <a:endCxn id="537610" idx="4"/>
            </p:cNvCxnSpPr>
            <p:nvPr/>
          </p:nvCxnSpPr>
          <p:spPr bwMode="auto">
            <a:xfrm flipV="1">
              <a:off x="2701" y="2550"/>
              <a:ext cx="3" cy="2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7613" name="Oval 13"/>
            <p:cNvSpPr>
              <a:spLocks noChangeArrowheads="1"/>
            </p:cNvSpPr>
            <p:nvPr/>
          </p:nvSpPr>
          <p:spPr bwMode="auto">
            <a:xfrm>
              <a:off x="4151" y="2371"/>
              <a:ext cx="552" cy="20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 dirty="0">
                  <a:solidFill>
                    <a:prstClr val="black"/>
                  </a:solidFill>
                  <a:latin typeface="Arial"/>
                  <a:cs typeface="Arial"/>
                </a:rPr>
                <a:t>select</a:t>
              </a:r>
            </a:p>
          </p:txBody>
        </p:sp>
        <p:sp>
          <p:nvSpPr>
            <p:cNvPr id="537614" name="Rectangle 14"/>
            <p:cNvSpPr>
              <a:spLocks noChangeArrowheads="1"/>
            </p:cNvSpPr>
            <p:nvPr/>
          </p:nvSpPr>
          <p:spPr bwMode="auto">
            <a:xfrm>
              <a:off x="4459" y="2543"/>
              <a:ext cx="9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date=today()</a:t>
              </a:r>
            </a:p>
          </p:txBody>
        </p:sp>
        <p:cxnSp>
          <p:nvCxnSpPr>
            <p:cNvPr id="537615" name="AutoShape 15"/>
            <p:cNvCxnSpPr>
              <a:cxnSpLocks noChangeShapeType="1"/>
              <a:stCxn id="537621" idx="0"/>
              <a:endCxn id="537613" idx="4"/>
            </p:cNvCxnSpPr>
            <p:nvPr/>
          </p:nvCxnSpPr>
          <p:spPr bwMode="auto">
            <a:xfrm flipV="1">
              <a:off x="4424" y="2575"/>
              <a:ext cx="3" cy="2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37616" name="Group 16"/>
          <p:cNvGrpSpPr>
            <a:grpSpLocks/>
          </p:cNvGrpSpPr>
          <p:nvPr/>
        </p:nvGrpSpPr>
        <p:grpSpPr bwMode="auto">
          <a:xfrm>
            <a:off x="903288" y="4695826"/>
            <a:ext cx="7381874" cy="627062"/>
            <a:chOff x="569" y="2789"/>
            <a:chExt cx="4650" cy="395"/>
          </a:xfrm>
        </p:grpSpPr>
        <p:sp>
          <p:nvSpPr>
            <p:cNvPr id="537617" name="Oval 17"/>
            <p:cNvSpPr>
              <a:spLocks noChangeArrowheads="1"/>
            </p:cNvSpPr>
            <p:nvPr/>
          </p:nvSpPr>
          <p:spPr bwMode="auto">
            <a:xfrm>
              <a:off x="569" y="2789"/>
              <a:ext cx="552" cy="20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scan</a:t>
              </a:r>
            </a:p>
          </p:txBody>
        </p:sp>
        <p:sp>
          <p:nvSpPr>
            <p:cNvPr id="537618" name="Rectangle 18"/>
            <p:cNvSpPr>
              <a:spLocks noChangeArrowheads="1"/>
            </p:cNvSpPr>
            <p:nvPr/>
          </p:nvSpPr>
          <p:spPr bwMode="auto">
            <a:xfrm>
              <a:off x="1031" y="2910"/>
              <a:ext cx="60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 dirty="0">
                  <a:solidFill>
                    <a:prstClr val="black"/>
                  </a:solidFill>
                  <a:latin typeface="Arial"/>
                  <a:cs typeface="Arial"/>
                </a:rPr>
                <a:t>Order o</a:t>
              </a:r>
            </a:p>
          </p:txBody>
        </p:sp>
        <p:sp>
          <p:nvSpPr>
            <p:cNvPr id="537619" name="Oval 19"/>
            <p:cNvSpPr>
              <a:spLocks noChangeArrowheads="1"/>
            </p:cNvSpPr>
            <p:nvPr/>
          </p:nvSpPr>
          <p:spPr bwMode="auto">
            <a:xfrm>
              <a:off x="2425" y="2805"/>
              <a:ext cx="552" cy="20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scan</a:t>
              </a:r>
            </a:p>
          </p:txBody>
        </p:sp>
        <p:sp>
          <p:nvSpPr>
            <p:cNvPr id="537620" name="Rectangle 20"/>
            <p:cNvSpPr>
              <a:spLocks noChangeArrowheads="1"/>
            </p:cNvSpPr>
            <p:nvPr/>
          </p:nvSpPr>
          <p:spPr bwMode="auto">
            <a:xfrm>
              <a:off x="2887" y="2926"/>
              <a:ext cx="60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Order o</a:t>
              </a:r>
            </a:p>
          </p:txBody>
        </p:sp>
        <p:sp>
          <p:nvSpPr>
            <p:cNvPr id="537621" name="Oval 21"/>
            <p:cNvSpPr>
              <a:spLocks noChangeArrowheads="1"/>
            </p:cNvSpPr>
            <p:nvPr/>
          </p:nvSpPr>
          <p:spPr bwMode="auto">
            <a:xfrm>
              <a:off x="4148" y="2830"/>
              <a:ext cx="552" cy="20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scan</a:t>
              </a:r>
            </a:p>
          </p:txBody>
        </p:sp>
        <p:sp>
          <p:nvSpPr>
            <p:cNvPr id="537622" name="Rectangle 22"/>
            <p:cNvSpPr>
              <a:spLocks noChangeArrowheads="1"/>
            </p:cNvSpPr>
            <p:nvPr/>
          </p:nvSpPr>
          <p:spPr bwMode="auto">
            <a:xfrm>
              <a:off x="4610" y="2951"/>
              <a:ext cx="60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Order o</a:t>
              </a:r>
            </a:p>
          </p:txBody>
        </p:sp>
      </p:grpSp>
      <p:grpSp>
        <p:nvGrpSpPr>
          <p:cNvPr id="537623" name="Group 23"/>
          <p:cNvGrpSpPr>
            <a:grpSpLocks/>
          </p:cNvGrpSpPr>
          <p:nvPr/>
        </p:nvGrpSpPr>
        <p:grpSpPr bwMode="auto">
          <a:xfrm>
            <a:off x="917575" y="3362326"/>
            <a:ext cx="7446963" cy="701675"/>
            <a:chOff x="578" y="1949"/>
            <a:chExt cx="4691" cy="442"/>
          </a:xfrm>
        </p:grpSpPr>
        <p:sp>
          <p:nvSpPr>
            <p:cNvPr id="537624" name="Rectangle 24"/>
            <p:cNvSpPr>
              <a:spLocks noChangeArrowheads="1"/>
            </p:cNvSpPr>
            <p:nvPr/>
          </p:nvSpPr>
          <p:spPr bwMode="auto">
            <a:xfrm>
              <a:off x="578" y="1949"/>
              <a:ext cx="525" cy="18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hash</a:t>
              </a:r>
            </a:p>
          </p:txBody>
        </p:sp>
        <p:sp>
          <p:nvSpPr>
            <p:cNvPr id="537625" name="Rectangle 25"/>
            <p:cNvSpPr>
              <a:spLocks noChangeArrowheads="1"/>
            </p:cNvSpPr>
            <p:nvPr/>
          </p:nvSpPr>
          <p:spPr bwMode="auto">
            <a:xfrm>
              <a:off x="1000" y="2117"/>
              <a:ext cx="6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 dirty="0">
                  <a:solidFill>
                    <a:prstClr val="black"/>
                  </a:solidFill>
                  <a:latin typeface="Arial"/>
                  <a:cs typeface="Arial"/>
                </a:rPr>
                <a:t>h</a:t>
              </a:r>
              <a:r>
                <a:rPr lang="en-US" sz="1800" dirty="0" smtClean="0">
                  <a:solidFill>
                    <a:prstClr val="black"/>
                  </a:solidFill>
                  <a:latin typeface="Arial"/>
                  <a:cs typeface="Arial"/>
                </a:rPr>
                <a:t>(</a:t>
              </a:r>
              <a:r>
                <a:rPr lang="en-US" sz="1800" dirty="0" err="1" smtClean="0">
                  <a:solidFill>
                    <a:prstClr val="black"/>
                  </a:solidFill>
                  <a:latin typeface="Arial"/>
                  <a:cs typeface="Arial"/>
                </a:rPr>
                <a:t>o.item</a:t>
              </a:r>
              <a:r>
                <a:rPr lang="en-US" sz="1800" dirty="0">
                  <a:solidFill>
                    <a:prstClr val="black"/>
                  </a:solidFill>
                  <a:latin typeface="Arial"/>
                  <a:cs typeface="Arial"/>
                </a:rPr>
                <a:t>)</a:t>
              </a:r>
            </a:p>
          </p:txBody>
        </p:sp>
        <p:cxnSp>
          <p:nvCxnSpPr>
            <p:cNvPr id="537626" name="AutoShape 26"/>
            <p:cNvCxnSpPr>
              <a:cxnSpLocks noChangeShapeType="1"/>
              <a:stCxn id="537607" idx="0"/>
              <a:endCxn id="537624" idx="2"/>
            </p:cNvCxnSpPr>
            <p:nvPr/>
          </p:nvCxnSpPr>
          <p:spPr bwMode="auto">
            <a:xfrm flipH="1" flipV="1">
              <a:off x="841" y="2136"/>
              <a:ext cx="7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7627" name="Rectangle 27"/>
            <p:cNvSpPr>
              <a:spLocks noChangeArrowheads="1"/>
            </p:cNvSpPr>
            <p:nvPr/>
          </p:nvSpPr>
          <p:spPr bwMode="auto">
            <a:xfrm>
              <a:off x="2434" y="1965"/>
              <a:ext cx="525" cy="18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hash</a:t>
              </a:r>
            </a:p>
          </p:txBody>
        </p:sp>
        <p:sp>
          <p:nvSpPr>
            <p:cNvPr id="537628" name="Rectangle 28"/>
            <p:cNvSpPr>
              <a:spLocks noChangeArrowheads="1"/>
            </p:cNvSpPr>
            <p:nvPr/>
          </p:nvSpPr>
          <p:spPr bwMode="auto">
            <a:xfrm>
              <a:off x="2856" y="2133"/>
              <a:ext cx="6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 dirty="0">
                  <a:solidFill>
                    <a:prstClr val="black"/>
                  </a:solidFill>
                  <a:latin typeface="Arial"/>
                  <a:cs typeface="Arial"/>
                </a:rPr>
                <a:t>h</a:t>
              </a:r>
              <a:r>
                <a:rPr lang="en-US" sz="1800" dirty="0" smtClean="0">
                  <a:solidFill>
                    <a:prstClr val="black"/>
                  </a:solidFill>
                  <a:latin typeface="Arial"/>
                  <a:cs typeface="Arial"/>
                </a:rPr>
                <a:t>(</a:t>
              </a:r>
              <a:r>
                <a:rPr lang="en-US" sz="1800" dirty="0" err="1" smtClean="0">
                  <a:solidFill>
                    <a:prstClr val="black"/>
                  </a:solidFill>
                  <a:latin typeface="Arial"/>
                  <a:cs typeface="Arial"/>
                </a:rPr>
                <a:t>o.item</a:t>
              </a:r>
              <a:r>
                <a:rPr lang="en-US" sz="1800" dirty="0">
                  <a:solidFill>
                    <a:prstClr val="black"/>
                  </a:solidFill>
                  <a:latin typeface="Arial"/>
                  <a:cs typeface="Arial"/>
                </a:rPr>
                <a:t>)</a:t>
              </a:r>
            </a:p>
          </p:txBody>
        </p:sp>
        <p:cxnSp>
          <p:nvCxnSpPr>
            <p:cNvPr id="537629" name="AutoShape 29"/>
            <p:cNvCxnSpPr>
              <a:cxnSpLocks noChangeShapeType="1"/>
              <a:stCxn id="537610" idx="0"/>
              <a:endCxn id="537627" idx="2"/>
            </p:cNvCxnSpPr>
            <p:nvPr/>
          </p:nvCxnSpPr>
          <p:spPr bwMode="auto">
            <a:xfrm flipH="1" flipV="1">
              <a:off x="2697" y="2152"/>
              <a:ext cx="7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7630" name="Rectangle 30"/>
            <p:cNvSpPr>
              <a:spLocks noChangeArrowheads="1"/>
            </p:cNvSpPr>
            <p:nvPr/>
          </p:nvSpPr>
          <p:spPr bwMode="auto">
            <a:xfrm>
              <a:off x="4157" y="1990"/>
              <a:ext cx="525" cy="18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>
                  <a:solidFill>
                    <a:prstClr val="black"/>
                  </a:solidFill>
                  <a:latin typeface="Arial"/>
                  <a:cs typeface="Arial"/>
                </a:rPr>
                <a:t>hash</a:t>
              </a:r>
            </a:p>
          </p:txBody>
        </p:sp>
        <p:sp>
          <p:nvSpPr>
            <p:cNvPr id="537631" name="Rectangle 31"/>
            <p:cNvSpPr>
              <a:spLocks noChangeArrowheads="1"/>
            </p:cNvSpPr>
            <p:nvPr/>
          </p:nvSpPr>
          <p:spPr bwMode="auto">
            <a:xfrm>
              <a:off x="4579" y="2158"/>
              <a:ext cx="6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 dirty="0">
                  <a:solidFill>
                    <a:prstClr val="black"/>
                  </a:solidFill>
                  <a:latin typeface="Arial"/>
                  <a:cs typeface="Arial"/>
                </a:rPr>
                <a:t>h</a:t>
              </a:r>
              <a:r>
                <a:rPr lang="en-US" sz="1800" dirty="0" smtClean="0">
                  <a:solidFill>
                    <a:prstClr val="black"/>
                  </a:solidFill>
                  <a:latin typeface="Arial"/>
                  <a:cs typeface="Arial"/>
                </a:rPr>
                <a:t>(</a:t>
              </a:r>
              <a:r>
                <a:rPr lang="en-US" sz="1800" dirty="0" err="1" smtClean="0">
                  <a:solidFill>
                    <a:prstClr val="black"/>
                  </a:solidFill>
                  <a:latin typeface="Arial"/>
                  <a:cs typeface="Arial"/>
                </a:rPr>
                <a:t>o.item</a:t>
              </a:r>
              <a:r>
                <a:rPr lang="en-US" sz="1800" dirty="0">
                  <a:solidFill>
                    <a:prstClr val="black"/>
                  </a:solidFill>
                  <a:latin typeface="Arial"/>
                  <a:cs typeface="Arial"/>
                </a:rPr>
                <a:t>)</a:t>
              </a:r>
            </a:p>
          </p:txBody>
        </p:sp>
        <p:cxnSp>
          <p:nvCxnSpPr>
            <p:cNvPr id="537632" name="AutoShape 32"/>
            <p:cNvCxnSpPr>
              <a:cxnSpLocks noChangeShapeType="1"/>
              <a:stCxn id="537613" idx="0"/>
              <a:endCxn id="537630" idx="2"/>
            </p:cNvCxnSpPr>
            <p:nvPr/>
          </p:nvCxnSpPr>
          <p:spPr bwMode="auto">
            <a:xfrm flipH="1" flipV="1">
              <a:off x="4420" y="2177"/>
              <a:ext cx="7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37633" name="Group 33"/>
          <p:cNvGrpSpPr>
            <a:grpSpLocks/>
          </p:cNvGrpSpPr>
          <p:nvPr/>
        </p:nvGrpSpPr>
        <p:grpSpPr bwMode="auto">
          <a:xfrm>
            <a:off x="842963" y="1905000"/>
            <a:ext cx="6654800" cy="1501774"/>
            <a:chOff x="531" y="1031"/>
            <a:chExt cx="4192" cy="946"/>
          </a:xfrm>
        </p:grpSpPr>
        <p:sp>
          <p:nvSpPr>
            <p:cNvPr id="537634" name="Rectangle 34"/>
            <p:cNvSpPr>
              <a:spLocks noChangeArrowheads="1"/>
            </p:cNvSpPr>
            <p:nvPr/>
          </p:nvSpPr>
          <p:spPr bwMode="auto">
            <a:xfrm>
              <a:off x="531" y="1040"/>
              <a:ext cx="666" cy="489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cs typeface="Arial"/>
                </a:rPr>
                <a:t>Node </a:t>
              </a:r>
              <a:r>
                <a:rPr lang="en-US" dirty="0" smtClean="0">
                  <a:solidFill>
                    <a:prstClr val="black"/>
                  </a:solidFill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cs typeface="Arial"/>
              </a:endParaRPr>
            </a:p>
          </p:txBody>
        </p:sp>
        <p:sp>
          <p:nvSpPr>
            <p:cNvPr id="537635" name="Rectangle 35"/>
            <p:cNvSpPr>
              <a:spLocks noChangeArrowheads="1"/>
            </p:cNvSpPr>
            <p:nvPr/>
          </p:nvSpPr>
          <p:spPr bwMode="auto">
            <a:xfrm>
              <a:off x="2324" y="1040"/>
              <a:ext cx="666" cy="489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cs typeface="Arial"/>
                </a:rPr>
                <a:t>Node </a:t>
              </a:r>
              <a:r>
                <a:rPr lang="en-US" dirty="0" smtClean="0">
                  <a:solidFill>
                    <a:prstClr val="black"/>
                  </a:solidFill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cs typeface="Arial"/>
              </a:endParaRPr>
            </a:p>
          </p:txBody>
        </p:sp>
        <p:sp>
          <p:nvSpPr>
            <p:cNvPr id="537636" name="Rectangle 36"/>
            <p:cNvSpPr>
              <a:spLocks noChangeArrowheads="1"/>
            </p:cNvSpPr>
            <p:nvPr/>
          </p:nvSpPr>
          <p:spPr bwMode="auto">
            <a:xfrm>
              <a:off x="4057" y="1031"/>
              <a:ext cx="666" cy="489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cs typeface="Arial"/>
                </a:rPr>
                <a:t>Node </a:t>
              </a:r>
              <a:r>
                <a:rPr lang="en-US" dirty="0" smtClean="0">
                  <a:solidFill>
                    <a:prstClr val="black"/>
                  </a:solidFill>
                  <a:cs typeface="Arial"/>
                </a:rPr>
                <a:t>3</a:t>
              </a:r>
              <a:endParaRPr lang="en-US" dirty="0">
                <a:solidFill>
                  <a:prstClr val="black"/>
                </a:solidFill>
                <a:cs typeface="Arial"/>
              </a:endParaRPr>
            </a:p>
          </p:txBody>
        </p:sp>
        <p:grpSp>
          <p:nvGrpSpPr>
            <p:cNvPr id="537637" name="Group 37"/>
            <p:cNvGrpSpPr>
              <a:grpSpLocks/>
            </p:cNvGrpSpPr>
            <p:nvPr/>
          </p:nvGrpSpPr>
          <p:grpSpPr bwMode="auto">
            <a:xfrm>
              <a:off x="840" y="1520"/>
              <a:ext cx="3579" cy="457"/>
              <a:chOff x="840" y="1520"/>
              <a:chExt cx="3579" cy="457"/>
            </a:xfrm>
          </p:grpSpPr>
          <p:cxnSp>
            <p:nvCxnSpPr>
              <p:cNvPr id="537638" name="AutoShape 38"/>
              <p:cNvCxnSpPr>
                <a:cxnSpLocks noChangeShapeType="1"/>
                <a:stCxn id="537624" idx="0"/>
                <a:endCxn id="537635" idx="2"/>
              </p:cNvCxnSpPr>
              <p:nvPr/>
            </p:nvCxnSpPr>
            <p:spPr bwMode="auto">
              <a:xfrm flipV="1">
                <a:off x="840" y="1529"/>
                <a:ext cx="1817" cy="40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7639" name="AutoShape 39"/>
              <p:cNvCxnSpPr>
                <a:cxnSpLocks noChangeShapeType="1"/>
                <a:stCxn id="537624" idx="0"/>
                <a:endCxn id="537636" idx="2"/>
              </p:cNvCxnSpPr>
              <p:nvPr/>
            </p:nvCxnSpPr>
            <p:spPr bwMode="auto">
              <a:xfrm flipV="1">
                <a:off x="840" y="1520"/>
                <a:ext cx="3550" cy="4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7640" name="AutoShape 40"/>
              <p:cNvCxnSpPr>
                <a:cxnSpLocks noChangeShapeType="1"/>
                <a:stCxn id="537624" idx="0"/>
                <a:endCxn id="537634" idx="2"/>
              </p:cNvCxnSpPr>
              <p:nvPr/>
            </p:nvCxnSpPr>
            <p:spPr bwMode="auto">
              <a:xfrm flipV="1">
                <a:off x="840" y="1529"/>
                <a:ext cx="24" cy="40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7641" name="AutoShape 41"/>
              <p:cNvCxnSpPr>
                <a:cxnSpLocks noChangeShapeType="1"/>
                <a:stCxn id="537627" idx="0"/>
                <a:endCxn id="537634" idx="2"/>
              </p:cNvCxnSpPr>
              <p:nvPr/>
            </p:nvCxnSpPr>
            <p:spPr bwMode="auto">
              <a:xfrm flipH="1" flipV="1">
                <a:off x="864" y="1529"/>
                <a:ext cx="1832" cy="4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7642" name="AutoShape 42"/>
              <p:cNvCxnSpPr>
                <a:cxnSpLocks noChangeShapeType="1"/>
                <a:stCxn id="537630" idx="0"/>
                <a:endCxn id="537635" idx="2"/>
              </p:cNvCxnSpPr>
              <p:nvPr/>
            </p:nvCxnSpPr>
            <p:spPr bwMode="auto">
              <a:xfrm flipH="1" flipV="1">
                <a:off x="2657" y="1529"/>
                <a:ext cx="1762" cy="4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7643" name="AutoShape 43"/>
              <p:cNvCxnSpPr>
                <a:cxnSpLocks noChangeShapeType="1"/>
                <a:stCxn id="537630" idx="0"/>
                <a:endCxn id="537636" idx="2"/>
              </p:cNvCxnSpPr>
              <p:nvPr/>
            </p:nvCxnSpPr>
            <p:spPr bwMode="auto">
              <a:xfrm flipH="1" flipV="1">
                <a:off x="4390" y="1520"/>
                <a:ext cx="29" cy="4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7644" name="AutoShape 44"/>
              <p:cNvCxnSpPr>
                <a:cxnSpLocks noChangeShapeType="1"/>
                <a:stCxn id="537630" idx="0"/>
                <a:endCxn id="537634" idx="2"/>
              </p:cNvCxnSpPr>
              <p:nvPr/>
            </p:nvCxnSpPr>
            <p:spPr bwMode="auto">
              <a:xfrm flipH="1" flipV="1">
                <a:off x="864" y="1529"/>
                <a:ext cx="3555" cy="4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7645" name="AutoShape 45"/>
              <p:cNvCxnSpPr>
                <a:cxnSpLocks noChangeShapeType="1"/>
                <a:stCxn id="537627" idx="0"/>
                <a:endCxn id="537636" idx="2"/>
              </p:cNvCxnSpPr>
              <p:nvPr/>
            </p:nvCxnSpPr>
            <p:spPr bwMode="auto">
              <a:xfrm flipV="1">
                <a:off x="2696" y="1520"/>
                <a:ext cx="1694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" name="Group 1"/>
          <p:cNvGrpSpPr/>
          <p:nvPr/>
        </p:nvGrpSpPr>
        <p:grpSpPr>
          <a:xfrm>
            <a:off x="6096002" y="152401"/>
            <a:ext cx="2576358" cy="1265470"/>
            <a:chOff x="6846868" y="180381"/>
            <a:chExt cx="4091456" cy="1903142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49" name="Oval 4"/>
            <p:cNvSpPr>
              <a:spLocks noChangeArrowheads="1"/>
            </p:cNvSpPr>
            <p:nvPr/>
          </p:nvSpPr>
          <p:spPr bwMode="auto">
            <a:xfrm>
              <a:off x="7467600" y="448987"/>
              <a:ext cx="876300" cy="323850"/>
            </a:xfrm>
            <a:prstGeom prst="ellipse">
              <a:avLst/>
            </a:prstGeom>
            <a:solidFill>
              <a:srgbClr val="C0C0C0"/>
            </a:solidFill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>
                  <a:solidFill>
                    <a:prstClr val="black"/>
                  </a:solidFill>
                  <a:latin typeface="Arial"/>
                  <a:cs typeface="Arial"/>
                </a:rPr>
                <a:t>join</a:t>
              </a:r>
            </a:p>
          </p:txBody>
        </p:sp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8467725" y="1053825"/>
              <a:ext cx="876300" cy="323850"/>
            </a:xfrm>
            <a:prstGeom prst="ellipse">
              <a:avLst/>
            </a:prstGeom>
            <a:solidFill>
              <a:srgbClr val="C0C0C0"/>
            </a:solidFill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>
                  <a:solidFill>
                    <a:prstClr val="black"/>
                  </a:solidFill>
                  <a:latin typeface="Arial"/>
                  <a:cs typeface="Arial"/>
                </a:rPr>
                <a:t>select</a:t>
              </a:r>
            </a:p>
          </p:txBody>
        </p:sp>
        <p:sp>
          <p:nvSpPr>
            <p:cNvPr id="51" name="Oval 6"/>
            <p:cNvSpPr>
              <a:spLocks noChangeArrowheads="1"/>
            </p:cNvSpPr>
            <p:nvPr/>
          </p:nvSpPr>
          <p:spPr bwMode="auto">
            <a:xfrm>
              <a:off x="6846868" y="1488793"/>
              <a:ext cx="876300" cy="3238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US" sz="1100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2" name="Oval 7"/>
            <p:cNvSpPr>
              <a:spLocks noChangeArrowheads="1"/>
            </p:cNvSpPr>
            <p:nvPr/>
          </p:nvSpPr>
          <p:spPr bwMode="auto">
            <a:xfrm>
              <a:off x="8469076" y="1690087"/>
              <a:ext cx="876300" cy="323850"/>
            </a:xfrm>
            <a:prstGeom prst="ellipse">
              <a:avLst/>
            </a:prstGeom>
            <a:solidFill>
              <a:srgbClr val="C0C0C0"/>
            </a:solidFill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 dirty="0">
                  <a:solidFill>
                    <a:prstClr val="black"/>
                  </a:solidFill>
                  <a:latin typeface="Arial"/>
                  <a:cs typeface="Arial"/>
                </a:rPr>
                <a:t>scan</a:t>
              </a:r>
            </a:p>
          </p:txBody>
        </p:sp>
        <p:sp>
          <p:nvSpPr>
            <p:cNvPr id="53" name="Rectangle 8"/>
            <p:cNvSpPr>
              <a:spLocks noChangeArrowheads="1"/>
            </p:cNvSpPr>
            <p:nvPr/>
          </p:nvSpPr>
          <p:spPr bwMode="auto">
            <a:xfrm>
              <a:off x="9199106" y="1184000"/>
              <a:ext cx="1739218" cy="393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>
                  <a:solidFill>
                    <a:prstClr val="black"/>
                  </a:solidFill>
                  <a:latin typeface="Arial"/>
                  <a:cs typeface="Arial"/>
                </a:rPr>
                <a:t>date = today()</a:t>
              </a:r>
            </a:p>
          </p:txBody>
        </p:sp>
        <p:cxnSp>
          <p:nvCxnSpPr>
            <p:cNvPr id="54" name="AutoShape 9"/>
            <p:cNvCxnSpPr>
              <a:cxnSpLocks noChangeShapeType="1"/>
              <a:stCxn id="51" idx="0"/>
              <a:endCxn id="49" idx="3"/>
            </p:cNvCxnSpPr>
            <p:nvPr/>
          </p:nvCxnSpPr>
          <p:spPr bwMode="auto">
            <a:xfrm flipV="1">
              <a:off x="7285018" y="725410"/>
              <a:ext cx="310913" cy="763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" name="AutoShape 10"/>
            <p:cNvCxnSpPr>
              <a:cxnSpLocks noChangeShapeType="1"/>
              <a:stCxn id="50" idx="0"/>
              <a:endCxn id="49" idx="5"/>
            </p:cNvCxnSpPr>
            <p:nvPr/>
          </p:nvCxnSpPr>
          <p:spPr bwMode="auto">
            <a:xfrm flipH="1" flipV="1">
              <a:off x="8215312" y="725212"/>
              <a:ext cx="690563" cy="328613"/>
            </a:xfrm>
            <a:prstGeom prst="straightConnector1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11"/>
            <p:cNvCxnSpPr>
              <a:cxnSpLocks noChangeShapeType="1"/>
              <a:stCxn id="52" idx="0"/>
              <a:endCxn id="50" idx="4"/>
            </p:cNvCxnSpPr>
            <p:nvPr/>
          </p:nvCxnSpPr>
          <p:spPr bwMode="auto">
            <a:xfrm flipH="1" flipV="1">
              <a:off x="8905876" y="1377674"/>
              <a:ext cx="1351" cy="312413"/>
            </a:xfrm>
            <a:prstGeom prst="straightConnector1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7" name="Rectangle 12"/>
            <p:cNvSpPr>
              <a:spLocks noChangeArrowheads="1"/>
            </p:cNvSpPr>
            <p:nvPr/>
          </p:nvSpPr>
          <p:spPr bwMode="auto">
            <a:xfrm>
              <a:off x="8291717" y="474388"/>
              <a:ext cx="1718852" cy="393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>
                  <a:solidFill>
                    <a:prstClr val="black"/>
                  </a:solidFill>
                  <a:latin typeface="Arial"/>
                  <a:cs typeface="Arial"/>
                </a:rPr>
                <a:t>o.item = i.item</a:t>
              </a:r>
            </a:p>
          </p:txBody>
        </p:sp>
        <p:sp>
          <p:nvSpPr>
            <p:cNvPr id="58" name="Rectangle 13"/>
            <p:cNvSpPr>
              <a:spLocks noChangeArrowheads="1"/>
            </p:cNvSpPr>
            <p:nvPr/>
          </p:nvSpPr>
          <p:spPr bwMode="auto">
            <a:xfrm>
              <a:off x="9327002" y="1690087"/>
              <a:ext cx="1052725" cy="393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 dirty="0">
                  <a:solidFill>
                    <a:prstClr val="black"/>
                  </a:solidFill>
                  <a:latin typeface="Arial"/>
                  <a:cs typeface="Arial"/>
                </a:rPr>
                <a:t>Order o</a:t>
              </a:r>
            </a:p>
          </p:txBody>
        </p:sp>
        <p:cxnSp>
          <p:nvCxnSpPr>
            <p:cNvPr id="60" name="AutoShape 15"/>
            <p:cNvCxnSpPr>
              <a:cxnSpLocks noChangeShapeType="1"/>
              <a:stCxn id="49" idx="0"/>
            </p:cNvCxnSpPr>
            <p:nvPr/>
          </p:nvCxnSpPr>
          <p:spPr bwMode="auto">
            <a:xfrm flipH="1" flipV="1">
              <a:off x="7860747" y="180381"/>
              <a:ext cx="45003" cy="268606"/>
            </a:xfrm>
            <a:prstGeom prst="straightConnector1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2" name="TextBox 61"/>
          <p:cNvSpPr txBox="1"/>
          <p:nvPr/>
        </p:nvSpPr>
        <p:spPr>
          <a:xfrm>
            <a:off x="55403" y="0"/>
            <a:ext cx="3480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Order(</a:t>
            </a:r>
            <a:r>
              <a:rPr lang="en-US" sz="1600" u="sng" dirty="0" err="1" smtClean="0">
                <a:solidFill>
                  <a:srgbClr val="0000FF"/>
                </a:solidFill>
                <a:latin typeface="Arial"/>
              </a:rPr>
              <a:t>oid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, item, date), Line(item, …)</a:t>
            </a:r>
            <a:endParaRPr lang="en-US" sz="1600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50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Parallel </a:t>
            </a:r>
            <a:r>
              <a:rPr lang="en-US" dirty="0"/>
              <a:t>Query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889000" y="5319713"/>
            <a:ext cx="1057275" cy="776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1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3735388" y="5319713"/>
            <a:ext cx="1057275" cy="776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2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6486525" y="5305425"/>
            <a:ext cx="1057275" cy="7762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3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8630" name="Oval 6"/>
          <p:cNvSpPr>
            <a:spLocks noChangeArrowheads="1"/>
          </p:cNvSpPr>
          <p:nvPr/>
        </p:nvSpPr>
        <p:spPr bwMode="auto">
          <a:xfrm>
            <a:off x="903288" y="4716463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scan</a:t>
            </a:r>
          </a:p>
        </p:txBody>
      </p:sp>
      <p:cxnSp>
        <p:nvCxnSpPr>
          <p:cNvPr id="538631" name="AutoShape 7"/>
          <p:cNvCxnSpPr>
            <a:cxnSpLocks noChangeShapeType="1"/>
            <a:stCxn id="538630" idx="0"/>
            <a:endCxn id="538636" idx="2"/>
          </p:cNvCxnSpPr>
          <p:nvPr/>
        </p:nvCxnSpPr>
        <p:spPr bwMode="auto">
          <a:xfrm flipH="1" flipV="1">
            <a:off x="1335088" y="4108450"/>
            <a:ext cx="6350" cy="608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38632" name="Rectangle 8"/>
          <p:cNvSpPr>
            <a:spLocks noChangeArrowheads="1"/>
          </p:cNvSpPr>
          <p:nvPr/>
        </p:nvSpPr>
        <p:spPr bwMode="auto">
          <a:xfrm>
            <a:off x="1636713" y="4908550"/>
            <a:ext cx="749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Item i</a:t>
            </a:r>
          </a:p>
        </p:txBody>
      </p:sp>
      <p:sp>
        <p:nvSpPr>
          <p:cNvPr id="538633" name="Rectangle 9"/>
          <p:cNvSpPr>
            <a:spLocks noChangeArrowheads="1"/>
          </p:cNvSpPr>
          <p:nvPr/>
        </p:nvSpPr>
        <p:spPr bwMode="auto">
          <a:xfrm>
            <a:off x="842963" y="1939925"/>
            <a:ext cx="1057275" cy="77628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Node 1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8634" name="Rectangle 10"/>
          <p:cNvSpPr>
            <a:spLocks noChangeArrowheads="1"/>
          </p:cNvSpPr>
          <p:nvPr/>
        </p:nvSpPr>
        <p:spPr bwMode="auto">
          <a:xfrm>
            <a:off x="3689350" y="1939925"/>
            <a:ext cx="1057275" cy="77628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2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8635" name="Rectangle 11"/>
          <p:cNvSpPr>
            <a:spLocks noChangeArrowheads="1"/>
          </p:cNvSpPr>
          <p:nvPr/>
        </p:nvSpPr>
        <p:spPr bwMode="auto">
          <a:xfrm>
            <a:off x="6440488" y="1925638"/>
            <a:ext cx="1057275" cy="776287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3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8636" name="Rectangle 12"/>
          <p:cNvSpPr>
            <a:spLocks noChangeArrowheads="1"/>
          </p:cNvSpPr>
          <p:nvPr/>
        </p:nvSpPr>
        <p:spPr bwMode="auto">
          <a:xfrm>
            <a:off x="917575" y="3811588"/>
            <a:ext cx="833438" cy="2968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hash</a:t>
            </a:r>
          </a:p>
        </p:txBody>
      </p:sp>
      <p:sp>
        <p:nvSpPr>
          <p:cNvPr id="538637" name="Rectangle 13"/>
          <p:cNvSpPr>
            <a:spLocks noChangeArrowheads="1"/>
          </p:cNvSpPr>
          <p:nvPr/>
        </p:nvSpPr>
        <p:spPr bwMode="auto">
          <a:xfrm>
            <a:off x="1626050" y="4078288"/>
            <a:ext cx="10182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Arial"/>
                <a:cs typeface="Arial"/>
              </a:rPr>
              <a:t>i.item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538638" name="Oval 14"/>
          <p:cNvSpPr>
            <a:spLocks noChangeArrowheads="1"/>
          </p:cNvSpPr>
          <p:nvPr/>
        </p:nvSpPr>
        <p:spPr bwMode="auto">
          <a:xfrm>
            <a:off x="3849688" y="4741863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scan</a:t>
            </a:r>
          </a:p>
        </p:txBody>
      </p:sp>
      <p:sp>
        <p:nvSpPr>
          <p:cNvPr id="538639" name="Rectangle 15"/>
          <p:cNvSpPr>
            <a:spLocks noChangeArrowheads="1"/>
          </p:cNvSpPr>
          <p:nvPr/>
        </p:nvSpPr>
        <p:spPr bwMode="auto">
          <a:xfrm>
            <a:off x="4583113" y="4933950"/>
            <a:ext cx="749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Item i</a:t>
            </a:r>
          </a:p>
        </p:txBody>
      </p:sp>
      <p:sp>
        <p:nvSpPr>
          <p:cNvPr id="538640" name="Rectangle 16"/>
          <p:cNvSpPr>
            <a:spLocks noChangeArrowheads="1"/>
          </p:cNvSpPr>
          <p:nvPr/>
        </p:nvSpPr>
        <p:spPr bwMode="auto">
          <a:xfrm>
            <a:off x="3863975" y="3836988"/>
            <a:ext cx="833438" cy="2968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hash</a:t>
            </a:r>
          </a:p>
        </p:txBody>
      </p:sp>
      <p:sp>
        <p:nvSpPr>
          <p:cNvPr id="538641" name="Rectangle 17"/>
          <p:cNvSpPr>
            <a:spLocks noChangeArrowheads="1"/>
          </p:cNvSpPr>
          <p:nvPr/>
        </p:nvSpPr>
        <p:spPr bwMode="auto">
          <a:xfrm>
            <a:off x="4572450" y="4103688"/>
            <a:ext cx="10182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Arial"/>
                <a:cs typeface="Arial"/>
              </a:rPr>
              <a:t>i.item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</p:txBody>
      </p:sp>
      <p:cxnSp>
        <p:nvCxnSpPr>
          <p:cNvPr id="538642" name="AutoShape 18"/>
          <p:cNvCxnSpPr>
            <a:cxnSpLocks noChangeShapeType="1"/>
            <a:stCxn id="538638" idx="0"/>
            <a:endCxn id="538640" idx="2"/>
          </p:cNvCxnSpPr>
          <p:nvPr/>
        </p:nvCxnSpPr>
        <p:spPr bwMode="auto">
          <a:xfrm flipH="1" flipV="1">
            <a:off x="4281488" y="4133850"/>
            <a:ext cx="6350" cy="608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38643" name="Oval 19"/>
          <p:cNvSpPr>
            <a:spLocks noChangeArrowheads="1"/>
          </p:cNvSpPr>
          <p:nvPr/>
        </p:nvSpPr>
        <p:spPr bwMode="auto">
          <a:xfrm>
            <a:off x="6584950" y="4781550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scan</a:t>
            </a:r>
          </a:p>
        </p:txBody>
      </p:sp>
      <p:sp>
        <p:nvSpPr>
          <p:cNvPr id="538644" name="Rectangle 20"/>
          <p:cNvSpPr>
            <a:spLocks noChangeArrowheads="1"/>
          </p:cNvSpPr>
          <p:nvPr/>
        </p:nvSpPr>
        <p:spPr bwMode="auto">
          <a:xfrm>
            <a:off x="7318375" y="4973638"/>
            <a:ext cx="749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Item i</a:t>
            </a:r>
          </a:p>
        </p:txBody>
      </p:sp>
      <p:sp>
        <p:nvSpPr>
          <p:cNvPr id="538645" name="Rectangle 21"/>
          <p:cNvSpPr>
            <a:spLocks noChangeArrowheads="1"/>
          </p:cNvSpPr>
          <p:nvPr/>
        </p:nvSpPr>
        <p:spPr bwMode="auto">
          <a:xfrm>
            <a:off x="6599238" y="3876675"/>
            <a:ext cx="833437" cy="2968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hash</a:t>
            </a:r>
          </a:p>
        </p:txBody>
      </p:sp>
      <p:sp>
        <p:nvSpPr>
          <p:cNvPr id="538646" name="Rectangle 22"/>
          <p:cNvSpPr>
            <a:spLocks noChangeArrowheads="1"/>
          </p:cNvSpPr>
          <p:nvPr/>
        </p:nvSpPr>
        <p:spPr bwMode="auto">
          <a:xfrm>
            <a:off x="7307712" y="4143375"/>
            <a:ext cx="10182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Arial"/>
                <a:cs typeface="Arial"/>
              </a:rPr>
              <a:t>i.item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</p:txBody>
      </p:sp>
      <p:cxnSp>
        <p:nvCxnSpPr>
          <p:cNvPr id="538647" name="AutoShape 23"/>
          <p:cNvCxnSpPr>
            <a:cxnSpLocks noChangeShapeType="1"/>
            <a:stCxn id="538643" idx="0"/>
            <a:endCxn id="538645" idx="2"/>
          </p:cNvCxnSpPr>
          <p:nvPr/>
        </p:nvCxnSpPr>
        <p:spPr bwMode="auto">
          <a:xfrm flipH="1" flipV="1">
            <a:off x="7016750" y="4173538"/>
            <a:ext cx="6350" cy="608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648" name="AutoShape 24"/>
          <p:cNvCxnSpPr>
            <a:cxnSpLocks noChangeShapeType="1"/>
            <a:stCxn id="538636" idx="0"/>
            <a:endCxn id="538634" idx="2"/>
          </p:cNvCxnSpPr>
          <p:nvPr/>
        </p:nvCxnSpPr>
        <p:spPr bwMode="auto">
          <a:xfrm flipV="1">
            <a:off x="1335088" y="2716213"/>
            <a:ext cx="2882900" cy="1095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649" name="AutoShape 25"/>
          <p:cNvCxnSpPr>
            <a:cxnSpLocks noChangeShapeType="1"/>
            <a:stCxn id="538636" idx="0"/>
            <a:endCxn id="538635" idx="2"/>
          </p:cNvCxnSpPr>
          <p:nvPr/>
        </p:nvCxnSpPr>
        <p:spPr bwMode="auto">
          <a:xfrm flipV="1">
            <a:off x="1335088" y="2701925"/>
            <a:ext cx="5634037" cy="1109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650" name="AutoShape 26"/>
          <p:cNvCxnSpPr>
            <a:cxnSpLocks noChangeShapeType="1"/>
            <a:stCxn id="538636" idx="0"/>
            <a:endCxn id="538633" idx="2"/>
          </p:cNvCxnSpPr>
          <p:nvPr/>
        </p:nvCxnSpPr>
        <p:spPr bwMode="auto">
          <a:xfrm flipV="1">
            <a:off x="1335088" y="2716213"/>
            <a:ext cx="36512" cy="1095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651" name="AutoShape 27"/>
          <p:cNvCxnSpPr>
            <a:cxnSpLocks noChangeShapeType="1"/>
            <a:stCxn id="538640" idx="0"/>
            <a:endCxn id="538633" idx="2"/>
          </p:cNvCxnSpPr>
          <p:nvPr/>
        </p:nvCxnSpPr>
        <p:spPr bwMode="auto">
          <a:xfrm flipH="1" flipV="1">
            <a:off x="1371600" y="2716213"/>
            <a:ext cx="2909888" cy="1120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652" name="AutoShape 28"/>
          <p:cNvCxnSpPr>
            <a:cxnSpLocks noChangeShapeType="1"/>
            <a:stCxn id="538645" idx="0"/>
            <a:endCxn id="538634" idx="2"/>
          </p:cNvCxnSpPr>
          <p:nvPr/>
        </p:nvCxnSpPr>
        <p:spPr bwMode="auto">
          <a:xfrm flipH="1" flipV="1">
            <a:off x="4217988" y="2716213"/>
            <a:ext cx="2798762" cy="1160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653" name="AutoShape 29"/>
          <p:cNvCxnSpPr>
            <a:cxnSpLocks noChangeShapeType="1"/>
            <a:stCxn id="538645" idx="0"/>
            <a:endCxn id="538635" idx="2"/>
          </p:cNvCxnSpPr>
          <p:nvPr/>
        </p:nvCxnSpPr>
        <p:spPr bwMode="auto">
          <a:xfrm flipH="1" flipV="1">
            <a:off x="6969125" y="2701925"/>
            <a:ext cx="47625" cy="1174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654" name="AutoShape 30"/>
          <p:cNvCxnSpPr>
            <a:cxnSpLocks noChangeShapeType="1"/>
            <a:stCxn id="538645" idx="0"/>
            <a:endCxn id="538633" idx="2"/>
          </p:cNvCxnSpPr>
          <p:nvPr/>
        </p:nvCxnSpPr>
        <p:spPr bwMode="auto">
          <a:xfrm flipH="1" flipV="1">
            <a:off x="1371600" y="2716213"/>
            <a:ext cx="5645150" cy="1160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655" name="AutoShape 31"/>
          <p:cNvCxnSpPr>
            <a:cxnSpLocks noChangeShapeType="1"/>
            <a:stCxn id="538640" idx="0"/>
            <a:endCxn id="538635" idx="2"/>
          </p:cNvCxnSpPr>
          <p:nvPr/>
        </p:nvCxnSpPr>
        <p:spPr bwMode="auto">
          <a:xfrm flipV="1">
            <a:off x="4281488" y="2701925"/>
            <a:ext cx="2687637" cy="1135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" name="Rounded Rectangle 34"/>
          <p:cNvSpPr/>
          <p:nvPr/>
        </p:nvSpPr>
        <p:spPr>
          <a:xfrm>
            <a:off x="6021354" y="113526"/>
            <a:ext cx="2667000" cy="133427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prstTxWarp prst="textNoShape">
              <a:avLst/>
            </a:prstTxWarp>
            <a:norm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600" dirty="0">
              <a:solidFill>
                <a:srgbClr val="244A58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096002" y="152401"/>
            <a:ext cx="2558281" cy="1265470"/>
            <a:chOff x="6846868" y="180381"/>
            <a:chExt cx="4062748" cy="1903142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grpSpPr>
        <p:sp>
          <p:nvSpPr>
            <p:cNvPr id="37" name="Oval 4"/>
            <p:cNvSpPr>
              <a:spLocks noChangeArrowheads="1"/>
            </p:cNvSpPr>
            <p:nvPr/>
          </p:nvSpPr>
          <p:spPr bwMode="auto">
            <a:xfrm>
              <a:off x="7467600" y="448987"/>
              <a:ext cx="876300" cy="323850"/>
            </a:xfrm>
            <a:prstGeom prst="ellipse">
              <a:avLst/>
            </a:prstGeom>
            <a:solidFill>
              <a:srgbClr val="C0C0C0"/>
            </a:solidFill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 dirty="0">
                  <a:solidFill>
                    <a:prstClr val="black"/>
                  </a:solidFill>
                  <a:latin typeface="Arial"/>
                </a:rPr>
                <a:t>join</a:t>
              </a:r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auto">
            <a:xfrm>
              <a:off x="8467725" y="1053825"/>
              <a:ext cx="876300" cy="3238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US" sz="110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6846868" y="1488793"/>
              <a:ext cx="876300" cy="32385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 dirty="0" smtClean="0">
                  <a:solidFill>
                    <a:prstClr val="black"/>
                  </a:solidFill>
                  <a:latin typeface="Arial"/>
                </a:rPr>
                <a:t>scan</a:t>
              </a:r>
              <a:endParaRPr lang="en-US" sz="110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40" name="Oval 7"/>
            <p:cNvSpPr>
              <a:spLocks noChangeArrowheads="1"/>
            </p:cNvSpPr>
            <p:nvPr/>
          </p:nvSpPr>
          <p:spPr bwMode="auto">
            <a:xfrm>
              <a:off x="8469076" y="1690087"/>
              <a:ext cx="876300" cy="3238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US" sz="110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9227817" y="1184001"/>
              <a:ext cx="1681799" cy="393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 dirty="0">
                  <a:solidFill>
                    <a:prstClr val="black"/>
                  </a:solidFill>
                  <a:latin typeface="Arial"/>
                </a:rPr>
                <a:t>date = today()</a:t>
              </a:r>
            </a:p>
          </p:txBody>
        </p:sp>
        <p:cxnSp>
          <p:nvCxnSpPr>
            <p:cNvPr id="42" name="AutoShape 9"/>
            <p:cNvCxnSpPr>
              <a:cxnSpLocks noChangeShapeType="1"/>
              <a:stCxn id="39" idx="0"/>
              <a:endCxn id="37" idx="3"/>
            </p:cNvCxnSpPr>
            <p:nvPr/>
          </p:nvCxnSpPr>
          <p:spPr bwMode="auto">
            <a:xfrm flipV="1">
              <a:off x="7285018" y="725410"/>
              <a:ext cx="310913" cy="763383"/>
            </a:xfrm>
            <a:prstGeom prst="straightConnector1">
              <a:avLst/>
            </a:prstGeom>
            <a:noFill/>
            <a:ln w="28575" cmpd="sng">
              <a:solidFill>
                <a:srgbClr val="C050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10"/>
            <p:cNvCxnSpPr>
              <a:cxnSpLocks noChangeShapeType="1"/>
              <a:stCxn id="38" idx="0"/>
              <a:endCxn id="37" idx="5"/>
            </p:cNvCxnSpPr>
            <p:nvPr/>
          </p:nvCxnSpPr>
          <p:spPr bwMode="auto">
            <a:xfrm flipH="1" flipV="1">
              <a:off x="8215312" y="725212"/>
              <a:ext cx="690563" cy="328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11"/>
            <p:cNvCxnSpPr>
              <a:cxnSpLocks noChangeShapeType="1"/>
              <a:stCxn id="40" idx="0"/>
              <a:endCxn id="38" idx="4"/>
            </p:cNvCxnSpPr>
            <p:nvPr/>
          </p:nvCxnSpPr>
          <p:spPr bwMode="auto">
            <a:xfrm flipH="1" flipV="1">
              <a:off x="8905876" y="1377674"/>
              <a:ext cx="1351" cy="3124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8304226" y="474388"/>
              <a:ext cx="1693832" cy="393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 dirty="0" err="1">
                  <a:solidFill>
                    <a:prstClr val="black"/>
                  </a:solidFill>
                  <a:latin typeface="Arial"/>
                </a:rPr>
                <a:t>o.item</a:t>
              </a:r>
              <a:r>
                <a:rPr lang="en-US" sz="1100" dirty="0">
                  <a:solidFill>
                    <a:prstClr val="black"/>
                  </a:solidFill>
                  <a:latin typeface="Arial"/>
                </a:rPr>
                <a:t> = </a:t>
              </a:r>
              <a:r>
                <a:rPr lang="en-US" sz="1100" dirty="0" err="1">
                  <a:solidFill>
                    <a:prstClr val="black"/>
                  </a:solidFill>
                  <a:latin typeface="Arial"/>
                </a:rPr>
                <a:t>i.item</a:t>
              </a:r>
              <a:endParaRPr lang="en-US" sz="110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9327002" y="1690087"/>
              <a:ext cx="1052725" cy="393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 dirty="0">
                  <a:solidFill>
                    <a:prstClr val="black"/>
                  </a:solidFill>
                  <a:latin typeface="Arial"/>
                </a:rPr>
                <a:t>Order o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7657971" y="1488793"/>
              <a:ext cx="853425" cy="393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100" dirty="0">
                  <a:solidFill>
                    <a:prstClr val="black"/>
                  </a:solidFill>
                  <a:latin typeface="Arial"/>
                </a:rPr>
                <a:t>Item </a:t>
              </a:r>
              <a:r>
                <a:rPr lang="en-US" sz="1100" dirty="0" err="1">
                  <a:solidFill>
                    <a:prstClr val="black"/>
                  </a:solidFill>
                  <a:latin typeface="Arial"/>
                </a:rPr>
                <a:t>i</a:t>
              </a:r>
              <a:endParaRPr lang="en-US" sz="1100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48" name="AutoShape 15"/>
            <p:cNvCxnSpPr>
              <a:cxnSpLocks noChangeShapeType="1"/>
              <a:stCxn id="37" idx="0"/>
            </p:cNvCxnSpPr>
            <p:nvPr/>
          </p:nvCxnSpPr>
          <p:spPr bwMode="auto">
            <a:xfrm flipH="1" flipV="1">
              <a:off x="7860747" y="180381"/>
              <a:ext cx="45003" cy="268606"/>
            </a:xfrm>
            <a:prstGeom prst="straightConnector1">
              <a:avLst/>
            </a:prstGeom>
            <a:noFill/>
            <a:ln w="28575" cmpd="sng">
              <a:solidFill>
                <a:srgbClr val="C050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0" name="TextBox 49"/>
          <p:cNvSpPr txBox="1"/>
          <p:nvPr/>
        </p:nvSpPr>
        <p:spPr>
          <a:xfrm>
            <a:off x="55403" y="0"/>
            <a:ext cx="3480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Order(</a:t>
            </a:r>
            <a:r>
              <a:rPr lang="en-US" sz="1600" u="sng" dirty="0" err="1" smtClean="0">
                <a:solidFill>
                  <a:srgbClr val="0000FF"/>
                </a:solidFill>
                <a:latin typeface="Arial"/>
              </a:rPr>
              <a:t>oid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, item, date), Line(item, …)</a:t>
            </a:r>
            <a:endParaRPr lang="en-US" sz="1600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25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</a:t>
            </a:r>
            <a:r>
              <a:rPr lang="en-US" sz="3600" dirty="0"/>
              <a:t>Parallel Query </a:t>
            </a:r>
            <a:r>
              <a:rPr lang="en-US" sz="3600" dirty="0" smtClean="0"/>
              <a:t>Plan</a:t>
            </a:r>
            <a:endParaRPr lang="en-US" sz="3600" dirty="0"/>
          </a:p>
        </p:txBody>
      </p:sp>
      <p:sp>
        <p:nvSpPr>
          <p:cNvPr id="539651" name="Rectangle 3"/>
          <p:cNvSpPr>
            <a:spLocks noChangeArrowheads="1"/>
          </p:cNvSpPr>
          <p:nvPr/>
        </p:nvSpPr>
        <p:spPr bwMode="auto">
          <a:xfrm>
            <a:off x="735013" y="2552700"/>
            <a:ext cx="1057275" cy="77628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1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3581400" y="2552700"/>
            <a:ext cx="1057275" cy="77628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2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9653" name="Rectangle 5"/>
          <p:cNvSpPr>
            <a:spLocks noChangeArrowheads="1"/>
          </p:cNvSpPr>
          <p:nvPr/>
        </p:nvSpPr>
        <p:spPr bwMode="auto">
          <a:xfrm>
            <a:off x="6332538" y="2538413"/>
            <a:ext cx="1057275" cy="776287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cs typeface="Arial"/>
              </a:rPr>
              <a:t>Node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3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39654" name="Oval 6"/>
          <p:cNvSpPr>
            <a:spLocks noChangeArrowheads="1"/>
          </p:cNvSpPr>
          <p:nvPr/>
        </p:nvSpPr>
        <p:spPr bwMode="auto">
          <a:xfrm>
            <a:off x="868363" y="1690688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join</a:t>
            </a:r>
          </a:p>
        </p:txBody>
      </p:sp>
      <p:sp>
        <p:nvSpPr>
          <p:cNvPr id="539655" name="Oval 7"/>
          <p:cNvSpPr>
            <a:spLocks noChangeArrowheads="1"/>
          </p:cNvSpPr>
          <p:nvPr/>
        </p:nvSpPr>
        <p:spPr bwMode="auto">
          <a:xfrm>
            <a:off x="3673475" y="1690688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join</a:t>
            </a:r>
          </a:p>
        </p:txBody>
      </p:sp>
      <p:sp>
        <p:nvSpPr>
          <p:cNvPr id="539656" name="Oval 8"/>
          <p:cNvSpPr>
            <a:spLocks noChangeArrowheads="1"/>
          </p:cNvSpPr>
          <p:nvPr/>
        </p:nvSpPr>
        <p:spPr bwMode="auto">
          <a:xfrm>
            <a:off x="6423025" y="1690688"/>
            <a:ext cx="876300" cy="3238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join</a:t>
            </a:r>
          </a:p>
        </p:txBody>
      </p:sp>
      <p:sp>
        <p:nvSpPr>
          <p:cNvPr id="539657" name="Rectangle 9"/>
          <p:cNvSpPr>
            <a:spLocks noChangeArrowheads="1"/>
          </p:cNvSpPr>
          <p:nvPr/>
        </p:nvSpPr>
        <p:spPr bwMode="auto">
          <a:xfrm>
            <a:off x="1639518" y="1927225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o.item = i.item</a:t>
            </a:r>
          </a:p>
        </p:txBody>
      </p:sp>
      <p:sp>
        <p:nvSpPr>
          <p:cNvPr id="539658" name="Rectangle 10"/>
          <p:cNvSpPr>
            <a:spLocks noChangeArrowheads="1"/>
          </p:cNvSpPr>
          <p:nvPr/>
        </p:nvSpPr>
        <p:spPr bwMode="auto">
          <a:xfrm>
            <a:off x="4389068" y="1966913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o.item = i.item</a:t>
            </a:r>
          </a:p>
        </p:txBody>
      </p:sp>
      <p:sp>
        <p:nvSpPr>
          <p:cNvPr id="539659" name="Rectangle 11"/>
          <p:cNvSpPr>
            <a:spLocks noChangeArrowheads="1"/>
          </p:cNvSpPr>
          <p:nvPr/>
        </p:nvSpPr>
        <p:spPr bwMode="auto">
          <a:xfrm>
            <a:off x="7013206" y="1909763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o.item = i.item</a:t>
            </a:r>
          </a:p>
        </p:txBody>
      </p:sp>
      <p:sp>
        <p:nvSpPr>
          <p:cNvPr id="539660" name="Text Box 12"/>
          <p:cNvSpPr txBox="1">
            <a:spLocks noChangeArrowheads="1"/>
          </p:cNvSpPr>
          <p:nvPr/>
        </p:nvSpPr>
        <p:spPr bwMode="auto">
          <a:xfrm>
            <a:off x="1184275" y="5360988"/>
            <a:ext cx="4217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en-US">
                <a:solidFill>
                  <a:srgbClr val="FF0000"/>
                </a:solidFill>
                <a:latin typeface="Arial"/>
                <a:cs typeface="Arial"/>
              </a:rPr>
              <a:t>contains all orders and all lines where hash(item) = 1</a:t>
            </a:r>
          </a:p>
        </p:txBody>
      </p:sp>
      <p:cxnSp>
        <p:nvCxnSpPr>
          <p:cNvPr id="539661" name="AutoShape 13"/>
          <p:cNvCxnSpPr>
            <a:cxnSpLocks noChangeShapeType="1"/>
            <a:stCxn id="539660" idx="1"/>
            <a:endCxn id="539651" idx="2"/>
          </p:cNvCxnSpPr>
          <p:nvPr/>
        </p:nvCxnSpPr>
        <p:spPr bwMode="auto">
          <a:xfrm rot="10800000" flipH="1">
            <a:off x="1184275" y="3328989"/>
            <a:ext cx="79376" cy="2447499"/>
          </a:xfrm>
          <a:prstGeom prst="curvedConnector4">
            <a:avLst>
              <a:gd name="adj1" fmla="val -287996"/>
              <a:gd name="adj2" fmla="val 58488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39662" name="Text Box 14"/>
          <p:cNvSpPr txBox="1">
            <a:spLocks noChangeArrowheads="1"/>
          </p:cNvSpPr>
          <p:nvPr/>
        </p:nvSpPr>
        <p:spPr bwMode="auto">
          <a:xfrm>
            <a:off x="2959100" y="4497388"/>
            <a:ext cx="4203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contains all orders and all lines where hash(item) = 2</a:t>
            </a:r>
          </a:p>
        </p:txBody>
      </p:sp>
      <p:cxnSp>
        <p:nvCxnSpPr>
          <p:cNvPr id="539663" name="AutoShape 15"/>
          <p:cNvCxnSpPr>
            <a:cxnSpLocks noChangeShapeType="1"/>
            <a:stCxn id="539662" idx="1"/>
            <a:endCxn id="539652" idx="2"/>
          </p:cNvCxnSpPr>
          <p:nvPr/>
        </p:nvCxnSpPr>
        <p:spPr bwMode="auto">
          <a:xfrm rot="10800000" flipH="1">
            <a:off x="2959100" y="3328989"/>
            <a:ext cx="1150938" cy="1583899"/>
          </a:xfrm>
          <a:prstGeom prst="curvedConnector4">
            <a:avLst>
              <a:gd name="adj1" fmla="val -19862"/>
              <a:gd name="adj2" fmla="val 63116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39664" name="Text Box 16"/>
          <p:cNvSpPr txBox="1">
            <a:spLocks noChangeArrowheads="1"/>
          </p:cNvSpPr>
          <p:nvPr/>
        </p:nvSpPr>
        <p:spPr bwMode="auto">
          <a:xfrm>
            <a:off x="4997450" y="3592513"/>
            <a:ext cx="4344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contains all orders and all lines where hash(item) = 3</a:t>
            </a:r>
          </a:p>
        </p:txBody>
      </p:sp>
      <p:cxnSp>
        <p:nvCxnSpPr>
          <p:cNvPr id="539665" name="AutoShape 17"/>
          <p:cNvCxnSpPr>
            <a:cxnSpLocks noChangeShapeType="1"/>
            <a:stCxn id="539664" idx="1"/>
            <a:endCxn id="539653" idx="2"/>
          </p:cNvCxnSpPr>
          <p:nvPr/>
        </p:nvCxnSpPr>
        <p:spPr bwMode="auto">
          <a:xfrm rot="10800000" flipH="1">
            <a:off x="4997450" y="3314700"/>
            <a:ext cx="1863726" cy="693312"/>
          </a:xfrm>
          <a:prstGeom prst="curvedConnector4">
            <a:avLst>
              <a:gd name="adj1" fmla="val -12266"/>
              <a:gd name="adj2" fmla="val 79965"/>
            </a:avLst>
          </a:prstGeom>
          <a:ln w="25400">
            <a:headEnd/>
            <a:tailEnd type="triangle" w="med" len="med"/>
          </a:ln>
          <a:effectLst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539666" name="AutoShape 18"/>
          <p:cNvCxnSpPr>
            <a:cxnSpLocks noChangeShapeType="1"/>
            <a:stCxn id="539651" idx="0"/>
            <a:endCxn id="539654" idx="4"/>
          </p:cNvCxnSpPr>
          <p:nvPr/>
        </p:nvCxnSpPr>
        <p:spPr bwMode="auto">
          <a:xfrm flipV="1">
            <a:off x="1263650" y="2014538"/>
            <a:ext cx="42863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9667" name="AutoShape 19"/>
          <p:cNvCxnSpPr>
            <a:cxnSpLocks noChangeShapeType="1"/>
            <a:stCxn id="539652" idx="0"/>
            <a:endCxn id="539655" idx="4"/>
          </p:cNvCxnSpPr>
          <p:nvPr/>
        </p:nvCxnSpPr>
        <p:spPr bwMode="auto">
          <a:xfrm flipV="1">
            <a:off x="4110038" y="2014538"/>
            <a:ext cx="1587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9668" name="AutoShape 20"/>
          <p:cNvCxnSpPr>
            <a:cxnSpLocks noChangeShapeType="1"/>
            <a:stCxn id="539653" idx="0"/>
            <a:endCxn id="539656" idx="4"/>
          </p:cNvCxnSpPr>
          <p:nvPr/>
        </p:nvCxnSpPr>
        <p:spPr bwMode="auto">
          <a:xfrm flipV="1">
            <a:off x="6861175" y="2014538"/>
            <a:ext cx="0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5403" y="0"/>
            <a:ext cx="3480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Order(</a:t>
            </a:r>
            <a:r>
              <a:rPr lang="en-US" sz="1600" u="sng" dirty="0" err="1" smtClean="0">
                <a:solidFill>
                  <a:srgbClr val="0000FF"/>
                </a:solidFill>
                <a:latin typeface="Arial"/>
              </a:rPr>
              <a:t>oid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, item, date), Line(item, …)</a:t>
            </a:r>
            <a:endParaRPr lang="en-US" sz="1600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391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60" grpId="0"/>
      <p:bldP spid="539662" grpId="0"/>
      <p:bldP spid="5396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We learned how to parallelize relational database systems</a:t>
            </a:r>
          </a:p>
          <a:p>
            <a:endParaRPr lang="en-US" sz="2400" dirty="0"/>
          </a:p>
          <a:p>
            <a:r>
              <a:rPr lang="en-US" sz="2400" dirty="0" smtClean="0"/>
              <a:t>While useful, it might incur too much overhead if our query plans consist of simple operations</a:t>
            </a:r>
          </a:p>
          <a:p>
            <a:endParaRPr lang="en-US" sz="2400" dirty="0"/>
          </a:p>
          <a:p>
            <a:r>
              <a:rPr lang="en-US" sz="2400" dirty="0" smtClean="0"/>
              <a:t>MapReduce is a programming model for such computation</a:t>
            </a:r>
          </a:p>
          <a:p>
            <a:endParaRPr lang="en-US" sz="2400" dirty="0"/>
          </a:p>
          <a:p>
            <a:r>
              <a:rPr lang="en-US" sz="2400" dirty="0" smtClean="0"/>
              <a:t>First, let’s study how data is stored in such systems</a:t>
            </a:r>
          </a:p>
        </p:txBody>
      </p:sp>
    </p:spTree>
    <p:extLst>
      <p:ext uri="{BB962C8B-B14F-4D97-AF65-F5344CB8AC3E}">
        <p14:creationId xmlns:p14="http://schemas.microsoft.com/office/powerpoint/2010/main" val="7952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File System (DFS)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very large files: TBs, PBs</a:t>
            </a:r>
          </a:p>
          <a:p>
            <a:r>
              <a:rPr lang="en-US" dirty="0" smtClean="0"/>
              <a:t>Each file is partitioned into </a:t>
            </a:r>
            <a:r>
              <a:rPr lang="en-US" i="1" dirty="0" smtClean="0">
                <a:solidFill>
                  <a:srgbClr val="0000FF"/>
                </a:solidFill>
              </a:rPr>
              <a:t>chunks</a:t>
            </a:r>
            <a:r>
              <a:rPr lang="en-US" dirty="0" smtClean="0"/>
              <a:t>, typically 64MB</a:t>
            </a:r>
          </a:p>
          <a:p>
            <a:r>
              <a:rPr lang="en-US" dirty="0" smtClean="0"/>
              <a:t>Each chunk is replicated several times (≥3), on different racks, for fault tolerance</a:t>
            </a:r>
          </a:p>
          <a:p>
            <a:r>
              <a:rPr lang="en-US" dirty="0" smtClean="0"/>
              <a:t>Implementations:</a:t>
            </a:r>
          </a:p>
          <a:p>
            <a:pPr lvl="1"/>
            <a:r>
              <a:rPr lang="en-US" dirty="0" smtClean="0"/>
              <a:t>Google’s DFS:  </a:t>
            </a:r>
            <a:r>
              <a:rPr lang="en-US" dirty="0" smtClean="0">
                <a:solidFill>
                  <a:srgbClr val="0000FF"/>
                </a:solidFill>
              </a:rPr>
              <a:t>GFS</a:t>
            </a:r>
            <a:r>
              <a:rPr lang="en-US" dirty="0" smtClean="0"/>
              <a:t>, proprietary</a:t>
            </a:r>
          </a:p>
          <a:p>
            <a:pPr lvl="1"/>
            <a:r>
              <a:rPr lang="en-US" dirty="0" err="1" smtClean="0"/>
              <a:t>Hadoop’s</a:t>
            </a:r>
            <a:r>
              <a:rPr lang="en-US" dirty="0" smtClean="0"/>
              <a:t> DFS:  </a:t>
            </a:r>
            <a:r>
              <a:rPr lang="en-US" dirty="0" smtClean="0">
                <a:solidFill>
                  <a:srgbClr val="0000FF"/>
                </a:solidFill>
              </a:rPr>
              <a:t>HDFS</a:t>
            </a:r>
            <a:r>
              <a:rPr lang="en-US" dirty="0" smtClean="0"/>
              <a:t>, open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 smtClean="0"/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Google: paper published 2004</a:t>
            </a:r>
          </a:p>
          <a:p>
            <a:r>
              <a:rPr lang="en-US" dirty="0" smtClean="0"/>
              <a:t>Free variant: </a:t>
            </a:r>
            <a:r>
              <a:rPr lang="en-US" dirty="0" err="1" smtClean="0"/>
              <a:t>Hadoop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Map</a:t>
            </a:r>
            <a:r>
              <a:rPr lang="en-US" dirty="0" err="1"/>
              <a:t>R</a:t>
            </a:r>
            <a:r>
              <a:rPr lang="en-US" dirty="0" err="1" smtClean="0"/>
              <a:t>educe</a:t>
            </a:r>
            <a:r>
              <a:rPr lang="en-US" dirty="0" smtClean="0"/>
              <a:t> = high-level programming model and implementation for large-scale parallel data processing</a:t>
            </a:r>
          </a:p>
        </p:txBody>
      </p:sp>
    </p:spTree>
    <p:extLst>
      <p:ext uri="{BB962C8B-B14F-4D97-AF65-F5344CB8AC3E}">
        <p14:creationId xmlns:p14="http://schemas.microsoft.com/office/powerpoint/2010/main" val="18316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Problems Solved by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458200" cy="4191000"/>
          </a:xfrm>
        </p:spPr>
        <p:txBody>
          <a:bodyPr/>
          <a:lstStyle/>
          <a:p>
            <a:r>
              <a:rPr lang="en-US" dirty="0" smtClean="0"/>
              <a:t>Read a lot of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: extract something you care about from each record</a:t>
            </a:r>
          </a:p>
          <a:p>
            <a:r>
              <a:rPr lang="en-US" dirty="0" smtClean="0"/>
              <a:t>Shuffle and Sort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: aggregate, summarize, filter, transform</a:t>
            </a:r>
          </a:p>
          <a:p>
            <a:r>
              <a:rPr lang="en-US" dirty="0" smtClean="0"/>
              <a:t>Write the results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4593205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Paradigm stays the same,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change map and reduce functions for different problems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55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0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Files!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file = a bag of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(key, value)</a:t>
            </a:r>
            <a:r>
              <a:rPr lang="en-US" b="1" dirty="0">
                <a:solidFill>
                  <a:srgbClr val="0000FF"/>
                </a:solidFill>
                <a:latin typeface="Inconsolata"/>
                <a:cs typeface="Inconsolata"/>
              </a:rPr>
              <a:t> </a:t>
            </a:r>
            <a:r>
              <a:rPr lang="en-US" dirty="0" smtClean="0"/>
              <a:t>pairs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/>
              <a:t>M</a:t>
            </a:r>
            <a:r>
              <a:rPr lang="en-US" dirty="0" err="1" smtClean="0"/>
              <a:t>apReduce</a:t>
            </a:r>
            <a:r>
              <a:rPr lang="en-US" dirty="0" smtClean="0"/>
              <a:t> program:</a:t>
            </a:r>
          </a:p>
          <a:p>
            <a:r>
              <a:rPr lang="en-US" dirty="0" smtClean="0"/>
              <a:t>Input: a bag of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inputkey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value)</a:t>
            </a:r>
            <a:r>
              <a:rPr lang="en-US" b="1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pairs</a:t>
            </a:r>
          </a:p>
          <a:p>
            <a:r>
              <a:rPr lang="en-US" dirty="0" smtClean="0"/>
              <a:t>Output: a bag of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outputkey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value)</a:t>
            </a:r>
            <a:r>
              <a:rPr lang="en-US" b="1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pairs</a:t>
            </a:r>
          </a:p>
        </p:txBody>
      </p:sp>
    </p:spTree>
    <p:extLst>
      <p:ext uri="{BB962C8B-B14F-4D97-AF65-F5344CB8AC3E}">
        <p14:creationId xmlns:p14="http://schemas.microsoft.com/office/powerpoint/2010/main" val="16642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Metrics </a:t>
            </a:r>
            <a:br>
              <a:rPr lang="en-US" dirty="0" smtClean="0"/>
            </a:br>
            <a:r>
              <a:rPr lang="en-US" dirty="0" smtClean="0"/>
              <a:t>for Parallel </a:t>
            </a:r>
            <a:r>
              <a:rPr lang="en-US" dirty="0" err="1" smtClean="0"/>
              <a:t>DBMSs</a:t>
            </a:r>
            <a:endParaRPr 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20951" y="1600200"/>
            <a:ext cx="89177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</a:t>
            </a:r>
            <a:r>
              <a:rPr lang="en-US" dirty="0" smtClean="0">
                <a:solidFill>
                  <a:srgbClr val="000000"/>
                </a:solidFill>
              </a:rPr>
              <a:t>odes = processors, computers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Speedup: </a:t>
            </a:r>
          </a:p>
          <a:p>
            <a:pPr lvl="1"/>
            <a:r>
              <a:rPr lang="en-US" dirty="0" smtClean="0"/>
              <a:t>More nodes, same data </a:t>
            </a:r>
            <a:r>
              <a:rPr lang="en-US" dirty="0" smtClean="0">
                <a:sym typeface="Wingdings" charset="2"/>
              </a:rPr>
              <a:t> higher speed</a:t>
            </a:r>
          </a:p>
          <a:p>
            <a:pPr lvl="1"/>
            <a:endParaRPr lang="en-US" dirty="0" smtClean="0">
              <a:sym typeface="Wingdings" charset="2"/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Scaleup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More nodes, more data </a:t>
            </a:r>
            <a:r>
              <a:rPr lang="en-US" dirty="0" smtClean="0">
                <a:sym typeface="Wingdings" charset="2"/>
              </a:rPr>
              <a:t> same speed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04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</a:t>
            </a:r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 Phase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User provides the </a:t>
            </a:r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-function:</a:t>
            </a:r>
          </a:p>
          <a:p>
            <a:r>
              <a:rPr lang="en-US" dirty="0" smtClean="0"/>
              <a:t>Input: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(input key, value)</a:t>
            </a:r>
          </a:p>
          <a:p>
            <a:r>
              <a:rPr lang="en-US" dirty="0" err="1" smtClean="0"/>
              <a:t>Ouput</a:t>
            </a:r>
            <a:r>
              <a:rPr lang="en-US" dirty="0" smtClean="0"/>
              <a:t>: bag of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(intermediate key, value)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System applies the map function in parallel to all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(input key, value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solidFill>
                  <a:srgbClr val="0000FF"/>
                </a:solidFill>
                <a:latin typeface="Inconsolata"/>
                <a:cs typeface="Inconsolata"/>
              </a:rPr>
              <a:t> </a:t>
            </a:r>
            <a:r>
              <a:rPr lang="en-US" dirty="0" smtClean="0"/>
              <a:t>pairs in the input file</a:t>
            </a:r>
          </a:p>
        </p:txBody>
      </p:sp>
    </p:spTree>
    <p:extLst>
      <p:ext uri="{BB962C8B-B14F-4D97-AF65-F5344CB8AC3E}">
        <p14:creationId xmlns:p14="http://schemas.microsoft.com/office/powerpoint/2010/main" val="16154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the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Phase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User provides the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function:</a:t>
            </a:r>
          </a:p>
          <a:p>
            <a:r>
              <a:rPr lang="en-US" dirty="0" smtClean="0"/>
              <a:t>Input: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intermediate key, bag of values)</a:t>
            </a:r>
          </a:p>
          <a:p>
            <a:r>
              <a:rPr lang="en-US" dirty="0" smtClean="0"/>
              <a:t>Output: bag of output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(values)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System groups all pairs with the same intermediate key, and passes the bag of values to the REDUCE function</a:t>
            </a:r>
          </a:p>
        </p:txBody>
      </p:sp>
    </p:spTree>
    <p:extLst>
      <p:ext uri="{BB962C8B-B14F-4D97-AF65-F5344CB8AC3E}">
        <p14:creationId xmlns:p14="http://schemas.microsoft.com/office/powerpoint/2010/main" val="1339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Counting the number of occurrences of each word in a large collection of documents</a:t>
            </a:r>
          </a:p>
          <a:p>
            <a:r>
              <a:rPr lang="en-US" dirty="0" smtClean="0"/>
              <a:t>Each Document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key</a:t>
            </a:r>
            <a:r>
              <a:rPr lang="en-US" dirty="0" smtClean="0"/>
              <a:t> = document id (</a:t>
            </a:r>
            <a:r>
              <a:rPr lang="en-US" dirty="0" smtClean="0">
                <a:solidFill>
                  <a:srgbClr val="0000FF"/>
                </a:solidFill>
              </a:rPr>
              <a:t>did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= set of words (</a:t>
            </a:r>
            <a:r>
              <a:rPr lang="en-US" dirty="0" smtClean="0">
                <a:solidFill>
                  <a:srgbClr val="0000FF"/>
                </a:solidFill>
              </a:rPr>
              <a:t>word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8BAC5-3AF5-5B4E-9C58-590DDCBC857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648200"/>
            <a:ext cx="3915755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map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key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, 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key: document name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value: document contents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for each word w in value: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(w, “1”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6800" y="4495800"/>
            <a:ext cx="4100001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 err="1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(String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key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Iterator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key: a word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values: a list of counts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err="1">
                <a:solidFill>
                  <a:prstClr val="black"/>
                </a:solidFill>
                <a:latin typeface="Arial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result = 0;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for each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values: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result +=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ParseInt(v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);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err="1">
                <a:solidFill>
                  <a:srgbClr val="0000FF"/>
                </a:solidFill>
                <a:latin typeface="Arial"/>
              </a:rPr>
              <a:t>Emit(AsString(result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7790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3" name="TextBox 4"/>
          <p:cNvSpPr txBox="1">
            <a:spLocks noChangeArrowheads="1"/>
          </p:cNvSpPr>
          <p:nvPr/>
        </p:nvSpPr>
        <p:spPr bwMode="auto">
          <a:xfrm>
            <a:off x="1792287" y="571500"/>
            <a:ext cx="954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</a:rPr>
              <a:t>MAP</a:t>
            </a:r>
          </a:p>
        </p:txBody>
      </p:sp>
      <p:sp>
        <p:nvSpPr>
          <p:cNvPr id="49184" name="TextBox 5"/>
          <p:cNvSpPr txBox="1">
            <a:spLocks noChangeArrowheads="1"/>
          </p:cNvSpPr>
          <p:nvPr/>
        </p:nvSpPr>
        <p:spPr bwMode="auto">
          <a:xfrm>
            <a:off x="6324600" y="571827"/>
            <a:ext cx="17009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</a:rPr>
              <a:t>REDUCE</a:t>
            </a: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/>
          </p:nvPr>
        </p:nvGraphicFramePr>
        <p:xfrm>
          <a:off x="2743200" y="1600200"/>
          <a:ext cx="685800" cy="49530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" name="Table 106"/>
          <p:cNvGraphicFramePr>
            <a:graphicFrameLocks noGrp="1"/>
          </p:cNvGraphicFramePr>
          <p:nvPr>
            <p:extLst/>
          </p:nvPr>
        </p:nvGraphicFramePr>
        <p:xfrm>
          <a:off x="762000" y="1600200"/>
          <a:ext cx="1371600" cy="502920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(did1,v1)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(did2,v2)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(did3,v3)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9227" name="Straight Arrow Connector 49226"/>
          <p:cNvCxnSpPr/>
          <p:nvPr/>
        </p:nvCxnSpPr>
        <p:spPr bwMode="auto">
          <a:xfrm>
            <a:off x="2209800" y="17526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2209800" y="2057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2209800" y="2362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2209800" y="3048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22098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2209800" y="41148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19" name="Table 118"/>
          <p:cNvGraphicFramePr>
            <a:graphicFrameLocks noGrp="1"/>
          </p:cNvGraphicFramePr>
          <p:nvPr>
            <p:extLst/>
          </p:nvPr>
        </p:nvGraphicFramePr>
        <p:xfrm>
          <a:off x="5410200" y="2286000"/>
          <a:ext cx="1676400" cy="297180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(1,1,1,…,1))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(1,1,…))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(w3,(1…))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" name="Table 119"/>
          <p:cNvGraphicFramePr>
            <a:graphicFrameLocks noGrp="1"/>
          </p:cNvGraphicFramePr>
          <p:nvPr>
            <p:extLst/>
          </p:nvPr>
        </p:nvGraphicFramePr>
        <p:xfrm>
          <a:off x="7772400" y="2286000"/>
          <a:ext cx="838200" cy="29718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25)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77)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 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1" name="Straight Arrow Connector 120"/>
          <p:cNvCxnSpPr/>
          <p:nvPr/>
        </p:nvCxnSpPr>
        <p:spPr bwMode="auto">
          <a:xfrm>
            <a:off x="7239000" y="2438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7239000" y="2743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7239000" y="3124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72390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29" name="Straight Arrow Connector 49228"/>
          <p:cNvCxnSpPr/>
          <p:nvPr/>
        </p:nvCxnSpPr>
        <p:spPr bwMode="auto">
          <a:xfrm flipV="1">
            <a:off x="3505200" y="24384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31" name="Straight Arrow Connector 49230"/>
          <p:cNvCxnSpPr/>
          <p:nvPr/>
        </p:nvCxnSpPr>
        <p:spPr bwMode="auto">
          <a:xfrm>
            <a:off x="3505200" y="2362200"/>
            <a:ext cx="1828800" cy="8382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TextBox 5"/>
          <p:cNvSpPr txBox="1">
            <a:spLocks noChangeArrowheads="1"/>
          </p:cNvSpPr>
          <p:nvPr/>
        </p:nvSpPr>
        <p:spPr bwMode="auto">
          <a:xfrm>
            <a:off x="3810000" y="1752600"/>
            <a:ext cx="978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8000"/>
                </a:solidFill>
                <a:latin typeface="Arial"/>
              </a:rPr>
              <a:t>Shuffle</a:t>
            </a:r>
            <a:endParaRPr lang="en-US" sz="2000" dirty="0">
              <a:solidFill>
                <a:srgbClr val="008000"/>
              </a:solidFill>
              <a:latin typeface="Arial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>
            <a:off x="3505200" y="37338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2595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3" grpId="0"/>
      <p:bldP spid="49184" grpId="0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v.s. Non-linear Speedup</a:t>
            </a:r>
          </a:p>
        </p:txBody>
      </p:sp>
      <p:cxnSp>
        <p:nvCxnSpPr>
          <p:cNvPr id="40964" name="Straight Arrow Connector 6"/>
          <p:cNvCxnSpPr>
            <a:cxnSpLocks noChangeShapeType="1"/>
          </p:cNvCxnSpPr>
          <p:nvPr/>
        </p:nvCxnSpPr>
        <p:spPr bwMode="auto">
          <a:xfrm>
            <a:off x="838200" y="5791200"/>
            <a:ext cx="7772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965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-722313" y="3922715"/>
            <a:ext cx="4800602" cy="31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966" name="Straight Connector 11"/>
          <p:cNvCxnSpPr>
            <a:cxnSpLocks noChangeShapeType="1"/>
          </p:cNvCxnSpPr>
          <p:nvPr/>
        </p:nvCxnSpPr>
        <p:spPr bwMode="auto">
          <a:xfrm flipV="1">
            <a:off x="1828800" y="1905000"/>
            <a:ext cx="54864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7" name="TextBox 12"/>
          <p:cNvSpPr txBox="1">
            <a:spLocks noChangeArrowheads="1"/>
          </p:cNvSpPr>
          <p:nvPr/>
        </p:nvSpPr>
        <p:spPr bwMode="auto">
          <a:xfrm>
            <a:off x="4972682" y="5867400"/>
            <a:ext cx="1512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# nodes (=P)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68" name="TextBox 13"/>
          <p:cNvSpPr txBox="1">
            <a:spLocks noChangeArrowheads="1"/>
          </p:cNvSpPr>
          <p:nvPr/>
        </p:nvSpPr>
        <p:spPr bwMode="auto">
          <a:xfrm>
            <a:off x="130241" y="1686580"/>
            <a:ext cx="16223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Speedup</a:t>
            </a:r>
          </a:p>
        </p:txBody>
      </p:sp>
      <p:sp>
        <p:nvSpPr>
          <p:cNvPr id="40969" name="Freeform 16"/>
          <p:cNvSpPr>
            <a:spLocks noChangeArrowheads="1"/>
          </p:cNvSpPr>
          <p:nvPr/>
        </p:nvSpPr>
        <p:spPr bwMode="auto">
          <a:xfrm>
            <a:off x="1998663" y="3073400"/>
            <a:ext cx="5672137" cy="2057400"/>
          </a:xfrm>
          <a:custGeom>
            <a:avLst/>
            <a:gdLst>
              <a:gd name="T0" fmla="*/ 0 w 5672667"/>
              <a:gd name="T1" fmla="*/ 2057400 h 2057400"/>
              <a:gd name="T2" fmla="*/ 1456131 w 5672667"/>
              <a:gd name="T3" fmla="*/ 1244600 h 2057400"/>
              <a:gd name="T4" fmla="*/ 2759876 w 5672667"/>
              <a:gd name="T5" fmla="*/ 584200 h 2057400"/>
              <a:gd name="T6" fmla="*/ 4182143 w 5672667"/>
              <a:gd name="T7" fmla="*/ 177800 h 2057400"/>
              <a:gd name="T8" fmla="*/ 5181116 w 5672667"/>
              <a:gd name="T9" fmla="*/ 25400 h 2057400"/>
              <a:gd name="T10" fmla="*/ 5672137 w 5672667"/>
              <a:gd name="T11" fmla="*/ 25400 h 2057400"/>
              <a:gd name="T12" fmla="*/ 5672137 w 5672667"/>
              <a:gd name="T13" fmla="*/ 25400 h 20574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72667"/>
              <a:gd name="T22" fmla="*/ 0 h 2057400"/>
              <a:gd name="T23" fmla="*/ 5672667 w 5672667"/>
              <a:gd name="T24" fmla="*/ 2057400 h 20574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72667" h="2057400">
                <a:moveTo>
                  <a:pt x="0" y="2057400"/>
                </a:moveTo>
                <a:cubicBezTo>
                  <a:pt x="498122" y="1773766"/>
                  <a:pt x="996245" y="1490133"/>
                  <a:pt x="1456267" y="1244600"/>
                </a:cubicBezTo>
                <a:cubicBezTo>
                  <a:pt x="1916289" y="999067"/>
                  <a:pt x="2305756" y="762000"/>
                  <a:pt x="2760134" y="584200"/>
                </a:cubicBezTo>
                <a:cubicBezTo>
                  <a:pt x="3214512" y="406400"/>
                  <a:pt x="3778957" y="270933"/>
                  <a:pt x="4182534" y="177800"/>
                </a:cubicBezTo>
                <a:cubicBezTo>
                  <a:pt x="4586111" y="84667"/>
                  <a:pt x="4933245" y="50800"/>
                  <a:pt x="5181600" y="25400"/>
                </a:cubicBezTo>
                <a:cubicBezTo>
                  <a:pt x="5429955" y="0"/>
                  <a:pt x="5672667" y="25400"/>
                  <a:pt x="5672667" y="2540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12" name="Straight Connector 17"/>
          <p:cNvCxnSpPr>
            <a:cxnSpLocks noChangeShapeType="1"/>
          </p:cNvCxnSpPr>
          <p:nvPr/>
        </p:nvCxnSpPr>
        <p:spPr bwMode="auto">
          <a:xfrm rot="5400000">
            <a:off x="1752601" y="5791200"/>
            <a:ext cx="304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18"/>
          <p:cNvCxnSpPr>
            <a:cxnSpLocks noChangeShapeType="1"/>
          </p:cNvCxnSpPr>
          <p:nvPr/>
        </p:nvCxnSpPr>
        <p:spPr bwMode="auto">
          <a:xfrm rot="5400000">
            <a:off x="3658394" y="57904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19"/>
          <p:cNvCxnSpPr>
            <a:cxnSpLocks noChangeShapeType="1"/>
          </p:cNvCxnSpPr>
          <p:nvPr/>
        </p:nvCxnSpPr>
        <p:spPr bwMode="auto">
          <a:xfrm rot="5400000">
            <a:off x="5714207" y="5790406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20"/>
          <p:cNvCxnSpPr>
            <a:cxnSpLocks noChangeShapeType="1"/>
          </p:cNvCxnSpPr>
          <p:nvPr/>
        </p:nvCxnSpPr>
        <p:spPr bwMode="auto">
          <a:xfrm rot="5400000">
            <a:off x="7847807" y="5790406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1676400" y="5105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</a:rPr>
              <a:t>×1</a:t>
            </a:r>
          </a:p>
        </p:txBody>
      </p:sp>
      <p:sp>
        <p:nvSpPr>
          <p:cNvPr id="17" name="TextBox 22"/>
          <p:cNvSpPr txBox="1">
            <a:spLocks noChangeArrowheads="1"/>
          </p:cNvSpPr>
          <p:nvPr/>
        </p:nvSpPr>
        <p:spPr bwMode="auto">
          <a:xfrm>
            <a:off x="3602038" y="5105400"/>
            <a:ext cx="51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×5</a:t>
            </a:r>
          </a:p>
        </p:txBody>
      </p:sp>
      <p:sp>
        <p:nvSpPr>
          <p:cNvPr id="18" name="TextBox 23"/>
          <p:cNvSpPr txBox="1">
            <a:spLocks noChangeArrowheads="1"/>
          </p:cNvSpPr>
          <p:nvPr/>
        </p:nvSpPr>
        <p:spPr bwMode="auto">
          <a:xfrm>
            <a:off x="5638800" y="5100638"/>
            <a:ext cx="666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×10</a:t>
            </a:r>
          </a:p>
        </p:txBody>
      </p:sp>
      <p:sp>
        <p:nvSpPr>
          <p:cNvPr id="19" name="TextBox 24"/>
          <p:cNvSpPr txBox="1">
            <a:spLocks noChangeArrowheads="1"/>
          </p:cNvSpPr>
          <p:nvPr/>
        </p:nvSpPr>
        <p:spPr bwMode="auto">
          <a:xfrm>
            <a:off x="7715250" y="5105400"/>
            <a:ext cx="66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×15</a:t>
            </a:r>
          </a:p>
        </p:txBody>
      </p:sp>
      <p:sp>
        <p:nvSpPr>
          <p:cNvPr id="2" name="TextBox 1"/>
          <p:cNvSpPr txBox="1"/>
          <p:nvPr/>
        </p:nvSpPr>
        <p:spPr>
          <a:xfrm rot="19869452">
            <a:off x="6281033" y="1828947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Ideal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64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</a:t>
            </a:r>
            <a:r>
              <a:rPr lang="en-US" dirty="0" err="1" smtClean="0"/>
              <a:t>v.s</a:t>
            </a:r>
            <a:r>
              <a:rPr lang="en-US" dirty="0" smtClean="0"/>
              <a:t>. Non-linear </a:t>
            </a:r>
            <a:r>
              <a:rPr lang="en-US" dirty="0" err="1" smtClean="0"/>
              <a:t>Scaleup</a:t>
            </a:r>
            <a:endParaRPr lang="en-US" dirty="0" smtClean="0"/>
          </a:p>
        </p:txBody>
      </p:sp>
      <p:cxnSp>
        <p:nvCxnSpPr>
          <p:cNvPr id="41988" name="Straight Arrow Connector 6"/>
          <p:cNvCxnSpPr>
            <a:cxnSpLocks noChangeShapeType="1"/>
          </p:cNvCxnSpPr>
          <p:nvPr/>
        </p:nvCxnSpPr>
        <p:spPr bwMode="auto">
          <a:xfrm>
            <a:off x="838200" y="5791200"/>
            <a:ext cx="7772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989" name="Straight Arrow Connector 8"/>
          <p:cNvCxnSpPr>
            <a:cxnSpLocks noChangeShapeType="1"/>
          </p:cNvCxnSpPr>
          <p:nvPr/>
        </p:nvCxnSpPr>
        <p:spPr bwMode="auto">
          <a:xfrm rot="16200000" flipV="1">
            <a:off x="-800100" y="4000497"/>
            <a:ext cx="4953002" cy="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990" name="Straight Connector 11"/>
          <p:cNvCxnSpPr>
            <a:cxnSpLocks noChangeShapeType="1"/>
          </p:cNvCxnSpPr>
          <p:nvPr/>
        </p:nvCxnSpPr>
        <p:spPr bwMode="auto">
          <a:xfrm rot="1817983" flipV="1">
            <a:off x="2234388" y="1905000"/>
            <a:ext cx="54864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1" name="TextBox 12"/>
          <p:cNvSpPr txBox="1">
            <a:spLocks noChangeArrowheads="1"/>
          </p:cNvSpPr>
          <p:nvPr/>
        </p:nvSpPr>
        <p:spPr bwMode="auto">
          <a:xfrm>
            <a:off x="2750083" y="5943600"/>
            <a:ext cx="3039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</a:rPr>
              <a:t># </a:t>
            </a:r>
            <a:r>
              <a:rPr lang="en-US" sz="1800" dirty="0" smtClean="0">
                <a:solidFill>
                  <a:prstClr val="black"/>
                </a:solidFill>
                <a:latin typeface="Arial"/>
              </a:rPr>
              <a:t>nodes (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=P) AND data size </a:t>
            </a:r>
          </a:p>
        </p:txBody>
      </p:sp>
      <p:sp>
        <p:nvSpPr>
          <p:cNvPr id="41992" name="TextBox 13"/>
          <p:cNvSpPr txBox="1">
            <a:spLocks noChangeArrowheads="1"/>
          </p:cNvSpPr>
          <p:nvPr/>
        </p:nvSpPr>
        <p:spPr bwMode="auto">
          <a:xfrm>
            <a:off x="194128" y="1676400"/>
            <a:ext cx="14822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Batch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err="1" smtClean="0">
                <a:solidFill>
                  <a:prstClr val="black"/>
                </a:solidFill>
                <a:latin typeface="Arial"/>
              </a:rPr>
              <a:t>Scaleup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1993" name="Freeform 16"/>
          <p:cNvSpPr>
            <a:spLocks noChangeArrowheads="1"/>
          </p:cNvSpPr>
          <p:nvPr/>
        </p:nvSpPr>
        <p:spPr bwMode="auto">
          <a:xfrm rot="1817983">
            <a:off x="1998663" y="3073400"/>
            <a:ext cx="5672137" cy="2057400"/>
          </a:xfrm>
          <a:custGeom>
            <a:avLst/>
            <a:gdLst>
              <a:gd name="T0" fmla="*/ 0 w 5672667"/>
              <a:gd name="T1" fmla="*/ 2057400 h 2057400"/>
              <a:gd name="T2" fmla="*/ 1456131 w 5672667"/>
              <a:gd name="T3" fmla="*/ 1244600 h 2057400"/>
              <a:gd name="T4" fmla="*/ 2759876 w 5672667"/>
              <a:gd name="T5" fmla="*/ 584200 h 2057400"/>
              <a:gd name="T6" fmla="*/ 4182143 w 5672667"/>
              <a:gd name="T7" fmla="*/ 177800 h 2057400"/>
              <a:gd name="T8" fmla="*/ 5181116 w 5672667"/>
              <a:gd name="T9" fmla="*/ 25400 h 2057400"/>
              <a:gd name="T10" fmla="*/ 5672137 w 5672667"/>
              <a:gd name="T11" fmla="*/ 25400 h 2057400"/>
              <a:gd name="T12" fmla="*/ 5672137 w 5672667"/>
              <a:gd name="T13" fmla="*/ 25400 h 20574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72667"/>
              <a:gd name="T22" fmla="*/ 0 h 2057400"/>
              <a:gd name="T23" fmla="*/ 5672667 w 5672667"/>
              <a:gd name="T24" fmla="*/ 2057400 h 20574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72667" h="2057400">
                <a:moveTo>
                  <a:pt x="0" y="2057400"/>
                </a:moveTo>
                <a:cubicBezTo>
                  <a:pt x="498122" y="1773766"/>
                  <a:pt x="996245" y="1490133"/>
                  <a:pt x="1456267" y="1244600"/>
                </a:cubicBezTo>
                <a:cubicBezTo>
                  <a:pt x="1916289" y="999067"/>
                  <a:pt x="2305756" y="762000"/>
                  <a:pt x="2760134" y="584200"/>
                </a:cubicBezTo>
                <a:cubicBezTo>
                  <a:pt x="3214512" y="406400"/>
                  <a:pt x="3778957" y="270933"/>
                  <a:pt x="4182534" y="177800"/>
                </a:cubicBezTo>
                <a:cubicBezTo>
                  <a:pt x="4586111" y="84667"/>
                  <a:pt x="4933245" y="50800"/>
                  <a:pt x="5181600" y="25400"/>
                </a:cubicBezTo>
                <a:cubicBezTo>
                  <a:pt x="5429955" y="0"/>
                  <a:pt x="5672667" y="25400"/>
                  <a:pt x="5672667" y="2540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1994" name="Straight Connector 17"/>
          <p:cNvCxnSpPr>
            <a:cxnSpLocks noChangeShapeType="1"/>
          </p:cNvCxnSpPr>
          <p:nvPr/>
        </p:nvCxnSpPr>
        <p:spPr bwMode="auto">
          <a:xfrm rot="5400000">
            <a:off x="1752601" y="5791200"/>
            <a:ext cx="304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5" name="Straight Connector 18"/>
          <p:cNvCxnSpPr>
            <a:cxnSpLocks noChangeShapeType="1"/>
          </p:cNvCxnSpPr>
          <p:nvPr/>
        </p:nvCxnSpPr>
        <p:spPr bwMode="auto">
          <a:xfrm rot="5400000">
            <a:off x="3658394" y="57904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19"/>
          <p:cNvCxnSpPr>
            <a:cxnSpLocks noChangeShapeType="1"/>
          </p:cNvCxnSpPr>
          <p:nvPr/>
        </p:nvCxnSpPr>
        <p:spPr bwMode="auto">
          <a:xfrm rot="5400000">
            <a:off x="5714207" y="5790406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7" name="Straight Connector 20"/>
          <p:cNvCxnSpPr>
            <a:cxnSpLocks noChangeShapeType="1"/>
          </p:cNvCxnSpPr>
          <p:nvPr/>
        </p:nvCxnSpPr>
        <p:spPr bwMode="auto">
          <a:xfrm rot="5400000">
            <a:off x="7847807" y="5790406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8" name="TextBox 21"/>
          <p:cNvSpPr txBox="1">
            <a:spLocks noChangeArrowheads="1"/>
          </p:cNvSpPr>
          <p:nvPr/>
        </p:nvSpPr>
        <p:spPr bwMode="auto">
          <a:xfrm>
            <a:off x="1676400" y="5105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</a:rPr>
              <a:t>×1</a:t>
            </a:r>
          </a:p>
        </p:txBody>
      </p:sp>
      <p:sp>
        <p:nvSpPr>
          <p:cNvPr id="41999" name="TextBox 22"/>
          <p:cNvSpPr txBox="1">
            <a:spLocks noChangeArrowheads="1"/>
          </p:cNvSpPr>
          <p:nvPr/>
        </p:nvSpPr>
        <p:spPr bwMode="auto">
          <a:xfrm>
            <a:off x="3602038" y="5105400"/>
            <a:ext cx="51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×5</a:t>
            </a:r>
          </a:p>
        </p:txBody>
      </p:sp>
      <p:sp>
        <p:nvSpPr>
          <p:cNvPr id="42000" name="TextBox 23"/>
          <p:cNvSpPr txBox="1">
            <a:spLocks noChangeArrowheads="1"/>
          </p:cNvSpPr>
          <p:nvPr/>
        </p:nvSpPr>
        <p:spPr bwMode="auto">
          <a:xfrm>
            <a:off x="5638800" y="5100638"/>
            <a:ext cx="666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×10</a:t>
            </a:r>
          </a:p>
        </p:txBody>
      </p:sp>
      <p:sp>
        <p:nvSpPr>
          <p:cNvPr id="42001" name="TextBox 24"/>
          <p:cNvSpPr txBox="1">
            <a:spLocks noChangeArrowheads="1"/>
          </p:cNvSpPr>
          <p:nvPr/>
        </p:nvSpPr>
        <p:spPr bwMode="auto">
          <a:xfrm>
            <a:off x="7715250" y="5105400"/>
            <a:ext cx="66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51062" y="3021960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Ideal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1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charset="2"/>
              </a:rPr>
              <a:t>Why Sub-linear Speedup and </a:t>
            </a:r>
            <a:r>
              <a:rPr lang="en-US" dirty="0" err="1" smtClean="0">
                <a:sym typeface="Wingdings" charset="2"/>
              </a:rPr>
              <a:t>Scaleup</a:t>
            </a:r>
            <a:r>
              <a:rPr lang="en-US" dirty="0" smtClean="0">
                <a:sym typeface="Wingdings" charset="2"/>
              </a:rPr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charset="2"/>
              </a:rPr>
              <a:t>Startup cost</a:t>
            </a:r>
            <a:r>
              <a:rPr lang="en-US" dirty="0" smtClean="0">
                <a:sym typeface="Wingdings" charset="2"/>
              </a:rPr>
              <a:t> </a:t>
            </a:r>
          </a:p>
          <a:p>
            <a:pPr lvl="1"/>
            <a:r>
              <a:rPr lang="en-US" dirty="0" smtClean="0">
                <a:sym typeface="Wingdings" charset="2"/>
              </a:rPr>
              <a:t>Cost of starting an operation on many nodes</a:t>
            </a:r>
          </a:p>
          <a:p>
            <a:endParaRPr lang="en-US" dirty="0" smtClean="0">
              <a:sym typeface="Wingdings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charset="2"/>
              </a:rPr>
              <a:t>Interference</a:t>
            </a:r>
            <a:endParaRPr lang="en-US" dirty="0" smtClean="0">
              <a:sym typeface="Wingdings" charset="2"/>
            </a:endParaRPr>
          </a:p>
          <a:p>
            <a:pPr lvl="1"/>
            <a:r>
              <a:rPr lang="en-US" dirty="0" smtClean="0">
                <a:sym typeface="Wingdings" charset="2"/>
              </a:rPr>
              <a:t>Contention for resources between nodes</a:t>
            </a:r>
          </a:p>
          <a:p>
            <a:endParaRPr lang="en-US" dirty="0" smtClean="0">
              <a:solidFill>
                <a:srgbClr val="FF0000"/>
              </a:solidFill>
              <a:sym typeface="Wingdings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charset="2"/>
              </a:rPr>
              <a:t>Skew</a:t>
            </a:r>
            <a:endParaRPr lang="en-US" dirty="0" smtClean="0">
              <a:sym typeface="Wingdings" charset="2"/>
            </a:endParaRPr>
          </a:p>
          <a:p>
            <a:pPr lvl="1"/>
            <a:r>
              <a:rPr lang="en-US" dirty="0" smtClean="0">
                <a:sym typeface="Wingdings" charset="2"/>
              </a:rPr>
              <a:t>Slowest node becomes the bottleneck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2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15" y="-344050"/>
            <a:ext cx="8229600" cy="1143000"/>
          </a:xfrm>
        </p:spPr>
        <p:txBody>
          <a:bodyPr/>
          <a:lstStyle/>
          <a:p>
            <a:r>
              <a:rPr lang="en-US" dirty="0"/>
              <a:t>Shared </a:t>
            </a:r>
            <a:r>
              <a:rPr lang="en-US" dirty="0" smtClean="0"/>
              <a:t>Nothing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8442" y="568027"/>
            <a:ext cx="4708358" cy="4858837"/>
          </a:xfrm>
        </p:spPr>
        <p:txBody>
          <a:bodyPr>
            <a:noAutofit/>
          </a:bodyPr>
          <a:lstStyle/>
          <a:p>
            <a:r>
              <a:rPr lang="en-US" sz="2000" dirty="0" smtClean="0"/>
              <a:t>Cluster </a:t>
            </a:r>
            <a:r>
              <a:rPr lang="en-US" sz="2000" dirty="0"/>
              <a:t>of </a:t>
            </a:r>
            <a:r>
              <a:rPr lang="en-US" sz="2000" dirty="0" smtClean="0"/>
              <a:t>commodity machines </a:t>
            </a:r>
            <a:r>
              <a:rPr lang="en-US" sz="2000" dirty="0"/>
              <a:t>on high-speed network</a:t>
            </a:r>
          </a:p>
          <a:p>
            <a:r>
              <a:rPr lang="en-US" sz="2000" dirty="0" smtClean="0"/>
              <a:t>Called </a:t>
            </a:r>
            <a:r>
              <a:rPr lang="en-US" sz="2000" dirty="0"/>
              <a:t>"clusters" or "blade </a:t>
            </a:r>
            <a:r>
              <a:rPr lang="en-US" sz="2000" dirty="0" smtClean="0"/>
              <a:t>servers”</a:t>
            </a:r>
            <a:endParaRPr lang="en-US" sz="2000" dirty="0"/>
          </a:p>
          <a:p>
            <a:r>
              <a:rPr lang="en-US" sz="2000" dirty="0" smtClean="0"/>
              <a:t>Each </a:t>
            </a:r>
            <a:r>
              <a:rPr lang="en-US" sz="2000" dirty="0"/>
              <a:t>machine has its own memory and disk: lowest contention.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Google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Because </a:t>
            </a:r>
            <a:r>
              <a:rPr lang="en-US" sz="2000" dirty="0"/>
              <a:t>all machines today have many cores and </a:t>
            </a:r>
            <a:r>
              <a:rPr lang="en-US" sz="2000" dirty="0" smtClean="0"/>
              <a:t>many </a:t>
            </a:r>
            <a:r>
              <a:rPr lang="en-US" sz="2000" dirty="0"/>
              <a:t>disks, </a:t>
            </a:r>
            <a:r>
              <a:rPr lang="en-US" sz="2000" dirty="0" smtClean="0"/>
              <a:t>shared-nothing </a:t>
            </a:r>
            <a:r>
              <a:rPr lang="en-US" sz="2000" dirty="0"/>
              <a:t>systems typically run many "</a:t>
            </a:r>
            <a:r>
              <a:rPr lang="en-US" sz="2000" dirty="0" smtClean="0"/>
              <a:t>nodes” on </a:t>
            </a:r>
            <a:r>
              <a:rPr lang="en-US" sz="2000" dirty="0"/>
              <a:t>a single physical machine.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B050"/>
                </a:solidFill>
              </a:rPr>
              <a:t>Easy to maintain and scale</a:t>
            </a:r>
            <a:endParaRPr lang="en-US" sz="2000" dirty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Most </a:t>
            </a:r>
            <a:r>
              <a:rPr lang="en-US" sz="2000" dirty="0">
                <a:solidFill>
                  <a:srgbClr val="FF0000"/>
                </a:solidFill>
              </a:rPr>
              <a:t>difficult to administer and tune.</a:t>
            </a:r>
          </a:p>
        </p:txBody>
      </p:sp>
      <p:sp>
        <p:nvSpPr>
          <p:cNvPr id="4" name="Rounded Rectangle 4"/>
          <p:cNvSpPr>
            <a:spLocks noChangeArrowheads="1"/>
          </p:cNvSpPr>
          <p:nvPr/>
        </p:nvSpPr>
        <p:spPr bwMode="auto">
          <a:xfrm>
            <a:off x="1224891" y="5837489"/>
            <a:ext cx="666445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800" dirty="0">
                <a:solidFill>
                  <a:prstClr val="black"/>
                </a:solidFill>
              </a:rPr>
              <a:t>We </a:t>
            </a:r>
            <a:r>
              <a:rPr lang="en-US" sz="2800" dirty="0" smtClean="0">
                <a:solidFill>
                  <a:prstClr val="black"/>
                </a:solidFill>
              </a:rPr>
              <a:t>discuss only Shared Nothing in class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76"/>
          <p:cNvCxnSpPr>
            <a:cxnSpLocks noChangeShapeType="1"/>
          </p:cNvCxnSpPr>
          <p:nvPr/>
        </p:nvCxnSpPr>
        <p:spPr bwMode="auto">
          <a:xfrm rot="5400000" flipH="1" flipV="1">
            <a:off x="1404473" y="4790103"/>
            <a:ext cx="4572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" name="Straight Connector 78"/>
          <p:cNvCxnSpPr>
            <a:cxnSpLocks noChangeShapeType="1"/>
          </p:cNvCxnSpPr>
          <p:nvPr/>
        </p:nvCxnSpPr>
        <p:spPr bwMode="auto">
          <a:xfrm rot="5400000" flipH="1" flipV="1">
            <a:off x="2413122" y="4695906"/>
            <a:ext cx="5334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" name="Straight Connector 80"/>
          <p:cNvCxnSpPr>
            <a:cxnSpLocks noChangeShapeType="1"/>
          </p:cNvCxnSpPr>
          <p:nvPr/>
        </p:nvCxnSpPr>
        <p:spPr bwMode="auto">
          <a:xfrm rot="5400000" flipH="1" flipV="1">
            <a:off x="546222" y="4734003"/>
            <a:ext cx="4572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0" name="Alternate Process 5"/>
          <p:cNvSpPr>
            <a:spLocks noChangeArrowheads="1"/>
          </p:cNvSpPr>
          <p:nvPr/>
        </p:nvSpPr>
        <p:spPr bwMode="auto">
          <a:xfrm>
            <a:off x="244642" y="887182"/>
            <a:ext cx="2895600" cy="91940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Interconnection Network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18416" y="2416716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1236827" y="2396496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2153653" y="2404183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14" name="Can 12"/>
          <p:cNvSpPr>
            <a:spLocks noChangeArrowheads="1"/>
          </p:cNvSpPr>
          <p:nvPr/>
        </p:nvSpPr>
        <p:spPr bwMode="auto">
          <a:xfrm>
            <a:off x="228600" y="4927300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5" name="Can 13"/>
          <p:cNvSpPr>
            <a:spLocks noChangeArrowheads="1"/>
          </p:cNvSpPr>
          <p:nvPr/>
        </p:nvSpPr>
        <p:spPr bwMode="auto">
          <a:xfrm>
            <a:off x="1239253" y="4927300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" name="Can 14"/>
          <p:cNvSpPr>
            <a:spLocks noChangeArrowheads="1"/>
          </p:cNvSpPr>
          <p:nvPr/>
        </p:nvSpPr>
        <p:spPr bwMode="auto">
          <a:xfrm>
            <a:off x="2213811" y="4927300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cxnSp>
        <p:nvCxnSpPr>
          <p:cNvPr id="17" name="Straight Connector 46"/>
          <p:cNvCxnSpPr>
            <a:cxnSpLocks noChangeShapeType="1"/>
          </p:cNvCxnSpPr>
          <p:nvPr/>
        </p:nvCxnSpPr>
        <p:spPr bwMode="auto">
          <a:xfrm rot="5400000" flipH="1" flipV="1">
            <a:off x="397043" y="2122329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8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1407696" y="2122329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9" name="Straight Connector 50"/>
          <p:cNvCxnSpPr>
            <a:cxnSpLocks noChangeShapeType="1"/>
          </p:cNvCxnSpPr>
          <p:nvPr/>
        </p:nvCxnSpPr>
        <p:spPr bwMode="auto">
          <a:xfrm rot="5400000" flipH="1" flipV="1">
            <a:off x="2382254" y="2122329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0" name="Straight Connector 76"/>
          <p:cNvCxnSpPr>
            <a:cxnSpLocks noChangeShapeType="1"/>
          </p:cNvCxnSpPr>
          <p:nvPr/>
        </p:nvCxnSpPr>
        <p:spPr bwMode="auto">
          <a:xfrm rot="5400000" flipH="1" flipV="1">
            <a:off x="2381459" y="3546393"/>
            <a:ext cx="4572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1" name="Straight Connector 78"/>
          <p:cNvCxnSpPr>
            <a:cxnSpLocks noChangeShapeType="1"/>
          </p:cNvCxnSpPr>
          <p:nvPr/>
        </p:nvCxnSpPr>
        <p:spPr bwMode="auto">
          <a:xfrm rot="5400000" flipH="1" flipV="1">
            <a:off x="1426533" y="3500606"/>
            <a:ext cx="5334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2" name="Straight Connector 80"/>
          <p:cNvCxnSpPr>
            <a:cxnSpLocks noChangeShapeType="1"/>
          </p:cNvCxnSpPr>
          <p:nvPr/>
        </p:nvCxnSpPr>
        <p:spPr bwMode="auto">
          <a:xfrm rot="5400000" flipH="1" flipV="1">
            <a:off x="546222" y="3558923"/>
            <a:ext cx="4572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94615" y="3810793"/>
            <a:ext cx="793711" cy="713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295539" y="3809356"/>
            <a:ext cx="793711" cy="713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227563" y="3804863"/>
            <a:ext cx="793711" cy="713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328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ounded Rectangle 141"/>
          <p:cNvSpPr/>
          <p:nvPr/>
        </p:nvSpPr>
        <p:spPr>
          <a:xfrm>
            <a:off x="8001000" y="4648200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7924800" y="4724400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7848600" y="4800600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7683504" y="5230992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7607304" y="5307192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7315200" y="3124200"/>
            <a:ext cx="5334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7696200" y="1219200"/>
            <a:ext cx="1447800" cy="1371600"/>
            <a:chOff x="6400800" y="1524000"/>
            <a:chExt cx="1447800" cy="1371600"/>
          </a:xfrm>
        </p:grpSpPr>
        <p:sp>
          <p:nvSpPr>
            <p:cNvPr id="75" name="Rounded Rectangle 74"/>
            <p:cNvSpPr/>
            <p:nvPr/>
          </p:nvSpPr>
          <p:spPr>
            <a:xfrm>
              <a:off x="6400800" y="1524000"/>
              <a:ext cx="1447800" cy="13716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400801" y="1600200"/>
              <a:ext cx="1371599" cy="1295400"/>
              <a:chOff x="4560971" y="1295400"/>
              <a:chExt cx="7153242" cy="2286717"/>
            </a:xfrm>
          </p:grpSpPr>
          <p:grpSp>
            <p:nvGrpSpPr>
              <p:cNvPr id="77" name="Group 76"/>
              <p:cNvGrpSpPr>
                <a:grpSpLocks/>
              </p:cNvGrpSpPr>
              <p:nvPr/>
            </p:nvGrpSpPr>
            <p:grpSpPr bwMode="auto">
              <a:xfrm>
                <a:off x="6426200" y="2217738"/>
                <a:ext cx="349250" cy="123825"/>
                <a:chOff x="3112" y="2223"/>
                <a:chExt cx="220" cy="78"/>
              </a:xfrm>
            </p:grpSpPr>
            <p:sp>
              <p:nvSpPr>
                <p:cNvPr id="92" name="Freeform 9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3" name="Freeform 92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4" name="Freeform 93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5" name="Freeform 94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sp>
            <p:nvSpPr>
              <p:cNvPr id="78" name="Rectangle 19"/>
              <p:cNvSpPr>
                <a:spLocks noChangeArrowheads="1"/>
              </p:cNvSpPr>
              <p:nvPr/>
            </p:nvSpPr>
            <p:spPr bwMode="auto">
              <a:xfrm>
                <a:off x="7059612" y="3152775"/>
                <a:ext cx="2521255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Purchase</a:t>
                </a:r>
              </a:p>
            </p:txBody>
          </p:sp>
          <p:sp>
            <p:nvSpPr>
              <p:cNvPr id="79" name="Rectangle 20"/>
              <p:cNvSpPr>
                <a:spLocks noChangeArrowheads="1"/>
              </p:cNvSpPr>
              <p:nvPr/>
            </p:nvSpPr>
            <p:spPr bwMode="auto">
              <a:xfrm>
                <a:off x="6759575" y="2209801"/>
                <a:ext cx="1786910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pid=pid</a:t>
                </a:r>
              </a:p>
            </p:txBody>
          </p:sp>
          <p:grpSp>
            <p:nvGrpSpPr>
              <p:cNvPr id="80" name="Group 7"/>
              <p:cNvGrpSpPr>
                <a:grpSpLocks/>
              </p:cNvGrpSpPr>
              <p:nvPr/>
            </p:nvGrpSpPr>
            <p:grpSpPr bwMode="auto">
              <a:xfrm>
                <a:off x="7670800" y="1295400"/>
                <a:ext cx="349250" cy="123825"/>
                <a:chOff x="3112" y="2223"/>
                <a:chExt cx="220" cy="78"/>
              </a:xfrm>
            </p:grpSpPr>
            <p:sp>
              <p:nvSpPr>
                <p:cNvPr id="88" name="Freeform 8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89" name="Freeform 9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0" name="Freeform 10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1" name="Freeform 1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cxnSp>
            <p:nvCxnSpPr>
              <p:cNvPr id="81" name="Straight Connector 36"/>
              <p:cNvCxnSpPr>
                <a:cxnSpLocks noChangeShapeType="1"/>
              </p:cNvCxnSpPr>
              <p:nvPr/>
            </p:nvCxnSpPr>
            <p:spPr bwMode="auto">
              <a:xfrm flipV="1">
                <a:off x="6645275" y="1447800"/>
                <a:ext cx="106680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2" name="Straight Connector 39"/>
              <p:cNvCxnSpPr>
                <a:cxnSpLocks noChangeShapeType="1"/>
                <a:stCxn id="87" idx="0"/>
                <a:endCxn id="92" idx="1"/>
              </p:cNvCxnSpPr>
              <p:nvPr/>
            </p:nvCxnSpPr>
            <p:spPr bwMode="auto">
              <a:xfrm flipV="1">
                <a:off x="5674732" y="2339976"/>
                <a:ext cx="751467" cy="784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3" name="Straight Connector 41"/>
              <p:cNvCxnSpPr>
                <a:cxnSpLocks noChangeShapeType="1"/>
                <a:stCxn id="78" idx="0"/>
                <a:endCxn id="79" idx="1"/>
              </p:cNvCxnSpPr>
              <p:nvPr/>
            </p:nvCxnSpPr>
            <p:spPr bwMode="auto">
              <a:xfrm flipH="1" flipV="1">
                <a:off x="6759575" y="2393896"/>
                <a:ext cx="1560667" cy="7588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4" name="Rectangle 20"/>
              <p:cNvSpPr>
                <a:spLocks noChangeArrowheads="1"/>
              </p:cNvSpPr>
              <p:nvPr/>
            </p:nvSpPr>
            <p:spPr bwMode="auto">
              <a:xfrm>
                <a:off x="8077200" y="1295400"/>
                <a:ext cx="1737954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cid=cid</a:t>
                </a:r>
              </a:p>
            </p:txBody>
          </p:sp>
          <p:sp>
            <p:nvSpPr>
              <p:cNvPr id="85" name="Rectangle 19"/>
              <p:cNvSpPr>
                <a:spLocks noChangeArrowheads="1"/>
              </p:cNvSpPr>
              <p:nvPr/>
            </p:nvSpPr>
            <p:spPr bwMode="auto">
              <a:xfrm>
                <a:off x="9144001" y="2514597"/>
                <a:ext cx="2570212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Customer</a:t>
                </a:r>
              </a:p>
            </p:txBody>
          </p:sp>
          <p:cxnSp>
            <p:nvCxnSpPr>
              <p:cNvPr id="86" name="Straight Connector 45"/>
              <p:cNvCxnSpPr>
                <a:cxnSpLocks noChangeShapeType="1"/>
                <a:stCxn id="85" idx="0"/>
                <a:endCxn id="84" idx="1"/>
              </p:cNvCxnSpPr>
              <p:nvPr/>
            </p:nvCxnSpPr>
            <p:spPr bwMode="auto">
              <a:xfrm flipH="1" flipV="1">
                <a:off x="8077200" y="1479495"/>
                <a:ext cx="2351909" cy="1035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7" name="Rectangle 18"/>
              <p:cNvSpPr>
                <a:spLocks noChangeArrowheads="1"/>
              </p:cNvSpPr>
              <p:nvPr/>
            </p:nvSpPr>
            <p:spPr bwMode="auto">
              <a:xfrm>
                <a:off x="4560971" y="3124201"/>
                <a:ext cx="2227518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 dirty="0">
                    <a:solidFill>
                      <a:srgbClr val="000000"/>
                    </a:solidFill>
                    <a:latin typeface="Arial"/>
                  </a:rPr>
                  <a:t>Product</a:t>
                </a: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7162800" y="1371600"/>
            <a:ext cx="1447800" cy="1371600"/>
            <a:chOff x="6400800" y="1524000"/>
            <a:chExt cx="1447800" cy="1371600"/>
          </a:xfrm>
        </p:grpSpPr>
        <p:sp>
          <p:nvSpPr>
            <p:cNvPr id="53" name="Rounded Rectangle 52"/>
            <p:cNvSpPr/>
            <p:nvPr/>
          </p:nvSpPr>
          <p:spPr>
            <a:xfrm>
              <a:off x="6400800" y="1524000"/>
              <a:ext cx="1447800" cy="13716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6400801" y="1600200"/>
              <a:ext cx="1371599" cy="1295400"/>
              <a:chOff x="4560971" y="1295400"/>
              <a:chExt cx="7153242" cy="2286717"/>
            </a:xfrm>
          </p:grpSpPr>
          <p:grpSp>
            <p:nvGrpSpPr>
              <p:cNvPr id="55" name="Group 54"/>
              <p:cNvGrpSpPr>
                <a:grpSpLocks/>
              </p:cNvGrpSpPr>
              <p:nvPr/>
            </p:nvGrpSpPr>
            <p:grpSpPr bwMode="auto">
              <a:xfrm>
                <a:off x="6426200" y="2217738"/>
                <a:ext cx="349250" cy="123825"/>
                <a:chOff x="3112" y="2223"/>
                <a:chExt cx="220" cy="78"/>
              </a:xfrm>
            </p:grpSpPr>
            <p:sp>
              <p:nvSpPr>
                <p:cNvPr id="70" name="Freeform 69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71" name="Freeform 70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72" name="Freeform 7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73" name="Freeform 72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sp>
            <p:nvSpPr>
              <p:cNvPr id="56" name="Rectangle 19"/>
              <p:cNvSpPr>
                <a:spLocks noChangeArrowheads="1"/>
              </p:cNvSpPr>
              <p:nvPr/>
            </p:nvSpPr>
            <p:spPr bwMode="auto">
              <a:xfrm>
                <a:off x="7059612" y="3152775"/>
                <a:ext cx="2521255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Purchase</a:t>
                </a:r>
              </a:p>
            </p:txBody>
          </p:sp>
          <p:sp>
            <p:nvSpPr>
              <p:cNvPr id="57" name="Rectangle 20"/>
              <p:cNvSpPr>
                <a:spLocks noChangeArrowheads="1"/>
              </p:cNvSpPr>
              <p:nvPr/>
            </p:nvSpPr>
            <p:spPr bwMode="auto">
              <a:xfrm>
                <a:off x="6759575" y="2209801"/>
                <a:ext cx="1786910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pid=pid</a:t>
                </a:r>
              </a:p>
            </p:txBody>
          </p:sp>
          <p:grpSp>
            <p:nvGrpSpPr>
              <p:cNvPr id="58" name="Group 7"/>
              <p:cNvGrpSpPr>
                <a:grpSpLocks/>
              </p:cNvGrpSpPr>
              <p:nvPr/>
            </p:nvGrpSpPr>
            <p:grpSpPr bwMode="auto">
              <a:xfrm>
                <a:off x="7670800" y="1295400"/>
                <a:ext cx="349250" cy="123825"/>
                <a:chOff x="3112" y="2223"/>
                <a:chExt cx="220" cy="78"/>
              </a:xfrm>
            </p:grpSpPr>
            <p:sp>
              <p:nvSpPr>
                <p:cNvPr id="66" name="Freeform 8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67" name="Freeform 9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68" name="Freeform 10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69" name="Freeform 1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cxnSp>
            <p:nvCxnSpPr>
              <p:cNvPr id="59" name="Straight Connector 36"/>
              <p:cNvCxnSpPr>
                <a:cxnSpLocks noChangeShapeType="1"/>
              </p:cNvCxnSpPr>
              <p:nvPr/>
            </p:nvCxnSpPr>
            <p:spPr bwMode="auto">
              <a:xfrm flipV="1">
                <a:off x="6645275" y="1447800"/>
                <a:ext cx="106680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0" name="Straight Connector 39"/>
              <p:cNvCxnSpPr>
                <a:cxnSpLocks noChangeShapeType="1"/>
                <a:stCxn id="65" idx="0"/>
                <a:endCxn id="70" idx="1"/>
              </p:cNvCxnSpPr>
              <p:nvPr/>
            </p:nvCxnSpPr>
            <p:spPr bwMode="auto">
              <a:xfrm flipV="1">
                <a:off x="5674732" y="2339976"/>
                <a:ext cx="751467" cy="784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1" name="Straight Connector 41"/>
              <p:cNvCxnSpPr>
                <a:cxnSpLocks noChangeShapeType="1"/>
                <a:stCxn id="56" idx="0"/>
                <a:endCxn id="57" idx="1"/>
              </p:cNvCxnSpPr>
              <p:nvPr/>
            </p:nvCxnSpPr>
            <p:spPr bwMode="auto">
              <a:xfrm flipH="1" flipV="1">
                <a:off x="6759575" y="2393896"/>
                <a:ext cx="1560667" cy="7588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2" name="Rectangle 20"/>
              <p:cNvSpPr>
                <a:spLocks noChangeArrowheads="1"/>
              </p:cNvSpPr>
              <p:nvPr/>
            </p:nvSpPr>
            <p:spPr bwMode="auto">
              <a:xfrm>
                <a:off x="8077200" y="1295400"/>
                <a:ext cx="1737954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cid=cid</a:t>
                </a:r>
              </a:p>
            </p:txBody>
          </p:sp>
          <p:sp>
            <p:nvSpPr>
              <p:cNvPr id="63" name="Rectangle 19"/>
              <p:cNvSpPr>
                <a:spLocks noChangeArrowheads="1"/>
              </p:cNvSpPr>
              <p:nvPr/>
            </p:nvSpPr>
            <p:spPr bwMode="auto">
              <a:xfrm>
                <a:off x="9144001" y="2514597"/>
                <a:ext cx="2570212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Customer</a:t>
                </a:r>
              </a:p>
            </p:txBody>
          </p:sp>
          <p:cxnSp>
            <p:nvCxnSpPr>
              <p:cNvPr id="64" name="Straight Connector 45"/>
              <p:cNvCxnSpPr>
                <a:cxnSpLocks noChangeShapeType="1"/>
                <a:stCxn id="63" idx="0"/>
                <a:endCxn id="62" idx="1"/>
              </p:cNvCxnSpPr>
              <p:nvPr/>
            </p:nvCxnSpPr>
            <p:spPr bwMode="auto">
              <a:xfrm flipH="1" flipV="1">
                <a:off x="8077200" y="1479495"/>
                <a:ext cx="2351909" cy="1035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5" name="Rectangle 18"/>
              <p:cNvSpPr>
                <a:spLocks noChangeArrowheads="1"/>
              </p:cNvSpPr>
              <p:nvPr/>
            </p:nvSpPr>
            <p:spPr bwMode="auto">
              <a:xfrm>
                <a:off x="4560971" y="3124201"/>
                <a:ext cx="2227518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 dirty="0">
                    <a:solidFill>
                      <a:srgbClr val="000000"/>
                    </a:solidFill>
                    <a:latin typeface="Arial"/>
                  </a:rPr>
                  <a:t>Product</a:t>
                </a:r>
              </a:p>
            </p:txBody>
          </p:sp>
        </p:grpSp>
      </p:grp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 to</a:t>
            </a:r>
            <a:br>
              <a:rPr lang="en-US" dirty="0" smtClean="0"/>
            </a:br>
            <a:r>
              <a:rPr lang="en-US" dirty="0" smtClean="0"/>
              <a:t>Parallel Query Evaluation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Inter-query parallelism</a:t>
            </a:r>
          </a:p>
          <a:p>
            <a:pPr lvl="1"/>
            <a:r>
              <a:rPr lang="en-US" dirty="0"/>
              <a:t>Transaction per node</a:t>
            </a:r>
          </a:p>
          <a:p>
            <a:pPr lvl="1"/>
            <a:r>
              <a:rPr lang="en-US" dirty="0" smtClean="0"/>
              <a:t>Good for transactional workloads</a:t>
            </a:r>
            <a:endParaRPr lang="en-US" dirty="0"/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Inter-operator parallelism</a:t>
            </a:r>
          </a:p>
          <a:p>
            <a:pPr lvl="1"/>
            <a:r>
              <a:rPr lang="en-US" dirty="0"/>
              <a:t>Operator per </a:t>
            </a:r>
            <a:r>
              <a:rPr lang="en-US" dirty="0" smtClean="0"/>
              <a:t>node</a:t>
            </a:r>
          </a:p>
          <a:p>
            <a:pPr lvl="1"/>
            <a:r>
              <a:rPr lang="en-US" dirty="0" smtClean="0"/>
              <a:t>Good for analytical workloads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Intra-operator parallelism</a:t>
            </a:r>
          </a:p>
          <a:p>
            <a:pPr lvl="1"/>
            <a:r>
              <a:rPr lang="en-US" dirty="0"/>
              <a:t>Operator on multiple nodes</a:t>
            </a:r>
          </a:p>
          <a:p>
            <a:pPr lvl="1"/>
            <a:r>
              <a:rPr lang="en-US" dirty="0" smtClean="0"/>
              <a:t>Good for both?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CSE 344 - 2017au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773" name="Rounded Rectangle 4"/>
          <p:cNvSpPr>
            <a:spLocks noChangeArrowheads="1"/>
          </p:cNvSpPr>
          <p:nvPr/>
        </p:nvSpPr>
        <p:spPr bwMode="auto">
          <a:xfrm>
            <a:off x="152400" y="6172200"/>
            <a:ext cx="8915400" cy="579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800" dirty="0">
                <a:solidFill>
                  <a:prstClr val="black"/>
                </a:solidFill>
              </a:rPr>
              <a:t>We study only intra-operator parallelism: most scalable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400800" y="1524000"/>
            <a:ext cx="1447800" cy="1371600"/>
            <a:chOff x="6400800" y="1524000"/>
            <a:chExt cx="1447800" cy="1371600"/>
          </a:xfrm>
        </p:grpSpPr>
        <p:sp>
          <p:nvSpPr>
            <p:cNvPr id="27" name="Rounded Rectangle 26"/>
            <p:cNvSpPr/>
            <p:nvPr/>
          </p:nvSpPr>
          <p:spPr>
            <a:xfrm>
              <a:off x="6400800" y="1524000"/>
              <a:ext cx="1447800" cy="13716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400801" y="1600200"/>
              <a:ext cx="1371599" cy="1295400"/>
              <a:chOff x="4560971" y="1295400"/>
              <a:chExt cx="7153242" cy="2286717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6426200" y="2217738"/>
                <a:ext cx="349250" cy="123825"/>
                <a:chOff x="3112" y="2223"/>
                <a:chExt cx="220" cy="78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0" name="Freeform 9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1" name="Freeform 10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2" name="Freeform 1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sp>
            <p:nvSpPr>
              <p:cNvPr id="13" name="Rectangle 19"/>
              <p:cNvSpPr>
                <a:spLocks noChangeArrowheads="1"/>
              </p:cNvSpPr>
              <p:nvPr/>
            </p:nvSpPr>
            <p:spPr bwMode="auto">
              <a:xfrm>
                <a:off x="7059612" y="3152775"/>
                <a:ext cx="2521255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Purchase</a:t>
                </a:r>
              </a:p>
            </p:txBody>
          </p:sp>
          <p:sp>
            <p:nvSpPr>
              <p:cNvPr id="14" name="Rectangle 20"/>
              <p:cNvSpPr>
                <a:spLocks noChangeArrowheads="1"/>
              </p:cNvSpPr>
              <p:nvPr/>
            </p:nvSpPr>
            <p:spPr bwMode="auto">
              <a:xfrm>
                <a:off x="6759575" y="2209801"/>
                <a:ext cx="1786910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pid=pid</a:t>
                </a:r>
              </a:p>
            </p:txBody>
          </p:sp>
          <p:grpSp>
            <p:nvGrpSpPr>
              <p:cNvPr id="15" name="Group 7"/>
              <p:cNvGrpSpPr>
                <a:grpSpLocks/>
              </p:cNvGrpSpPr>
              <p:nvPr/>
            </p:nvGrpSpPr>
            <p:grpSpPr bwMode="auto">
              <a:xfrm>
                <a:off x="7670800" y="1295400"/>
                <a:ext cx="349250" cy="123825"/>
                <a:chOff x="3112" y="2223"/>
                <a:chExt cx="220" cy="78"/>
              </a:xfrm>
            </p:grpSpPr>
            <p:sp>
              <p:nvSpPr>
                <p:cNvPr id="16" name="Freeform 8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7" name="Freeform 9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cxnSp>
            <p:nvCxnSpPr>
              <p:cNvPr id="20" name="Straight Connector 36"/>
              <p:cNvCxnSpPr>
                <a:cxnSpLocks noChangeShapeType="1"/>
              </p:cNvCxnSpPr>
              <p:nvPr/>
            </p:nvCxnSpPr>
            <p:spPr bwMode="auto">
              <a:xfrm flipV="1">
                <a:off x="6645275" y="1447800"/>
                <a:ext cx="106680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39"/>
              <p:cNvCxnSpPr>
                <a:cxnSpLocks noChangeShapeType="1"/>
                <a:stCxn id="26" idx="0"/>
                <a:endCxn id="9" idx="1"/>
              </p:cNvCxnSpPr>
              <p:nvPr/>
            </p:nvCxnSpPr>
            <p:spPr bwMode="auto">
              <a:xfrm flipV="1">
                <a:off x="5674732" y="2339976"/>
                <a:ext cx="751467" cy="784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41"/>
              <p:cNvCxnSpPr>
                <a:cxnSpLocks noChangeShapeType="1"/>
                <a:stCxn id="13" idx="0"/>
                <a:endCxn id="14" idx="1"/>
              </p:cNvCxnSpPr>
              <p:nvPr/>
            </p:nvCxnSpPr>
            <p:spPr bwMode="auto">
              <a:xfrm flipH="1" flipV="1">
                <a:off x="6759575" y="2393896"/>
                <a:ext cx="1560667" cy="7588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8077200" y="1295400"/>
                <a:ext cx="1737954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cid=cid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9144001" y="2514597"/>
                <a:ext cx="2570212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Customer</a:t>
                </a:r>
              </a:p>
            </p:txBody>
          </p:sp>
          <p:cxnSp>
            <p:nvCxnSpPr>
              <p:cNvPr id="25" name="Straight Connector 45"/>
              <p:cNvCxnSpPr>
                <a:cxnSpLocks noChangeShapeType="1"/>
                <a:stCxn id="24" idx="0"/>
                <a:endCxn id="23" idx="1"/>
              </p:cNvCxnSpPr>
              <p:nvPr/>
            </p:nvCxnSpPr>
            <p:spPr bwMode="auto">
              <a:xfrm flipH="1" flipV="1">
                <a:off x="8077200" y="1479495"/>
                <a:ext cx="2351909" cy="1035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4560971" y="3124201"/>
                <a:ext cx="2227518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 dirty="0">
                    <a:solidFill>
                      <a:srgbClr val="000000"/>
                    </a:solidFill>
                    <a:latin typeface="Arial"/>
                  </a:rPr>
                  <a:t>Product</a:t>
                </a:r>
              </a:p>
            </p:txBody>
          </p:sp>
        </p:grpSp>
      </p:grpSp>
      <p:sp>
        <p:nvSpPr>
          <p:cNvPr id="97" name="Rounded Rectangle 96"/>
          <p:cNvSpPr/>
          <p:nvPr/>
        </p:nvSpPr>
        <p:spPr>
          <a:xfrm>
            <a:off x="6934200" y="3810000"/>
            <a:ext cx="838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6934201" y="3352800"/>
            <a:ext cx="1371599" cy="1295400"/>
            <a:chOff x="4560971" y="1295400"/>
            <a:chExt cx="7153242" cy="2286717"/>
          </a:xfrm>
        </p:grpSpPr>
        <p:grpSp>
          <p:nvGrpSpPr>
            <p:cNvPr id="99" name="Group 98"/>
            <p:cNvGrpSpPr>
              <a:grpSpLocks/>
            </p:cNvGrpSpPr>
            <p:nvPr/>
          </p:nvGrpSpPr>
          <p:grpSpPr bwMode="auto">
            <a:xfrm>
              <a:off x="6426200" y="2217738"/>
              <a:ext cx="349250" cy="123825"/>
              <a:chOff x="3112" y="2223"/>
              <a:chExt cx="220" cy="78"/>
            </a:xfrm>
          </p:grpSpPr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3112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5" name="Freeform 114"/>
              <p:cNvSpPr>
                <a:spLocks/>
              </p:cNvSpPr>
              <p:nvPr/>
            </p:nvSpPr>
            <p:spPr bwMode="auto">
              <a:xfrm>
                <a:off x="3331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0 h 78"/>
                  <a:gd name="T2" fmla="*/ 219 w 220"/>
                  <a:gd name="T3" fmla="*/ 77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77 h 78"/>
                  <a:gd name="T2" fmla="*/ 219 w 220"/>
                  <a:gd name="T3" fmla="*/ 0 h 78"/>
                  <a:gd name="T4" fmla="*/ 0 w 220"/>
                  <a:gd name="T5" fmla="*/ 77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sp>
          <p:nvSpPr>
            <p:cNvPr id="100" name="Rectangle 19"/>
            <p:cNvSpPr>
              <a:spLocks noChangeArrowheads="1"/>
            </p:cNvSpPr>
            <p:nvPr/>
          </p:nvSpPr>
          <p:spPr bwMode="auto">
            <a:xfrm>
              <a:off x="7059612" y="3152775"/>
              <a:ext cx="2521255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>
                  <a:solidFill>
                    <a:srgbClr val="000000"/>
                  </a:solidFill>
                  <a:latin typeface="Arial"/>
                </a:rPr>
                <a:t>Purchase</a:t>
              </a:r>
            </a:p>
          </p:txBody>
        </p:sp>
        <p:sp>
          <p:nvSpPr>
            <p:cNvPr id="101" name="Rectangle 20"/>
            <p:cNvSpPr>
              <a:spLocks noChangeArrowheads="1"/>
            </p:cNvSpPr>
            <p:nvPr/>
          </p:nvSpPr>
          <p:spPr bwMode="auto">
            <a:xfrm>
              <a:off x="6759575" y="2209801"/>
              <a:ext cx="1786910" cy="368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600" b="1">
                  <a:solidFill>
                    <a:srgbClr val="000000"/>
                  </a:solidFill>
                  <a:latin typeface="Arial"/>
                </a:rPr>
                <a:t>pid=pid</a:t>
              </a:r>
            </a:p>
          </p:txBody>
        </p:sp>
        <p:grpSp>
          <p:nvGrpSpPr>
            <p:cNvPr id="102" name="Group 7"/>
            <p:cNvGrpSpPr>
              <a:grpSpLocks/>
            </p:cNvGrpSpPr>
            <p:nvPr/>
          </p:nvGrpSpPr>
          <p:grpSpPr bwMode="auto">
            <a:xfrm>
              <a:off x="7670800" y="1295400"/>
              <a:ext cx="349250" cy="123825"/>
              <a:chOff x="3112" y="2223"/>
              <a:chExt cx="220" cy="78"/>
            </a:xfrm>
          </p:grpSpPr>
          <p:sp>
            <p:nvSpPr>
              <p:cNvPr id="110" name="Freeform 8"/>
              <p:cNvSpPr>
                <a:spLocks/>
              </p:cNvSpPr>
              <p:nvPr/>
            </p:nvSpPr>
            <p:spPr bwMode="auto">
              <a:xfrm>
                <a:off x="3112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1" name="Freeform 9"/>
              <p:cNvSpPr>
                <a:spLocks/>
              </p:cNvSpPr>
              <p:nvPr/>
            </p:nvSpPr>
            <p:spPr bwMode="auto">
              <a:xfrm>
                <a:off x="3331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2" name="Freeform 10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0 h 78"/>
                  <a:gd name="T2" fmla="*/ 219 w 220"/>
                  <a:gd name="T3" fmla="*/ 77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3" name="Freeform 11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77 h 78"/>
                  <a:gd name="T2" fmla="*/ 219 w 220"/>
                  <a:gd name="T3" fmla="*/ 0 h 78"/>
                  <a:gd name="T4" fmla="*/ 0 w 220"/>
                  <a:gd name="T5" fmla="*/ 77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cxnSp>
          <p:nvCxnSpPr>
            <p:cNvPr id="103" name="Straight Connector 36"/>
            <p:cNvCxnSpPr>
              <a:cxnSpLocks noChangeShapeType="1"/>
            </p:cNvCxnSpPr>
            <p:nvPr/>
          </p:nvCxnSpPr>
          <p:spPr bwMode="auto">
            <a:xfrm flipV="1">
              <a:off x="6645275" y="1447800"/>
              <a:ext cx="1066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4" name="Straight Connector 39"/>
            <p:cNvCxnSpPr>
              <a:cxnSpLocks noChangeShapeType="1"/>
              <a:stCxn id="109" idx="0"/>
              <a:endCxn id="114" idx="1"/>
            </p:cNvCxnSpPr>
            <p:nvPr/>
          </p:nvCxnSpPr>
          <p:spPr bwMode="auto">
            <a:xfrm flipV="1">
              <a:off x="5674732" y="2339976"/>
              <a:ext cx="751467" cy="784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5" name="Straight Connector 41"/>
            <p:cNvCxnSpPr>
              <a:cxnSpLocks noChangeShapeType="1"/>
              <a:stCxn id="100" idx="0"/>
              <a:endCxn id="101" idx="1"/>
            </p:cNvCxnSpPr>
            <p:nvPr/>
          </p:nvCxnSpPr>
          <p:spPr bwMode="auto">
            <a:xfrm flipH="1" flipV="1">
              <a:off x="6759575" y="2393896"/>
              <a:ext cx="1560667" cy="758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6" name="Rectangle 20"/>
            <p:cNvSpPr>
              <a:spLocks noChangeArrowheads="1"/>
            </p:cNvSpPr>
            <p:nvPr/>
          </p:nvSpPr>
          <p:spPr bwMode="auto">
            <a:xfrm>
              <a:off x="8077200" y="1295400"/>
              <a:ext cx="1737954" cy="368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600" b="1">
                  <a:solidFill>
                    <a:srgbClr val="000000"/>
                  </a:solidFill>
                  <a:latin typeface="Arial"/>
                </a:rPr>
                <a:t>cid=cid</a:t>
              </a:r>
            </a:p>
          </p:txBody>
        </p:sp>
        <p:sp>
          <p:nvSpPr>
            <p:cNvPr id="107" name="Rectangle 19"/>
            <p:cNvSpPr>
              <a:spLocks noChangeArrowheads="1"/>
            </p:cNvSpPr>
            <p:nvPr/>
          </p:nvSpPr>
          <p:spPr bwMode="auto">
            <a:xfrm>
              <a:off x="9144001" y="2514597"/>
              <a:ext cx="2570212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>
                  <a:solidFill>
                    <a:srgbClr val="000000"/>
                  </a:solidFill>
                  <a:latin typeface="Arial"/>
                </a:rPr>
                <a:t>Customer</a:t>
              </a:r>
            </a:p>
          </p:txBody>
        </p:sp>
        <p:cxnSp>
          <p:nvCxnSpPr>
            <p:cNvPr id="108" name="Straight Connector 45"/>
            <p:cNvCxnSpPr>
              <a:cxnSpLocks noChangeShapeType="1"/>
              <a:stCxn id="107" idx="0"/>
              <a:endCxn id="106" idx="1"/>
            </p:cNvCxnSpPr>
            <p:nvPr/>
          </p:nvCxnSpPr>
          <p:spPr bwMode="auto">
            <a:xfrm flipH="1" flipV="1">
              <a:off x="8077200" y="1479495"/>
              <a:ext cx="2351909" cy="1035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9" name="Rectangle 18"/>
            <p:cNvSpPr>
              <a:spLocks noChangeArrowheads="1"/>
            </p:cNvSpPr>
            <p:nvPr/>
          </p:nvSpPr>
          <p:spPr bwMode="auto">
            <a:xfrm>
              <a:off x="4560971" y="3124201"/>
              <a:ext cx="2227518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Product</a:t>
              </a:r>
            </a:p>
          </p:txBody>
        </p:sp>
      </p:grpSp>
      <p:sp>
        <p:nvSpPr>
          <p:cNvPr id="119" name="Rounded Rectangle 118"/>
          <p:cNvSpPr/>
          <p:nvPr/>
        </p:nvSpPr>
        <p:spPr>
          <a:xfrm>
            <a:off x="7531104" y="5383392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7391400" y="4876800"/>
            <a:ext cx="1371599" cy="1295400"/>
            <a:chOff x="4560971" y="1295400"/>
            <a:chExt cx="7153242" cy="2286717"/>
          </a:xfrm>
        </p:grpSpPr>
        <p:grpSp>
          <p:nvGrpSpPr>
            <p:cNvPr id="121" name="Group 120"/>
            <p:cNvGrpSpPr>
              <a:grpSpLocks/>
            </p:cNvGrpSpPr>
            <p:nvPr/>
          </p:nvGrpSpPr>
          <p:grpSpPr bwMode="auto">
            <a:xfrm>
              <a:off x="6426200" y="2217738"/>
              <a:ext cx="349250" cy="123825"/>
              <a:chOff x="3112" y="2223"/>
              <a:chExt cx="220" cy="78"/>
            </a:xfrm>
          </p:grpSpPr>
          <p:sp>
            <p:nvSpPr>
              <p:cNvPr id="136" name="Freeform 135"/>
              <p:cNvSpPr>
                <a:spLocks/>
              </p:cNvSpPr>
              <p:nvPr/>
            </p:nvSpPr>
            <p:spPr bwMode="auto">
              <a:xfrm>
                <a:off x="3112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7" name="Freeform 136"/>
              <p:cNvSpPr>
                <a:spLocks/>
              </p:cNvSpPr>
              <p:nvPr/>
            </p:nvSpPr>
            <p:spPr bwMode="auto">
              <a:xfrm>
                <a:off x="3331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8" name="Freeform 137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0 h 78"/>
                  <a:gd name="T2" fmla="*/ 219 w 220"/>
                  <a:gd name="T3" fmla="*/ 77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9" name="Freeform 138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77 h 78"/>
                  <a:gd name="T2" fmla="*/ 219 w 220"/>
                  <a:gd name="T3" fmla="*/ 0 h 78"/>
                  <a:gd name="T4" fmla="*/ 0 w 220"/>
                  <a:gd name="T5" fmla="*/ 77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sp>
          <p:nvSpPr>
            <p:cNvPr id="122" name="Rectangle 19"/>
            <p:cNvSpPr>
              <a:spLocks noChangeArrowheads="1"/>
            </p:cNvSpPr>
            <p:nvPr/>
          </p:nvSpPr>
          <p:spPr bwMode="auto">
            <a:xfrm>
              <a:off x="7059612" y="3152775"/>
              <a:ext cx="2521255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>
                  <a:solidFill>
                    <a:srgbClr val="000000"/>
                  </a:solidFill>
                  <a:latin typeface="Arial"/>
                </a:rPr>
                <a:t>Purchase</a:t>
              </a:r>
            </a:p>
          </p:txBody>
        </p:sp>
        <p:sp>
          <p:nvSpPr>
            <p:cNvPr id="123" name="Rectangle 20"/>
            <p:cNvSpPr>
              <a:spLocks noChangeArrowheads="1"/>
            </p:cNvSpPr>
            <p:nvPr/>
          </p:nvSpPr>
          <p:spPr bwMode="auto">
            <a:xfrm>
              <a:off x="6759575" y="2209801"/>
              <a:ext cx="1786910" cy="368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600" b="1">
                  <a:solidFill>
                    <a:srgbClr val="000000"/>
                  </a:solidFill>
                  <a:latin typeface="Arial"/>
                </a:rPr>
                <a:t>pid=pid</a:t>
              </a:r>
            </a:p>
          </p:txBody>
        </p:sp>
        <p:grpSp>
          <p:nvGrpSpPr>
            <p:cNvPr id="124" name="Group 7"/>
            <p:cNvGrpSpPr>
              <a:grpSpLocks/>
            </p:cNvGrpSpPr>
            <p:nvPr/>
          </p:nvGrpSpPr>
          <p:grpSpPr bwMode="auto">
            <a:xfrm>
              <a:off x="7670800" y="1295400"/>
              <a:ext cx="349250" cy="123825"/>
              <a:chOff x="3112" y="2223"/>
              <a:chExt cx="220" cy="78"/>
            </a:xfrm>
          </p:grpSpPr>
          <p:sp>
            <p:nvSpPr>
              <p:cNvPr id="132" name="Freeform 8"/>
              <p:cNvSpPr>
                <a:spLocks/>
              </p:cNvSpPr>
              <p:nvPr/>
            </p:nvSpPr>
            <p:spPr bwMode="auto">
              <a:xfrm>
                <a:off x="3112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3" name="Freeform 9"/>
              <p:cNvSpPr>
                <a:spLocks/>
              </p:cNvSpPr>
              <p:nvPr/>
            </p:nvSpPr>
            <p:spPr bwMode="auto">
              <a:xfrm>
                <a:off x="3331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4" name="Freeform 10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0 h 78"/>
                  <a:gd name="T2" fmla="*/ 219 w 220"/>
                  <a:gd name="T3" fmla="*/ 77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5" name="Freeform 11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77 h 78"/>
                  <a:gd name="T2" fmla="*/ 219 w 220"/>
                  <a:gd name="T3" fmla="*/ 0 h 78"/>
                  <a:gd name="T4" fmla="*/ 0 w 220"/>
                  <a:gd name="T5" fmla="*/ 77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cxnSp>
          <p:nvCxnSpPr>
            <p:cNvPr id="125" name="Straight Connector 36"/>
            <p:cNvCxnSpPr>
              <a:cxnSpLocks noChangeShapeType="1"/>
            </p:cNvCxnSpPr>
            <p:nvPr/>
          </p:nvCxnSpPr>
          <p:spPr bwMode="auto">
            <a:xfrm flipV="1">
              <a:off x="6645275" y="1447800"/>
              <a:ext cx="1066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6" name="Straight Connector 39"/>
            <p:cNvCxnSpPr>
              <a:cxnSpLocks noChangeShapeType="1"/>
              <a:stCxn id="131" idx="0"/>
              <a:endCxn id="136" idx="1"/>
            </p:cNvCxnSpPr>
            <p:nvPr/>
          </p:nvCxnSpPr>
          <p:spPr bwMode="auto">
            <a:xfrm flipV="1">
              <a:off x="5674732" y="2339976"/>
              <a:ext cx="751467" cy="784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Straight Connector 41"/>
            <p:cNvCxnSpPr>
              <a:cxnSpLocks noChangeShapeType="1"/>
              <a:stCxn id="122" idx="0"/>
              <a:endCxn id="123" idx="1"/>
            </p:cNvCxnSpPr>
            <p:nvPr/>
          </p:nvCxnSpPr>
          <p:spPr bwMode="auto">
            <a:xfrm flipH="1" flipV="1">
              <a:off x="6759575" y="2393896"/>
              <a:ext cx="1560667" cy="758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8" name="Rectangle 20"/>
            <p:cNvSpPr>
              <a:spLocks noChangeArrowheads="1"/>
            </p:cNvSpPr>
            <p:nvPr/>
          </p:nvSpPr>
          <p:spPr bwMode="auto">
            <a:xfrm>
              <a:off x="8077200" y="1295400"/>
              <a:ext cx="1737954" cy="368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600" b="1">
                  <a:solidFill>
                    <a:srgbClr val="000000"/>
                  </a:solidFill>
                  <a:latin typeface="Arial"/>
                </a:rPr>
                <a:t>cid=cid</a:t>
              </a:r>
            </a:p>
          </p:txBody>
        </p:sp>
        <p:sp>
          <p:nvSpPr>
            <p:cNvPr id="129" name="Rectangle 19"/>
            <p:cNvSpPr>
              <a:spLocks noChangeArrowheads="1"/>
            </p:cNvSpPr>
            <p:nvPr/>
          </p:nvSpPr>
          <p:spPr bwMode="auto">
            <a:xfrm>
              <a:off x="9144001" y="2514597"/>
              <a:ext cx="2570212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>
                  <a:solidFill>
                    <a:srgbClr val="000000"/>
                  </a:solidFill>
                  <a:latin typeface="Arial"/>
                </a:rPr>
                <a:t>Customer</a:t>
              </a:r>
            </a:p>
          </p:txBody>
        </p:sp>
        <p:cxnSp>
          <p:nvCxnSpPr>
            <p:cNvPr id="130" name="Straight Connector 45"/>
            <p:cNvCxnSpPr>
              <a:cxnSpLocks noChangeShapeType="1"/>
              <a:stCxn id="129" idx="0"/>
              <a:endCxn id="128" idx="1"/>
            </p:cNvCxnSpPr>
            <p:nvPr/>
          </p:nvCxnSpPr>
          <p:spPr bwMode="auto">
            <a:xfrm flipH="1" flipV="1">
              <a:off x="8077200" y="1479495"/>
              <a:ext cx="2351909" cy="1035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1" name="Rectangle 18"/>
            <p:cNvSpPr>
              <a:spLocks noChangeArrowheads="1"/>
            </p:cNvSpPr>
            <p:nvPr/>
          </p:nvSpPr>
          <p:spPr bwMode="auto">
            <a:xfrm>
              <a:off x="4560971" y="3124201"/>
              <a:ext cx="2227518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Product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1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horizontally partitioned on many servers</a:t>
            </a:r>
          </a:p>
          <a:p>
            <a:endParaRPr lang="en-US" dirty="0"/>
          </a:p>
          <a:p>
            <a:r>
              <a:rPr lang="en-US" dirty="0" smtClean="0"/>
              <a:t>Operators may require data reshuffling</a:t>
            </a:r>
          </a:p>
          <a:p>
            <a:endParaRPr lang="en-US" dirty="0"/>
          </a:p>
          <a:p>
            <a:r>
              <a:rPr lang="en-US" dirty="0" smtClean="0"/>
              <a:t>First let’s discuss how to distribute data across multiple nodes /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6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110855</TotalTime>
  <Words>1610</Words>
  <Application>Microsoft Macintosh PowerPoint</Application>
  <PresentationFormat>On-screen Show (4:3)</PresentationFormat>
  <Paragraphs>489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 Black</vt:lpstr>
      <vt:lpstr>Calibri</vt:lpstr>
      <vt:lpstr>Consolas</vt:lpstr>
      <vt:lpstr>Inconsolata</vt:lpstr>
      <vt:lpstr>Mangal</vt:lpstr>
      <vt:lpstr>ＭＳ Ｐゴシック</vt:lpstr>
      <vt:lpstr>Wingdings</vt:lpstr>
      <vt:lpstr>Arial</vt:lpstr>
      <vt:lpstr>Essential</vt:lpstr>
      <vt:lpstr>Cse 344</vt:lpstr>
      <vt:lpstr>Administrivia</vt:lpstr>
      <vt:lpstr>Performance Metrics  for Parallel DBMSs</vt:lpstr>
      <vt:lpstr>Linear v.s. Non-linear Speedup</vt:lpstr>
      <vt:lpstr>Linear v.s. Non-linear Scaleup</vt:lpstr>
      <vt:lpstr>Why Sub-linear Speedup and Scaleup?</vt:lpstr>
      <vt:lpstr>Shared Nothing</vt:lpstr>
      <vt:lpstr>Approaches to Parallel Query Evaluation</vt:lpstr>
      <vt:lpstr>Distributed Query Processing</vt:lpstr>
      <vt:lpstr>Horizontal Data Partitioning</vt:lpstr>
      <vt:lpstr>Horizontal Data Partitioning</vt:lpstr>
      <vt:lpstr>Horizontal Data Partitioning</vt:lpstr>
      <vt:lpstr>Uniform Data v.s. Skewed Data</vt:lpstr>
      <vt:lpstr>Parallel Execution of RA Operators: Grouping</vt:lpstr>
      <vt:lpstr>Parallel Execution of RA Operators: Grouping</vt:lpstr>
      <vt:lpstr>Speedup and Scaleup</vt:lpstr>
      <vt:lpstr>Skewed Data</vt:lpstr>
      <vt:lpstr>Parallel Execution of RA Operators: Partitioned Hash-Join</vt:lpstr>
      <vt:lpstr>Parallel Join Illustration</vt:lpstr>
      <vt:lpstr>Broadcast Join</vt:lpstr>
      <vt:lpstr> Example Parallel Query Plan</vt:lpstr>
      <vt:lpstr>Parallel Query Plan</vt:lpstr>
      <vt:lpstr>Parallel Query Plan</vt:lpstr>
      <vt:lpstr>Example Parallel Query Plan</vt:lpstr>
      <vt:lpstr>Motivation</vt:lpstr>
      <vt:lpstr>Distributed File System (DFS)</vt:lpstr>
      <vt:lpstr>MapReduce</vt:lpstr>
      <vt:lpstr>Typical Problems Solved by MR</vt:lpstr>
      <vt:lpstr>Data Model</vt:lpstr>
      <vt:lpstr>Step 1: the MAP Phase</vt:lpstr>
      <vt:lpstr>Step 2: the REDUCE Phase</vt:lpstr>
      <vt:lpstr>Example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337</cp:revision>
  <cp:lastPrinted>2018-02-16T22:59:01Z</cp:lastPrinted>
  <dcterms:created xsi:type="dcterms:W3CDTF">2017-03-27T18:12:41Z</dcterms:created>
  <dcterms:modified xsi:type="dcterms:W3CDTF">2018-05-02T17:36:00Z</dcterms:modified>
</cp:coreProperties>
</file>