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8"/>
  </p:notesMasterIdLst>
  <p:sldIdLst>
    <p:sldId id="256" r:id="rId2"/>
    <p:sldId id="740" r:id="rId3"/>
    <p:sldId id="743" r:id="rId4"/>
    <p:sldId id="744" r:id="rId5"/>
    <p:sldId id="745" r:id="rId6"/>
    <p:sldId id="746" r:id="rId7"/>
    <p:sldId id="747" r:id="rId8"/>
    <p:sldId id="748" r:id="rId9"/>
    <p:sldId id="749" r:id="rId10"/>
    <p:sldId id="751" r:id="rId11"/>
    <p:sldId id="753" r:id="rId12"/>
    <p:sldId id="754" r:id="rId13"/>
    <p:sldId id="755" r:id="rId14"/>
    <p:sldId id="750" r:id="rId15"/>
    <p:sldId id="752" r:id="rId16"/>
    <p:sldId id="756" r:id="rId17"/>
    <p:sldId id="757" r:id="rId18"/>
    <p:sldId id="758" r:id="rId19"/>
    <p:sldId id="759" r:id="rId20"/>
    <p:sldId id="760" r:id="rId21"/>
    <p:sldId id="761" r:id="rId22"/>
    <p:sldId id="762" r:id="rId23"/>
    <p:sldId id="763" r:id="rId24"/>
    <p:sldId id="764" r:id="rId25"/>
    <p:sldId id="765" r:id="rId26"/>
    <p:sldId id="766" r:id="rId27"/>
    <p:sldId id="767" r:id="rId28"/>
    <p:sldId id="768" r:id="rId29"/>
    <p:sldId id="796" r:id="rId30"/>
    <p:sldId id="797" r:id="rId31"/>
    <p:sldId id="769" r:id="rId32"/>
    <p:sldId id="770" r:id="rId33"/>
    <p:sldId id="771" r:id="rId34"/>
    <p:sldId id="772" r:id="rId35"/>
    <p:sldId id="773" r:id="rId36"/>
    <p:sldId id="774" r:id="rId37"/>
    <p:sldId id="775" r:id="rId38"/>
    <p:sldId id="776" r:id="rId39"/>
    <p:sldId id="777" r:id="rId40"/>
    <p:sldId id="778" r:id="rId41"/>
    <p:sldId id="779" r:id="rId42"/>
    <p:sldId id="780" r:id="rId43"/>
    <p:sldId id="781" r:id="rId44"/>
    <p:sldId id="782" r:id="rId45"/>
    <p:sldId id="783" r:id="rId46"/>
    <p:sldId id="784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47" autoAdjust="0"/>
    <p:restoredTop sz="84491" autoAdjust="0"/>
  </p:normalViewPr>
  <p:slideViewPr>
    <p:cSldViewPr snapToGrid="0" snapToObjects="1">
      <p:cViewPr varScale="1">
        <p:scale>
          <a:sx n="93" d="100"/>
          <a:sy n="93" d="100"/>
        </p:scale>
        <p:origin x="168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4/30/18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Notice that the algorithm goes all the way to the ends</a:t>
            </a:r>
            <a:r>
              <a:rPr lang="en-US" baseline="0" dirty="0" smtClean="0"/>
              <a:t> (0 -199)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71FBE-1983-C046-8E08-A3F9DF0BC72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97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FBD530-43E8-4B4E-B97D-CE6AEB198AB0}" type="slidenum">
              <a:rPr lang="en-US"/>
              <a:pPr/>
              <a:t>29</a:t>
            </a:fld>
            <a:endParaRPr lang="en-US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Analogy with sorting: we have decided</a:t>
            </a:r>
            <a:r>
              <a:rPr lang="en-US" baseline="0" dirty="0" smtClean="0"/>
              <a:t> the ordering of operations, and now we need to choose their implementation. For instance, </a:t>
            </a:r>
            <a:r>
              <a:rPr lang="en-US" dirty="0" smtClean="0"/>
              <a:t>there are many ways to implement sort.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177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14B9F-9688-B147-A83A-C13E7714B53E}" type="slidenum">
              <a:rPr lang="en-US" smtClean="0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433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9216F-1168-904D-A733-F43CDFC74B35}" type="slidenum">
              <a:rPr lang="en-US" smtClean="0">
                <a:solidFill>
                  <a:prstClr val="black"/>
                </a:solidFill>
              </a:rPr>
              <a:pPr/>
              <a:t>44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7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4/30/18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4/30/18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smtClean="0"/>
              <a:t> 344</a:t>
            </a:r>
            <a:endParaRPr lang="en-US" sz="4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April </a:t>
            </a:r>
            <a:r>
              <a:rPr lang="en-US" dirty="0" smtClean="0"/>
              <a:t>30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Scheduling / parallel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7" t="12131" r="12276" b="28283"/>
          <a:stretch/>
        </p:blipFill>
        <p:spPr>
          <a:xfrm>
            <a:off x="692727" y="2272144"/>
            <a:ext cx="8021203" cy="4364183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cs-CZ" sz="2800" dirty="0"/>
              <a:t>95, 180, 34, 119, 11, 123, 62, </a:t>
            </a:r>
            <a:r>
              <a:rPr lang="cs-CZ" sz="2800" dirty="0" smtClean="0"/>
              <a:t>64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8356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cs-CZ" sz="2800" dirty="0"/>
              <a:t>95, 180, 34, 119, 11, 123, 62, </a:t>
            </a:r>
            <a:r>
              <a:rPr lang="cs-CZ" sz="2800" dirty="0" smtClean="0"/>
              <a:t>64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Get closest (Shortest seek time first)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Pros/cons?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49463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cs-CZ" sz="2800" dirty="0"/>
              <a:t>95, 180, 34, 119, 11, 123, 62, </a:t>
            </a:r>
            <a:r>
              <a:rPr lang="cs-CZ" sz="2800" dirty="0" smtClean="0"/>
              <a:t>64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Get closest (Shortest seek time first)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Pros/cons?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200" dirty="0" smtClean="0"/>
              <a:t>+ efficient (236)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200" dirty="0" smtClean="0"/>
              <a:t>- costly to maintain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200" dirty="0" smtClean="0"/>
              <a:t>- starvation</a:t>
            </a:r>
            <a:endParaRPr lang="cs-CZ" sz="2200" dirty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85246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cs-CZ" sz="2800" dirty="0"/>
              <a:t>95, 180, 34, 119, 11, 123, 62, </a:t>
            </a:r>
            <a:r>
              <a:rPr lang="cs-CZ" sz="2800" dirty="0" smtClean="0"/>
              <a:t>64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" t="11250" r="12159" b="37614"/>
          <a:stretch/>
        </p:blipFill>
        <p:spPr>
          <a:xfrm>
            <a:off x="1052946" y="2660074"/>
            <a:ext cx="6691745" cy="311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22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cs-CZ" sz="2800" dirty="0"/>
              <a:t>95, 180, 34, 119, 11, 123, 62, </a:t>
            </a:r>
            <a:r>
              <a:rPr lang="cs-CZ" sz="2800" dirty="0" smtClean="0"/>
              <a:t>64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Sorting: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600" dirty="0" smtClean="0"/>
              <a:t>50,11,34,62,64,95,119,123,180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600" dirty="0" smtClean="0"/>
              <a:t>Pros/cons?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30777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cs-CZ" sz="2800" dirty="0"/>
              <a:t>95, 180, 34, 119, 11, 123, 62, </a:t>
            </a:r>
            <a:r>
              <a:rPr lang="cs-CZ" sz="2800" dirty="0" smtClean="0"/>
              <a:t>64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Sorting: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600" dirty="0" smtClean="0"/>
              <a:t>50,11,34,62,64,95,119,123,180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600" dirty="0" smtClean="0"/>
              <a:t>Pros/cons?</a:t>
            </a:r>
          </a:p>
          <a:p>
            <a:pPr marL="1943100" lvl="3" indent="-342900">
              <a:buFont typeface="Arial" charset="0"/>
              <a:buChar char="•"/>
            </a:pPr>
            <a:r>
              <a:rPr lang="en-US" sz="2600" dirty="0" smtClean="0"/>
              <a:t>+ fewer track movements (208)</a:t>
            </a:r>
          </a:p>
          <a:p>
            <a:pPr marL="1943100" lvl="3" indent="-342900">
              <a:buFont typeface="Arial" charset="0"/>
              <a:buChar char="•"/>
            </a:pPr>
            <a:r>
              <a:rPr lang="en-US" sz="2600" dirty="0" smtClean="0"/>
              <a:t>- costly to maintain, add new</a:t>
            </a:r>
          </a:p>
          <a:p>
            <a:pPr marL="1943100" lvl="3" indent="-342900">
              <a:buFont typeface="Arial" charset="0"/>
              <a:buChar char="•"/>
            </a:pPr>
            <a:r>
              <a:rPr lang="mr-IN" sz="2600" dirty="0" smtClean="0"/>
              <a:t>-</a:t>
            </a:r>
            <a:r>
              <a:rPr lang="en-US" sz="2600" dirty="0" smtClean="0"/>
              <a:t> doesn’t account for start position</a:t>
            </a:r>
          </a:p>
          <a:p>
            <a:pPr marL="1943100" lvl="3" indent="-342900">
              <a:buFont typeface="Arial" charset="0"/>
              <a:buChar char="•"/>
            </a:pPr>
            <a:r>
              <a:rPr lang="en-US" sz="2600" dirty="0" smtClean="0"/>
              <a:t>+ no starvation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66909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cs-CZ" sz="2800" dirty="0"/>
              <a:t>95, 180, 34, 119, 11, 123, 62, </a:t>
            </a:r>
            <a:r>
              <a:rPr lang="cs-CZ" sz="2800" dirty="0" smtClean="0"/>
              <a:t>64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How do we modify the ”sorting” algorithm to better take advantage of the start position?</a:t>
            </a:r>
            <a:endParaRPr lang="en-US" sz="26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12516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cs-CZ" sz="2800" dirty="0"/>
              <a:t>95, 180, 34, 119, 11, 123, 62, </a:t>
            </a:r>
            <a:r>
              <a:rPr lang="cs-CZ" sz="2800" dirty="0" smtClean="0"/>
              <a:t>64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How do we modify the ”sorting” algorithm to better take advantage of the start position?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i="1" dirty="0" smtClean="0"/>
              <a:t>How does an elevator schedule rides?</a:t>
            </a:r>
            <a:endParaRPr lang="en-US" sz="2600" i="1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50043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cs-CZ" sz="2800" dirty="0"/>
              <a:t>95, 180, 34, 119, 11, 123, 62, </a:t>
            </a:r>
            <a:r>
              <a:rPr lang="cs-CZ" sz="2800" dirty="0" smtClean="0"/>
              <a:t>64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How do we modify the ”sorting” algorithm to better take advantage of the start position?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i="1" dirty="0" smtClean="0"/>
              <a:t>How does an elevator schedule rides?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400" i="1" dirty="0" smtClean="0"/>
              <a:t>Start in a position, go in one direction until you reach the end, repeat going the other way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57765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cs-CZ" sz="2800" dirty="0"/>
              <a:t>95, 180, 34, 119, 11, 123, 62, </a:t>
            </a:r>
            <a:r>
              <a:rPr lang="cs-CZ" sz="2800" dirty="0" smtClean="0"/>
              <a:t>64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Elevator algorithm (SCAN)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600" dirty="0" smtClean="0"/>
              <a:t>Pros/cons?</a:t>
            </a:r>
          </a:p>
          <a:p>
            <a:pPr marL="1485900" lvl="2" indent="-342900">
              <a:buFont typeface="Arial" charset="0"/>
              <a:buChar char="•"/>
            </a:pPr>
            <a:endParaRPr lang="en-US" sz="26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16479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smtClean="0"/>
              <a:t>Query optimization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smtClean="0"/>
              <a:t>Good DB design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smtClean="0"/>
              <a:t>Good estimation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smtClean="0"/>
              <a:t>Hardware independent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smtClean="0"/>
              <a:t>All Disk I/</a:t>
            </a:r>
            <a:r>
              <a:rPr lang="en-US" sz="2800" err="1" smtClean="0"/>
              <a:t>Os</a:t>
            </a:r>
            <a:r>
              <a:rPr lang="en-US" sz="2800" smtClean="0"/>
              <a:t> are not created equal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smtClean="0"/>
              <a:t>Sectors close to each other are more preferable to read</a:t>
            </a:r>
          </a:p>
        </p:txBody>
      </p:sp>
    </p:spTree>
    <p:extLst>
      <p:ext uri="{BB962C8B-B14F-4D97-AF65-F5344CB8AC3E}">
        <p14:creationId xmlns:p14="http://schemas.microsoft.com/office/powerpoint/2010/main" val="212770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cs-CZ" sz="2800" dirty="0"/>
              <a:t>95, 180, 34, 119, 11, 123, 62, </a:t>
            </a:r>
            <a:r>
              <a:rPr lang="cs-CZ" sz="2800" dirty="0" smtClean="0"/>
              <a:t>64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Elevator algorithm (SCAN)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600" dirty="0" smtClean="0"/>
              <a:t>Pros/cons?</a:t>
            </a:r>
          </a:p>
          <a:p>
            <a:pPr marL="1485900" lvl="2" indent="-342900">
              <a:buFont typeface="Arial" charset="0"/>
              <a:buChar char="•"/>
            </a:pPr>
            <a:endParaRPr lang="en-US" sz="26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11477" r="12159" b="30796"/>
          <a:stretch/>
        </p:blipFill>
        <p:spPr>
          <a:xfrm>
            <a:off x="900545" y="3338946"/>
            <a:ext cx="6733309" cy="3519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91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cs-CZ" sz="2800" dirty="0"/>
              <a:t>95, 180, 34, 119, 11, 123, 62, </a:t>
            </a:r>
            <a:r>
              <a:rPr lang="cs-CZ" sz="2800" dirty="0" smtClean="0"/>
              <a:t>64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Elevator algorithm (SCAN)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600" dirty="0" smtClean="0"/>
              <a:t>Pros/cons?</a:t>
            </a:r>
          </a:p>
          <a:p>
            <a:pPr marL="1943100" lvl="3" indent="-342900">
              <a:buFont typeface="Arial" charset="0"/>
              <a:buChar char="•"/>
            </a:pPr>
            <a:r>
              <a:rPr lang="en-US" sz="2600" dirty="0" smtClean="0"/>
              <a:t>+ no starvation</a:t>
            </a:r>
          </a:p>
          <a:p>
            <a:pPr marL="1943100" lvl="3" indent="-342900">
              <a:buFont typeface="Arial" charset="0"/>
              <a:buChar char="•"/>
            </a:pPr>
            <a:r>
              <a:rPr lang="en-US" sz="2600" dirty="0" smtClean="0"/>
              <a:t>- some maintenance</a:t>
            </a:r>
          </a:p>
          <a:p>
            <a:pPr marL="1943100" lvl="3" indent="-342900">
              <a:buFont typeface="Arial" charset="0"/>
              <a:buChar char="•"/>
            </a:pPr>
            <a:r>
              <a:rPr lang="en-US" sz="2600" dirty="0" smtClean="0"/>
              <a:t>+ efficient (230)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86891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Weird fact about disks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600" dirty="0" smtClean="0"/>
              <a:t>Moving the arm </a:t>
            </a:r>
            <a:r>
              <a:rPr lang="en-US" sz="2600" i="1" dirty="0" smtClean="0"/>
              <a:t>accurately </a:t>
            </a:r>
            <a:r>
              <a:rPr lang="en-US" sz="2600" dirty="0" smtClean="0"/>
              <a:t>takes longer than moving it large numbers of tracks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600" dirty="0" smtClean="0"/>
              <a:t>Why might this matter?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54600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Weird fact about disks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600" dirty="0" smtClean="0"/>
              <a:t>Moving the arm </a:t>
            </a:r>
            <a:r>
              <a:rPr lang="en-US" sz="2600" i="1" dirty="0" smtClean="0"/>
              <a:t>accurately </a:t>
            </a:r>
            <a:r>
              <a:rPr lang="en-US" sz="2600" dirty="0" smtClean="0"/>
              <a:t>takes longer than moving it large numbers of tracks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600" dirty="0" smtClean="0"/>
              <a:t>Why might this matter?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SCAN in only one direction then quickly move the arm back to the beginning (quicker than standard find)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C-SCAN</a:t>
            </a:r>
          </a:p>
          <a:p>
            <a:pPr marL="800100" lvl="1" indent="-342900">
              <a:buFont typeface="Arial" charset="0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2349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cs-CZ" sz="2800" dirty="0"/>
              <a:t>95, 180, 34, 119, 11, 123, 62, </a:t>
            </a:r>
            <a:r>
              <a:rPr lang="cs-CZ" sz="2800" dirty="0" smtClean="0"/>
              <a:t>64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Elevator algorithm (C-SCAN)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600" dirty="0" smtClean="0"/>
              <a:t>Pros/cons?</a:t>
            </a:r>
          </a:p>
          <a:p>
            <a:pPr marL="1943100" lvl="3" indent="-342900">
              <a:buFont typeface="Arial" charset="0"/>
              <a:buChar char="•"/>
            </a:pPr>
            <a:r>
              <a:rPr lang="en-US" sz="2600" dirty="0" smtClean="0"/>
              <a:t>+ no starvation</a:t>
            </a:r>
          </a:p>
          <a:p>
            <a:pPr marL="1943100" lvl="3" indent="-342900">
              <a:buFont typeface="Arial" charset="0"/>
              <a:buChar char="•"/>
            </a:pPr>
            <a:r>
              <a:rPr lang="en-US" sz="2600" dirty="0" smtClean="0"/>
              <a:t>- some maintenance</a:t>
            </a:r>
          </a:p>
          <a:p>
            <a:pPr marL="1943100" lvl="3" indent="-342900">
              <a:buFont typeface="Arial" charset="0"/>
              <a:buChar char="•"/>
            </a:pPr>
            <a:r>
              <a:rPr lang="en-US" sz="2600" dirty="0" smtClean="0"/>
              <a:t>+ efficient (187 + large movement)</a:t>
            </a:r>
          </a:p>
          <a:p>
            <a:pPr marL="1943100" lvl="3" indent="-342900">
              <a:buFont typeface="Arial" charset="0"/>
              <a:buChar char="•"/>
            </a:pPr>
            <a:r>
              <a:rPr lang="en-US" sz="2600" dirty="0" smtClean="0"/>
              <a:t>~ goes from 0-199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95915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cs-CZ" sz="2800" dirty="0"/>
              <a:t>95, 180, 34, 119, 11, 123, 62, </a:t>
            </a:r>
            <a:r>
              <a:rPr lang="cs-CZ" sz="2800" dirty="0" smtClean="0"/>
              <a:t>64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Elevator algorithm (C-SCAN)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" t="12386" r="12670" b="31932"/>
          <a:stretch/>
        </p:blipFill>
        <p:spPr>
          <a:xfrm>
            <a:off x="914400" y="3144982"/>
            <a:ext cx="6705600" cy="339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34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cs-CZ" sz="2800" dirty="0"/>
              <a:t>95, 180, 34, 119, 11, 123, 62, </a:t>
            </a:r>
            <a:r>
              <a:rPr lang="cs-CZ" sz="2800" dirty="0" smtClean="0"/>
              <a:t>64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What if we don’t insist on going all the way to the ends?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400" dirty="0" smtClean="0"/>
              <a:t>- need “accurate” arm movement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400" dirty="0" smtClean="0"/>
              <a:t>+ can save some articulation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400" dirty="0" smtClean="0"/>
              <a:t>- might delay reads from inner/outer sectors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85344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cs-CZ" sz="2800" dirty="0"/>
              <a:t>95, 180, 34, 119, 11, 123, 62, </a:t>
            </a:r>
            <a:r>
              <a:rPr lang="cs-CZ" sz="2800" dirty="0" smtClean="0"/>
              <a:t>64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What if we don’t insist on going all the way to the ends? (C-LOOK)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400" dirty="0" smtClean="0"/>
              <a:t>- need “accurate” arm movement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400" dirty="0" smtClean="0"/>
              <a:t>+ can save some articulation (157 + large)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400" dirty="0" smtClean="0"/>
              <a:t>- might delay reads from inner/outer sectors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79365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cs-CZ" sz="2800" dirty="0"/>
              <a:t>95, 180, 34, 119, 11, 123, 62, </a:t>
            </a:r>
            <a:r>
              <a:rPr lang="cs-CZ" sz="2800" dirty="0" smtClean="0"/>
              <a:t>64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C-LOOK (circular look)</a:t>
            </a:r>
            <a:endParaRPr lang="en-US" sz="24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4" t="11931" r="12216" b="36477"/>
          <a:stretch/>
        </p:blipFill>
        <p:spPr>
          <a:xfrm>
            <a:off x="914400" y="3144880"/>
            <a:ext cx="6705600" cy="314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94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/>
              <a:t>Query Evaluation </a:t>
            </a:r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400387" name="AutoShape 3"/>
          <p:cNvSpPr>
            <a:spLocks noChangeArrowheads="1"/>
          </p:cNvSpPr>
          <p:nvPr/>
        </p:nvSpPr>
        <p:spPr bwMode="auto">
          <a:xfrm>
            <a:off x="2811377" y="2208411"/>
            <a:ext cx="3364085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buNone/>
            </a:pPr>
            <a:r>
              <a:rPr lang="en-US" sz="2400" dirty="0">
                <a:latin typeface="Arial"/>
                <a:cs typeface="Arial"/>
              </a:rPr>
              <a:t>Parse &amp; Rewrite Query</a:t>
            </a:r>
          </a:p>
        </p:txBody>
      </p:sp>
      <p:sp>
        <p:nvSpPr>
          <p:cNvPr id="400388" name="AutoShape 4"/>
          <p:cNvSpPr>
            <a:spLocks noChangeArrowheads="1"/>
          </p:cNvSpPr>
          <p:nvPr/>
        </p:nvSpPr>
        <p:spPr bwMode="auto">
          <a:xfrm>
            <a:off x="3064371" y="3065661"/>
            <a:ext cx="2829522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buNone/>
            </a:pPr>
            <a:r>
              <a:rPr lang="en-US" sz="2400">
                <a:latin typeface="Arial"/>
                <a:cs typeface="Arial"/>
              </a:rPr>
              <a:t>Select Logical Plan</a:t>
            </a:r>
          </a:p>
        </p:txBody>
      </p:sp>
      <p:sp>
        <p:nvSpPr>
          <p:cNvPr id="400389" name="AutoShape 5"/>
          <p:cNvSpPr>
            <a:spLocks noChangeArrowheads="1"/>
          </p:cNvSpPr>
          <p:nvPr/>
        </p:nvSpPr>
        <p:spPr bwMode="auto">
          <a:xfrm>
            <a:off x="2978978" y="3922911"/>
            <a:ext cx="3001893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buNone/>
            </a:pPr>
            <a:r>
              <a:rPr lang="en-US" sz="2400">
                <a:latin typeface="Arial"/>
                <a:cs typeface="Arial"/>
              </a:rPr>
              <a:t>Select Physical Plan</a:t>
            </a:r>
          </a:p>
        </p:txBody>
      </p:sp>
      <p:sp>
        <p:nvSpPr>
          <p:cNvPr id="400390" name="AutoShape 6"/>
          <p:cNvSpPr>
            <a:spLocks noChangeArrowheads="1"/>
          </p:cNvSpPr>
          <p:nvPr/>
        </p:nvSpPr>
        <p:spPr bwMode="auto">
          <a:xfrm>
            <a:off x="3151163" y="4875411"/>
            <a:ext cx="2655938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buNone/>
            </a:pPr>
            <a:r>
              <a:rPr lang="en-US" sz="2400" b="1" dirty="0">
                <a:latin typeface="Arial"/>
                <a:cs typeface="Arial"/>
              </a:rPr>
              <a:t>Query Execution</a:t>
            </a:r>
          </a:p>
        </p:txBody>
      </p:sp>
      <p:sp>
        <p:nvSpPr>
          <p:cNvPr id="400391" name="AutoShape 7"/>
          <p:cNvSpPr>
            <a:spLocks noChangeArrowheads="1"/>
          </p:cNvSpPr>
          <p:nvPr/>
        </p:nvSpPr>
        <p:spPr bwMode="auto">
          <a:xfrm>
            <a:off x="3581400" y="5685235"/>
            <a:ext cx="1828800" cy="992981"/>
          </a:xfrm>
          <a:prstGeom prst="can">
            <a:avLst>
              <a:gd name="adj" fmla="val 3594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sz="2400">
                <a:latin typeface="Arial"/>
                <a:cs typeface="Arial"/>
              </a:rPr>
              <a:t>Disk</a:t>
            </a:r>
          </a:p>
        </p:txBody>
      </p:sp>
      <p:cxnSp>
        <p:nvCxnSpPr>
          <p:cNvPr id="400392" name="AutoShape 8"/>
          <p:cNvCxnSpPr>
            <a:cxnSpLocks noChangeShapeType="1"/>
            <a:stCxn id="400387" idx="2"/>
            <a:endCxn id="400388" idx="0"/>
          </p:cNvCxnSpPr>
          <p:nvPr/>
        </p:nvCxnSpPr>
        <p:spPr bwMode="auto">
          <a:xfrm flipH="1">
            <a:off x="4479132" y="2719189"/>
            <a:ext cx="14288" cy="34647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00393" name="AutoShape 9"/>
          <p:cNvCxnSpPr>
            <a:cxnSpLocks noChangeShapeType="1"/>
            <a:stCxn id="400388" idx="2"/>
            <a:endCxn id="400389" idx="0"/>
          </p:cNvCxnSpPr>
          <p:nvPr/>
        </p:nvCxnSpPr>
        <p:spPr bwMode="auto">
          <a:xfrm>
            <a:off x="4479132" y="3576439"/>
            <a:ext cx="793" cy="34647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00394" name="AutoShape 10"/>
          <p:cNvCxnSpPr>
            <a:cxnSpLocks noChangeShapeType="1"/>
            <a:stCxn id="400389" idx="2"/>
            <a:endCxn id="400390" idx="0"/>
          </p:cNvCxnSpPr>
          <p:nvPr/>
        </p:nvCxnSpPr>
        <p:spPr bwMode="auto">
          <a:xfrm flipH="1">
            <a:off x="4479132" y="4433689"/>
            <a:ext cx="793" cy="44172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00395" name="AutoShape 11"/>
          <p:cNvCxnSpPr>
            <a:cxnSpLocks noChangeShapeType="1"/>
            <a:stCxn id="400390" idx="2"/>
            <a:endCxn id="400391" idx="1"/>
          </p:cNvCxnSpPr>
          <p:nvPr/>
        </p:nvCxnSpPr>
        <p:spPr bwMode="auto">
          <a:xfrm>
            <a:off x="4479132" y="5386189"/>
            <a:ext cx="16668" cy="29904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0396" name="Text Box 12"/>
          <p:cNvSpPr txBox="1">
            <a:spLocks noChangeArrowheads="1"/>
          </p:cNvSpPr>
          <p:nvPr/>
        </p:nvSpPr>
        <p:spPr bwMode="auto">
          <a:xfrm>
            <a:off x="3657600" y="1443038"/>
            <a:ext cx="1644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None/>
            </a:pPr>
            <a:r>
              <a:rPr lang="en-US" sz="2400">
                <a:latin typeface="Arial"/>
                <a:cs typeface="Arial"/>
              </a:rPr>
              <a:t>SQL query</a:t>
            </a:r>
          </a:p>
        </p:txBody>
      </p:sp>
      <p:cxnSp>
        <p:nvCxnSpPr>
          <p:cNvPr id="400397" name="AutoShape 13"/>
          <p:cNvCxnSpPr>
            <a:cxnSpLocks noChangeShapeType="1"/>
            <a:stCxn id="400396" idx="2"/>
            <a:endCxn id="400387" idx="0"/>
          </p:cNvCxnSpPr>
          <p:nvPr/>
        </p:nvCxnSpPr>
        <p:spPr bwMode="auto">
          <a:xfrm>
            <a:off x="4479851" y="1904703"/>
            <a:ext cx="13569" cy="3037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0398" name="AutoShape 14"/>
          <p:cNvSpPr>
            <a:spLocks/>
          </p:cNvSpPr>
          <p:nvPr/>
        </p:nvSpPr>
        <p:spPr bwMode="auto">
          <a:xfrm>
            <a:off x="2530475" y="2895600"/>
            <a:ext cx="533400" cy="1752599"/>
          </a:xfrm>
          <a:prstGeom prst="leftBrace">
            <a:avLst>
              <a:gd name="adj1" fmla="val 2381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normAutofit/>
          </a:bodyPr>
          <a:lstStyle/>
          <a:p>
            <a:pPr>
              <a:buNone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400399" name="Text Box 15"/>
          <p:cNvSpPr txBox="1">
            <a:spLocks noChangeArrowheads="1"/>
          </p:cNvSpPr>
          <p:nvPr/>
        </p:nvSpPr>
        <p:spPr bwMode="auto">
          <a:xfrm>
            <a:off x="838200" y="3236913"/>
            <a:ext cx="18269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None/>
            </a:pPr>
            <a:r>
              <a:rPr lang="en-US" sz="2400" dirty="0">
                <a:latin typeface="Arial"/>
                <a:cs typeface="Arial"/>
              </a:rPr>
              <a:t>Query</a:t>
            </a:r>
            <a:br>
              <a:rPr lang="en-US" sz="2400" dirty="0">
                <a:latin typeface="Arial"/>
                <a:cs typeface="Arial"/>
              </a:rPr>
            </a:br>
            <a:r>
              <a:rPr lang="en-US" sz="2400" dirty="0">
                <a:latin typeface="Arial"/>
                <a:cs typeface="Arial"/>
              </a:rPr>
              <a:t>optimization</a:t>
            </a:r>
          </a:p>
        </p:txBody>
      </p:sp>
      <p:sp>
        <p:nvSpPr>
          <p:cNvPr id="400400" name="AutoShape 16"/>
          <p:cNvSpPr>
            <a:spLocks noChangeArrowheads="1"/>
          </p:cNvSpPr>
          <p:nvPr/>
        </p:nvSpPr>
        <p:spPr bwMode="auto">
          <a:xfrm>
            <a:off x="6873439" y="2727256"/>
            <a:ext cx="2090026" cy="1168539"/>
          </a:xfrm>
          <a:prstGeom prst="wedgeEllipseCallout">
            <a:avLst>
              <a:gd name="adj1" fmla="val -165352"/>
              <a:gd name="adj2" fmla="val 379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buNone/>
            </a:pPr>
            <a:r>
              <a:rPr lang="en-US" sz="2400" dirty="0">
                <a:latin typeface="Arial"/>
                <a:cs typeface="Arial"/>
              </a:rPr>
              <a:t>Logical</a:t>
            </a:r>
            <a:br>
              <a:rPr lang="en-US" sz="2400" dirty="0">
                <a:latin typeface="Arial"/>
                <a:cs typeface="Arial"/>
              </a:rPr>
            </a:br>
            <a:r>
              <a:rPr lang="en-US" sz="2400" dirty="0" smtClean="0">
                <a:latin typeface="Arial"/>
                <a:cs typeface="Arial"/>
              </a:rPr>
              <a:t>plan (RA)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400401" name="AutoShape 17"/>
          <p:cNvSpPr>
            <a:spLocks noChangeArrowheads="1"/>
          </p:cNvSpPr>
          <p:nvPr/>
        </p:nvSpPr>
        <p:spPr bwMode="auto">
          <a:xfrm>
            <a:off x="173996" y="5130800"/>
            <a:ext cx="2588188" cy="1168539"/>
          </a:xfrm>
          <a:prstGeom prst="wedgeEllipseCallout">
            <a:avLst>
              <a:gd name="adj1" fmla="val 118214"/>
              <a:gd name="adj2" fmla="val -1549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</a:rPr>
              <a:t>Disk</a:t>
            </a:r>
          </a:p>
          <a:p>
            <a:pPr algn="ctr" eaLnBrk="1" hangingPunct="1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</a:rPr>
              <a:t>Scheduling</a:t>
            </a:r>
            <a:endParaRPr lang="en-US" sz="24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7136416" y="4251256"/>
            <a:ext cx="1873630" cy="1168539"/>
          </a:xfrm>
          <a:prstGeom prst="wedgeEllipseCallout">
            <a:avLst>
              <a:gd name="adj1" fmla="val -163773"/>
              <a:gd name="adj2" fmla="val -600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buNone/>
            </a:pPr>
            <a:r>
              <a:rPr lang="en-US" sz="2400" dirty="0">
                <a:latin typeface="Arial"/>
                <a:cs typeface="Arial"/>
              </a:rPr>
              <a:t>Physical</a:t>
            </a:r>
            <a:br>
              <a:rPr lang="en-US" sz="2400" dirty="0">
                <a:latin typeface="Arial"/>
                <a:cs typeface="Arial"/>
              </a:rPr>
            </a:br>
            <a:r>
              <a:rPr lang="en-US" sz="2400" dirty="0" smtClean="0">
                <a:latin typeface="Arial"/>
                <a:cs typeface="Arial"/>
              </a:rPr>
              <a:t>plan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160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smtClean="0"/>
              <a:t>Disk I/O behavior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smtClean="0"/>
              <a:t>Very rare to have requests come in one at a time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600" smtClean="0"/>
              <a:t>Requests come in batches, i.e. read the whole file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600" smtClean="0"/>
              <a:t>How does the hardware process a batch?</a:t>
            </a:r>
          </a:p>
        </p:txBody>
      </p:sp>
    </p:spTree>
    <p:extLst>
      <p:ext uri="{BB962C8B-B14F-4D97-AF65-F5344CB8AC3E}">
        <p14:creationId xmlns:p14="http://schemas.microsoft.com/office/powerpoint/2010/main" val="102893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Query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Design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Query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DBMS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Hardware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Single machine optimization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Hardware </a:t>
            </a:r>
            <a:r>
              <a:rPr lang="en-US" sz="2800" dirty="0" err="1" smtClean="0"/>
              <a:t>scaleup</a:t>
            </a: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96722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compute in parallel?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Multi-cores:</a:t>
            </a:r>
          </a:p>
          <a:p>
            <a:pPr lvl="1"/>
            <a:r>
              <a:rPr lang="en-US" dirty="0" smtClean="0"/>
              <a:t>Most processors have multiple cores</a:t>
            </a:r>
          </a:p>
          <a:p>
            <a:pPr lvl="1"/>
            <a:r>
              <a:rPr lang="en-US" dirty="0" smtClean="0"/>
              <a:t>This trend will likely increase in the future</a:t>
            </a:r>
          </a:p>
          <a:p>
            <a:endParaRPr lang="en-US" dirty="0"/>
          </a:p>
          <a:p>
            <a:r>
              <a:rPr lang="en-US" dirty="0" smtClean="0"/>
              <a:t>Big data: too large to fit in main memory</a:t>
            </a:r>
          </a:p>
          <a:p>
            <a:pPr lvl="1"/>
            <a:r>
              <a:rPr lang="en-US" dirty="0" smtClean="0"/>
              <a:t>Distributed query processing on 100x-1000x servers</a:t>
            </a:r>
          </a:p>
          <a:p>
            <a:pPr lvl="1"/>
            <a:r>
              <a:rPr lang="en-US" dirty="0" smtClean="0"/>
              <a:t>Widely available now using cloud services</a:t>
            </a:r>
          </a:p>
          <a:p>
            <a:pPr lvl="1"/>
            <a:r>
              <a:rPr lang="en-US" dirty="0" smtClean="0"/>
              <a:t>Recall HW3 and HW6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77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Metrics </a:t>
            </a:r>
            <a:br>
              <a:rPr lang="en-US" dirty="0" smtClean="0"/>
            </a:br>
            <a:r>
              <a:rPr lang="en-US" dirty="0" smtClean="0"/>
              <a:t>for Parallel </a:t>
            </a:r>
            <a:r>
              <a:rPr lang="en-US" dirty="0" err="1" smtClean="0"/>
              <a:t>DBMSs</a:t>
            </a:r>
            <a:endParaRPr lang="en-US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120951" y="1600200"/>
            <a:ext cx="89177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</a:t>
            </a:r>
            <a:r>
              <a:rPr lang="en-US" dirty="0" smtClean="0">
                <a:solidFill>
                  <a:srgbClr val="000000"/>
                </a:solidFill>
              </a:rPr>
              <a:t>odes = processors, computers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Speedup: </a:t>
            </a:r>
          </a:p>
          <a:p>
            <a:pPr lvl="1"/>
            <a:r>
              <a:rPr lang="en-US" dirty="0" smtClean="0"/>
              <a:t>More nodes, same data </a:t>
            </a:r>
            <a:r>
              <a:rPr lang="en-US" dirty="0" smtClean="0">
                <a:sym typeface="Wingdings" charset="2"/>
              </a:rPr>
              <a:t> higher speed</a:t>
            </a:r>
          </a:p>
          <a:p>
            <a:pPr lvl="1"/>
            <a:endParaRPr lang="en-US" dirty="0" smtClean="0">
              <a:sym typeface="Wingdings" charset="2"/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Scaleup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dirty="0" smtClean="0"/>
              <a:t>More nodes, more data </a:t>
            </a:r>
            <a:r>
              <a:rPr lang="en-US" dirty="0" smtClean="0">
                <a:sym typeface="Wingdings" charset="2"/>
              </a:rPr>
              <a:t> same speed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044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 v.s. Non-linear Speedup</a:t>
            </a:r>
          </a:p>
        </p:txBody>
      </p:sp>
      <p:cxnSp>
        <p:nvCxnSpPr>
          <p:cNvPr id="40964" name="Straight Arrow Connector 6"/>
          <p:cNvCxnSpPr>
            <a:cxnSpLocks noChangeShapeType="1"/>
          </p:cNvCxnSpPr>
          <p:nvPr/>
        </p:nvCxnSpPr>
        <p:spPr bwMode="auto">
          <a:xfrm>
            <a:off x="838200" y="5791200"/>
            <a:ext cx="7772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965" name="Straight Arrow Connector 8"/>
          <p:cNvCxnSpPr>
            <a:cxnSpLocks noChangeShapeType="1"/>
          </p:cNvCxnSpPr>
          <p:nvPr/>
        </p:nvCxnSpPr>
        <p:spPr bwMode="auto">
          <a:xfrm rot="5400000" flipH="1" flipV="1">
            <a:off x="-722313" y="3922715"/>
            <a:ext cx="4800602" cy="31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966" name="Straight Connector 11"/>
          <p:cNvCxnSpPr>
            <a:cxnSpLocks noChangeShapeType="1"/>
          </p:cNvCxnSpPr>
          <p:nvPr/>
        </p:nvCxnSpPr>
        <p:spPr bwMode="auto">
          <a:xfrm flipV="1">
            <a:off x="1828800" y="1905000"/>
            <a:ext cx="54864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0967" name="TextBox 12"/>
          <p:cNvSpPr txBox="1">
            <a:spLocks noChangeArrowheads="1"/>
          </p:cNvSpPr>
          <p:nvPr/>
        </p:nvSpPr>
        <p:spPr bwMode="auto">
          <a:xfrm>
            <a:off x="4972682" y="5867400"/>
            <a:ext cx="15127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# nodes (=P)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0968" name="TextBox 13"/>
          <p:cNvSpPr txBox="1">
            <a:spLocks noChangeArrowheads="1"/>
          </p:cNvSpPr>
          <p:nvPr/>
        </p:nvSpPr>
        <p:spPr bwMode="auto">
          <a:xfrm>
            <a:off x="130241" y="1686580"/>
            <a:ext cx="16223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Speedup</a:t>
            </a:r>
          </a:p>
        </p:txBody>
      </p:sp>
      <p:sp>
        <p:nvSpPr>
          <p:cNvPr id="40969" name="Freeform 16"/>
          <p:cNvSpPr>
            <a:spLocks noChangeArrowheads="1"/>
          </p:cNvSpPr>
          <p:nvPr/>
        </p:nvSpPr>
        <p:spPr bwMode="auto">
          <a:xfrm>
            <a:off x="1998663" y="3073400"/>
            <a:ext cx="5672137" cy="2057400"/>
          </a:xfrm>
          <a:custGeom>
            <a:avLst/>
            <a:gdLst>
              <a:gd name="T0" fmla="*/ 0 w 5672667"/>
              <a:gd name="T1" fmla="*/ 2057400 h 2057400"/>
              <a:gd name="T2" fmla="*/ 1456131 w 5672667"/>
              <a:gd name="T3" fmla="*/ 1244600 h 2057400"/>
              <a:gd name="T4" fmla="*/ 2759876 w 5672667"/>
              <a:gd name="T5" fmla="*/ 584200 h 2057400"/>
              <a:gd name="T6" fmla="*/ 4182143 w 5672667"/>
              <a:gd name="T7" fmla="*/ 177800 h 2057400"/>
              <a:gd name="T8" fmla="*/ 5181116 w 5672667"/>
              <a:gd name="T9" fmla="*/ 25400 h 2057400"/>
              <a:gd name="T10" fmla="*/ 5672137 w 5672667"/>
              <a:gd name="T11" fmla="*/ 25400 h 2057400"/>
              <a:gd name="T12" fmla="*/ 5672137 w 5672667"/>
              <a:gd name="T13" fmla="*/ 25400 h 20574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672667"/>
              <a:gd name="T22" fmla="*/ 0 h 2057400"/>
              <a:gd name="T23" fmla="*/ 5672667 w 5672667"/>
              <a:gd name="T24" fmla="*/ 2057400 h 20574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672667" h="2057400">
                <a:moveTo>
                  <a:pt x="0" y="2057400"/>
                </a:moveTo>
                <a:cubicBezTo>
                  <a:pt x="498122" y="1773766"/>
                  <a:pt x="996245" y="1490133"/>
                  <a:pt x="1456267" y="1244600"/>
                </a:cubicBezTo>
                <a:cubicBezTo>
                  <a:pt x="1916289" y="999067"/>
                  <a:pt x="2305756" y="762000"/>
                  <a:pt x="2760134" y="584200"/>
                </a:cubicBezTo>
                <a:cubicBezTo>
                  <a:pt x="3214512" y="406400"/>
                  <a:pt x="3778957" y="270933"/>
                  <a:pt x="4182534" y="177800"/>
                </a:cubicBezTo>
                <a:cubicBezTo>
                  <a:pt x="4586111" y="84667"/>
                  <a:pt x="4933245" y="50800"/>
                  <a:pt x="5181600" y="25400"/>
                </a:cubicBezTo>
                <a:cubicBezTo>
                  <a:pt x="5429955" y="0"/>
                  <a:pt x="5672667" y="25400"/>
                  <a:pt x="5672667" y="2540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12" name="Straight Connector 17"/>
          <p:cNvCxnSpPr>
            <a:cxnSpLocks noChangeShapeType="1"/>
          </p:cNvCxnSpPr>
          <p:nvPr/>
        </p:nvCxnSpPr>
        <p:spPr bwMode="auto">
          <a:xfrm rot="5400000">
            <a:off x="1752601" y="5791200"/>
            <a:ext cx="304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Straight Connector 18"/>
          <p:cNvCxnSpPr>
            <a:cxnSpLocks noChangeShapeType="1"/>
          </p:cNvCxnSpPr>
          <p:nvPr/>
        </p:nvCxnSpPr>
        <p:spPr bwMode="auto">
          <a:xfrm rot="5400000">
            <a:off x="3658394" y="5790406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" name="Straight Connector 19"/>
          <p:cNvCxnSpPr>
            <a:cxnSpLocks noChangeShapeType="1"/>
          </p:cNvCxnSpPr>
          <p:nvPr/>
        </p:nvCxnSpPr>
        <p:spPr bwMode="auto">
          <a:xfrm rot="5400000">
            <a:off x="5714207" y="5790406"/>
            <a:ext cx="304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Straight Connector 20"/>
          <p:cNvCxnSpPr>
            <a:cxnSpLocks noChangeShapeType="1"/>
          </p:cNvCxnSpPr>
          <p:nvPr/>
        </p:nvCxnSpPr>
        <p:spPr bwMode="auto">
          <a:xfrm rot="5400000">
            <a:off x="7847807" y="5790406"/>
            <a:ext cx="304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6" name="TextBox 21"/>
          <p:cNvSpPr txBox="1">
            <a:spLocks noChangeArrowheads="1"/>
          </p:cNvSpPr>
          <p:nvPr/>
        </p:nvSpPr>
        <p:spPr bwMode="auto">
          <a:xfrm>
            <a:off x="1676400" y="5105400"/>
            <a:ext cx="51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Arial"/>
              </a:rPr>
              <a:t>×1</a:t>
            </a:r>
          </a:p>
        </p:txBody>
      </p:sp>
      <p:sp>
        <p:nvSpPr>
          <p:cNvPr id="17" name="TextBox 22"/>
          <p:cNvSpPr txBox="1">
            <a:spLocks noChangeArrowheads="1"/>
          </p:cNvSpPr>
          <p:nvPr/>
        </p:nvSpPr>
        <p:spPr bwMode="auto">
          <a:xfrm>
            <a:off x="3602038" y="5105400"/>
            <a:ext cx="512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</a:rPr>
              <a:t>×5</a:t>
            </a:r>
          </a:p>
        </p:txBody>
      </p:sp>
      <p:sp>
        <p:nvSpPr>
          <p:cNvPr id="18" name="TextBox 23"/>
          <p:cNvSpPr txBox="1">
            <a:spLocks noChangeArrowheads="1"/>
          </p:cNvSpPr>
          <p:nvPr/>
        </p:nvSpPr>
        <p:spPr bwMode="auto">
          <a:xfrm>
            <a:off x="5638800" y="5100638"/>
            <a:ext cx="666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</a:rPr>
              <a:t>×10</a:t>
            </a:r>
          </a:p>
        </p:txBody>
      </p:sp>
      <p:sp>
        <p:nvSpPr>
          <p:cNvPr id="19" name="TextBox 24"/>
          <p:cNvSpPr txBox="1">
            <a:spLocks noChangeArrowheads="1"/>
          </p:cNvSpPr>
          <p:nvPr/>
        </p:nvSpPr>
        <p:spPr bwMode="auto">
          <a:xfrm>
            <a:off x="7715250" y="5105400"/>
            <a:ext cx="666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</a:rPr>
              <a:t>×15</a:t>
            </a:r>
          </a:p>
        </p:txBody>
      </p:sp>
      <p:sp>
        <p:nvSpPr>
          <p:cNvPr id="2" name="TextBox 1"/>
          <p:cNvSpPr txBox="1"/>
          <p:nvPr/>
        </p:nvSpPr>
        <p:spPr>
          <a:xfrm rot="19869452">
            <a:off x="6281033" y="1828947"/>
            <a:ext cx="685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Ideal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564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</a:t>
            </a:r>
            <a:r>
              <a:rPr lang="en-US" dirty="0" err="1" smtClean="0"/>
              <a:t>v.s</a:t>
            </a:r>
            <a:r>
              <a:rPr lang="en-US" dirty="0" smtClean="0"/>
              <a:t>. Non-linear </a:t>
            </a:r>
            <a:r>
              <a:rPr lang="en-US" dirty="0" err="1" smtClean="0"/>
              <a:t>Scaleup</a:t>
            </a:r>
            <a:endParaRPr lang="en-US" dirty="0" smtClean="0"/>
          </a:p>
        </p:txBody>
      </p:sp>
      <p:cxnSp>
        <p:nvCxnSpPr>
          <p:cNvPr id="41988" name="Straight Arrow Connector 6"/>
          <p:cNvCxnSpPr>
            <a:cxnSpLocks noChangeShapeType="1"/>
          </p:cNvCxnSpPr>
          <p:nvPr/>
        </p:nvCxnSpPr>
        <p:spPr bwMode="auto">
          <a:xfrm>
            <a:off x="838200" y="5791200"/>
            <a:ext cx="7772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1989" name="Straight Arrow Connector 8"/>
          <p:cNvCxnSpPr>
            <a:cxnSpLocks noChangeShapeType="1"/>
          </p:cNvCxnSpPr>
          <p:nvPr/>
        </p:nvCxnSpPr>
        <p:spPr bwMode="auto">
          <a:xfrm rot="16200000" flipV="1">
            <a:off x="-800100" y="4000497"/>
            <a:ext cx="4953002" cy="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1990" name="Straight Connector 11"/>
          <p:cNvCxnSpPr>
            <a:cxnSpLocks noChangeShapeType="1"/>
          </p:cNvCxnSpPr>
          <p:nvPr/>
        </p:nvCxnSpPr>
        <p:spPr bwMode="auto">
          <a:xfrm rot="1817983" flipV="1">
            <a:off x="2234388" y="1905000"/>
            <a:ext cx="54864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1" name="TextBox 12"/>
          <p:cNvSpPr txBox="1">
            <a:spLocks noChangeArrowheads="1"/>
          </p:cNvSpPr>
          <p:nvPr/>
        </p:nvSpPr>
        <p:spPr bwMode="auto">
          <a:xfrm>
            <a:off x="2750083" y="5943600"/>
            <a:ext cx="30395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Arial"/>
              </a:rPr>
              <a:t># </a:t>
            </a:r>
            <a:r>
              <a:rPr lang="en-US" sz="1800" dirty="0" smtClean="0">
                <a:solidFill>
                  <a:prstClr val="black"/>
                </a:solidFill>
                <a:latin typeface="Arial"/>
              </a:rPr>
              <a:t>nodes (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=P) AND data size </a:t>
            </a:r>
          </a:p>
        </p:txBody>
      </p:sp>
      <p:sp>
        <p:nvSpPr>
          <p:cNvPr id="41992" name="TextBox 13"/>
          <p:cNvSpPr txBox="1">
            <a:spLocks noChangeArrowheads="1"/>
          </p:cNvSpPr>
          <p:nvPr/>
        </p:nvSpPr>
        <p:spPr bwMode="auto">
          <a:xfrm>
            <a:off x="194128" y="1676400"/>
            <a:ext cx="14822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Batch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err="1" smtClean="0">
                <a:solidFill>
                  <a:prstClr val="black"/>
                </a:solidFill>
                <a:latin typeface="Arial"/>
              </a:rPr>
              <a:t>Scaleup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1993" name="Freeform 16"/>
          <p:cNvSpPr>
            <a:spLocks noChangeArrowheads="1"/>
          </p:cNvSpPr>
          <p:nvPr/>
        </p:nvSpPr>
        <p:spPr bwMode="auto">
          <a:xfrm rot="1817983">
            <a:off x="1998663" y="3073400"/>
            <a:ext cx="5672137" cy="2057400"/>
          </a:xfrm>
          <a:custGeom>
            <a:avLst/>
            <a:gdLst>
              <a:gd name="T0" fmla="*/ 0 w 5672667"/>
              <a:gd name="T1" fmla="*/ 2057400 h 2057400"/>
              <a:gd name="T2" fmla="*/ 1456131 w 5672667"/>
              <a:gd name="T3" fmla="*/ 1244600 h 2057400"/>
              <a:gd name="T4" fmla="*/ 2759876 w 5672667"/>
              <a:gd name="T5" fmla="*/ 584200 h 2057400"/>
              <a:gd name="T6" fmla="*/ 4182143 w 5672667"/>
              <a:gd name="T7" fmla="*/ 177800 h 2057400"/>
              <a:gd name="T8" fmla="*/ 5181116 w 5672667"/>
              <a:gd name="T9" fmla="*/ 25400 h 2057400"/>
              <a:gd name="T10" fmla="*/ 5672137 w 5672667"/>
              <a:gd name="T11" fmla="*/ 25400 h 2057400"/>
              <a:gd name="T12" fmla="*/ 5672137 w 5672667"/>
              <a:gd name="T13" fmla="*/ 25400 h 20574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672667"/>
              <a:gd name="T22" fmla="*/ 0 h 2057400"/>
              <a:gd name="T23" fmla="*/ 5672667 w 5672667"/>
              <a:gd name="T24" fmla="*/ 2057400 h 20574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672667" h="2057400">
                <a:moveTo>
                  <a:pt x="0" y="2057400"/>
                </a:moveTo>
                <a:cubicBezTo>
                  <a:pt x="498122" y="1773766"/>
                  <a:pt x="996245" y="1490133"/>
                  <a:pt x="1456267" y="1244600"/>
                </a:cubicBezTo>
                <a:cubicBezTo>
                  <a:pt x="1916289" y="999067"/>
                  <a:pt x="2305756" y="762000"/>
                  <a:pt x="2760134" y="584200"/>
                </a:cubicBezTo>
                <a:cubicBezTo>
                  <a:pt x="3214512" y="406400"/>
                  <a:pt x="3778957" y="270933"/>
                  <a:pt x="4182534" y="177800"/>
                </a:cubicBezTo>
                <a:cubicBezTo>
                  <a:pt x="4586111" y="84667"/>
                  <a:pt x="4933245" y="50800"/>
                  <a:pt x="5181600" y="25400"/>
                </a:cubicBezTo>
                <a:cubicBezTo>
                  <a:pt x="5429955" y="0"/>
                  <a:pt x="5672667" y="25400"/>
                  <a:pt x="5672667" y="2540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41994" name="Straight Connector 17"/>
          <p:cNvCxnSpPr>
            <a:cxnSpLocks noChangeShapeType="1"/>
          </p:cNvCxnSpPr>
          <p:nvPr/>
        </p:nvCxnSpPr>
        <p:spPr bwMode="auto">
          <a:xfrm rot="5400000">
            <a:off x="1752601" y="5791200"/>
            <a:ext cx="304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5" name="Straight Connector 18"/>
          <p:cNvCxnSpPr>
            <a:cxnSpLocks noChangeShapeType="1"/>
          </p:cNvCxnSpPr>
          <p:nvPr/>
        </p:nvCxnSpPr>
        <p:spPr bwMode="auto">
          <a:xfrm rot="5400000">
            <a:off x="3658394" y="5790406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6" name="Straight Connector 19"/>
          <p:cNvCxnSpPr>
            <a:cxnSpLocks noChangeShapeType="1"/>
          </p:cNvCxnSpPr>
          <p:nvPr/>
        </p:nvCxnSpPr>
        <p:spPr bwMode="auto">
          <a:xfrm rot="5400000">
            <a:off x="5714207" y="5790406"/>
            <a:ext cx="304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7" name="Straight Connector 20"/>
          <p:cNvCxnSpPr>
            <a:cxnSpLocks noChangeShapeType="1"/>
          </p:cNvCxnSpPr>
          <p:nvPr/>
        </p:nvCxnSpPr>
        <p:spPr bwMode="auto">
          <a:xfrm rot="5400000">
            <a:off x="7847807" y="5790406"/>
            <a:ext cx="304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8" name="TextBox 21"/>
          <p:cNvSpPr txBox="1">
            <a:spLocks noChangeArrowheads="1"/>
          </p:cNvSpPr>
          <p:nvPr/>
        </p:nvSpPr>
        <p:spPr bwMode="auto">
          <a:xfrm>
            <a:off x="1676400" y="5105400"/>
            <a:ext cx="51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Arial"/>
              </a:rPr>
              <a:t>×1</a:t>
            </a:r>
          </a:p>
        </p:txBody>
      </p:sp>
      <p:sp>
        <p:nvSpPr>
          <p:cNvPr id="41999" name="TextBox 22"/>
          <p:cNvSpPr txBox="1">
            <a:spLocks noChangeArrowheads="1"/>
          </p:cNvSpPr>
          <p:nvPr/>
        </p:nvSpPr>
        <p:spPr bwMode="auto">
          <a:xfrm>
            <a:off x="3602038" y="5105400"/>
            <a:ext cx="512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</a:rPr>
              <a:t>×5</a:t>
            </a:r>
          </a:p>
        </p:txBody>
      </p:sp>
      <p:sp>
        <p:nvSpPr>
          <p:cNvPr id="42000" name="TextBox 23"/>
          <p:cNvSpPr txBox="1">
            <a:spLocks noChangeArrowheads="1"/>
          </p:cNvSpPr>
          <p:nvPr/>
        </p:nvSpPr>
        <p:spPr bwMode="auto">
          <a:xfrm>
            <a:off x="5638800" y="5100638"/>
            <a:ext cx="666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</a:rPr>
              <a:t>×10</a:t>
            </a:r>
          </a:p>
        </p:txBody>
      </p:sp>
      <p:sp>
        <p:nvSpPr>
          <p:cNvPr id="42001" name="TextBox 24"/>
          <p:cNvSpPr txBox="1">
            <a:spLocks noChangeArrowheads="1"/>
          </p:cNvSpPr>
          <p:nvPr/>
        </p:nvSpPr>
        <p:spPr bwMode="auto">
          <a:xfrm>
            <a:off x="7715250" y="5105400"/>
            <a:ext cx="666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/>
              </a:rPr>
              <a:t>×15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51062" y="3021960"/>
            <a:ext cx="685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Ideal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16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ym typeface="Wingdings" charset="2"/>
              </a:rPr>
              <a:t>Why Sub-linear Speedup and </a:t>
            </a:r>
            <a:r>
              <a:rPr lang="en-US" dirty="0" err="1" smtClean="0">
                <a:sym typeface="Wingdings" charset="2"/>
              </a:rPr>
              <a:t>Scaleup</a:t>
            </a:r>
            <a:r>
              <a:rPr lang="en-US" dirty="0" smtClean="0">
                <a:sym typeface="Wingdings" charset="2"/>
              </a:rPr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sym typeface="Wingdings" charset="2"/>
              </a:rPr>
              <a:t>Startup cost</a:t>
            </a:r>
            <a:r>
              <a:rPr lang="en-US" dirty="0" smtClean="0">
                <a:sym typeface="Wingdings" charset="2"/>
              </a:rPr>
              <a:t> </a:t>
            </a:r>
          </a:p>
          <a:p>
            <a:pPr lvl="1"/>
            <a:r>
              <a:rPr lang="en-US" dirty="0" smtClean="0">
                <a:sym typeface="Wingdings" charset="2"/>
              </a:rPr>
              <a:t>Cost of starting an operation on many nodes</a:t>
            </a:r>
          </a:p>
          <a:p>
            <a:endParaRPr lang="en-US" dirty="0" smtClean="0">
              <a:sym typeface="Wingdings" charset="2"/>
            </a:endParaRPr>
          </a:p>
          <a:p>
            <a:r>
              <a:rPr lang="en-US" dirty="0" smtClean="0">
                <a:solidFill>
                  <a:srgbClr val="FF0000"/>
                </a:solidFill>
                <a:sym typeface="Wingdings" charset="2"/>
              </a:rPr>
              <a:t>Interference</a:t>
            </a:r>
            <a:endParaRPr lang="en-US" dirty="0" smtClean="0">
              <a:sym typeface="Wingdings" charset="2"/>
            </a:endParaRPr>
          </a:p>
          <a:p>
            <a:pPr lvl="1"/>
            <a:r>
              <a:rPr lang="en-US" dirty="0" smtClean="0">
                <a:sym typeface="Wingdings" charset="2"/>
              </a:rPr>
              <a:t>Contention for resources between nodes</a:t>
            </a:r>
          </a:p>
          <a:p>
            <a:endParaRPr lang="en-US" dirty="0" smtClean="0">
              <a:solidFill>
                <a:srgbClr val="FF0000"/>
              </a:solidFill>
              <a:sym typeface="Wingdings" charset="2"/>
            </a:endParaRPr>
          </a:p>
          <a:p>
            <a:r>
              <a:rPr lang="en-US" dirty="0" smtClean="0">
                <a:solidFill>
                  <a:srgbClr val="FF0000"/>
                </a:solidFill>
                <a:sym typeface="Wingdings" charset="2"/>
              </a:rPr>
              <a:t>Skew</a:t>
            </a:r>
            <a:endParaRPr lang="en-US" dirty="0" smtClean="0">
              <a:sym typeface="Wingdings" charset="2"/>
            </a:endParaRPr>
          </a:p>
          <a:p>
            <a:pPr lvl="1"/>
            <a:r>
              <a:rPr lang="en-US" dirty="0" smtClean="0">
                <a:sym typeface="Wingdings" charset="2"/>
              </a:rPr>
              <a:t>Slowest node becomes the bottleneck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22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Architectures for Parallel Databases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737488"/>
            <a:ext cx="8229600" cy="4525963"/>
          </a:xfrm>
        </p:spPr>
        <p:txBody>
          <a:bodyPr/>
          <a:lstStyle/>
          <a:p>
            <a:r>
              <a:rPr lang="en-US" dirty="0" smtClean="0"/>
              <a:t>Shared memory</a:t>
            </a:r>
          </a:p>
          <a:p>
            <a:endParaRPr lang="en-US" dirty="0" smtClean="0"/>
          </a:p>
          <a:p>
            <a:r>
              <a:rPr lang="en-US" dirty="0" smtClean="0"/>
              <a:t>Shared disk</a:t>
            </a:r>
          </a:p>
          <a:p>
            <a:endParaRPr lang="en-US" dirty="0" smtClean="0"/>
          </a:p>
          <a:p>
            <a:r>
              <a:rPr lang="en-US" dirty="0" smtClean="0"/>
              <a:t>Shared nothing</a:t>
            </a:r>
          </a:p>
        </p:txBody>
      </p:sp>
    </p:spTree>
    <p:extLst>
      <p:ext uri="{BB962C8B-B14F-4D97-AF65-F5344CB8AC3E}">
        <p14:creationId xmlns:p14="http://schemas.microsoft.com/office/powerpoint/2010/main" val="154281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1978" y="1417638"/>
            <a:ext cx="4884821" cy="47085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Nodes share both RAM and disk</a:t>
            </a:r>
          </a:p>
          <a:p>
            <a:r>
              <a:rPr lang="en-US" dirty="0" smtClean="0"/>
              <a:t>Dozens to hundreds of processors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SQL Server runs on a single machine and can leverage many threads to speed up a query</a:t>
            </a:r>
          </a:p>
          <a:p>
            <a:r>
              <a:rPr lang="en-US" dirty="0" smtClean="0"/>
              <a:t>check your HW3 query plans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Easy to use and program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Expensive to scale</a:t>
            </a:r>
          </a:p>
          <a:p>
            <a:pPr lvl="1"/>
            <a:r>
              <a:rPr lang="en-US" dirty="0" smtClean="0"/>
              <a:t>last remaining cash cows in the hardware industry</a:t>
            </a:r>
            <a:endParaRPr lang="en-US" dirty="0"/>
          </a:p>
        </p:txBody>
      </p:sp>
      <p:cxnSp>
        <p:nvCxnSpPr>
          <p:cNvPr id="24" name="Straight Connector 76"/>
          <p:cNvCxnSpPr>
            <a:cxnSpLocks noChangeShapeType="1"/>
          </p:cNvCxnSpPr>
          <p:nvPr/>
        </p:nvCxnSpPr>
        <p:spPr bwMode="auto">
          <a:xfrm rot="5400000" flipH="1" flipV="1">
            <a:off x="1467057" y="3652578"/>
            <a:ext cx="457203" cy="158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5" name="Straight Connector 78"/>
          <p:cNvCxnSpPr>
            <a:cxnSpLocks noChangeShapeType="1"/>
          </p:cNvCxnSpPr>
          <p:nvPr/>
        </p:nvCxnSpPr>
        <p:spPr bwMode="auto">
          <a:xfrm rot="5400000" flipH="1" flipV="1">
            <a:off x="2475706" y="3558381"/>
            <a:ext cx="533403" cy="158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6" name="Straight Connector 80"/>
          <p:cNvCxnSpPr>
            <a:cxnSpLocks noChangeShapeType="1"/>
          </p:cNvCxnSpPr>
          <p:nvPr/>
        </p:nvCxnSpPr>
        <p:spPr bwMode="auto">
          <a:xfrm rot="5400000" flipH="1" flipV="1">
            <a:off x="608806" y="3596478"/>
            <a:ext cx="457200" cy="15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27" name="Alternate Process 5"/>
          <p:cNvSpPr>
            <a:spLocks noChangeArrowheads="1"/>
          </p:cNvSpPr>
          <p:nvPr/>
        </p:nvSpPr>
        <p:spPr bwMode="auto">
          <a:xfrm>
            <a:off x="228600" y="2578081"/>
            <a:ext cx="2895600" cy="919401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Interconnection Network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8" name="Oval 6"/>
          <p:cNvSpPr>
            <a:spLocks noChangeArrowheads="1"/>
          </p:cNvSpPr>
          <p:nvPr/>
        </p:nvSpPr>
        <p:spPr bwMode="auto">
          <a:xfrm>
            <a:off x="381000" y="1279191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prstClr val="black"/>
                </a:solidFill>
              </a:rPr>
              <a:t>P</a:t>
            </a:r>
          </a:p>
        </p:txBody>
      </p:sp>
      <p:sp>
        <p:nvSpPr>
          <p:cNvPr id="29" name="Oval 7"/>
          <p:cNvSpPr>
            <a:spLocks noChangeArrowheads="1"/>
          </p:cNvSpPr>
          <p:nvPr/>
        </p:nvSpPr>
        <p:spPr bwMode="auto">
          <a:xfrm>
            <a:off x="1299411" y="1258971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prstClr val="black"/>
                </a:solidFill>
              </a:rPr>
              <a:t>P</a:t>
            </a:r>
          </a:p>
        </p:txBody>
      </p:sp>
      <p:sp>
        <p:nvSpPr>
          <p:cNvPr id="30" name="Oval 8"/>
          <p:cNvSpPr>
            <a:spLocks noChangeArrowheads="1"/>
          </p:cNvSpPr>
          <p:nvPr/>
        </p:nvSpPr>
        <p:spPr bwMode="auto">
          <a:xfrm>
            <a:off x="2216237" y="1266658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prstClr val="black"/>
                </a:solidFill>
              </a:rPr>
              <a:t>P</a:t>
            </a: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228600" y="3749675"/>
            <a:ext cx="2971800" cy="911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Global Shared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Memory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2" name="Can 12"/>
          <p:cNvSpPr>
            <a:spLocks noChangeArrowheads="1"/>
          </p:cNvSpPr>
          <p:nvPr/>
        </p:nvSpPr>
        <p:spPr bwMode="auto">
          <a:xfrm>
            <a:off x="228600" y="5273675"/>
            <a:ext cx="914400" cy="835025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33" name="Can 13"/>
          <p:cNvSpPr>
            <a:spLocks noChangeArrowheads="1"/>
          </p:cNvSpPr>
          <p:nvPr/>
        </p:nvSpPr>
        <p:spPr bwMode="auto">
          <a:xfrm>
            <a:off x="1239253" y="5273675"/>
            <a:ext cx="914400" cy="835025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34" name="Can 14"/>
          <p:cNvSpPr>
            <a:spLocks noChangeArrowheads="1"/>
          </p:cNvSpPr>
          <p:nvPr/>
        </p:nvSpPr>
        <p:spPr bwMode="auto">
          <a:xfrm>
            <a:off x="2213811" y="5273675"/>
            <a:ext cx="914400" cy="835025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D</a:t>
            </a:r>
          </a:p>
        </p:txBody>
      </p:sp>
      <p:cxnSp>
        <p:nvCxnSpPr>
          <p:cNvPr id="35" name="Straight Connector 46"/>
          <p:cNvCxnSpPr>
            <a:cxnSpLocks noChangeShapeType="1"/>
          </p:cNvCxnSpPr>
          <p:nvPr/>
        </p:nvCxnSpPr>
        <p:spPr bwMode="auto">
          <a:xfrm rot="5400000" flipH="1" flipV="1">
            <a:off x="381001" y="4968875"/>
            <a:ext cx="609600" cy="317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36" name="Straight Connector 48"/>
          <p:cNvCxnSpPr>
            <a:cxnSpLocks noChangeShapeType="1"/>
          </p:cNvCxnSpPr>
          <p:nvPr/>
        </p:nvCxnSpPr>
        <p:spPr bwMode="auto">
          <a:xfrm rot="5400000" flipH="1" flipV="1">
            <a:off x="1391654" y="4968875"/>
            <a:ext cx="609600" cy="317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37" name="Straight Connector 50"/>
          <p:cNvCxnSpPr>
            <a:cxnSpLocks noChangeShapeType="1"/>
          </p:cNvCxnSpPr>
          <p:nvPr/>
        </p:nvCxnSpPr>
        <p:spPr bwMode="auto">
          <a:xfrm rot="5400000" flipH="1" flipV="1">
            <a:off x="2366212" y="4968875"/>
            <a:ext cx="609600" cy="317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38" name="Straight Connector 76"/>
          <p:cNvCxnSpPr>
            <a:cxnSpLocks noChangeShapeType="1"/>
          </p:cNvCxnSpPr>
          <p:nvPr/>
        </p:nvCxnSpPr>
        <p:spPr bwMode="auto">
          <a:xfrm rot="5400000" flipH="1" flipV="1">
            <a:off x="2444043" y="2408868"/>
            <a:ext cx="457203" cy="158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39" name="Straight Connector 78"/>
          <p:cNvCxnSpPr>
            <a:cxnSpLocks noChangeShapeType="1"/>
          </p:cNvCxnSpPr>
          <p:nvPr/>
        </p:nvCxnSpPr>
        <p:spPr bwMode="auto">
          <a:xfrm rot="5400000" flipH="1" flipV="1">
            <a:off x="1489117" y="2363081"/>
            <a:ext cx="533403" cy="158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40" name="Straight Connector 80"/>
          <p:cNvCxnSpPr>
            <a:cxnSpLocks noChangeShapeType="1"/>
          </p:cNvCxnSpPr>
          <p:nvPr/>
        </p:nvCxnSpPr>
        <p:spPr bwMode="auto">
          <a:xfrm rot="5400000" flipH="1" flipV="1">
            <a:off x="608806" y="2421398"/>
            <a:ext cx="457200" cy="15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33833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2188" y="1417638"/>
            <a:ext cx="4804611" cy="47085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nodes access </a:t>
            </a:r>
            <a:r>
              <a:rPr lang="en-US" dirty="0"/>
              <a:t>the same disks</a:t>
            </a:r>
          </a:p>
          <a:p>
            <a:r>
              <a:rPr lang="en-US" dirty="0" smtClean="0"/>
              <a:t>Found </a:t>
            </a:r>
            <a:r>
              <a:rPr lang="en-US" dirty="0"/>
              <a:t>in the largest "single-box" (</a:t>
            </a:r>
            <a:r>
              <a:rPr lang="en-US" dirty="0" smtClean="0"/>
              <a:t>non-cluster</a:t>
            </a:r>
            <a:r>
              <a:rPr lang="en-US" dirty="0"/>
              <a:t>) multiprocessors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Oracle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No need to worry about shared memory</a:t>
            </a:r>
          </a:p>
          <a:p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ard </a:t>
            </a:r>
            <a:r>
              <a:rPr lang="en-US" dirty="0">
                <a:solidFill>
                  <a:srgbClr val="FF0000"/>
                </a:solidFill>
              </a:rPr>
              <a:t>to </a:t>
            </a:r>
            <a:r>
              <a:rPr lang="en-US" dirty="0" smtClean="0">
                <a:solidFill>
                  <a:srgbClr val="FF0000"/>
                </a:solidFill>
              </a:rPr>
              <a:t>scale: existing deployments </a:t>
            </a:r>
            <a:r>
              <a:rPr lang="en-US" dirty="0">
                <a:solidFill>
                  <a:srgbClr val="FF0000"/>
                </a:solidFill>
              </a:rPr>
              <a:t>typically have fewer than 10 </a:t>
            </a:r>
            <a:r>
              <a:rPr lang="en-US" dirty="0" smtClean="0">
                <a:solidFill>
                  <a:srgbClr val="FF0000"/>
                </a:solidFill>
              </a:rPr>
              <a:t>machines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76"/>
          <p:cNvCxnSpPr>
            <a:cxnSpLocks noChangeShapeType="1"/>
          </p:cNvCxnSpPr>
          <p:nvPr/>
        </p:nvCxnSpPr>
        <p:spPr bwMode="auto">
          <a:xfrm rot="5400000" flipH="1" flipV="1">
            <a:off x="1467057" y="3652578"/>
            <a:ext cx="457203" cy="158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7" name="Straight Connector 78"/>
          <p:cNvCxnSpPr>
            <a:cxnSpLocks noChangeShapeType="1"/>
          </p:cNvCxnSpPr>
          <p:nvPr/>
        </p:nvCxnSpPr>
        <p:spPr bwMode="auto">
          <a:xfrm rot="5400000" flipH="1" flipV="1">
            <a:off x="2475706" y="3558381"/>
            <a:ext cx="533403" cy="158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8" name="Straight Connector 80"/>
          <p:cNvCxnSpPr>
            <a:cxnSpLocks noChangeShapeType="1"/>
          </p:cNvCxnSpPr>
          <p:nvPr/>
        </p:nvCxnSpPr>
        <p:spPr bwMode="auto">
          <a:xfrm rot="5400000" flipH="1" flipV="1">
            <a:off x="608806" y="3596478"/>
            <a:ext cx="457200" cy="15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9" name="Alternate Process 5"/>
          <p:cNvSpPr>
            <a:spLocks noChangeArrowheads="1"/>
          </p:cNvSpPr>
          <p:nvPr/>
        </p:nvSpPr>
        <p:spPr bwMode="auto">
          <a:xfrm>
            <a:off x="228600" y="3733728"/>
            <a:ext cx="2895600" cy="919401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Interconnection Network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381000" y="1279191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prstClr val="black"/>
                </a:solidFill>
              </a:rPr>
              <a:t>P</a:t>
            </a:r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1299411" y="1258971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prstClr val="black"/>
                </a:solidFill>
              </a:rPr>
              <a:t>P</a:t>
            </a: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216237" y="1266658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prstClr val="black"/>
                </a:solidFill>
              </a:rPr>
              <a:t>P</a:t>
            </a:r>
          </a:p>
        </p:txBody>
      </p:sp>
      <p:sp>
        <p:nvSpPr>
          <p:cNvPr id="14" name="Can 12"/>
          <p:cNvSpPr>
            <a:spLocks noChangeArrowheads="1"/>
          </p:cNvSpPr>
          <p:nvPr/>
        </p:nvSpPr>
        <p:spPr bwMode="auto">
          <a:xfrm>
            <a:off x="228600" y="5273675"/>
            <a:ext cx="914400" cy="835025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5" name="Can 13"/>
          <p:cNvSpPr>
            <a:spLocks noChangeArrowheads="1"/>
          </p:cNvSpPr>
          <p:nvPr/>
        </p:nvSpPr>
        <p:spPr bwMode="auto">
          <a:xfrm>
            <a:off x="1239253" y="5273675"/>
            <a:ext cx="914400" cy="835025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6" name="Can 14"/>
          <p:cNvSpPr>
            <a:spLocks noChangeArrowheads="1"/>
          </p:cNvSpPr>
          <p:nvPr/>
        </p:nvSpPr>
        <p:spPr bwMode="auto">
          <a:xfrm>
            <a:off x="2213811" y="5273675"/>
            <a:ext cx="914400" cy="835025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D</a:t>
            </a:r>
          </a:p>
        </p:txBody>
      </p:sp>
      <p:cxnSp>
        <p:nvCxnSpPr>
          <p:cNvPr id="17" name="Straight Connector 46"/>
          <p:cNvCxnSpPr>
            <a:cxnSpLocks noChangeShapeType="1"/>
          </p:cNvCxnSpPr>
          <p:nvPr/>
        </p:nvCxnSpPr>
        <p:spPr bwMode="auto">
          <a:xfrm rot="5400000" flipH="1" flipV="1">
            <a:off x="381001" y="4968875"/>
            <a:ext cx="609600" cy="317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8" name="Straight Connector 48"/>
          <p:cNvCxnSpPr>
            <a:cxnSpLocks noChangeShapeType="1"/>
          </p:cNvCxnSpPr>
          <p:nvPr/>
        </p:nvCxnSpPr>
        <p:spPr bwMode="auto">
          <a:xfrm rot="5400000" flipH="1" flipV="1">
            <a:off x="1391654" y="4968875"/>
            <a:ext cx="609600" cy="317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9" name="Straight Connector 50"/>
          <p:cNvCxnSpPr>
            <a:cxnSpLocks noChangeShapeType="1"/>
          </p:cNvCxnSpPr>
          <p:nvPr/>
        </p:nvCxnSpPr>
        <p:spPr bwMode="auto">
          <a:xfrm rot="5400000" flipH="1" flipV="1">
            <a:off x="2366212" y="4968875"/>
            <a:ext cx="609600" cy="317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0" name="Straight Connector 76"/>
          <p:cNvCxnSpPr>
            <a:cxnSpLocks noChangeShapeType="1"/>
          </p:cNvCxnSpPr>
          <p:nvPr/>
        </p:nvCxnSpPr>
        <p:spPr bwMode="auto">
          <a:xfrm rot="5400000" flipH="1" flipV="1">
            <a:off x="2444043" y="2408868"/>
            <a:ext cx="457203" cy="158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1" name="Straight Connector 78"/>
          <p:cNvCxnSpPr>
            <a:cxnSpLocks noChangeShapeType="1"/>
          </p:cNvCxnSpPr>
          <p:nvPr/>
        </p:nvCxnSpPr>
        <p:spPr bwMode="auto">
          <a:xfrm rot="5400000" flipH="1" flipV="1">
            <a:off x="1489117" y="2363081"/>
            <a:ext cx="533403" cy="158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2" name="Straight Connector 80"/>
          <p:cNvCxnSpPr>
            <a:cxnSpLocks noChangeShapeType="1"/>
          </p:cNvCxnSpPr>
          <p:nvPr/>
        </p:nvCxnSpPr>
        <p:spPr bwMode="auto">
          <a:xfrm rot="5400000" flipH="1" flipV="1">
            <a:off x="608806" y="2421398"/>
            <a:ext cx="457200" cy="15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457199" y="2673268"/>
            <a:ext cx="793711" cy="71399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1358123" y="2671831"/>
            <a:ext cx="793711" cy="71399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2290147" y="2667338"/>
            <a:ext cx="793711" cy="71399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07745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23" grpId="0" animBg="1"/>
      <p:bldP spid="24" grpId="0" animBg="1"/>
      <p:bldP spid="2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615" y="-344050"/>
            <a:ext cx="8229600" cy="1143000"/>
          </a:xfrm>
        </p:spPr>
        <p:txBody>
          <a:bodyPr/>
          <a:lstStyle/>
          <a:p>
            <a:r>
              <a:rPr lang="en-US" dirty="0"/>
              <a:t>Shared </a:t>
            </a:r>
            <a:r>
              <a:rPr lang="en-US" dirty="0" smtClean="0"/>
              <a:t>Nothing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8442" y="568027"/>
            <a:ext cx="4708358" cy="4858837"/>
          </a:xfrm>
        </p:spPr>
        <p:txBody>
          <a:bodyPr>
            <a:noAutofit/>
          </a:bodyPr>
          <a:lstStyle/>
          <a:p>
            <a:r>
              <a:rPr lang="en-US" sz="2000" dirty="0" smtClean="0"/>
              <a:t>Cluster </a:t>
            </a:r>
            <a:r>
              <a:rPr lang="en-US" sz="2000" dirty="0"/>
              <a:t>of </a:t>
            </a:r>
            <a:r>
              <a:rPr lang="en-US" sz="2000" dirty="0" smtClean="0"/>
              <a:t>commodity machines </a:t>
            </a:r>
            <a:r>
              <a:rPr lang="en-US" sz="2000" dirty="0"/>
              <a:t>on high-speed network</a:t>
            </a:r>
          </a:p>
          <a:p>
            <a:r>
              <a:rPr lang="en-US" sz="2000" dirty="0" smtClean="0"/>
              <a:t>Called </a:t>
            </a:r>
            <a:r>
              <a:rPr lang="en-US" sz="2000" dirty="0"/>
              <a:t>"clusters" or "blade </a:t>
            </a:r>
            <a:r>
              <a:rPr lang="en-US" sz="2000" dirty="0" smtClean="0"/>
              <a:t>servers”</a:t>
            </a:r>
            <a:endParaRPr lang="en-US" sz="2000" dirty="0"/>
          </a:p>
          <a:p>
            <a:r>
              <a:rPr lang="en-US" sz="2000" dirty="0" smtClean="0"/>
              <a:t>Each </a:t>
            </a:r>
            <a:r>
              <a:rPr lang="en-US" sz="2000" dirty="0"/>
              <a:t>machine has its own memory and disk: lowest contention.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Example: Google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Because </a:t>
            </a:r>
            <a:r>
              <a:rPr lang="en-US" sz="2000" dirty="0"/>
              <a:t>all machines today have many cores and </a:t>
            </a:r>
            <a:r>
              <a:rPr lang="en-US" sz="2000" dirty="0" smtClean="0"/>
              <a:t>many </a:t>
            </a:r>
            <a:r>
              <a:rPr lang="en-US" sz="2000" dirty="0"/>
              <a:t>disks, </a:t>
            </a:r>
            <a:r>
              <a:rPr lang="en-US" sz="2000" dirty="0" smtClean="0"/>
              <a:t>shared-nothing </a:t>
            </a:r>
            <a:r>
              <a:rPr lang="en-US" sz="2000" dirty="0"/>
              <a:t>systems typically run many "</a:t>
            </a:r>
            <a:r>
              <a:rPr lang="en-US" sz="2000" dirty="0" smtClean="0"/>
              <a:t>nodes” on </a:t>
            </a:r>
            <a:r>
              <a:rPr lang="en-US" sz="2000" dirty="0"/>
              <a:t>a single physical machine.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00B050"/>
                </a:solidFill>
              </a:rPr>
              <a:t>Easy to maintain and scale</a:t>
            </a:r>
            <a:endParaRPr lang="en-US" sz="2000" dirty="0">
              <a:solidFill>
                <a:srgbClr val="00B05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Most </a:t>
            </a:r>
            <a:r>
              <a:rPr lang="en-US" sz="2000" dirty="0">
                <a:solidFill>
                  <a:srgbClr val="FF0000"/>
                </a:solidFill>
              </a:rPr>
              <a:t>difficult to administer and tune.</a:t>
            </a:r>
          </a:p>
        </p:txBody>
      </p:sp>
      <p:sp>
        <p:nvSpPr>
          <p:cNvPr id="4" name="Rounded Rectangle 4"/>
          <p:cNvSpPr>
            <a:spLocks noChangeArrowheads="1"/>
          </p:cNvSpPr>
          <p:nvPr/>
        </p:nvSpPr>
        <p:spPr bwMode="auto">
          <a:xfrm>
            <a:off x="1224891" y="5837489"/>
            <a:ext cx="6664455" cy="5788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800" dirty="0">
                <a:solidFill>
                  <a:prstClr val="black"/>
                </a:solidFill>
              </a:rPr>
              <a:t>We </a:t>
            </a:r>
            <a:r>
              <a:rPr lang="en-US" sz="2800" dirty="0" smtClean="0">
                <a:solidFill>
                  <a:prstClr val="black"/>
                </a:solidFill>
              </a:rPr>
              <a:t>discuss only Shared Nothing in class</a:t>
            </a:r>
            <a:endParaRPr lang="en-US" sz="2800" dirty="0">
              <a:solidFill>
                <a:prstClr val="black"/>
              </a:solidFill>
            </a:endParaRPr>
          </a:p>
        </p:txBody>
      </p:sp>
      <p:cxnSp>
        <p:nvCxnSpPr>
          <p:cNvPr id="7" name="Straight Connector 76"/>
          <p:cNvCxnSpPr>
            <a:cxnSpLocks noChangeShapeType="1"/>
          </p:cNvCxnSpPr>
          <p:nvPr/>
        </p:nvCxnSpPr>
        <p:spPr bwMode="auto">
          <a:xfrm rot="5400000" flipH="1" flipV="1">
            <a:off x="1404473" y="4790103"/>
            <a:ext cx="457203" cy="158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8" name="Straight Connector 78"/>
          <p:cNvCxnSpPr>
            <a:cxnSpLocks noChangeShapeType="1"/>
          </p:cNvCxnSpPr>
          <p:nvPr/>
        </p:nvCxnSpPr>
        <p:spPr bwMode="auto">
          <a:xfrm rot="5400000" flipH="1" flipV="1">
            <a:off x="2413122" y="4695906"/>
            <a:ext cx="533403" cy="158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9" name="Straight Connector 80"/>
          <p:cNvCxnSpPr>
            <a:cxnSpLocks noChangeShapeType="1"/>
          </p:cNvCxnSpPr>
          <p:nvPr/>
        </p:nvCxnSpPr>
        <p:spPr bwMode="auto">
          <a:xfrm rot="5400000" flipH="1" flipV="1">
            <a:off x="546222" y="4734003"/>
            <a:ext cx="457200" cy="15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0" name="Alternate Process 5"/>
          <p:cNvSpPr>
            <a:spLocks noChangeArrowheads="1"/>
          </p:cNvSpPr>
          <p:nvPr/>
        </p:nvSpPr>
        <p:spPr bwMode="auto">
          <a:xfrm>
            <a:off x="244642" y="887182"/>
            <a:ext cx="2895600" cy="919401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Interconnection Network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318416" y="2416716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prstClr val="black"/>
                </a:solidFill>
              </a:rPr>
              <a:t>P</a:t>
            </a:r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1236827" y="2396496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prstClr val="black"/>
                </a:solidFill>
              </a:rPr>
              <a:t>P</a:t>
            </a:r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2153653" y="2404183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prstClr val="black"/>
                </a:solidFill>
              </a:rPr>
              <a:t>P</a:t>
            </a:r>
          </a:p>
        </p:txBody>
      </p:sp>
      <p:sp>
        <p:nvSpPr>
          <p:cNvPr id="14" name="Can 12"/>
          <p:cNvSpPr>
            <a:spLocks noChangeArrowheads="1"/>
          </p:cNvSpPr>
          <p:nvPr/>
        </p:nvSpPr>
        <p:spPr bwMode="auto">
          <a:xfrm>
            <a:off x="228600" y="4927300"/>
            <a:ext cx="914400" cy="835025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5" name="Can 13"/>
          <p:cNvSpPr>
            <a:spLocks noChangeArrowheads="1"/>
          </p:cNvSpPr>
          <p:nvPr/>
        </p:nvSpPr>
        <p:spPr bwMode="auto">
          <a:xfrm>
            <a:off x="1239253" y="4927300"/>
            <a:ext cx="914400" cy="835025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6" name="Can 14"/>
          <p:cNvSpPr>
            <a:spLocks noChangeArrowheads="1"/>
          </p:cNvSpPr>
          <p:nvPr/>
        </p:nvSpPr>
        <p:spPr bwMode="auto">
          <a:xfrm>
            <a:off x="2213811" y="4927300"/>
            <a:ext cx="914400" cy="835025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D</a:t>
            </a:r>
          </a:p>
        </p:txBody>
      </p:sp>
      <p:cxnSp>
        <p:nvCxnSpPr>
          <p:cNvPr id="17" name="Straight Connector 46"/>
          <p:cNvCxnSpPr>
            <a:cxnSpLocks noChangeShapeType="1"/>
          </p:cNvCxnSpPr>
          <p:nvPr/>
        </p:nvCxnSpPr>
        <p:spPr bwMode="auto">
          <a:xfrm rot="5400000" flipH="1" flipV="1">
            <a:off x="397043" y="2122329"/>
            <a:ext cx="609600" cy="317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8" name="Straight Connector 48"/>
          <p:cNvCxnSpPr>
            <a:cxnSpLocks noChangeShapeType="1"/>
          </p:cNvCxnSpPr>
          <p:nvPr/>
        </p:nvCxnSpPr>
        <p:spPr bwMode="auto">
          <a:xfrm rot="5400000" flipH="1" flipV="1">
            <a:off x="1407696" y="2122329"/>
            <a:ext cx="609600" cy="317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9" name="Straight Connector 50"/>
          <p:cNvCxnSpPr>
            <a:cxnSpLocks noChangeShapeType="1"/>
          </p:cNvCxnSpPr>
          <p:nvPr/>
        </p:nvCxnSpPr>
        <p:spPr bwMode="auto">
          <a:xfrm rot="5400000" flipH="1" flipV="1">
            <a:off x="2382254" y="2122329"/>
            <a:ext cx="609600" cy="317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0" name="Straight Connector 76"/>
          <p:cNvCxnSpPr>
            <a:cxnSpLocks noChangeShapeType="1"/>
          </p:cNvCxnSpPr>
          <p:nvPr/>
        </p:nvCxnSpPr>
        <p:spPr bwMode="auto">
          <a:xfrm rot="5400000" flipH="1" flipV="1">
            <a:off x="2381459" y="3546393"/>
            <a:ext cx="457203" cy="158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1" name="Straight Connector 78"/>
          <p:cNvCxnSpPr>
            <a:cxnSpLocks noChangeShapeType="1"/>
          </p:cNvCxnSpPr>
          <p:nvPr/>
        </p:nvCxnSpPr>
        <p:spPr bwMode="auto">
          <a:xfrm rot="5400000" flipH="1" flipV="1">
            <a:off x="1426533" y="3500606"/>
            <a:ext cx="533403" cy="158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2" name="Straight Connector 80"/>
          <p:cNvCxnSpPr>
            <a:cxnSpLocks noChangeShapeType="1"/>
          </p:cNvCxnSpPr>
          <p:nvPr/>
        </p:nvCxnSpPr>
        <p:spPr bwMode="auto">
          <a:xfrm rot="5400000" flipH="1" flipV="1">
            <a:off x="546222" y="3558923"/>
            <a:ext cx="457200" cy="15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394615" y="3810793"/>
            <a:ext cx="793711" cy="71399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1295539" y="3809356"/>
            <a:ext cx="793711" cy="71399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2227563" y="3804863"/>
            <a:ext cx="793711" cy="71399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93283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smtClean="0"/>
              <a:t>Suppose sectors are ordered from the outside to the inside of the disk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smtClean="0"/>
              <a:t>Given a collection of sectors, how do we read them with the smallest amount of head movement?</a:t>
            </a:r>
          </a:p>
          <a:p>
            <a:pPr marL="800100" lvl="1" indent="-342900">
              <a:buFont typeface="Arial" charset="0"/>
              <a:buChar char="•"/>
            </a:pPr>
            <a:endParaRPr lang="en-US" sz="2600" smtClean="0"/>
          </a:p>
        </p:txBody>
      </p:sp>
    </p:spTree>
    <p:extLst>
      <p:ext uri="{BB962C8B-B14F-4D97-AF65-F5344CB8AC3E}">
        <p14:creationId xmlns:p14="http://schemas.microsoft.com/office/powerpoint/2010/main" val="173070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ounded Rectangle 141"/>
          <p:cNvSpPr/>
          <p:nvPr/>
        </p:nvSpPr>
        <p:spPr>
          <a:xfrm>
            <a:off x="8001000" y="4648200"/>
            <a:ext cx="457201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3" name="Rounded Rectangle 142"/>
          <p:cNvSpPr/>
          <p:nvPr/>
        </p:nvSpPr>
        <p:spPr>
          <a:xfrm>
            <a:off x="7924800" y="4724400"/>
            <a:ext cx="457201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4" name="Rounded Rectangle 143"/>
          <p:cNvSpPr/>
          <p:nvPr/>
        </p:nvSpPr>
        <p:spPr>
          <a:xfrm>
            <a:off x="7848600" y="4800600"/>
            <a:ext cx="457201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1" name="Rounded Rectangle 140"/>
          <p:cNvSpPr/>
          <p:nvPr/>
        </p:nvSpPr>
        <p:spPr>
          <a:xfrm>
            <a:off x="7683504" y="5230992"/>
            <a:ext cx="457201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0" name="Rounded Rectangle 139"/>
          <p:cNvSpPr/>
          <p:nvPr/>
        </p:nvSpPr>
        <p:spPr>
          <a:xfrm>
            <a:off x="7607304" y="5307192"/>
            <a:ext cx="457201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7315200" y="3124200"/>
            <a:ext cx="53340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>
              <a:solidFill>
                <a:prstClr val="black"/>
              </a:solidFill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7696200" y="1219200"/>
            <a:ext cx="1447800" cy="1371600"/>
            <a:chOff x="6400800" y="1524000"/>
            <a:chExt cx="1447800" cy="1371600"/>
          </a:xfrm>
        </p:grpSpPr>
        <p:sp>
          <p:nvSpPr>
            <p:cNvPr id="75" name="Rounded Rectangle 74"/>
            <p:cNvSpPr/>
            <p:nvPr/>
          </p:nvSpPr>
          <p:spPr>
            <a:xfrm>
              <a:off x="6400800" y="1524000"/>
              <a:ext cx="1447800" cy="137160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en-US" sz="1800">
                <a:solidFill>
                  <a:prstClr val="black"/>
                </a:solidFill>
              </a:endParaRPr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6400801" y="1600200"/>
              <a:ext cx="1371599" cy="1295400"/>
              <a:chOff x="4560971" y="1295400"/>
              <a:chExt cx="7153242" cy="2286717"/>
            </a:xfrm>
          </p:grpSpPr>
          <p:grpSp>
            <p:nvGrpSpPr>
              <p:cNvPr id="77" name="Group 76"/>
              <p:cNvGrpSpPr>
                <a:grpSpLocks/>
              </p:cNvGrpSpPr>
              <p:nvPr/>
            </p:nvGrpSpPr>
            <p:grpSpPr bwMode="auto">
              <a:xfrm>
                <a:off x="6426200" y="2217738"/>
                <a:ext cx="349250" cy="123825"/>
                <a:chOff x="3112" y="2223"/>
                <a:chExt cx="220" cy="78"/>
              </a:xfrm>
            </p:grpSpPr>
            <p:sp>
              <p:nvSpPr>
                <p:cNvPr id="92" name="Freeform 91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1" cy="78"/>
                </a:xfrm>
                <a:custGeom>
                  <a:avLst/>
                  <a:gdLst>
                    <a:gd name="T0" fmla="*/ 0 w 1"/>
                    <a:gd name="T1" fmla="*/ 0 h 78"/>
                    <a:gd name="T2" fmla="*/ 0 w 1"/>
                    <a:gd name="T3" fmla="*/ 77 h 78"/>
                    <a:gd name="T4" fmla="*/ 0 w 1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78"/>
                    <a:gd name="T11" fmla="*/ 1 w 1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78">
                      <a:moveTo>
                        <a:pt x="0" y="0"/>
                      </a:moveTo>
                      <a:lnTo>
                        <a:pt x="0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93" name="Freeform 92"/>
                <p:cNvSpPr>
                  <a:spLocks/>
                </p:cNvSpPr>
                <p:nvPr/>
              </p:nvSpPr>
              <p:spPr bwMode="auto">
                <a:xfrm>
                  <a:off x="3331" y="2223"/>
                  <a:ext cx="1" cy="78"/>
                </a:xfrm>
                <a:custGeom>
                  <a:avLst/>
                  <a:gdLst>
                    <a:gd name="T0" fmla="*/ 0 w 1"/>
                    <a:gd name="T1" fmla="*/ 0 h 78"/>
                    <a:gd name="T2" fmla="*/ 0 w 1"/>
                    <a:gd name="T3" fmla="*/ 77 h 78"/>
                    <a:gd name="T4" fmla="*/ 0 w 1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78"/>
                    <a:gd name="T11" fmla="*/ 1 w 1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78">
                      <a:moveTo>
                        <a:pt x="0" y="0"/>
                      </a:moveTo>
                      <a:lnTo>
                        <a:pt x="0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94" name="Freeform 93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220" cy="78"/>
                </a:xfrm>
                <a:custGeom>
                  <a:avLst/>
                  <a:gdLst>
                    <a:gd name="T0" fmla="*/ 0 w 220"/>
                    <a:gd name="T1" fmla="*/ 0 h 78"/>
                    <a:gd name="T2" fmla="*/ 219 w 220"/>
                    <a:gd name="T3" fmla="*/ 77 h 78"/>
                    <a:gd name="T4" fmla="*/ 0 w 220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220"/>
                    <a:gd name="T10" fmla="*/ 0 h 78"/>
                    <a:gd name="T11" fmla="*/ 220 w 220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0" h="78">
                      <a:moveTo>
                        <a:pt x="0" y="0"/>
                      </a:moveTo>
                      <a:lnTo>
                        <a:pt x="219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95" name="Freeform 94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220" cy="78"/>
                </a:xfrm>
                <a:custGeom>
                  <a:avLst/>
                  <a:gdLst>
                    <a:gd name="T0" fmla="*/ 0 w 220"/>
                    <a:gd name="T1" fmla="*/ 77 h 78"/>
                    <a:gd name="T2" fmla="*/ 219 w 220"/>
                    <a:gd name="T3" fmla="*/ 0 h 78"/>
                    <a:gd name="T4" fmla="*/ 0 w 220"/>
                    <a:gd name="T5" fmla="*/ 77 h 78"/>
                    <a:gd name="T6" fmla="*/ 0 60000 65536"/>
                    <a:gd name="T7" fmla="*/ 0 60000 65536"/>
                    <a:gd name="T8" fmla="*/ 0 60000 65536"/>
                    <a:gd name="T9" fmla="*/ 0 w 220"/>
                    <a:gd name="T10" fmla="*/ 0 h 78"/>
                    <a:gd name="T11" fmla="*/ 220 w 220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0" h="78">
                      <a:moveTo>
                        <a:pt x="0" y="77"/>
                      </a:moveTo>
                      <a:lnTo>
                        <a:pt x="219" y="0"/>
                      </a:lnTo>
                      <a:lnTo>
                        <a:pt x="0" y="7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</p:grpSp>
          <p:sp>
            <p:nvSpPr>
              <p:cNvPr id="78" name="Rectangle 19"/>
              <p:cNvSpPr>
                <a:spLocks noChangeArrowheads="1"/>
              </p:cNvSpPr>
              <p:nvPr/>
            </p:nvSpPr>
            <p:spPr bwMode="auto">
              <a:xfrm>
                <a:off x="7059612" y="3152775"/>
                <a:ext cx="2521255" cy="429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800" b="1">
                    <a:solidFill>
                      <a:srgbClr val="000000"/>
                    </a:solidFill>
                    <a:latin typeface="Arial"/>
                  </a:rPr>
                  <a:t>Purchase</a:t>
                </a:r>
              </a:p>
            </p:txBody>
          </p:sp>
          <p:sp>
            <p:nvSpPr>
              <p:cNvPr id="79" name="Rectangle 20"/>
              <p:cNvSpPr>
                <a:spLocks noChangeArrowheads="1"/>
              </p:cNvSpPr>
              <p:nvPr/>
            </p:nvSpPr>
            <p:spPr bwMode="auto">
              <a:xfrm>
                <a:off x="6759575" y="2209801"/>
                <a:ext cx="1786910" cy="368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600" b="1">
                    <a:solidFill>
                      <a:srgbClr val="000000"/>
                    </a:solidFill>
                    <a:latin typeface="Arial"/>
                  </a:rPr>
                  <a:t>pid=pid</a:t>
                </a:r>
              </a:p>
            </p:txBody>
          </p:sp>
          <p:grpSp>
            <p:nvGrpSpPr>
              <p:cNvPr id="80" name="Group 7"/>
              <p:cNvGrpSpPr>
                <a:grpSpLocks/>
              </p:cNvGrpSpPr>
              <p:nvPr/>
            </p:nvGrpSpPr>
            <p:grpSpPr bwMode="auto">
              <a:xfrm>
                <a:off x="7670800" y="1295400"/>
                <a:ext cx="349250" cy="123825"/>
                <a:chOff x="3112" y="2223"/>
                <a:chExt cx="220" cy="78"/>
              </a:xfrm>
            </p:grpSpPr>
            <p:sp>
              <p:nvSpPr>
                <p:cNvPr id="88" name="Freeform 8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1" cy="78"/>
                </a:xfrm>
                <a:custGeom>
                  <a:avLst/>
                  <a:gdLst>
                    <a:gd name="T0" fmla="*/ 0 w 1"/>
                    <a:gd name="T1" fmla="*/ 0 h 78"/>
                    <a:gd name="T2" fmla="*/ 0 w 1"/>
                    <a:gd name="T3" fmla="*/ 77 h 78"/>
                    <a:gd name="T4" fmla="*/ 0 w 1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78"/>
                    <a:gd name="T11" fmla="*/ 1 w 1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78">
                      <a:moveTo>
                        <a:pt x="0" y="0"/>
                      </a:moveTo>
                      <a:lnTo>
                        <a:pt x="0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89" name="Freeform 9"/>
                <p:cNvSpPr>
                  <a:spLocks/>
                </p:cNvSpPr>
                <p:nvPr/>
              </p:nvSpPr>
              <p:spPr bwMode="auto">
                <a:xfrm>
                  <a:off x="3331" y="2223"/>
                  <a:ext cx="1" cy="78"/>
                </a:xfrm>
                <a:custGeom>
                  <a:avLst/>
                  <a:gdLst>
                    <a:gd name="T0" fmla="*/ 0 w 1"/>
                    <a:gd name="T1" fmla="*/ 0 h 78"/>
                    <a:gd name="T2" fmla="*/ 0 w 1"/>
                    <a:gd name="T3" fmla="*/ 77 h 78"/>
                    <a:gd name="T4" fmla="*/ 0 w 1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78"/>
                    <a:gd name="T11" fmla="*/ 1 w 1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78">
                      <a:moveTo>
                        <a:pt x="0" y="0"/>
                      </a:moveTo>
                      <a:lnTo>
                        <a:pt x="0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90" name="Freeform 10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220" cy="78"/>
                </a:xfrm>
                <a:custGeom>
                  <a:avLst/>
                  <a:gdLst>
                    <a:gd name="T0" fmla="*/ 0 w 220"/>
                    <a:gd name="T1" fmla="*/ 0 h 78"/>
                    <a:gd name="T2" fmla="*/ 219 w 220"/>
                    <a:gd name="T3" fmla="*/ 77 h 78"/>
                    <a:gd name="T4" fmla="*/ 0 w 220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220"/>
                    <a:gd name="T10" fmla="*/ 0 h 78"/>
                    <a:gd name="T11" fmla="*/ 220 w 220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0" h="78">
                      <a:moveTo>
                        <a:pt x="0" y="0"/>
                      </a:moveTo>
                      <a:lnTo>
                        <a:pt x="219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91" name="Freeform 11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220" cy="78"/>
                </a:xfrm>
                <a:custGeom>
                  <a:avLst/>
                  <a:gdLst>
                    <a:gd name="T0" fmla="*/ 0 w 220"/>
                    <a:gd name="T1" fmla="*/ 77 h 78"/>
                    <a:gd name="T2" fmla="*/ 219 w 220"/>
                    <a:gd name="T3" fmla="*/ 0 h 78"/>
                    <a:gd name="T4" fmla="*/ 0 w 220"/>
                    <a:gd name="T5" fmla="*/ 77 h 78"/>
                    <a:gd name="T6" fmla="*/ 0 60000 65536"/>
                    <a:gd name="T7" fmla="*/ 0 60000 65536"/>
                    <a:gd name="T8" fmla="*/ 0 60000 65536"/>
                    <a:gd name="T9" fmla="*/ 0 w 220"/>
                    <a:gd name="T10" fmla="*/ 0 h 78"/>
                    <a:gd name="T11" fmla="*/ 220 w 220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0" h="78">
                      <a:moveTo>
                        <a:pt x="0" y="77"/>
                      </a:moveTo>
                      <a:lnTo>
                        <a:pt x="219" y="0"/>
                      </a:lnTo>
                      <a:lnTo>
                        <a:pt x="0" y="7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</p:grpSp>
          <p:cxnSp>
            <p:nvCxnSpPr>
              <p:cNvPr id="81" name="Straight Connector 36"/>
              <p:cNvCxnSpPr>
                <a:cxnSpLocks noChangeShapeType="1"/>
              </p:cNvCxnSpPr>
              <p:nvPr/>
            </p:nvCxnSpPr>
            <p:spPr bwMode="auto">
              <a:xfrm flipV="1">
                <a:off x="6645275" y="1447800"/>
                <a:ext cx="106680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2" name="Straight Connector 39"/>
              <p:cNvCxnSpPr>
                <a:cxnSpLocks noChangeShapeType="1"/>
                <a:stCxn id="87" idx="0"/>
                <a:endCxn id="92" idx="1"/>
              </p:cNvCxnSpPr>
              <p:nvPr/>
            </p:nvCxnSpPr>
            <p:spPr bwMode="auto">
              <a:xfrm flipV="1">
                <a:off x="5674732" y="2339976"/>
                <a:ext cx="751467" cy="7842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3" name="Straight Connector 41"/>
              <p:cNvCxnSpPr>
                <a:cxnSpLocks noChangeShapeType="1"/>
                <a:stCxn id="78" idx="0"/>
                <a:endCxn id="79" idx="1"/>
              </p:cNvCxnSpPr>
              <p:nvPr/>
            </p:nvCxnSpPr>
            <p:spPr bwMode="auto">
              <a:xfrm flipH="1" flipV="1">
                <a:off x="6759575" y="2393896"/>
                <a:ext cx="1560667" cy="7588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84" name="Rectangle 20"/>
              <p:cNvSpPr>
                <a:spLocks noChangeArrowheads="1"/>
              </p:cNvSpPr>
              <p:nvPr/>
            </p:nvSpPr>
            <p:spPr bwMode="auto">
              <a:xfrm>
                <a:off x="8077200" y="1295400"/>
                <a:ext cx="1737954" cy="368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600" b="1">
                    <a:solidFill>
                      <a:srgbClr val="000000"/>
                    </a:solidFill>
                    <a:latin typeface="Arial"/>
                  </a:rPr>
                  <a:t>cid=cid</a:t>
                </a:r>
              </a:p>
            </p:txBody>
          </p:sp>
          <p:sp>
            <p:nvSpPr>
              <p:cNvPr id="85" name="Rectangle 19"/>
              <p:cNvSpPr>
                <a:spLocks noChangeArrowheads="1"/>
              </p:cNvSpPr>
              <p:nvPr/>
            </p:nvSpPr>
            <p:spPr bwMode="auto">
              <a:xfrm>
                <a:off x="9144001" y="2514597"/>
                <a:ext cx="2570212" cy="429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800" b="1">
                    <a:solidFill>
                      <a:srgbClr val="000000"/>
                    </a:solidFill>
                    <a:latin typeface="Arial"/>
                  </a:rPr>
                  <a:t>Customer</a:t>
                </a:r>
              </a:p>
            </p:txBody>
          </p:sp>
          <p:cxnSp>
            <p:nvCxnSpPr>
              <p:cNvPr id="86" name="Straight Connector 45"/>
              <p:cNvCxnSpPr>
                <a:cxnSpLocks noChangeShapeType="1"/>
                <a:stCxn id="85" idx="0"/>
                <a:endCxn id="84" idx="1"/>
              </p:cNvCxnSpPr>
              <p:nvPr/>
            </p:nvCxnSpPr>
            <p:spPr bwMode="auto">
              <a:xfrm flipH="1" flipV="1">
                <a:off x="8077200" y="1479495"/>
                <a:ext cx="2351909" cy="10351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87" name="Rectangle 18"/>
              <p:cNvSpPr>
                <a:spLocks noChangeArrowheads="1"/>
              </p:cNvSpPr>
              <p:nvPr/>
            </p:nvSpPr>
            <p:spPr bwMode="auto">
              <a:xfrm>
                <a:off x="4560971" y="3124201"/>
                <a:ext cx="2227518" cy="429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800" b="1" dirty="0">
                    <a:solidFill>
                      <a:srgbClr val="000000"/>
                    </a:solidFill>
                    <a:latin typeface="Arial"/>
                  </a:rPr>
                  <a:t>Product</a:t>
                </a:r>
              </a:p>
            </p:txBody>
          </p:sp>
        </p:grpSp>
      </p:grpSp>
      <p:grpSp>
        <p:nvGrpSpPr>
          <p:cNvPr id="52" name="Group 51"/>
          <p:cNvGrpSpPr/>
          <p:nvPr/>
        </p:nvGrpSpPr>
        <p:grpSpPr>
          <a:xfrm>
            <a:off x="7162800" y="1371600"/>
            <a:ext cx="1447800" cy="1371600"/>
            <a:chOff x="6400800" y="1524000"/>
            <a:chExt cx="1447800" cy="1371600"/>
          </a:xfrm>
        </p:grpSpPr>
        <p:sp>
          <p:nvSpPr>
            <p:cNvPr id="53" name="Rounded Rectangle 52"/>
            <p:cNvSpPr/>
            <p:nvPr/>
          </p:nvSpPr>
          <p:spPr>
            <a:xfrm>
              <a:off x="6400800" y="1524000"/>
              <a:ext cx="1447800" cy="137160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en-US" sz="1800">
                <a:solidFill>
                  <a:prstClr val="black"/>
                </a:solidFill>
              </a:endParaRP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6400801" y="1600200"/>
              <a:ext cx="1371599" cy="1295400"/>
              <a:chOff x="4560971" y="1295400"/>
              <a:chExt cx="7153242" cy="2286717"/>
            </a:xfrm>
          </p:grpSpPr>
          <p:grpSp>
            <p:nvGrpSpPr>
              <p:cNvPr id="55" name="Group 54"/>
              <p:cNvGrpSpPr>
                <a:grpSpLocks/>
              </p:cNvGrpSpPr>
              <p:nvPr/>
            </p:nvGrpSpPr>
            <p:grpSpPr bwMode="auto">
              <a:xfrm>
                <a:off x="6426200" y="2217738"/>
                <a:ext cx="349250" cy="123825"/>
                <a:chOff x="3112" y="2223"/>
                <a:chExt cx="220" cy="78"/>
              </a:xfrm>
            </p:grpSpPr>
            <p:sp>
              <p:nvSpPr>
                <p:cNvPr id="70" name="Freeform 69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1" cy="78"/>
                </a:xfrm>
                <a:custGeom>
                  <a:avLst/>
                  <a:gdLst>
                    <a:gd name="T0" fmla="*/ 0 w 1"/>
                    <a:gd name="T1" fmla="*/ 0 h 78"/>
                    <a:gd name="T2" fmla="*/ 0 w 1"/>
                    <a:gd name="T3" fmla="*/ 77 h 78"/>
                    <a:gd name="T4" fmla="*/ 0 w 1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78"/>
                    <a:gd name="T11" fmla="*/ 1 w 1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78">
                      <a:moveTo>
                        <a:pt x="0" y="0"/>
                      </a:moveTo>
                      <a:lnTo>
                        <a:pt x="0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71" name="Freeform 70"/>
                <p:cNvSpPr>
                  <a:spLocks/>
                </p:cNvSpPr>
                <p:nvPr/>
              </p:nvSpPr>
              <p:spPr bwMode="auto">
                <a:xfrm>
                  <a:off x="3331" y="2223"/>
                  <a:ext cx="1" cy="78"/>
                </a:xfrm>
                <a:custGeom>
                  <a:avLst/>
                  <a:gdLst>
                    <a:gd name="T0" fmla="*/ 0 w 1"/>
                    <a:gd name="T1" fmla="*/ 0 h 78"/>
                    <a:gd name="T2" fmla="*/ 0 w 1"/>
                    <a:gd name="T3" fmla="*/ 77 h 78"/>
                    <a:gd name="T4" fmla="*/ 0 w 1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78"/>
                    <a:gd name="T11" fmla="*/ 1 w 1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78">
                      <a:moveTo>
                        <a:pt x="0" y="0"/>
                      </a:moveTo>
                      <a:lnTo>
                        <a:pt x="0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72" name="Freeform 71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220" cy="78"/>
                </a:xfrm>
                <a:custGeom>
                  <a:avLst/>
                  <a:gdLst>
                    <a:gd name="T0" fmla="*/ 0 w 220"/>
                    <a:gd name="T1" fmla="*/ 0 h 78"/>
                    <a:gd name="T2" fmla="*/ 219 w 220"/>
                    <a:gd name="T3" fmla="*/ 77 h 78"/>
                    <a:gd name="T4" fmla="*/ 0 w 220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220"/>
                    <a:gd name="T10" fmla="*/ 0 h 78"/>
                    <a:gd name="T11" fmla="*/ 220 w 220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0" h="78">
                      <a:moveTo>
                        <a:pt x="0" y="0"/>
                      </a:moveTo>
                      <a:lnTo>
                        <a:pt x="219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73" name="Freeform 72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220" cy="78"/>
                </a:xfrm>
                <a:custGeom>
                  <a:avLst/>
                  <a:gdLst>
                    <a:gd name="T0" fmla="*/ 0 w 220"/>
                    <a:gd name="T1" fmla="*/ 77 h 78"/>
                    <a:gd name="T2" fmla="*/ 219 w 220"/>
                    <a:gd name="T3" fmla="*/ 0 h 78"/>
                    <a:gd name="T4" fmla="*/ 0 w 220"/>
                    <a:gd name="T5" fmla="*/ 77 h 78"/>
                    <a:gd name="T6" fmla="*/ 0 60000 65536"/>
                    <a:gd name="T7" fmla="*/ 0 60000 65536"/>
                    <a:gd name="T8" fmla="*/ 0 60000 65536"/>
                    <a:gd name="T9" fmla="*/ 0 w 220"/>
                    <a:gd name="T10" fmla="*/ 0 h 78"/>
                    <a:gd name="T11" fmla="*/ 220 w 220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0" h="78">
                      <a:moveTo>
                        <a:pt x="0" y="77"/>
                      </a:moveTo>
                      <a:lnTo>
                        <a:pt x="219" y="0"/>
                      </a:lnTo>
                      <a:lnTo>
                        <a:pt x="0" y="7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</p:grpSp>
          <p:sp>
            <p:nvSpPr>
              <p:cNvPr id="56" name="Rectangle 19"/>
              <p:cNvSpPr>
                <a:spLocks noChangeArrowheads="1"/>
              </p:cNvSpPr>
              <p:nvPr/>
            </p:nvSpPr>
            <p:spPr bwMode="auto">
              <a:xfrm>
                <a:off x="7059612" y="3152775"/>
                <a:ext cx="2521255" cy="429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800" b="1">
                    <a:solidFill>
                      <a:srgbClr val="000000"/>
                    </a:solidFill>
                    <a:latin typeface="Arial"/>
                  </a:rPr>
                  <a:t>Purchase</a:t>
                </a:r>
              </a:p>
            </p:txBody>
          </p:sp>
          <p:sp>
            <p:nvSpPr>
              <p:cNvPr id="57" name="Rectangle 20"/>
              <p:cNvSpPr>
                <a:spLocks noChangeArrowheads="1"/>
              </p:cNvSpPr>
              <p:nvPr/>
            </p:nvSpPr>
            <p:spPr bwMode="auto">
              <a:xfrm>
                <a:off x="6759575" y="2209801"/>
                <a:ext cx="1786910" cy="368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600" b="1">
                    <a:solidFill>
                      <a:srgbClr val="000000"/>
                    </a:solidFill>
                    <a:latin typeface="Arial"/>
                  </a:rPr>
                  <a:t>pid=pid</a:t>
                </a:r>
              </a:p>
            </p:txBody>
          </p:sp>
          <p:grpSp>
            <p:nvGrpSpPr>
              <p:cNvPr id="58" name="Group 7"/>
              <p:cNvGrpSpPr>
                <a:grpSpLocks/>
              </p:cNvGrpSpPr>
              <p:nvPr/>
            </p:nvGrpSpPr>
            <p:grpSpPr bwMode="auto">
              <a:xfrm>
                <a:off x="7670800" y="1295400"/>
                <a:ext cx="349250" cy="123825"/>
                <a:chOff x="3112" y="2223"/>
                <a:chExt cx="220" cy="78"/>
              </a:xfrm>
            </p:grpSpPr>
            <p:sp>
              <p:nvSpPr>
                <p:cNvPr id="66" name="Freeform 8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1" cy="78"/>
                </a:xfrm>
                <a:custGeom>
                  <a:avLst/>
                  <a:gdLst>
                    <a:gd name="T0" fmla="*/ 0 w 1"/>
                    <a:gd name="T1" fmla="*/ 0 h 78"/>
                    <a:gd name="T2" fmla="*/ 0 w 1"/>
                    <a:gd name="T3" fmla="*/ 77 h 78"/>
                    <a:gd name="T4" fmla="*/ 0 w 1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78"/>
                    <a:gd name="T11" fmla="*/ 1 w 1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78">
                      <a:moveTo>
                        <a:pt x="0" y="0"/>
                      </a:moveTo>
                      <a:lnTo>
                        <a:pt x="0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67" name="Freeform 9"/>
                <p:cNvSpPr>
                  <a:spLocks/>
                </p:cNvSpPr>
                <p:nvPr/>
              </p:nvSpPr>
              <p:spPr bwMode="auto">
                <a:xfrm>
                  <a:off x="3331" y="2223"/>
                  <a:ext cx="1" cy="78"/>
                </a:xfrm>
                <a:custGeom>
                  <a:avLst/>
                  <a:gdLst>
                    <a:gd name="T0" fmla="*/ 0 w 1"/>
                    <a:gd name="T1" fmla="*/ 0 h 78"/>
                    <a:gd name="T2" fmla="*/ 0 w 1"/>
                    <a:gd name="T3" fmla="*/ 77 h 78"/>
                    <a:gd name="T4" fmla="*/ 0 w 1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78"/>
                    <a:gd name="T11" fmla="*/ 1 w 1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78">
                      <a:moveTo>
                        <a:pt x="0" y="0"/>
                      </a:moveTo>
                      <a:lnTo>
                        <a:pt x="0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68" name="Freeform 10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220" cy="78"/>
                </a:xfrm>
                <a:custGeom>
                  <a:avLst/>
                  <a:gdLst>
                    <a:gd name="T0" fmla="*/ 0 w 220"/>
                    <a:gd name="T1" fmla="*/ 0 h 78"/>
                    <a:gd name="T2" fmla="*/ 219 w 220"/>
                    <a:gd name="T3" fmla="*/ 77 h 78"/>
                    <a:gd name="T4" fmla="*/ 0 w 220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220"/>
                    <a:gd name="T10" fmla="*/ 0 h 78"/>
                    <a:gd name="T11" fmla="*/ 220 w 220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0" h="78">
                      <a:moveTo>
                        <a:pt x="0" y="0"/>
                      </a:moveTo>
                      <a:lnTo>
                        <a:pt x="219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69" name="Freeform 11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220" cy="78"/>
                </a:xfrm>
                <a:custGeom>
                  <a:avLst/>
                  <a:gdLst>
                    <a:gd name="T0" fmla="*/ 0 w 220"/>
                    <a:gd name="T1" fmla="*/ 77 h 78"/>
                    <a:gd name="T2" fmla="*/ 219 w 220"/>
                    <a:gd name="T3" fmla="*/ 0 h 78"/>
                    <a:gd name="T4" fmla="*/ 0 w 220"/>
                    <a:gd name="T5" fmla="*/ 77 h 78"/>
                    <a:gd name="T6" fmla="*/ 0 60000 65536"/>
                    <a:gd name="T7" fmla="*/ 0 60000 65536"/>
                    <a:gd name="T8" fmla="*/ 0 60000 65536"/>
                    <a:gd name="T9" fmla="*/ 0 w 220"/>
                    <a:gd name="T10" fmla="*/ 0 h 78"/>
                    <a:gd name="T11" fmla="*/ 220 w 220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0" h="78">
                      <a:moveTo>
                        <a:pt x="0" y="77"/>
                      </a:moveTo>
                      <a:lnTo>
                        <a:pt x="219" y="0"/>
                      </a:lnTo>
                      <a:lnTo>
                        <a:pt x="0" y="7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</p:grpSp>
          <p:cxnSp>
            <p:nvCxnSpPr>
              <p:cNvPr id="59" name="Straight Connector 36"/>
              <p:cNvCxnSpPr>
                <a:cxnSpLocks noChangeShapeType="1"/>
              </p:cNvCxnSpPr>
              <p:nvPr/>
            </p:nvCxnSpPr>
            <p:spPr bwMode="auto">
              <a:xfrm flipV="1">
                <a:off x="6645275" y="1447800"/>
                <a:ext cx="106680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0" name="Straight Connector 39"/>
              <p:cNvCxnSpPr>
                <a:cxnSpLocks noChangeShapeType="1"/>
                <a:stCxn id="65" idx="0"/>
                <a:endCxn id="70" idx="1"/>
              </p:cNvCxnSpPr>
              <p:nvPr/>
            </p:nvCxnSpPr>
            <p:spPr bwMode="auto">
              <a:xfrm flipV="1">
                <a:off x="5674732" y="2339976"/>
                <a:ext cx="751467" cy="7842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1" name="Straight Connector 41"/>
              <p:cNvCxnSpPr>
                <a:cxnSpLocks noChangeShapeType="1"/>
                <a:stCxn id="56" idx="0"/>
                <a:endCxn id="57" idx="1"/>
              </p:cNvCxnSpPr>
              <p:nvPr/>
            </p:nvCxnSpPr>
            <p:spPr bwMode="auto">
              <a:xfrm flipH="1" flipV="1">
                <a:off x="6759575" y="2393896"/>
                <a:ext cx="1560667" cy="7588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62" name="Rectangle 20"/>
              <p:cNvSpPr>
                <a:spLocks noChangeArrowheads="1"/>
              </p:cNvSpPr>
              <p:nvPr/>
            </p:nvSpPr>
            <p:spPr bwMode="auto">
              <a:xfrm>
                <a:off x="8077200" y="1295400"/>
                <a:ext cx="1737954" cy="368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600" b="1">
                    <a:solidFill>
                      <a:srgbClr val="000000"/>
                    </a:solidFill>
                    <a:latin typeface="Arial"/>
                  </a:rPr>
                  <a:t>cid=cid</a:t>
                </a:r>
              </a:p>
            </p:txBody>
          </p:sp>
          <p:sp>
            <p:nvSpPr>
              <p:cNvPr id="63" name="Rectangle 19"/>
              <p:cNvSpPr>
                <a:spLocks noChangeArrowheads="1"/>
              </p:cNvSpPr>
              <p:nvPr/>
            </p:nvSpPr>
            <p:spPr bwMode="auto">
              <a:xfrm>
                <a:off x="9144001" y="2514597"/>
                <a:ext cx="2570212" cy="429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800" b="1">
                    <a:solidFill>
                      <a:srgbClr val="000000"/>
                    </a:solidFill>
                    <a:latin typeface="Arial"/>
                  </a:rPr>
                  <a:t>Customer</a:t>
                </a:r>
              </a:p>
            </p:txBody>
          </p:sp>
          <p:cxnSp>
            <p:nvCxnSpPr>
              <p:cNvPr id="64" name="Straight Connector 45"/>
              <p:cNvCxnSpPr>
                <a:cxnSpLocks noChangeShapeType="1"/>
                <a:stCxn id="63" idx="0"/>
                <a:endCxn id="62" idx="1"/>
              </p:cNvCxnSpPr>
              <p:nvPr/>
            </p:nvCxnSpPr>
            <p:spPr bwMode="auto">
              <a:xfrm flipH="1" flipV="1">
                <a:off x="8077200" y="1479495"/>
                <a:ext cx="2351909" cy="10351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65" name="Rectangle 18"/>
              <p:cNvSpPr>
                <a:spLocks noChangeArrowheads="1"/>
              </p:cNvSpPr>
              <p:nvPr/>
            </p:nvSpPr>
            <p:spPr bwMode="auto">
              <a:xfrm>
                <a:off x="4560971" y="3124201"/>
                <a:ext cx="2227518" cy="429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800" b="1" dirty="0">
                    <a:solidFill>
                      <a:srgbClr val="000000"/>
                    </a:solidFill>
                    <a:latin typeface="Arial"/>
                  </a:rPr>
                  <a:t>Product</a:t>
                </a:r>
              </a:p>
            </p:txBody>
          </p:sp>
        </p:grpSp>
      </p:grpSp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Approaches to</a:t>
            </a:r>
            <a:br>
              <a:rPr lang="en-US" dirty="0" smtClean="0"/>
            </a:br>
            <a:r>
              <a:rPr lang="en-US" dirty="0" smtClean="0"/>
              <a:t>Parallel Query Evaluation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Inter-query parallelism</a:t>
            </a:r>
          </a:p>
          <a:p>
            <a:pPr lvl="1"/>
            <a:r>
              <a:rPr lang="en-US" dirty="0"/>
              <a:t>Transaction per node</a:t>
            </a:r>
          </a:p>
          <a:p>
            <a:pPr lvl="1"/>
            <a:r>
              <a:rPr lang="en-US" dirty="0" smtClean="0"/>
              <a:t>Good for transactional workloads</a:t>
            </a:r>
            <a:endParaRPr lang="en-US" dirty="0"/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Inter-operator parallelism</a:t>
            </a:r>
          </a:p>
          <a:p>
            <a:pPr lvl="1"/>
            <a:r>
              <a:rPr lang="en-US" dirty="0"/>
              <a:t>Operator per </a:t>
            </a:r>
            <a:r>
              <a:rPr lang="en-US" dirty="0" smtClean="0"/>
              <a:t>node</a:t>
            </a:r>
          </a:p>
          <a:p>
            <a:pPr lvl="1"/>
            <a:r>
              <a:rPr lang="en-US" dirty="0" smtClean="0"/>
              <a:t>Good for analytical workloads</a:t>
            </a: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Intra-operator parallelism</a:t>
            </a:r>
          </a:p>
          <a:p>
            <a:pPr lvl="1"/>
            <a:r>
              <a:rPr lang="en-US" dirty="0"/>
              <a:t>Operator on multiple nodes</a:t>
            </a:r>
          </a:p>
          <a:p>
            <a:pPr lvl="1"/>
            <a:r>
              <a:rPr lang="en-US" dirty="0" smtClean="0"/>
              <a:t>Good for both?</a:t>
            </a:r>
            <a:endParaRPr lang="en-US" dirty="0"/>
          </a:p>
        </p:txBody>
      </p:sp>
      <p:sp>
        <p:nvSpPr>
          <p:cNvPr id="32773" name="Rounded Rectangle 4"/>
          <p:cNvSpPr>
            <a:spLocks noChangeArrowheads="1"/>
          </p:cNvSpPr>
          <p:nvPr/>
        </p:nvSpPr>
        <p:spPr bwMode="auto">
          <a:xfrm>
            <a:off x="152400" y="6157290"/>
            <a:ext cx="8915400" cy="5794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800" dirty="0">
                <a:solidFill>
                  <a:prstClr val="black"/>
                </a:solidFill>
              </a:rPr>
              <a:t>We study only intra-operator parallelism: most scalable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400800" y="1524000"/>
            <a:ext cx="1447800" cy="1371600"/>
            <a:chOff x="6400800" y="1524000"/>
            <a:chExt cx="1447800" cy="1371600"/>
          </a:xfrm>
        </p:grpSpPr>
        <p:sp>
          <p:nvSpPr>
            <p:cNvPr id="27" name="Rounded Rectangle 26"/>
            <p:cNvSpPr/>
            <p:nvPr/>
          </p:nvSpPr>
          <p:spPr>
            <a:xfrm>
              <a:off x="6400800" y="1524000"/>
              <a:ext cx="1447800" cy="137160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en-US" sz="1800">
                <a:solidFill>
                  <a:prstClr val="black"/>
                </a:solidFill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6400801" y="1600200"/>
              <a:ext cx="1371599" cy="1295400"/>
              <a:chOff x="4560971" y="1295400"/>
              <a:chExt cx="7153242" cy="2286717"/>
            </a:xfrm>
          </p:grpSpPr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6426200" y="2217738"/>
                <a:ext cx="349250" cy="123825"/>
                <a:chOff x="3112" y="2223"/>
                <a:chExt cx="220" cy="78"/>
              </a:xfrm>
            </p:grpSpPr>
            <p:sp>
              <p:nvSpPr>
                <p:cNvPr id="9" name="Freeform 8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1" cy="78"/>
                </a:xfrm>
                <a:custGeom>
                  <a:avLst/>
                  <a:gdLst>
                    <a:gd name="T0" fmla="*/ 0 w 1"/>
                    <a:gd name="T1" fmla="*/ 0 h 78"/>
                    <a:gd name="T2" fmla="*/ 0 w 1"/>
                    <a:gd name="T3" fmla="*/ 77 h 78"/>
                    <a:gd name="T4" fmla="*/ 0 w 1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78"/>
                    <a:gd name="T11" fmla="*/ 1 w 1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78">
                      <a:moveTo>
                        <a:pt x="0" y="0"/>
                      </a:moveTo>
                      <a:lnTo>
                        <a:pt x="0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10" name="Freeform 9"/>
                <p:cNvSpPr>
                  <a:spLocks/>
                </p:cNvSpPr>
                <p:nvPr/>
              </p:nvSpPr>
              <p:spPr bwMode="auto">
                <a:xfrm>
                  <a:off x="3331" y="2223"/>
                  <a:ext cx="1" cy="78"/>
                </a:xfrm>
                <a:custGeom>
                  <a:avLst/>
                  <a:gdLst>
                    <a:gd name="T0" fmla="*/ 0 w 1"/>
                    <a:gd name="T1" fmla="*/ 0 h 78"/>
                    <a:gd name="T2" fmla="*/ 0 w 1"/>
                    <a:gd name="T3" fmla="*/ 77 h 78"/>
                    <a:gd name="T4" fmla="*/ 0 w 1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78"/>
                    <a:gd name="T11" fmla="*/ 1 w 1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78">
                      <a:moveTo>
                        <a:pt x="0" y="0"/>
                      </a:moveTo>
                      <a:lnTo>
                        <a:pt x="0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11" name="Freeform 10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220" cy="78"/>
                </a:xfrm>
                <a:custGeom>
                  <a:avLst/>
                  <a:gdLst>
                    <a:gd name="T0" fmla="*/ 0 w 220"/>
                    <a:gd name="T1" fmla="*/ 0 h 78"/>
                    <a:gd name="T2" fmla="*/ 219 w 220"/>
                    <a:gd name="T3" fmla="*/ 77 h 78"/>
                    <a:gd name="T4" fmla="*/ 0 w 220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220"/>
                    <a:gd name="T10" fmla="*/ 0 h 78"/>
                    <a:gd name="T11" fmla="*/ 220 w 220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0" h="78">
                      <a:moveTo>
                        <a:pt x="0" y="0"/>
                      </a:moveTo>
                      <a:lnTo>
                        <a:pt x="219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12" name="Freeform 11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220" cy="78"/>
                </a:xfrm>
                <a:custGeom>
                  <a:avLst/>
                  <a:gdLst>
                    <a:gd name="T0" fmla="*/ 0 w 220"/>
                    <a:gd name="T1" fmla="*/ 77 h 78"/>
                    <a:gd name="T2" fmla="*/ 219 w 220"/>
                    <a:gd name="T3" fmla="*/ 0 h 78"/>
                    <a:gd name="T4" fmla="*/ 0 w 220"/>
                    <a:gd name="T5" fmla="*/ 77 h 78"/>
                    <a:gd name="T6" fmla="*/ 0 60000 65536"/>
                    <a:gd name="T7" fmla="*/ 0 60000 65536"/>
                    <a:gd name="T8" fmla="*/ 0 60000 65536"/>
                    <a:gd name="T9" fmla="*/ 0 w 220"/>
                    <a:gd name="T10" fmla="*/ 0 h 78"/>
                    <a:gd name="T11" fmla="*/ 220 w 220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0" h="78">
                      <a:moveTo>
                        <a:pt x="0" y="77"/>
                      </a:moveTo>
                      <a:lnTo>
                        <a:pt x="219" y="0"/>
                      </a:lnTo>
                      <a:lnTo>
                        <a:pt x="0" y="7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</p:grpSp>
          <p:sp>
            <p:nvSpPr>
              <p:cNvPr id="13" name="Rectangle 19"/>
              <p:cNvSpPr>
                <a:spLocks noChangeArrowheads="1"/>
              </p:cNvSpPr>
              <p:nvPr/>
            </p:nvSpPr>
            <p:spPr bwMode="auto">
              <a:xfrm>
                <a:off x="7059612" y="3152775"/>
                <a:ext cx="2521255" cy="429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800" b="1">
                    <a:solidFill>
                      <a:srgbClr val="000000"/>
                    </a:solidFill>
                    <a:latin typeface="Arial"/>
                  </a:rPr>
                  <a:t>Purchase</a:t>
                </a:r>
              </a:p>
            </p:txBody>
          </p:sp>
          <p:sp>
            <p:nvSpPr>
              <p:cNvPr id="14" name="Rectangle 20"/>
              <p:cNvSpPr>
                <a:spLocks noChangeArrowheads="1"/>
              </p:cNvSpPr>
              <p:nvPr/>
            </p:nvSpPr>
            <p:spPr bwMode="auto">
              <a:xfrm>
                <a:off x="6759575" y="2209801"/>
                <a:ext cx="1786910" cy="368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600" b="1">
                    <a:solidFill>
                      <a:srgbClr val="000000"/>
                    </a:solidFill>
                    <a:latin typeface="Arial"/>
                  </a:rPr>
                  <a:t>pid=pid</a:t>
                </a:r>
              </a:p>
            </p:txBody>
          </p:sp>
          <p:grpSp>
            <p:nvGrpSpPr>
              <p:cNvPr id="15" name="Group 7"/>
              <p:cNvGrpSpPr>
                <a:grpSpLocks/>
              </p:cNvGrpSpPr>
              <p:nvPr/>
            </p:nvGrpSpPr>
            <p:grpSpPr bwMode="auto">
              <a:xfrm>
                <a:off x="7670800" y="1295400"/>
                <a:ext cx="349250" cy="123825"/>
                <a:chOff x="3112" y="2223"/>
                <a:chExt cx="220" cy="78"/>
              </a:xfrm>
            </p:grpSpPr>
            <p:sp>
              <p:nvSpPr>
                <p:cNvPr id="16" name="Freeform 8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1" cy="78"/>
                </a:xfrm>
                <a:custGeom>
                  <a:avLst/>
                  <a:gdLst>
                    <a:gd name="T0" fmla="*/ 0 w 1"/>
                    <a:gd name="T1" fmla="*/ 0 h 78"/>
                    <a:gd name="T2" fmla="*/ 0 w 1"/>
                    <a:gd name="T3" fmla="*/ 77 h 78"/>
                    <a:gd name="T4" fmla="*/ 0 w 1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78"/>
                    <a:gd name="T11" fmla="*/ 1 w 1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78">
                      <a:moveTo>
                        <a:pt x="0" y="0"/>
                      </a:moveTo>
                      <a:lnTo>
                        <a:pt x="0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17" name="Freeform 9"/>
                <p:cNvSpPr>
                  <a:spLocks/>
                </p:cNvSpPr>
                <p:nvPr/>
              </p:nvSpPr>
              <p:spPr bwMode="auto">
                <a:xfrm>
                  <a:off x="3331" y="2223"/>
                  <a:ext cx="1" cy="78"/>
                </a:xfrm>
                <a:custGeom>
                  <a:avLst/>
                  <a:gdLst>
                    <a:gd name="T0" fmla="*/ 0 w 1"/>
                    <a:gd name="T1" fmla="*/ 0 h 78"/>
                    <a:gd name="T2" fmla="*/ 0 w 1"/>
                    <a:gd name="T3" fmla="*/ 77 h 78"/>
                    <a:gd name="T4" fmla="*/ 0 w 1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78"/>
                    <a:gd name="T11" fmla="*/ 1 w 1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78">
                      <a:moveTo>
                        <a:pt x="0" y="0"/>
                      </a:moveTo>
                      <a:lnTo>
                        <a:pt x="0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18" name="Freeform 10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220" cy="78"/>
                </a:xfrm>
                <a:custGeom>
                  <a:avLst/>
                  <a:gdLst>
                    <a:gd name="T0" fmla="*/ 0 w 220"/>
                    <a:gd name="T1" fmla="*/ 0 h 78"/>
                    <a:gd name="T2" fmla="*/ 219 w 220"/>
                    <a:gd name="T3" fmla="*/ 77 h 78"/>
                    <a:gd name="T4" fmla="*/ 0 w 220"/>
                    <a:gd name="T5" fmla="*/ 0 h 78"/>
                    <a:gd name="T6" fmla="*/ 0 60000 65536"/>
                    <a:gd name="T7" fmla="*/ 0 60000 65536"/>
                    <a:gd name="T8" fmla="*/ 0 60000 65536"/>
                    <a:gd name="T9" fmla="*/ 0 w 220"/>
                    <a:gd name="T10" fmla="*/ 0 h 78"/>
                    <a:gd name="T11" fmla="*/ 220 w 220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0" h="78">
                      <a:moveTo>
                        <a:pt x="0" y="0"/>
                      </a:moveTo>
                      <a:lnTo>
                        <a:pt x="219" y="7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19" name="Freeform 11"/>
                <p:cNvSpPr>
                  <a:spLocks/>
                </p:cNvSpPr>
                <p:nvPr/>
              </p:nvSpPr>
              <p:spPr bwMode="auto">
                <a:xfrm>
                  <a:off x="3112" y="2223"/>
                  <a:ext cx="220" cy="78"/>
                </a:xfrm>
                <a:custGeom>
                  <a:avLst/>
                  <a:gdLst>
                    <a:gd name="T0" fmla="*/ 0 w 220"/>
                    <a:gd name="T1" fmla="*/ 77 h 78"/>
                    <a:gd name="T2" fmla="*/ 219 w 220"/>
                    <a:gd name="T3" fmla="*/ 0 h 78"/>
                    <a:gd name="T4" fmla="*/ 0 w 220"/>
                    <a:gd name="T5" fmla="*/ 77 h 78"/>
                    <a:gd name="T6" fmla="*/ 0 60000 65536"/>
                    <a:gd name="T7" fmla="*/ 0 60000 65536"/>
                    <a:gd name="T8" fmla="*/ 0 60000 65536"/>
                    <a:gd name="T9" fmla="*/ 0 w 220"/>
                    <a:gd name="T10" fmla="*/ 0 h 78"/>
                    <a:gd name="T11" fmla="*/ 220 w 220"/>
                    <a:gd name="T12" fmla="*/ 78 h 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0" h="78">
                      <a:moveTo>
                        <a:pt x="0" y="77"/>
                      </a:moveTo>
                      <a:lnTo>
                        <a:pt x="219" y="0"/>
                      </a:lnTo>
                      <a:lnTo>
                        <a:pt x="0" y="7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endParaRPr lang="en-US" sz="90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</p:grpSp>
          <p:cxnSp>
            <p:nvCxnSpPr>
              <p:cNvPr id="20" name="Straight Connector 36"/>
              <p:cNvCxnSpPr>
                <a:cxnSpLocks noChangeShapeType="1"/>
              </p:cNvCxnSpPr>
              <p:nvPr/>
            </p:nvCxnSpPr>
            <p:spPr bwMode="auto">
              <a:xfrm flipV="1">
                <a:off x="6645275" y="1447800"/>
                <a:ext cx="106680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1" name="Straight Connector 39"/>
              <p:cNvCxnSpPr>
                <a:cxnSpLocks noChangeShapeType="1"/>
                <a:stCxn id="26" idx="0"/>
                <a:endCxn id="9" idx="1"/>
              </p:cNvCxnSpPr>
              <p:nvPr/>
            </p:nvCxnSpPr>
            <p:spPr bwMode="auto">
              <a:xfrm flipV="1">
                <a:off x="5674732" y="2339976"/>
                <a:ext cx="751467" cy="7842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2" name="Straight Connector 41"/>
              <p:cNvCxnSpPr>
                <a:cxnSpLocks noChangeShapeType="1"/>
                <a:stCxn id="13" idx="0"/>
                <a:endCxn id="14" idx="1"/>
              </p:cNvCxnSpPr>
              <p:nvPr/>
            </p:nvCxnSpPr>
            <p:spPr bwMode="auto">
              <a:xfrm flipH="1" flipV="1">
                <a:off x="6759575" y="2393896"/>
                <a:ext cx="1560667" cy="7588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8077200" y="1295400"/>
                <a:ext cx="1737954" cy="368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600" b="1">
                    <a:solidFill>
                      <a:srgbClr val="000000"/>
                    </a:solidFill>
                    <a:latin typeface="Arial"/>
                  </a:rPr>
                  <a:t>cid=cid</a:t>
                </a:r>
              </a:p>
            </p:txBody>
          </p:sp>
          <p:sp>
            <p:nvSpPr>
              <p:cNvPr id="24" name="Rectangle 19"/>
              <p:cNvSpPr>
                <a:spLocks noChangeArrowheads="1"/>
              </p:cNvSpPr>
              <p:nvPr/>
            </p:nvSpPr>
            <p:spPr bwMode="auto">
              <a:xfrm>
                <a:off x="9144001" y="2514597"/>
                <a:ext cx="2570212" cy="429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800" b="1">
                    <a:solidFill>
                      <a:srgbClr val="000000"/>
                    </a:solidFill>
                    <a:latin typeface="Arial"/>
                  </a:rPr>
                  <a:t>Customer</a:t>
                </a:r>
              </a:p>
            </p:txBody>
          </p:sp>
          <p:cxnSp>
            <p:nvCxnSpPr>
              <p:cNvPr id="25" name="Straight Connector 45"/>
              <p:cNvCxnSpPr>
                <a:cxnSpLocks noChangeShapeType="1"/>
                <a:stCxn id="24" idx="0"/>
                <a:endCxn id="23" idx="1"/>
              </p:cNvCxnSpPr>
              <p:nvPr/>
            </p:nvCxnSpPr>
            <p:spPr bwMode="auto">
              <a:xfrm flipH="1" flipV="1">
                <a:off x="8077200" y="1479495"/>
                <a:ext cx="2351909" cy="10351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26" name="Rectangle 18"/>
              <p:cNvSpPr>
                <a:spLocks noChangeArrowheads="1"/>
              </p:cNvSpPr>
              <p:nvPr/>
            </p:nvSpPr>
            <p:spPr bwMode="auto">
              <a:xfrm>
                <a:off x="4560971" y="3124201"/>
                <a:ext cx="2227518" cy="429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800" b="1" dirty="0">
                    <a:solidFill>
                      <a:srgbClr val="000000"/>
                    </a:solidFill>
                    <a:latin typeface="Arial"/>
                  </a:rPr>
                  <a:t>Product</a:t>
                </a:r>
              </a:p>
            </p:txBody>
          </p:sp>
        </p:grpSp>
      </p:grpSp>
      <p:sp>
        <p:nvSpPr>
          <p:cNvPr id="97" name="Rounded Rectangle 96"/>
          <p:cNvSpPr/>
          <p:nvPr/>
        </p:nvSpPr>
        <p:spPr>
          <a:xfrm>
            <a:off x="6934200" y="3810000"/>
            <a:ext cx="8382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>
              <a:solidFill>
                <a:prstClr val="black"/>
              </a:solidFill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6934201" y="3352800"/>
            <a:ext cx="1371599" cy="1295400"/>
            <a:chOff x="4560971" y="1295400"/>
            <a:chExt cx="7153242" cy="2286717"/>
          </a:xfrm>
        </p:grpSpPr>
        <p:grpSp>
          <p:nvGrpSpPr>
            <p:cNvPr id="99" name="Group 98"/>
            <p:cNvGrpSpPr>
              <a:grpSpLocks/>
            </p:cNvGrpSpPr>
            <p:nvPr/>
          </p:nvGrpSpPr>
          <p:grpSpPr bwMode="auto">
            <a:xfrm>
              <a:off x="6426200" y="2217738"/>
              <a:ext cx="349250" cy="123825"/>
              <a:chOff x="3112" y="2223"/>
              <a:chExt cx="220" cy="78"/>
            </a:xfrm>
          </p:grpSpPr>
          <p:sp>
            <p:nvSpPr>
              <p:cNvPr id="114" name="Freeform 113"/>
              <p:cNvSpPr>
                <a:spLocks/>
              </p:cNvSpPr>
              <p:nvPr/>
            </p:nvSpPr>
            <p:spPr bwMode="auto">
              <a:xfrm>
                <a:off x="3112" y="2223"/>
                <a:ext cx="1" cy="78"/>
              </a:xfrm>
              <a:custGeom>
                <a:avLst/>
                <a:gdLst>
                  <a:gd name="T0" fmla="*/ 0 w 1"/>
                  <a:gd name="T1" fmla="*/ 0 h 78"/>
                  <a:gd name="T2" fmla="*/ 0 w 1"/>
                  <a:gd name="T3" fmla="*/ 77 h 78"/>
                  <a:gd name="T4" fmla="*/ 0 w 1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78"/>
                  <a:gd name="T11" fmla="*/ 1 w 1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78">
                    <a:moveTo>
                      <a:pt x="0" y="0"/>
                    </a:moveTo>
                    <a:lnTo>
                      <a:pt x="0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15" name="Freeform 114"/>
              <p:cNvSpPr>
                <a:spLocks/>
              </p:cNvSpPr>
              <p:nvPr/>
            </p:nvSpPr>
            <p:spPr bwMode="auto">
              <a:xfrm>
                <a:off x="3331" y="2223"/>
                <a:ext cx="1" cy="78"/>
              </a:xfrm>
              <a:custGeom>
                <a:avLst/>
                <a:gdLst>
                  <a:gd name="T0" fmla="*/ 0 w 1"/>
                  <a:gd name="T1" fmla="*/ 0 h 78"/>
                  <a:gd name="T2" fmla="*/ 0 w 1"/>
                  <a:gd name="T3" fmla="*/ 77 h 78"/>
                  <a:gd name="T4" fmla="*/ 0 w 1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78"/>
                  <a:gd name="T11" fmla="*/ 1 w 1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78">
                    <a:moveTo>
                      <a:pt x="0" y="0"/>
                    </a:moveTo>
                    <a:lnTo>
                      <a:pt x="0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16" name="Freeform 115"/>
              <p:cNvSpPr>
                <a:spLocks/>
              </p:cNvSpPr>
              <p:nvPr/>
            </p:nvSpPr>
            <p:spPr bwMode="auto">
              <a:xfrm>
                <a:off x="3112" y="2223"/>
                <a:ext cx="220" cy="78"/>
              </a:xfrm>
              <a:custGeom>
                <a:avLst/>
                <a:gdLst>
                  <a:gd name="T0" fmla="*/ 0 w 220"/>
                  <a:gd name="T1" fmla="*/ 0 h 78"/>
                  <a:gd name="T2" fmla="*/ 219 w 220"/>
                  <a:gd name="T3" fmla="*/ 77 h 78"/>
                  <a:gd name="T4" fmla="*/ 0 w 220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220"/>
                  <a:gd name="T10" fmla="*/ 0 h 78"/>
                  <a:gd name="T11" fmla="*/ 220 w 220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" h="78">
                    <a:moveTo>
                      <a:pt x="0" y="0"/>
                    </a:moveTo>
                    <a:lnTo>
                      <a:pt x="219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17" name="Freeform 116"/>
              <p:cNvSpPr>
                <a:spLocks/>
              </p:cNvSpPr>
              <p:nvPr/>
            </p:nvSpPr>
            <p:spPr bwMode="auto">
              <a:xfrm>
                <a:off x="3112" y="2223"/>
                <a:ext cx="220" cy="78"/>
              </a:xfrm>
              <a:custGeom>
                <a:avLst/>
                <a:gdLst>
                  <a:gd name="T0" fmla="*/ 0 w 220"/>
                  <a:gd name="T1" fmla="*/ 77 h 78"/>
                  <a:gd name="T2" fmla="*/ 219 w 220"/>
                  <a:gd name="T3" fmla="*/ 0 h 78"/>
                  <a:gd name="T4" fmla="*/ 0 w 220"/>
                  <a:gd name="T5" fmla="*/ 77 h 78"/>
                  <a:gd name="T6" fmla="*/ 0 60000 65536"/>
                  <a:gd name="T7" fmla="*/ 0 60000 65536"/>
                  <a:gd name="T8" fmla="*/ 0 60000 65536"/>
                  <a:gd name="T9" fmla="*/ 0 w 220"/>
                  <a:gd name="T10" fmla="*/ 0 h 78"/>
                  <a:gd name="T11" fmla="*/ 220 w 220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" h="78">
                    <a:moveTo>
                      <a:pt x="0" y="77"/>
                    </a:moveTo>
                    <a:lnTo>
                      <a:pt x="219" y="0"/>
                    </a:lnTo>
                    <a:lnTo>
                      <a:pt x="0" y="7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</p:grpSp>
        <p:sp>
          <p:nvSpPr>
            <p:cNvPr id="100" name="Rectangle 19"/>
            <p:cNvSpPr>
              <a:spLocks noChangeArrowheads="1"/>
            </p:cNvSpPr>
            <p:nvPr/>
          </p:nvSpPr>
          <p:spPr bwMode="auto">
            <a:xfrm>
              <a:off x="7059612" y="3152775"/>
              <a:ext cx="2521255" cy="429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800" b="1">
                  <a:solidFill>
                    <a:srgbClr val="000000"/>
                  </a:solidFill>
                  <a:latin typeface="Arial"/>
                </a:rPr>
                <a:t>Purchase</a:t>
              </a:r>
            </a:p>
          </p:txBody>
        </p:sp>
        <p:sp>
          <p:nvSpPr>
            <p:cNvPr id="101" name="Rectangle 20"/>
            <p:cNvSpPr>
              <a:spLocks noChangeArrowheads="1"/>
            </p:cNvSpPr>
            <p:nvPr/>
          </p:nvSpPr>
          <p:spPr bwMode="auto">
            <a:xfrm>
              <a:off x="6759575" y="2209801"/>
              <a:ext cx="1786910" cy="368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600" b="1">
                  <a:solidFill>
                    <a:srgbClr val="000000"/>
                  </a:solidFill>
                  <a:latin typeface="Arial"/>
                </a:rPr>
                <a:t>pid=pid</a:t>
              </a:r>
            </a:p>
          </p:txBody>
        </p:sp>
        <p:grpSp>
          <p:nvGrpSpPr>
            <p:cNvPr id="102" name="Group 7"/>
            <p:cNvGrpSpPr>
              <a:grpSpLocks/>
            </p:cNvGrpSpPr>
            <p:nvPr/>
          </p:nvGrpSpPr>
          <p:grpSpPr bwMode="auto">
            <a:xfrm>
              <a:off x="7670800" y="1295400"/>
              <a:ext cx="349250" cy="123825"/>
              <a:chOff x="3112" y="2223"/>
              <a:chExt cx="220" cy="78"/>
            </a:xfrm>
          </p:grpSpPr>
          <p:sp>
            <p:nvSpPr>
              <p:cNvPr id="110" name="Freeform 8"/>
              <p:cNvSpPr>
                <a:spLocks/>
              </p:cNvSpPr>
              <p:nvPr/>
            </p:nvSpPr>
            <p:spPr bwMode="auto">
              <a:xfrm>
                <a:off x="3112" y="2223"/>
                <a:ext cx="1" cy="78"/>
              </a:xfrm>
              <a:custGeom>
                <a:avLst/>
                <a:gdLst>
                  <a:gd name="T0" fmla="*/ 0 w 1"/>
                  <a:gd name="T1" fmla="*/ 0 h 78"/>
                  <a:gd name="T2" fmla="*/ 0 w 1"/>
                  <a:gd name="T3" fmla="*/ 77 h 78"/>
                  <a:gd name="T4" fmla="*/ 0 w 1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78"/>
                  <a:gd name="T11" fmla="*/ 1 w 1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78">
                    <a:moveTo>
                      <a:pt x="0" y="0"/>
                    </a:moveTo>
                    <a:lnTo>
                      <a:pt x="0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11" name="Freeform 9"/>
              <p:cNvSpPr>
                <a:spLocks/>
              </p:cNvSpPr>
              <p:nvPr/>
            </p:nvSpPr>
            <p:spPr bwMode="auto">
              <a:xfrm>
                <a:off x="3331" y="2223"/>
                <a:ext cx="1" cy="78"/>
              </a:xfrm>
              <a:custGeom>
                <a:avLst/>
                <a:gdLst>
                  <a:gd name="T0" fmla="*/ 0 w 1"/>
                  <a:gd name="T1" fmla="*/ 0 h 78"/>
                  <a:gd name="T2" fmla="*/ 0 w 1"/>
                  <a:gd name="T3" fmla="*/ 77 h 78"/>
                  <a:gd name="T4" fmla="*/ 0 w 1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78"/>
                  <a:gd name="T11" fmla="*/ 1 w 1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78">
                    <a:moveTo>
                      <a:pt x="0" y="0"/>
                    </a:moveTo>
                    <a:lnTo>
                      <a:pt x="0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12" name="Freeform 10"/>
              <p:cNvSpPr>
                <a:spLocks/>
              </p:cNvSpPr>
              <p:nvPr/>
            </p:nvSpPr>
            <p:spPr bwMode="auto">
              <a:xfrm>
                <a:off x="3112" y="2223"/>
                <a:ext cx="220" cy="78"/>
              </a:xfrm>
              <a:custGeom>
                <a:avLst/>
                <a:gdLst>
                  <a:gd name="T0" fmla="*/ 0 w 220"/>
                  <a:gd name="T1" fmla="*/ 0 h 78"/>
                  <a:gd name="T2" fmla="*/ 219 w 220"/>
                  <a:gd name="T3" fmla="*/ 77 h 78"/>
                  <a:gd name="T4" fmla="*/ 0 w 220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220"/>
                  <a:gd name="T10" fmla="*/ 0 h 78"/>
                  <a:gd name="T11" fmla="*/ 220 w 220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" h="78">
                    <a:moveTo>
                      <a:pt x="0" y="0"/>
                    </a:moveTo>
                    <a:lnTo>
                      <a:pt x="219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13" name="Freeform 11"/>
              <p:cNvSpPr>
                <a:spLocks/>
              </p:cNvSpPr>
              <p:nvPr/>
            </p:nvSpPr>
            <p:spPr bwMode="auto">
              <a:xfrm>
                <a:off x="3112" y="2223"/>
                <a:ext cx="220" cy="78"/>
              </a:xfrm>
              <a:custGeom>
                <a:avLst/>
                <a:gdLst>
                  <a:gd name="T0" fmla="*/ 0 w 220"/>
                  <a:gd name="T1" fmla="*/ 77 h 78"/>
                  <a:gd name="T2" fmla="*/ 219 w 220"/>
                  <a:gd name="T3" fmla="*/ 0 h 78"/>
                  <a:gd name="T4" fmla="*/ 0 w 220"/>
                  <a:gd name="T5" fmla="*/ 77 h 78"/>
                  <a:gd name="T6" fmla="*/ 0 60000 65536"/>
                  <a:gd name="T7" fmla="*/ 0 60000 65536"/>
                  <a:gd name="T8" fmla="*/ 0 60000 65536"/>
                  <a:gd name="T9" fmla="*/ 0 w 220"/>
                  <a:gd name="T10" fmla="*/ 0 h 78"/>
                  <a:gd name="T11" fmla="*/ 220 w 220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" h="78">
                    <a:moveTo>
                      <a:pt x="0" y="77"/>
                    </a:moveTo>
                    <a:lnTo>
                      <a:pt x="219" y="0"/>
                    </a:lnTo>
                    <a:lnTo>
                      <a:pt x="0" y="7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</p:grpSp>
        <p:cxnSp>
          <p:nvCxnSpPr>
            <p:cNvPr id="103" name="Straight Connector 36"/>
            <p:cNvCxnSpPr>
              <a:cxnSpLocks noChangeShapeType="1"/>
            </p:cNvCxnSpPr>
            <p:nvPr/>
          </p:nvCxnSpPr>
          <p:spPr bwMode="auto">
            <a:xfrm flipV="1">
              <a:off x="6645275" y="1447800"/>
              <a:ext cx="1066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4" name="Straight Connector 39"/>
            <p:cNvCxnSpPr>
              <a:cxnSpLocks noChangeShapeType="1"/>
              <a:stCxn id="109" idx="0"/>
              <a:endCxn id="114" idx="1"/>
            </p:cNvCxnSpPr>
            <p:nvPr/>
          </p:nvCxnSpPr>
          <p:spPr bwMode="auto">
            <a:xfrm flipV="1">
              <a:off x="5674732" y="2339976"/>
              <a:ext cx="751467" cy="784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5" name="Straight Connector 41"/>
            <p:cNvCxnSpPr>
              <a:cxnSpLocks noChangeShapeType="1"/>
              <a:stCxn id="100" idx="0"/>
              <a:endCxn id="101" idx="1"/>
            </p:cNvCxnSpPr>
            <p:nvPr/>
          </p:nvCxnSpPr>
          <p:spPr bwMode="auto">
            <a:xfrm flipH="1" flipV="1">
              <a:off x="6759575" y="2393896"/>
              <a:ext cx="1560667" cy="7588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6" name="Rectangle 20"/>
            <p:cNvSpPr>
              <a:spLocks noChangeArrowheads="1"/>
            </p:cNvSpPr>
            <p:nvPr/>
          </p:nvSpPr>
          <p:spPr bwMode="auto">
            <a:xfrm>
              <a:off x="8077200" y="1295400"/>
              <a:ext cx="1737954" cy="368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600" b="1">
                  <a:solidFill>
                    <a:srgbClr val="000000"/>
                  </a:solidFill>
                  <a:latin typeface="Arial"/>
                </a:rPr>
                <a:t>cid=cid</a:t>
              </a:r>
            </a:p>
          </p:txBody>
        </p:sp>
        <p:sp>
          <p:nvSpPr>
            <p:cNvPr id="107" name="Rectangle 19"/>
            <p:cNvSpPr>
              <a:spLocks noChangeArrowheads="1"/>
            </p:cNvSpPr>
            <p:nvPr/>
          </p:nvSpPr>
          <p:spPr bwMode="auto">
            <a:xfrm>
              <a:off x="9144001" y="2514597"/>
              <a:ext cx="2570212" cy="429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800" b="1">
                  <a:solidFill>
                    <a:srgbClr val="000000"/>
                  </a:solidFill>
                  <a:latin typeface="Arial"/>
                </a:rPr>
                <a:t>Customer</a:t>
              </a:r>
            </a:p>
          </p:txBody>
        </p:sp>
        <p:cxnSp>
          <p:nvCxnSpPr>
            <p:cNvPr id="108" name="Straight Connector 45"/>
            <p:cNvCxnSpPr>
              <a:cxnSpLocks noChangeShapeType="1"/>
              <a:stCxn id="107" idx="0"/>
              <a:endCxn id="106" idx="1"/>
            </p:cNvCxnSpPr>
            <p:nvPr/>
          </p:nvCxnSpPr>
          <p:spPr bwMode="auto">
            <a:xfrm flipH="1" flipV="1">
              <a:off x="8077200" y="1479495"/>
              <a:ext cx="2351909" cy="1035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9" name="Rectangle 18"/>
            <p:cNvSpPr>
              <a:spLocks noChangeArrowheads="1"/>
            </p:cNvSpPr>
            <p:nvPr/>
          </p:nvSpPr>
          <p:spPr bwMode="auto">
            <a:xfrm>
              <a:off x="4560971" y="3124201"/>
              <a:ext cx="2227518" cy="429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800" b="1" dirty="0">
                  <a:solidFill>
                    <a:srgbClr val="000000"/>
                  </a:solidFill>
                  <a:latin typeface="Arial"/>
                </a:rPr>
                <a:t>Product</a:t>
              </a:r>
            </a:p>
          </p:txBody>
        </p:sp>
      </p:grpSp>
      <p:sp>
        <p:nvSpPr>
          <p:cNvPr id="119" name="Rounded Rectangle 118"/>
          <p:cNvSpPr/>
          <p:nvPr/>
        </p:nvSpPr>
        <p:spPr>
          <a:xfrm>
            <a:off x="7531104" y="5383392"/>
            <a:ext cx="457201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>
              <a:solidFill>
                <a:prstClr val="black"/>
              </a:solidFill>
            </a:endParaRPr>
          </a:p>
        </p:txBody>
      </p:sp>
      <p:grpSp>
        <p:nvGrpSpPr>
          <p:cNvPr id="120" name="Group 119"/>
          <p:cNvGrpSpPr/>
          <p:nvPr/>
        </p:nvGrpSpPr>
        <p:grpSpPr>
          <a:xfrm>
            <a:off x="7391400" y="4876800"/>
            <a:ext cx="1371599" cy="1295400"/>
            <a:chOff x="4560971" y="1295400"/>
            <a:chExt cx="7153242" cy="2286717"/>
          </a:xfrm>
        </p:grpSpPr>
        <p:grpSp>
          <p:nvGrpSpPr>
            <p:cNvPr id="121" name="Group 120"/>
            <p:cNvGrpSpPr>
              <a:grpSpLocks/>
            </p:cNvGrpSpPr>
            <p:nvPr/>
          </p:nvGrpSpPr>
          <p:grpSpPr bwMode="auto">
            <a:xfrm>
              <a:off x="6426200" y="2217738"/>
              <a:ext cx="349250" cy="123825"/>
              <a:chOff x="3112" y="2223"/>
              <a:chExt cx="220" cy="78"/>
            </a:xfrm>
          </p:grpSpPr>
          <p:sp>
            <p:nvSpPr>
              <p:cNvPr id="136" name="Freeform 135"/>
              <p:cNvSpPr>
                <a:spLocks/>
              </p:cNvSpPr>
              <p:nvPr/>
            </p:nvSpPr>
            <p:spPr bwMode="auto">
              <a:xfrm>
                <a:off x="3112" y="2223"/>
                <a:ext cx="1" cy="78"/>
              </a:xfrm>
              <a:custGeom>
                <a:avLst/>
                <a:gdLst>
                  <a:gd name="T0" fmla="*/ 0 w 1"/>
                  <a:gd name="T1" fmla="*/ 0 h 78"/>
                  <a:gd name="T2" fmla="*/ 0 w 1"/>
                  <a:gd name="T3" fmla="*/ 77 h 78"/>
                  <a:gd name="T4" fmla="*/ 0 w 1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78"/>
                  <a:gd name="T11" fmla="*/ 1 w 1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78">
                    <a:moveTo>
                      <a:pt x="0" y="0"/>
                    </a:moveTo>
                    <a:lnTo>
                      <a:pt x="0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37" name="Freeform 136"/>
              <p:cNvSpPr>
                <a:spLocks/>
              </p:cNvSpPr>
              <p:nvPr/>
            </p:nvSpPr>
            <p:spPr bwMode="auto">
              <a:xfrm>
                <a:off x="3331" y="2223"/>
                <a:ext cx="1" cy="78"/>
              </a:xfrm>
              <a:custGeom>
                <a:avLst/>
                <a:gdLst>
                  <a:gd name="T0" fmla="*/ 0 w 1"/>
                  <a:gd name="T1" fmla="*/ 0 h 78"/>
                  <a:gd name="T2" fmla="*/ 0 w 1"/>
                  <a:gd name="T3" fmla="*/ 77 h 78"/>
                  <a:gd name="T4" fmla="*/ 0 w 1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78"/>
                  <a:gd name="T11" fmla="*/ 1 w 1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78">
                    <a:moveTo>
                      <a:pt x="0" y="0"/>
                    </a:moveTo>
                    <a:lnTo>
                      <a:pt x="0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38" name="Freeform 137"/>
              <p:cNvSpPr>
                <a:spLocks/>
              </p:cNvSpPr>
              <p:nvPr/>
            </p:nvSpPr>
            <p:spPr bwMode="auto">
              <a:xfrm>
                <a:off x="3112" y="2223"/>
                <a:ext cx="220" cy="78"/>
              </a:xfrm>
              <a:custGeom>
                <a:avLst/>
                <a:gdLst>
                  <a:gd name="T0" fmla="*/ 0 w 220"/>
                  <a:gd name="T1" fmla="*/ 0 h 78"/>
                  <a:gd name="T2" fmla="*/ 219 w 220"/>
                  <a:gd name="T3" fmla="*/ 77 h 78"/>
                  <a:gd name="T4" fmla="*/ 0 w 220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220"/>
                  <a:gd name="T10" fmla="*/ 0 h 78"/>
                  <a:gd name="T11" fmla="*/ 220 w 220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" h="78">
                    <a:moveTo>
                      <a:pt x="0" y="0"/>
                    </a:moveTo>
                    <a:lnTo>
                      <a:pt x="219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39" name="Freeform 138"/>
              <p:cNvSpPr>
                <a:spLocks/>
              </p:cNvSpPr>
              <p:nvPr/>
            </p:nvSpPr>
            <p:spPr bwMode="auto">
              <a:xfrm>
                <a:off x="3112" y="2223"/>
                <a:ext cx="220" cy="78"/>
              </a:xfrm>
              <a:custGeom>
                <a:avLst/>
                <a:gdLst>
                  <a:gd name="T0" fmla="*/ 0 w 220"/>
                  <a:gd name="T1" fmla="*/ 77 h 78"/>
                  <a:gd name="T2" fmla="*/ 219 w 220"/>
                  <a:gd name="T3" fmla="*/ 0 h 78"/>
                  <a:gd name="T4" fmla="*/ 0 w 220"/>
                  <a:gd name="T5" fmla="*/ 77 h 78"/>
                  <a:gd name="T6" fmla="*/ 0 60000 65536"/>
                  <a:gd name="T7" fmla="*/ 0 60000 65536"/>
                  <a:gd name="T8" fmla="*/ 0 60000 65536"/>
                  <a:gd name="T9" fmla="*/ 0 w 220"/>
                  <a:gd name="T10" fmla="*/ 0 h 78"/>
                  <a:gd name="T11" fmla="*/ 220 w 220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" h="78">
                    <a:moveTo>
                      <a:pt x="0" y="77"/>
                    </a:moveTo>
                    <a:lnTo>
                      <a:pt x="219" y="0"/>
                    </a:lnTo>
                    <a:lnTo>
                      <a:pt x="0" y="7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</p:grpSp>
        <p:sp>
          <p:nvSpPr>
            <p:cNvPr id="122" name="Rectangle 19"/>
            <p:cNvSpPr>
              <a:spLocks noChangeArrowheads="1"/>
            </p:cNvSpPr>
            <p:nvPr/>
          </p:nvSpPr>
          <p:spPr bwMode="auto">
            <a:xfrm>
              <a:off x="7059612" y="3152775"/>
              <a:ext cx="2521255" cy="429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800" b="1">
                  <a:solidFill>
                    <a:srgbClr val="000000"/>
                  </a:solidFill>
                  <a:latin typeface="Arial"/>
                </a:rPr>
                <a:t>Purchase</a:t>
              </a:r>
            </a:p>
          </p:txBody>
        </p:sp>
        <p:sp>
          <p:nvSpPr>
            <p:cNvPr id="123" name="Rectangle 20"/>
            <p:cNvSpPr>
              <a:spLocks noChangeArrowheads="1"/>
            </p:cNvSpPr>
            <p:nvPr/>
          </p:nvSpPr>
          <p:spPr bwMode="auto">
            <a:xfrm>
              <a:off x="6759575" y="2209801"/>
              <a:ext cx="1786910" cy="368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600" b="1">
                  <a:solidFill>
                    <a:srgbClr val="000000"/>
                  </a:solidFill>
                  <a:latin typeface="Arial"/>
                </a:rPr>
                <a:t>pid=pid</a:t>
              </a:r>
            </a:p>
          </p:txBody>
        </p:sp>
        <p:grpSp>
          <p:nvGrpSpPr>
            <p:cNvPr id="124" name="Group 7"/>
            <p:cNvGrpSpPr>
              <a:grpSpLocks/>
            </p:cNvGrpSpPr>
            <p:nvPr/>
          </p:nvGrpSpPr>
          <p:grpSpPr bwMode="auto">
            <a:xfrm>
              <a:off x="7670800" y="1295400"/>
              <a:ext cx="349250" cy="123825"/>
              <a:chOff x="3112" y="2223"/>
              <a:chExt cx="220" cy="78"/>
            </a:xfrm>
          </p:grpSpPr>
          <p:sp>
            <p:nvSpPr>
              <p:cNvPr id="132" name="Freeform 8"/>
              <p:cNvSpPr>
                <a:spLocks/>
              </p:cNvSpPr>
              <p:nvPr/>
            </p:nvSpPr>
            <p:spPr bwMode="auto">
              <a:xfrm>
                <a:off x="3112" y="2223"/>
                <a:ext cx="1" cy="78"/>
              </a:xfrm>
              <a:custGeom>
                <a:avLst/>
                <a:gdLst>
                  <a:gd name="T0" fmla="*/ 0 w 1"/>
                  <a:gd name="T1" fmla="*/ 0 h 78"/>
                  <a:gd name="T2" fmla="*/ 0 w 1"/>
                  <a:gd name="T3" fmla="*/ 77 h 78"/>
                  <a:gd name="T4" fmla="*/ 0 w 1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78"/>
                  <a:gd name="T11" fmla="*/ 1 w 1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78">
                    <a:moveTo>
                      <a:pt x="0" y="0"/>
                    </a:moveTo>
                    <a:lnTo>
                      <a:pt x="0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33" name="Freeform 9"/>
              <p:cNvSpPr>
                <a:spLocks/>
              </p:cNvSpPr>
              <p:nvPr/>
            </p:nvSpPr>
            <p:spPr bwMode="auto">
              <a:xfrm>
                <a:off x="3331" y="2223"/>
                <a:ext cx="1" cy="78"/>
              </a:xfrm>
              <a:custGeom>
                <a:avLst/>
                <a:gdLst>
                  <a:gd name="T0" fmla="*/ 0 w 1"/>
                  <a:gd name="T1" fmla="*/ 0 h 78"/>
                  <a:gd name="T2" fmla="*/ 0 w 1"/>
                  <a:gd name="T3" fmla="*/ 77 h 78"/>
                  <a:gd name="T4" fmla="*/ 0 w 1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78"/>
                  <a:gd name="T11" fmla="*/ 1 w 1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78">
                    <a:moveTo>
                      <a:pt x="0" y="0"/>
                    </a:moveTo>
                    <a:lnTo>
                      <a:pt x="0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34" name="Freeform 10"/>
              <p:cNvSpPr>
                <a:spLocks/>
              </p:cNvSpPr>
              <p:nvPr/>
            </p:nvSpPr>
            <p:spPr bwMode="auto">
              <a:xfrm>
                <a:off x="3112" y="2223"/>
                <a:ext cx="220" cy="78"/>
              </a:xfrm>
              <a:custGeom>
                <a:avLst/>
                <a:gdLst>
                  <a:gd name="T0" fmla="*/ 0 w 220"/>
                  <a:gd name="T1" fmla="*/ 0 h 78"/>
                  <a:gd name="T2" fmla="*/ 219 w 220"/>
                  <a:gd name="T3" fmla="*/ 77 h 78"/>
                  <a:gd name="T4" fmla="*/ 0 w 220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220"/>
                  <a:gd name="T10" fmla="*/ 0 h 78"/>
                  <a:gd name="T11" fmla="*/ 220 w 220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" h="78">
                    <a:moveTo>
                      <a:pt x="0" y="0"/>
                    </a:moveTo>
                    <a:lnTo>
                      <a:pt x="219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35" name="Freeform 11"/>
              <p:cNvSpPr>
                <a:spLocks/>
              </p:cNvSpPr>
              <p:nvPr/>
            </p:nvSpPr>
            <p:spPr bwMode="auto">
              <a:xfrm>
                <a:off x="3112" y="2223"/>
                <a:ext cx="220" cy="78"/>
              </a:xfrm>
              <a:custGeom>
                <a:avLst/>
                <a:gdLst>
                  <a:gd name="T0" fmla="*/ 0 w 220"/>
                  <a:gd name="T1" fmla="*/ 77 h 78"/>
                  <a:gd name="T2" fmla="*/ 219 w 220"/>
                  <a:gd name="T3" fmla="*/ 0 h 78"/>
                  <a:gd name="T4" fmla="*/ 0 w 220"/>
                  <a:gd name="T5" fmla="*/ 77 h 78"/>
                  <a:gd name="T6" fmla="*/ 0 60000 65536"/>
                  <a:gd name="T7" fmla="*/ 0 60000 65536"/>
                  <a:gd name="T8" fmla="*/ 0 60000 65536"/>
                  <a:gd name="T9" fmla="*/ 0 w 220"/>
                  <a:gd name="T10" fmla="*/ 0 h 78"/>
                  <a:gd name="T11" fmla="*/ 220 w 220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" h="78">
                    <a:moveTo>
                      <a:pt x="0" y="77"/>
                    </a:moveTo>
                    <a:lnTo>
                      <a:pt x="219" y="0"/>
                    </a:lnTo>
                    <a:lnTo>
                      <a:pt x="0" y="7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en-US" sz="900">
                  <a:solidFill>
                    <a:prstClr val="black"/>
                  </a:solidFill>
                  <a:latin typeface="Arial"/>
                </a:endParaRPr>
              </a:p>
            </p:txBody>
          </p:sp>
        </p:grpSp>
        <p:cxnSp>
          <p:nvCxnSpPr>
            <p:cNvPr id="125" name="Straight Connector 36"/>
            <p:cNvCxnSpPr>
              <a:cxnSpLocks noChangeShapeType="1"/>
            </p:cNvCxnSpPr>
            <p:nvPr/>
          </p:nvCxnSpPr>
          <p:spPr bwMode="auto">
            <a:xfrm flipV="1">
              <a:off x="6645275" y="1447800"/>
              <a:ext cx="1066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6" name="Straight Connector 39"/>
            <p:cNvCxnSpPr>
              <a:cxnSpLocks noChangeShapeType="1"/>
              <a:stCxn id="131" idx="0"/>
              <a:endCxn id="136" idx="1"/>
            </p:cNvCxnSpPr>
            <p:nvPr/>
          </p:nvCxnSpPr>
          <p:spPr bwMode="auto">
            <a:xfrm flipV="1">
              <a:off x="5674732" y="2339976"/>
              <a:ext cx="751467" cy="784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7" name="Straight Connector 41"/>
            <p:cNvCxnSpPr>
              <a:cxnSpLocks noChangeShapeType="1"/>
              <a:stCxn id="122" idx="0"/>
              <a:endCxn id="123" idx="1"/>
            </p:cNvCxnSpPr>
            <p:nvPr/>
          </p:nvCxnSpPr>
          <p:spPr bwMode="auto">
            <a:xfrm flipH="1" flipV="1">
              <a:off x="6759575" y="2393896"/>
              <a:ext cx="1560667" cy="7588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28" name="Rectangle 20"/>
            <p:cNvSpPr>
              <a:spLocks noChangeArrowheads="1"/>
            </p:cNvSpPr>
            <p:nvPr/>
          </p:nvSpPr>
          <p:spPr bwMode="auto">
            <a:xfrm>
              <a:off x="8077200" y="1295400"/>
              <a:ext cx="1737954" cy="368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600" b="1">
                  <a:solidFill>
                    <a:srgbClr val="000000"/>
                  </a:solidFill>
                  <a:latin typeface="Arial"/>
                </a:rPr>
                <a:t>cid=cid</a:t>
              </a:r>
            </a:p>
          </p:txBody>
        </p:sp>
        <p:sp>
          <p:nvSpPr>
            <p:cNvPr id="129" name="Rectangle 19"/>
            <p:cNvSpPr>
              <a:spLocks noChangeArrowheads="1"/>
            </p:cNvSpPr>
            <p:nvPr/>
          </p:nvSpPr>
          <p:spPr bwMode="auto">
            <a:xfrm>
              <a:off x="9144001" y="2514597"/>
              <a:ext cx="2570212" cy="429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800" b="1">
                  <a:solidFill>
                    <a:srgbClr val="000000"/>
                  </a:solidFill>
                  <a:latin typeface="Arial"/>
                </a:rPr>
                <a:t>Customer</a:t>
              </a:r>
            </a:p>
          </p:txBody>
        </p:sp>
        <p:cxnSp>
          <p:nvCxnSpPr>
            <p:cNvPr id="130" name="Straight Connector 45"/>
            <p:cNvCxnSpPr>
              <a:cxnSpLocks noChangeShapeType="1"/>
              <a:stCxn id="129" idx="0"/>
              <a:endCxn id="128" idx="1"/>
            </p:cNvCxnSpPr>
            <p:nvPr/>
          </p:nvCxnSpPr>
          <p:spPr bwMode="auto">
            <a:xfrm flipH="1" flipV="1">
              <a:off x="8077200" y="1479495"/>
              <a:ext cx="2351909" cy="1035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1" name="Rectangle 18"/>
            <p:cNvSpPr>
              <a:spLocks noChangeArrowheads="1"/>
            </p:cNvSpPr>
            <p:nvPr/>
          </p:nvSpPr>
          <p:spPr bwMode="auto">
            <a:xfrm>
              <a:off x="4560971" y="3124201"/>
              <a:ext cx="2227518" cy="429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800" b="1" dirty="0">
                  <a:solidFill>
                    <a:srgbClr val="000000"/>
                  </a:solidFill>
                  <a:latin typeface="Arial"/>
                </a:rPr>
                <a:t>Product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15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nimBg="1"/>
      <p:bldP spid="143" grpId="0" animBg="1"/>
      <p:bldP spid="144" grpId="0" animBg="1"/>
      <p:bldP spid="141" grpId="0" animBg="1"/>
      <p:bldP spid="140" grpId="0" animBg="1"/>
      <p:bldP spid="118" grpId="0" animBg="1"/>
      <p:bldP spid="32773" grpId="0" animBg="1"/>
      <p:bldP spid="97" grpId="0" animBg="1"/>
      <p:bldP spid="11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Query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horizontally partitioned on many servers</a:t>
            </a:r>
          </a:p>
          <a:p>
            <a:endParaRPr lang="en-US" dirty="0"/>
          </a:p>
          <a:p>
            <a:r>
              <a:rPr lang="en-US" dirty="0" smtClean="0"/>
              <a:t>Operators may require data reshuffling</a:t>
            </a:r>
          </a:p>
          <a:p>
            <a:endParaRPr lang="en-US" dirty="0"/>
          </a:p>
          <a:p>
            <a:r>
              <a:rPr lang="en-US" dirty="0" smtClean="0"/>
              <a:t>First let’s discuss how to distribute data across multiple nodes / servers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26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Single Node Query Processing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Given relations R(A,B) and S(B, C), </a:t>
            </a:r>
            <a:r>
              <a:rPr lang="en-US" dirty="0" smtClean="0">
                <a:solidFill>
                  <a:srgbClr val="0000FF"/>
                </a:solidFill>
              </a:rPr>
              <a:t>no indexes</a:t>
            </a:r>
            <a:r>
              <a:rPr lang="en-US" dirty="0"/>
              <a:t>: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Selection</a:t>
            </a:r>
            <a:r>
              <a:rPr lang="en-US" dirty="0" smtClean="0"/>
              <a:t>:  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=123</a:t>
            </a:r>
            <a:r>
              <a:rPr lang="en-US" dirty="0" smtClean="0"/>
              <a:t>(R)</a:t>
            </a:r>
          </a:p>
          <a:p>
            <a:pPr lvl="1"/>
            <a:r>
              <a:rPr lang="en-US" dirty="0" smtClean="0"/>
              <a:t>Scan file R, select records with A=123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Group-by</a:t>
            </a:r>
            <a:r>
              <a:rPr lang="en-US" dirty="0" smtClean="0"/>
              <a:t>:  </a:t>
            </a:r>
            <a:r>
              <a:rPr lang="en-US" dirty="0" err="1" smtClean="0"/>
              <a:t>γ</a:t>
            </a:r>
            <a:r>
              <a:rPr lang="en-US" baseline="-25000" dirty="0" err="1" smtClean="0"/>
              <a:t>A,sum</a:t>
            </a:r>
            <a:r>
              <a:rPr lang="en-US" baseline="-25000" dirty="0" smtClean="0"/>
              <a:t>(B)</a:t>
            </a:r>
            <a:r>
              <a:rPr lang="en-US" dirty="0" smtClean="0"/>
              <a:t>(R)</a:t>
            </a:r>
          </a:p>
          <a:p>
            <a:pPr lvl="1"/>
            <a:r>
              <a:rPr lang="en-US" dirty="0" smtClean="0"/>
              <a:t>Scan file R, insert into a hash table using A as key</a:t>
            </a:r>
          </a:p>
          <a:p>
            <a:pPr lvl="1"/>
            <a:r>
              <a:rPr lang="en-US" dirty="0" smtClean="0"/>
              <a:t>When a new key is equal to an existing one, add B to the value</a:t>
            </a:r>
            <a:endParaRPr lang="en-US" dirty="0"/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Join</a:t>
            </a:r>
            <a:r>
              <a:rPr lang="en-US" dirty="0" smtClean="0"/>
              <a:t>:  R </a:t>
            </a:r>
            <a:r>
              <a:rPr lang="en-US" sz="4800" dirty="0" smtClean="0"/>
              <a:t>⋈</a:t>
            </a:r>
            <a:r>
              <a:rPr lang="en-US" dirty="0" smtClean="0"/>
              <a:t> S</a:t>
            </a:r>
          </a:p>
          <a:p>
            <a:pPr lvl="1"/>
            <a:r>
              <a:rPr lang="en-US" dirty="0" smtClean="0"/>
              <a:t>Scan file S, insert into a hash table using B as key</a:t>
            </a:r>
          </a:p>
          <a:p>
            <a:pPr lvl="1"/>
            <a:r>
              <a:rPr lang="en-US" dirty="0" smtClean="0"/>
              <a:t>Scan file R, probe the hash table using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89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Data Partitioning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2209800" y="2438400"/>
            <a:ext cx="9906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1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49908" y="2438400"/>
            <a:ext cx="9906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2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2438400"/>
            <a:ext cx="1070088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P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60035" y="2702868"/>
            <a:ext cx="783237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.  .  .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905000"/>
            <a:ext cx="920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Data: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0" y="1905000"/>
            <a:ext cx="1330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Servers: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76200" y="2895600"/>
          <a:ext cx="13716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K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89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Data Partitioning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6200" y="2895600"/>
          <a:ext cx="13716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K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209800" y="2438400"/>
            <a:ext cx="9906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1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49908" y="2438400"/>
            <a:ext cx="9906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2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2438400"/>
            <a:ext cx="1070088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P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60035" y="2702868"/>
            <a:ext cx="783237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.  .  .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905000"/>
            <a:ext cx="920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Data: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0" y="1905000"/>
            <a:ext cx="1330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Servers: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3" name="Right Brace 12"/>
          <p:cNvSpPr/>
          <p:nvPr/>
        </p:nvSpPr>
        <p:spPr bwMode="auto">
          <a:xfrm>
            <a:off x="1752600" y="3276600"/>
            <a:ext cx="228600" cy="1143000"/>
          </a:xfrm>
          <a:prstGeom prst="rightBrace">
            <a:avLst>
              <a:gd name="adj1" fmla="val 50077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1752600" y="4495800"/>
            <a:ext cx="228600" cy="1371600"/>
          </a:xfrm>
          <a:prstGeom prst="rightBrace">
            <a:avLst>
              <a:gd name="adj1" fmla="val 50077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2234739" y="3043290"/>
          <a:ext cx="6858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"/>
                <a:gridCol w="228600"/>
                <a:gridCol w="2286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u="sng" dirty="0" smtClean="0"/>
                        <a:t>K</a:t>
                      </a:r>
                      <a:endParaRPr lang="en-US" sz="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A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B</a:t>
                      </a:r>
                      <a:endParaRPr lang="en-US" sz="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…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…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3962400" y="3048000"/>
          <a:ext cx="6858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"/>
                <a:gridCol w="228600"/>
                <a:gridCol w="2286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u="sng" dirty="0" smtClean="0"/>
                        <a:t>K</a:t>
                      </a:r>
                      <a:endParaRPr lang="en-US" sz="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A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B</a:t>
                      </a:r>
                      <a:endParaRPr lang="en-US" sz="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…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…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7198476" y="3044952"/>
          <a:ext cx="6858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"/>
                <a:gridCol w="228600"/>
                <a:gridCol w="2286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u="sng" dirty="0" smtClean="0"/>
                        <a:t>K</a:t>
                      </a:r>
                      <a:endParaRPr lang="en-US" sz="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A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B</a:t>
                      </a:r>
                      <a:endParaRPr lang="en-US" sz="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…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…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Bent-Up Arrow 2"/>
          <p:cNvSpPr/>
          <p:nvPr/>
        </p:nvSpPr>
        <p:spPr bwMode="auto">
          <a:xfrm>
            <a:off x="2057400" y="3505200"/>
            <a:ext cx="838200" cy="381000"/>
          </a:xfrm>
          <a:prstGeom prst="bentUpArrow">
            <a:avLst>
              <a:gd name="adj1" fmla="val 8142"/>
              <a:gd name="adj2" fmla="val 15968"/>
              <a:gd name="adj3" fmla="val 25000"/>
            </a:avLst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8" name="Bent-Up Arrow 17"/>
          <p:cNvSpPr/>
          <p:nvPr/>
        </p:nvSpPr>
        <p:spPr bwMode="auto">
          <a:xfrm>
            <a:off x="2209800" y="3505200"/>
            <a:ext cx="2438400" cy="1676400"/>
          </a:xfrm>
          <a:prstGeom prst="bentUpArrow">
            <a:avLst>
              <a:gd name="adj1" fmla="val 3325"/>
              <a:gd name="adj2" fmla="val 5611"/>
              <a:gd name="adj3" fmla="val 10068"/>
            </a:avLst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9" name="Bent-Up Arrow 18"/>
          <p:cNvSpPr/>
          <p:nvPr/>
        </p:nvSpPr>
        <p:spPr bwMode="auto">
          <a:xfrm>
            <a:off x="2133600" y="3657600"/>
            <a:ext cx="5943600" cy="2590800"/>
          </a:xfrm>
          <a:prstGeom prst="bentUpArrow">
            <a:avLst>
              <a:gd name="adj1" fmla="val 2475"/>
              <a:gd name="adj2" fmla="val 5611"/>
              <a:gd name="adj3" fmla="val 10068"/>
            </a:avLst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876800" y="4876800"/>
            <a:ext cx="2633270" cy="82230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Which tuples</a:t>
            </a:r>
            <a:br>
              <a:rPr lang="en-US" sz="1600" dirty="0" smtClean="0">
                <a:solidFill>
                  <a:prstClr val="black"/>
                </a:solidFill>
              </a:rPr>
            </a:br>
            <a:r>
              <a:rPr lang="en-US" sz="1600" dirty="0" smtClean="0">
                <a:solidFill>
                  <a:prstClr val="black"/>
                </a:solidFill>
              </a:rPr>
              <a:t>go to what server?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88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Data Partitioning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Block Partition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Partition tuples arbitrarily </a:t>
            </a:r>
            <a:r>
              <a:rPr lang="en-US" dirty="0" err="1" smtClean="0"/>
              <a:t>s.t.</a:t>
            </a:r>
            <a:r>
              <a:rPr lang="en-US" dirty="0" smtClean="0"/>
              <a:t> size(R</a:t>
            </a:r>
            <a:r>
              <a:rPr lang="en-US" baseline="-25000" dirty="0" smtClean="0"/>
              <a:t>1</a:t>
            </a:r>
            <a:r>
              <a:rPr lang="en-US" dirty="0" smtClean="0"/>
              <a:t>)≈ … ≈ size(R</a:t>
            </a:r>
            <a:r>
              <a:rPr lang="en-US" baseline="-25000" dirty="0" smtClean="0"/>
              <a:t>P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Hash partitioned on attribute 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Tuple t goes to chunk </a:t>
            </a:r>
            <a:r>
              <a:rPr lang="en-US" dirty="0" err="1" smtClean="0"/>
              <a:t>i</a:t>
            </a:r>
            <a:r>
              <a:rPr lang="en-US" dirty="0" smtClean="0"/>
              <a:t>, where </a:t>
            </a:r>
            <a:r>
              <a:rPr lang="en-US" dirty="0" err="1" smtClean="0"/>
              <a:t>i</a:t>
            </a:r>
            <a:r>
              <a:rPr lang="en-US" dirty="0" smtClean="0"/>
              <a:t> = h(</a:t>
            </a:r>
            <a:r>
              <a:rPr lang="en-US" dirty="0" err="1" smtClean="0"/>
              <a:t>t.A</a:t>
            </a:r>
            <a:r>
              <a:rPr lang="en-US" dirty="0" smtClean="0"/>
              <a:t>) mod P + 1</a:t>
            </a:r>
          </a:p>
          <a:p>
            <a:pPr lvl="1"/>
            <a:r>
              <a:rPr lang="en-US" dirty="0" smtClean="0"/>
              <a:t>Recall: calling hash </a:t>
            </a:r>
            <a:r>
              <a:rPr lang="en-US" dirty="0" err="1" smtClean="0"/>
              <a:t>fn’s</a:t>
            </a:r>
            <a:r>
              <a:rPr lang="en-US" dirty="0" smtClean="0"/>
              <a:t> is free in this class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Range partitioned on attribute 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Partition the range of A into  -∞ </a:t>
            </a:r>
            <a:r>
              <a:rPr lang="en-US" dirty="0"/>
              <a:t>=</a:t>
            </a:r>
            <a:r>
              <a:rPr lang="en-US" dirty="0" smtClean="0"/>
              <a:t> v</a:t>
            </a:r>
            <a:r>
              <a:rPr lang="en-US" baseline="-25000" dirty="0" smtClean="0"/>
              <a:t>0</a:t>
            </a:r>
            <a:r>
              <a:rPr lang="en-US" dirty="0" smtClean="0"/>
              <a:t> &lt; v</a:t>
            </a:r>
            <a:r>
              <a:rPr lang="en-US" baseline="-25000" dirty="0" smtClean="0"/>
              <a:t>1</a:t>
            </a:r>
            <a:r>
              <a:rPr lang="en-US" dirty="0"/>
              <a:t> </a:t>
            </a:r>
            <a:r>
              <a:rPr lang="en-US" dirty="0" smtClean="0"/>
              <a:t>&lt; … &lt;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P</a:t>
            </a:r>
            <a:r>
              <a:rPr lang="en-US" dirty="0" smtClean="0"/>
              <a:t> = ∞</a:t>
            </a:r>
          </a:p>
          <a:p>
            <a:pPr lvl="1"/>
            <a:r>
              <a:rPr lang="en-US" dirty="0" smtClean="0"/>
              <a:t>Tuple t goes to chunk </a:t>
            </a:r>
            <a:r>
              <a:rPr lang="en-US" dirty="0" err="1" smtClean="0"/>
              <a:t>i</a:t>
            </a:r>
            <a:r>
              <a:rPr lang="en-US" dirty="0" smtClean="0"/>
              <a:t>, if v</a:t>
            </a:r>
            <a:r>
              <a:rPr lang="en-US" baseline="-25000" dirty="0" smtClean="0"/>
              <a:t>i-1</a:t>
            </a:r>
            <a:r>
              <a:rPr lang="en-US" dirty="0" smtClean="0"/>
              <a:t> &lt; </a:t>
            </a:r>
            <a:r>
              <a:rPr lang="en-US" dirty="0" err="1" smtClean="0"/>
              <a:t>t.A</a:t>
            </a:r>
            <a:r>
              <a:rPr lang="en-US" dirty="0" smtClean="0"/>
              <a:t> &lt; v</a:t>
            </a:r>
            <a:r>
              <a:rPr lang="en-US" baseline="-25000" dirty="0" smtClean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94401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 Data </a:t>
            </a:r>
            <a:r>
              <a:rPr lang="en-US" dirty="0" err="1"/>
              <a:t>v.s</a:t>
            </a:r>
            <a:r>
              <a:rPr lang="en-US" dirty="0"/>
              <a:t>. Skewed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 R(</a:t>
            </a:r>
            <a:r>
              <a:rPr lang="en-US" u="sng" dirty="0"/>
              <a:t>K</a:t>
            </a:r>
            <a:r>
              <a:rPr lang="en-US" dirty="0"/>
              <a:t>,A,B,C); which of the following partition methods may result in </a:t>
            </a:r>
            <a:r>
              <a:rPr lang="en-US" dirty="0">
                <a:solidFill>
                  <a:srgbClr val="FF0000"/>
                </a:solidFill>
              </a:rPr>
              <a:t>skewed</a:t>
            </a:r>
            <a:r>
              <a:rPr lang="en-US" dirty="0"/>
              <a:t> partitions?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Block partition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Hash-partition</a:t>
            </a:r>
          </a:p>
          <a:p>
            <a:pPr lvl="1"/>
            <a:r>
              <a:rPr lang="en-US" dirty="0"/>
              <a:t>On the key K</a:t>
            </a:r>
          </a:p>
          <a:p>
            <a:pPr lvl="1"/>
            <a:r>
              <a:rPr lang="en-US" dirty="0" smtClean="0"/>
              <a:t>On the attribute </a:t>
            </a:r>
            <a:r>
              <a:rPr lang="en-US" dirty="0" smtClean="0"/>
              <a:t>A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Range partition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 smtClean="0"/>
          </a:p>
        </p:txBody>
      </p:sp>
      <p:sp>
        <p:nvSpPr>
          <p:cNvPr id="5" name="Oval Callout 4"/>
          <p:cNvSpPr/>
          <p:nvPr/>
        </p:nvSpPr>
        <p:spPr>
          <a:xfrm>
            <a:off x="2871287" y="2895600"/>
            <a:ext cx="1395913" cy="519351"/>
          </a:xfrm>
          <a:prstGeom prst="wedgeEllipseCallout">
            <a:avLst>
              <a:gd name="adj1" fmla="val -79971"/>
              <a:gd name="adj2" fmla="val 386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Uniform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3020290" y="3679705"/>
            <a:ext cx="1395913" cy="519351"/>
          </a:xfrm>
          <a:prstGeom prst="wedgeEllipseCallout">
            <a:avLst>
              <a:gd name="adj1" fmla="val -90843"/>
              <a:gd name="adj2" fmla="val 3154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Uniform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2871287" y="5376560"/>
            <a:ext cx="2514875" cy="519351"/>
          </a:xfrm>
          <a:prstGeom prst="wedgeEllipseCallout">
            <a:avLst>
              <a:gd name="adj1" fmla="val -70552"/>
              <a:gd name="adj2" fmla="val -100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May be skewed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199" y="3679705"/>
            <a:ext cx="1258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200" dirty="0" smtClean="0">
                <a:solidFill>
                  <a:prstClr val="black"/>
                </a:solidFill>
                <a:latin typeface="Arial"/>
              </a:rPr>
              <a:t>Assuming good</a:t>
            </a:r>
            <a:br>
              <a:rPr lang="en-US" sz="1200" dirty="0" smtClean="0">
                <a:solidFill>
                  <a:prstClr val="black"/>
                </a:solidFill>
                <a:latin typeface="Arial"/>
              </a:rPr>
            </a:br>
            <a:r>
              <a:rPr lang="en-US" sz="1200" dirty="0" smtClean="0">
                <a:solidFill>
                  <a:prstClr val="black"/>
                </a:solidFill>
                <a:latin typeface="Arial"/>
              </a:rPr>
              <a:t>hash function</a:t>
            </a:r>
            <a:endParaRPr lang="en-US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18097" y="4895099"/>
            <a:ext cx="18271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200" dirty="0" smtClean="0">
                <a:solidFill>
                  <a:prstClr val="black"/>
                </a:solidFill>
                <a:latin typeface="Arial"/>
              </a:rPr>
              <a:t>E.g. when all records</a:t>
            </a:r>
            <a:br>
              <a:rPr lang="en-US" sz="1200" dirty="0" smtClean="0">
                <a:solidFill>
                  <a:prstClr val="black"/>
                </a:solidFill>
                <a:latin typeface="Arial"/>
              </a:rPr>
            </a:br>
            <a:r>
              <a:rPr lang="en-US" sz="1200" dirty="0" smtClean="0">
                <a:solidFill>
                  <a:prstClr val="black"/>
                </a:solidFill>
                <a:latin typeface="Arial"/>
              </a:rPr>
              <a:t>have the same value</a:t>
            </a:r>
            <a:br>
              <a:rPr lang="en-US" sz="1200" dirty="0" smtClean="0">
                <a:solidFill>
                  <a:prstClr val="black"/>
                </a:solidFill>
                <a:latin typeface="Arial"/>
              </a:rPr>
            </a:br>
            <a:r>
              <a:rPr lang="en-US" sz="1200" dirty="0" smtClean="0">
                <a:solidFill>
                  <a:prstClr val="black"/>
                </a:solidFill>
                <a:latin typeface="Arial"/>
              </a:rPr>
              <a:t>of the attribute A, then</a:t>
            </a:r>
            <a:br>
              <a:rPr lang="en-US" sz="1200" dirty="0" smtClean="0">
                <a:solidFill>
                  <a:prstClr val="black"/>
                </a:solidFill>
                <a:latin typeface="Arial"/>
              </a:rPr>
            </a:br>
            <a:r>
              <a:rPr lang="en-US" sz="1200" dirty="0" smtClean="0">
                <a:solidFill>
                  <a:prstClr val="black"/>
                </a:solidFill>
                <a:latin typeface="Arial"/>
              </a:rPr>
              <a:t>all records end up in the</a:t>
            </a:r>
            <a:br>
              <a:rPr lang="en-US" sz="1200" dirty="0" smtClean="0">
                <a:solidFill>
                  <a:prstClr val="black"/>
                </a:solidFill>
                <a:latin typeface="Arial"/>
              </a:rPr>
            </a:br>
            <a:r>
              <a:rPr lang="en-US" sz="1200" dirty="0" smtClean="0">
                <a:solidFill>
                  <a:prstClr val="black"/>
                </a:solidFill>
                <a:latin typeface="Arial"/>
              </a:rPr>
              <a:t>same partition</a:t>
            </a:r>
            <a:endParaRPr lang="en-US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Rounded Rectangle 4"/>
          <p:cNvSpPr>
            <a:spLocks noChangeArrowheads="1"/>
          </p:cNvSpPr>
          <p:nvPr/>
        </p:nvSpPr>
        <p:spPr bwMode="auto">
          <a:xfrm>
            <a:off x="1387928" y="6210206"/>
            <a:ext cx="6520543" cy="5788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800" smtClean="0">
                <a:solidFill>
                  <a:prstClr val="black"/>
                </a:solidFill>
              </a:rPr>
              <a:t>Keep this in mind in the next few slides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3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1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smtClean="0"/>
              <a:t>What are some strategies for processing the following batch?</a:t>
            </a:r>
          </a:p>
          <a:p>
            <a:pPr marL="800100" lvl="1" indent="-342900">
              <a:buFont typeface="Arial" charset="0"/>
              <a:buChar char="•"/>
            </a:pPr>
            <a:r>
              <a:rPr lang="cs-CZ" sz="2800"/>
              <a:t>95, 180, 34, 119, 11, 123, 62, </a:t>
            </a:r>
            <a:r>
              <a:rPr lang="cs-CZ" sz="2800" smtClean="0"/>
              <a:t>64</a:t>
            </a:r>
          </a:p>
          <a:p>
            <a:pPr marL="800100" lvl="1" indent="-342900">
              <a:buFont typeface="Arial" charset="0"/>
              <a:buChar char="•"/>
            </a:pPr>
            <a:r>
              <a:rPr lang="cs-CZ" sz="2800" err="1" smtClean="0"/>
              <a:t>Assume</a:t>
            </a:r>
            <a:r>
              <a:rPr lang="cs-CZ" sz="2800" smtClean="0"/>
              <a:t> </a:t>
            </a:r>
            <a:r>
              <a:rPr lang="en-US" sz="2800" smtClean="0"/>
              <a:t>sectors are numbered from 0-199 and that we start at sector 50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smtClean="0"/>
          </a:p>
          <a:p>
            <a:pPr marL="800100" lvl="1" indent="-342900">
              <a:buFont typeface="Arial" charset="0"/>
              <a:buChar char="•"/>
            </a:pPr>
            <a:endParaRPr lang="en-US" sz="2800" smtClean="0"/>
          </a:p>
          <a:p>
            <a:pPr marL="800100" lvl="1" indent="-342900">
              <a:buFont typeface="Arial" charset="0"/>
              <a:buChar char="•"/>
            </a:pPr>
            <a:endParaRPr lang="en-US" sz="2600" smtClean="0"/>
          </a:p>
        </p:txBody>
      </p:sp>
    </p:spTree>
    <p:extLst>
      <p:ext uri="{BB962C8B-B14F-4D97-AF65-F5344CB8AC3E}">
        <p14:creationId xmlns:p14="http://schemas.microsoft.com/office/powerpoint/2010/main" val="81751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smtClean="0"/>
              <a:t>What are some strategies for processing the following batch?</a:t>
            </a:r>
          </a:p>
          <a:p>
            <a:pPr marL="800100" lvl="1" indent="-342900">
              <a:buFont typeface="Arial" charset="0"/>
              <a:buChar char="•"/>
            </a:pPr>
            <a:r>
              <a:rPr lang="cs-CZ" sz="2800"/>
              <a:t>95, 180, 34, 119, 11, 123, 62, </a:t>
            </a:r>
            <a:r>
              <a:rPr lang="cs-CZ" sz="2800" smtClean="0"/>
              <a:t>64</a:t>
            </a:r>
          </a:p>
          <a:p>
            <a:pPr marL="800100" lvl="1" indent="-342900">
              <a:buFont typeface="Arial" charset="0"/>
              <a:buChar char="•"/>
            </a:pPr>
            <a:r>
              <a:rPr lang="cs-CZ" sz="2800" err="1" smtClean="0"/>
              <a:t>Assume</a:t>
            </a:r>
            <a:r>
              <a:rPr lang="cs-CZ" sz="2800" smtClean="0"/>
              <a:t> </a:t>
            </a:r>
            <a:r>
              <a:rPr lang="en-US" sz="2800" smtClean="0"/>
              <a:t>sectors are numbered from 0-199 and that we start at sector 50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smtClean="0"/>
              <a:t>Ideas?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smtClean="0"/>
          </a:p>
          <a:p>
            <a:pPr marL="800100" lvl="1" indent="-342900">
              <a:buFont typeface="Arial" charset="0"/>
              <a:buChar char="•"/>
            </a:pPr>
            <a:endParaRPr lang="en-US" sz="2800" smtClean="0"/>
          </a:p>
          <a:p>
            <a:pPr marL="800100" lvl="1" indent="-342900">
              <a:buFont typeface="Arial" charset="0"/>
              <a:buChar char="•"/>
            </a:pPr>
            <a:endParaRPr lang="en-US" sz="2800" smtClean="0"/>
          </a:p>
          <a:p>
            <a:pPr marL="800100" lvl="1" indent="-342900">
              <a:buFont typeface="Arial" charset="0"/>
              <a:buChar char="•"/>
            </a:pPr>
            <a:endParaRPr lang="en-US" sz="2600" smtClean="0"/>
          </a:p>
        </p:txBody>
      </p:sp>
    </p:spTree>
    <p:extLst>
      <p:ext uri="{BB962C8B-B14F-4D97-AF65-F5344CB8AC3E}">
        <p14:creationId xmlns:p14="http://schemas.microsoft.com/office/powerpoint/2010/main" val="38622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cs-CZ" sz="2800"/>
              <a:t>95, 180, 34, 119, 11, 123, 62, 64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smtClean="0"/>
          </a:p>
          <a:p>
            <a:pPr marL="800100" lvl="1" indent="-342900">
              <a:buFont typeface="Arial" charset="0"/>
              <a:buChar char="•"/>
            </a:pPr>
            <a:endParaRPr lang="en-US" sz="2800" smtClean="0"/>
          </a:p>
          <a:p>
            <a:pPr marL="800100" lvl="1" indent="-342900">
              <a:buFont typeface="Arial" charset="0"/>
              <a:buChar char="•"/>
            </a:pPr>
            <a:endParaRPr lang="en-US" sz="2800" smtClean="0"/>
          </a:p>
          <a:p>
            <a:pPr marL="800100" lvl="1" indent="-342900">
              <a:buFont typeface="Arial" charset="0"/>
              <a:buChar char="•"/>
            </a:pPr>
            <a:endParaRPr lang="en-US" sz="2600" smtClean="0"/>
          </a:p>
        </p:txBody>
      </p:sp>
    </p:spTree>
    <p:extLst>
      <p:ext uri="{BB962C8B-B14F-4D97-AF65-F5344CB8AC3E}">
        <p14:creationId xmlns:p14="http://schemas.microsoft.com/office/powerpoint/2010/main" val="82994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cs-CZ" sz="2800" dirty="0"/>
              <a:t>95, 180, 34, 119, 11, 123, 62, </a:t>
            </a:r>
            <a:r>
              <a:rPr lang="cs-CZ" sz="2800" dirty="0" smtClean="0"/>
              <a:t>64</a:t>
            </a:r>
          </a:p>
          <a:p>
            <a:pPr marL="800100" lvl="1" indent="-342900">
              <a:buFont typeface="Arial" charset="0"/>
              <a:buChar char="•"/>
            </a:pPr>
            <a:r>
              <a:rPr lang="cs-CZ" sz="2800" dirty="0" smtClean="0"/>
              <a:t>FIFO. </a:t>
            </a:r>
            <a:r>
              <a:rPr lang="cs-CZ" sz="2800" dirty="0" err="1" smtClean="0"/>
              <a:t>Naive</a:t>
            </a:r>
            <a:r>
              <a:rPr lang="cs-CZ" sz="2800" dirty="0" smtClean="0"/>
              <a:t> </a:t>
            </a:r>
            <a:r>
              <a:rPr lang="cs-CZ" sz="2800" dirty="0" err="1" smtClean="0"/>
              <a:t>solution</a:t>
            </a:r>
            <a:endParaRPr lang="cs-CZ" sz="2800" dirty="0" smtClean="0"/>
          </a:p>
          <a:p>
            <a:pPr marL="1485900" lvl="2" indent="-342900">
              <a:buFont typeface="Arial" charset="0"/>
              <a:buChar char="•"/>
            </a:pPr>
            <a:r>
              <a:rPr lang="cs-CZ" sz="2400" dirty="0" smtClean="0"/>
              <a:t>Pros/</a:t>
            </a:r>
            <a:r>
              <a:rPr lang="cs-CZ" sz="2400" dirty="0" err="1" smtClean="0"/>
              <a:t>cons</a:t>
            </a:r>
            <a:r>
              <a:rPr lang="cs-CZ" sz="2400" dirty="0" smtClean="0"/>
              <a:t>?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99350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cs-CZ" sz="2800" dirty="0"/>
              <a:t>95, 180, 34, 119, 11, 123, 62, </a:t>
            </a:r>
            <a:r>
              <a:rPr lang="cs-CZ" sz="2800" dirty="0" smtClean="0"/>
              <a:t>64</a:t>
            </a:r>
          </a:p>
          <a:p>
            <a:pPr marL="800100" lvl="1" indent="-342900">
              <a:buFont typeface="Arial" charset="0"/>
              <a:buChar char="•"/>
            </a:pPr>
            <a:r>
              <a:rPr lang="cs-CZ" sz="2800" dirty="0" smtClean="0"/>
              <a:t>FIFO. </a:t>
            </a:r>
            <a:r>
              <a:rPr lang="cs-CZ" sz="2800" dirty="0" err="1" smtClean="0"/>
              <a:t>Naive</a:t>
            </a:r>
            <a:r>
              <a:rPr lang="cs-CZ" sz="2800" dirty="0" smtClean="0"/>
              <a:t> </a:t>
            </a:r>
            <a:r>
              <a:rPr lang="cs-CZ" sz="2800" dirty="0" err="1" smtClean="0"/>
              <a:t>solution</a:t>
            </a:r>
            <a:endParaRPr lang="cs-CZ" sz="2800" dirty="0" smtClean="0"/>
          </a:p>
          <a:p>
            <a:pPr marL="1485900" lvl="2" indent="-342900">
              <a:buFont typeface="Arial" charset="0"/>
              <a:buChar char="•"/>
            </a:pPr>
            <a:r>
              <a:rPr lang="cs-CZ" sz="2400" dirty="0" smtClean="0"/>
              <a:t>Pros/</a:t>
            </a:r>
            <a:r>
              <a:rPr lang="cs-CZ" sz="2400" dirty="0" err="1" smtClean="0"/>
              <a:t>cons</a:t>
            </a:r>
            <a:r>
              <a:rPr lang="cs-CZ" sz="2400" dirty="0" smtClean="0"/>
              <a:t>?</a:t>
            </a:r>
          </a:p>
          <a:p>
            <a:pPr marL="1943100" lvl="3" indent="-342900">
              <a:buFont typeface="Arial" charset="0"/>
              <a:buChar char="•"/>
            </a:pPr>
            <a:r>
              <a:rPr lang="cs-CZ" sz="2400" dirty="0" smtClean="0"/>
              <a:t>+ </a:t>
            </a:r>
            <a:r>
              <a:rPr lang="cs-CZ" sz="2400" dirty="0" err="1" smtClean="0"/>
              <a:t>easy</a:t>
            </a:r>
            <a:r>
              <a:rPr lang="cs-CZ" sz="2400" dirty="0" smtClean="0"/>
              <a:t> to </a:t>
            </a:r>
            <a:r>
              <a:rPr lang="cs-CZ" sz="2400" dirty="0" err="1" smtClean="0"/>
              <a:t>add</a:t>
            </a:r>
            <a:r>
              <a:rPr lang="cs-CZ" sz="2400" dirty="0" smtClean="0"/>
              <a:t> </a:t>
            </a:r>
            <a:r>
              <a:rPr lang="cs-CZ" sz="2400" dirty="0" err="1" smtClean="0"/>
              <a:t>new</a:t>
            </a:r>
            <a:r>
              <a:rPr lang="cs-CZ" sz="2400" dirty="0" smtClean="0"/>
              <a:t> </a:t>
            </a:r>
            <a:r>
              <a:rPr lang="cs-CZ" sz="2400" dirty="0" err="1" smtClean="0"/>
              <a:t>sectors</a:t>
            </a:r>
            <a:r>
              <a:rPr lang="cs-CZ" sz="2400" dirty="0" smtClean="0"/>
              <a:t> to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queue</a:t>
            </a:r>
            <a:endParaRPr lang="cs-CZ" sz="2400" dirty="0" smtClean="0"/>
          </a:p>
          <a:p>
            <a:pPr marL="1943100" lvl="3" indent="-342900">
              <a:buFont typeface="Arial" charset="0"/>
              <a:buChar char="•"/>
            </a:pPr>
            <a:r>
              <a:rPr lang="cs-CZ" sz="2400" dirty="0" smtClean="0"/>
              <a:t>+ </a:t>
            </a:r>
            <a:r>
              <a:rPr lang="cs-CZ" sz="2400" dirty="0" err="1" smtClean="0"/>
              <a:t>almost</a:t>
            </a:r>
            <a:r>
              <a:rPr lang="cs-CZ" sz="2400" dirty="0" smtClean="0"/>
              <a:t> no </a:t>
            </a:r>
            <a:r>
              <a:rPr lang="cs-CZ" sz="2400" dirty="0" err="1" smtClean="0"/>
              <a:t>computation</a:t>
            </a:r>
            <a:r>
              <a:rPr lang="cs-CZ" sz="2400" dirty="0" smtClean="0"/>
              <a:t> to </a:t>
            </a:r>
            <a:r>
              <a:rPr lang="cs-CZ" sz="2400" dirty="0" err="1" smtClean="0"/>
              <a:t>maintain</a:t>
            </a:r>
            <a:endParaRPr lang="cs-CZ" sz="2400" dirty="0" smtClean="0"/>
          </a:p>
          <a:p>
            <a:pPr marL="1943100" lvl="3" indent="-342900">
              <a:buFont typeface="Arial" charset="0"/>
              <a:buChar char="•"/>
            </a:pPr>
            <a:r>
              <a:rPr lang="cs-CZ" sz="2400" dirty="0" smtClean="0"/>
              <a:t>- non-</a:t>
            </a:r>
            <a:r>
              <a:rPr lang="cs-CZ" sz="2400" dirty="0" err="1" smtClean="0"/>
              <a:t>optimal</a:t>
            </a:r>
            <a:r>
              <a:rPr lang="cs-CZ" sz="2400" dirty="0" smtClean="0"/>
              <a:t>, </a:t>
            </a:r>
            <a:r>
              <a:rPr lang="cs-CZ" sz="2400" dirty="0" err="1" smtClean="0"/>
              <a:t>easy</a:t>
            </a:r>
            <a:r>
              <a:rPr lang="cs-CZ" sz="2400" dirty="0" smtClean="0"/>
              <a:t> to </a:t>
            </a:r>
            <a:r>
              <a:rPr lang="cs-CZ" sz="2400" dirty="0" err="1" smtClean="0"/>
              <a:t>create</a:t>
            </a:r>
            <a:r>
              <a:rPr lang="cs-CZ" sz="2400" dirty="0" smtClean="0"/>
              <a:t> </a:t>
            </a:r>
            <a:r>
              <a:rPr lang="cs-CZ" sz="2400" dirty="0" err="1" smtClean="0"/>
              <a:t>adversarial</a:t>
            </a:r>
            <a:r>
              <a:rPr lang="cs-CZ" sz="2400" dirty="0" smtClean="0"/>
              <a:t> </a:t>
            </a:r>
            <a:r>
              <a:rPr lang="cs-CZ" sz="2400" dirty="0" err="1" smtClean="0"/>
              <a:t>batches</a:t>
            </a:r>
            <a:r>
              <a:rPr lang="cs-CZ" sz="2400" dirty="0" smtClean="0"/>
              <a:t> </a:t>
            </a:r>
            <a:r>
              <a:rPr lang="mr-IN" sz="2400" dirty="0" smtClean="0"/>
              <a:t>–</a:t>
            </a:r>
            <a:r>
              <a:rPr lang="cs-CZ" sz="2400" dirty="0" smtClean="0"/>
              <a:t> </a:t>
            </a:r>
            <a:r>
              <a:rPr lang="cs-CZ" sz="2400" dirty="0" err="1" smtClean="0"/>
              <a:t>doesn‘t</a:t>
            </a:r>
            <a:r>
              <a:rPr lang="cs-CZ" sz="2400" dirty="0" smtClean="0"/>
              <a:t> </a:t>
            </a:r>
            <a:r>
              <a:rPr lang="cs-CZ" sz="2400" dirty="0" err="1" smtClean="0"/>
              <a:t>really</a:t>
            </a:r>
            <a:r>
              <a:rPr lang="cs-CZ" sz="2400" dirty="0" smtClean="0"/>
              <a:t> </a:t>
            </a:r>
            <a:r>
              <a:rPr lang="cs-CZ" sz="2400" dirty="0" err="1" smtClean="0"/>
              <a:t>take</a:t>
            </a:r>
            <a:r>
              <a:rPr lang="cs-CZ" sz="2400" dirty="0" smtClean="0"/>
              <a:t> </a:t>
            </a:r>
            <a:r>
              <a:rPr lang="cs-CZ" sz="2400" dirty="0" err="1" smtClean="0"/>
              <a:t>advantage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batches</a:t>
            </a:r>
            <a:endParaRPr lang="cs-CZ" sz="2400" dirty="0" smtClean="0"/>
          </a:p>
          <a:p>
            <a:pPr marL="1943100" lvl="3" indent="-342900">
              <a:buFont typeface="Arial" charset="0"/>
              <a:buChar char="•"/>
            </a:pPr>
            <a:r>
              <a:rPr lang="cs-CZ" sz="2400" dirty="0" smtClean="0"/>
              <a:t>640 </a:t>
            </a:r>
            <a:r>
              <a:rPr lang="cs-CZ" sz="2400" dirty="0" err="1" smtClean="0"/>
              <a:t>tracks</a:t>
            </a:r>
            <a:endParaRPr lang="cs-CZ" sz="2400" dirty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33772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110750</TotalTime>
  <Words>1756</Words>
  <Application>Microsoft Macintosh PowerPoint</Application>
  <PresentationFormat>On-screen Show (4:3)</PresentationFormat>
  <Paragraphs>415</Paragraphs>
  <Slides>46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 Black</vt:lpstr>
      <vt:lpstr>Calibri</vt:lpstr>
      <vt:lpstr>Mangal</vt:lpstr>
      <vt:lpstr>Wingdings</vt:lpstr>
      <vt:lpstr>Arial</vt:lpstr>
      <vt:lpstr>Essential</vt:lpstr>
      <vt:lpstr>Cse 344</vt:lpstr>
      <vt:lpstr>Disk Scheduling</vt:lpstr>
      <vt:lpstr>Disk Scheduling</vt:lpstr>
      <vt:lpstr>Disk Scheduling</vt:lpstr>
      <vt:lpstr>Disk Scheduling</vt:lpstr>
      <vt:lpstr>Disk Scheduling</vt:lpstr>
      <vt:lpstr>Disk Scheduling</vt:lpstr>
      <vt:lpstr>Disk Scheduling</vt:lpstr>
      <vt:lpstr>Disk Scheduling</vt:lpstr>
      <vt:lpstr>Disk Scheduling</vt:lpstr>
      <vt:lpstr>Disk Scheduling</vt:lpstr>
      <vt:lpstr>Disk Scheduling</vt:lpstr>
      <vt:lpstr>Disk Scheduling</vt:lpstr>
      <vt:lpstr>Disk Scheduling</vt:lpstr>
      <vt:lpstr>Disk Scheduling</vt:lpstr>
      <vt:lpstr>Disk Scheduling</vt:lpstr>
      <vt:lpstr>Disk Scheduling</vt:lpstr>
      <vt:lpstr>Disk Scheduling</vt:lpstr>
      <vt:lpstr>Disk Scheduling</vt:lpstr>
      <vt:lpstr>Disk Scheduling</vt:lpstr>
      <vt:lpstr>Disk Scheduling</vt:lpstr>
      <vt:lpstr>Disk Scheduling</vt:lpstr>
      <vt:lpstr>Disk Scheduling</vt:lpstr>
      <vt:lpstr>Disk Scheduling</vt:lpstr>
      <vt:lpstr>Disk Scheduling</vt:lpstr>
      <vt:lpstr>Disk Scheduling</vt:lpstr>
      <vt:lpstr>Disk Scheduling</vt:lpstr>
      <vt:lpstr>Disk Scheduling</vt:lpstr>
      <vt:lpstr>Query Evaluation Steps</vt:lpstr>
      <vt:lpstr>Query Evaluation</vt:lpstr>
      <vt:lpstr>Why compute in parallel?</vt:lpstr>
      <vt:lpstr>Performance Metrics  for Parallel DBMSs</vt:lpstr>
      <vt:lpstr>Linear v.s. Non-linear Speedup</vt:lpstr>
      <vt:lpstr>Linear v.s. Non-linear Scaleup</vt:lpstr>
      <vt:lpstr>Why Sub-linear Speedup and Scaleup?</vt:lpstr>
      <vt:lpstr>Architectures for Parallel Databases</vt:lpstr>
      <vt:lpstr>Shared Memory</vt:lpstr>
      <vt:lpstr>Shared Disk</vt:lpstr>
      <vt:lpstr>Shared Nothing</vt:lpstr>
      <vt:lpstr>Approaches to Parallel Query Evaluation</vt:lpstr>
      <vt:lpstr>Distributed Query Processing</vt:lpstr>
      <vt:lpstr>Single Node Query Processing (Review)</vt:lpstr>
      <vt:lpstr>Horizontal Data Partitioning</vt:lpstr>
      <vt:lpstr>Horizontal Data Partitioning</vt:lpstr>
      <vt:lpstr>Horizontal Data Partitioning</vt:lpstr>
      <vt:lpstr>Uniform Data v.s. Skewed Data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J. McCarty</cp:lastModifiedBy>
  <cp:revision>334</cp:revision>
  <cp:lastPrinted>2018-02-16T22:59:01Z</cp:lastPrinted>
  <dcterms:created xsi:type="dcterms:W3CDTF">2017-03-27T18:12:41Z</dcterms:created>
  <dcterms:modified xsi:type="dcterms:W3CDTF">2018-04-30T17:35:08Z</dcterms:modified>
</cp:coreProperties>
</file>