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6"/>
  </p:notesMasterIdLst>
  <p:sldIdLst>
    <p:sldId id="256" r:id="rId2"/>
    <p:sldId id="534" r:id="rId3"/>
    <p:sldId id="679" r:id="rId4"/>
    <p:sldId id="681" r:id="rId5"/>
    <p:sldId id="682" r:id="rId6"/>
    <p:sldId id="683" r:id="rId7"/>
    <p:sldId id="684" r:id="rId8"/>
    <p:sldId id="685" r:id="rId9"/>
    <p:sldId id="686" r:id="rId10"/>
    <p:sldId id="687" r:id="rId11"/>
    <p:sldId id="688" r:id="rId12"/>
    <p:sldId id="689" r:id="rId13"/>
    <p:sldId id="690" r:id="rId14"/>
    <p:sldId id="691" r:id="rId15"/>
    <p:sldId id="692" r:id="rId16"/>
    <p:sldId id="693" r:id="rId17"/>
    <p:sldId id="694" r:id="rId18"/>
    <p:sldId id="695" r:id="rId19"/>
    <p:sldId id="696" r:id="rId20"/>
    <p:sldId id="697" r:id="rId21"/>
    <p:sldId id="698" r:id="rId22"/>
    <p:sldId id="699" r:id="rId23"/>
    <p:sldId id="700" r:id="rId24"/>
    <p:sldId id="701" r:id="rId25"/>
    <p:sldId id="702" r:id="rId26"/>
    <p:sldId id="703" r:id="rId27"/>
    <p:sldId id="723" r:id="rId28"/>
    <p:sldId id="724" r:id="rId29"/>
    <p:sldId id="725" r:id="rId30"/>
    <p:sldId id="726" r:id="rId31"/>
    <p:sldId id="727" r:id="rId32"/>
    <p:sldId id="728" r:id="rId33"/>
    <p:sldId id="729" r:id="rId34"/>
    <p:sldId id="730" r:id="rId35"/>
    <p:sldId id="731" r:id="rId36"/>
    <p:sldId id="732" r:id="rId37"/>
    <p:sldId id="733" r:id="rId38"/>
    <p:sldId id="734" r:id="rId39"/>
    <p:sldId id="735" r:id="rId40"/>
    <p:sldId id="736" r:id="rId41"/>
    <p:sldId id="737" r:id="rId42"/>
    <p:sldId id="738" r:id="rId43"/>
    <p:sldId id="739" r:id="rId44"/>
    <p:sldId id="740" r:id="rId4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547" autoAdjust="0"/>
    <p:restoredTop sz="84491" autoAdjust="0"/>
  </p:normalViewPr>
  <p:slideViewPr>
    <p:cSldViewPr snapToGrid="0" snapToObjects="1">
      <p:cViewPr varScale="1">
        <p:scale>
          <a:sx n="93" d="100"/>
          <a:sy n="93" d="100"/>
        </p:scale>
        <p:origin x="488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notesMaster" Target="notesMasters/notesMaster1.xml"/><Relationship Id="rId47" Type="http://schemas.openxmlformats.org/officeDocument/2006/relationships/presProps" Target="presProps.xml"/><Relationship Id="rId48" Type="http://schemas.openxmlformats.org/officeDocument/2006/relationships/viewProps" Target="viewProps.xml"/><Relationship Id="rId49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52905-340A-7446-B80D-69FC56D9E8B0}" type="datetimeFigureOut">
              <a:rPr lang="en-US" smtClean="0"/>
              <a:t>4/25/18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871FBE-1983-C046-8E08-A3F9DF0BC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386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ABB1F8-2D63-7A4F-916F-EFC1423F8E3F}" type="slidenum">
              <a:rPr lang="en-US">
                <a:solidFill>
                  <a:srgbClr val="000000"/>
                </a:solidFill>
              </a:rPr>
              <a:pPr/>
              <a:t>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36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9948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D92518-CDCB-4647-8733-080979A83700}" type="slidenum">
              <a:rPr lang="en-US">
                <a:solidFill>
                  <a:srgbClr val="000000"/>
                </a:solidFill>
              </a:rPr>
              <a:pPr/>
              <a:t>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18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8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Stopped here Winter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279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4A9515-4463-E247-8690-079A134E75C5}" type="slidenum">
              <a:rPr lang="en-US">
                <a:solidFill>
                  <a:srgbClr val="000000"/>
                </a:solidFill>
              </a:rPr>
              <a:pPr/>
              <a:t>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11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1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677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55BE52-C5D1-054D-96F7-31F359E793CF}" type="slidenum">
              <a:rPr lang="en-US">
                <a:solidFill>
                  <a:srgbClr val="000000"/>
                </a:solidFill>
              </a:rPr>
              <a:pPr/>
              <a:t>26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37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7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8223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0B9017-280E-524B-9BA7-61106FFF8C57}" type="slidenum">
              <a:rPr lang="en-US">
                <a:solidFill>
                  <a:srgbClr val="000000"/>
                </a:solidFill>
              </a:rPr>
              <a:pPr/>
              <a:t>27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471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4343401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877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0B9017-280E-524B-9BA7-61106FFF8C57}" type="slidenum">
              <a:rPr lang="en-US">
                <a:solidFill>
                  <a:srgbClr val="000000"/>
                </a:solidFill>
              </a:rPr>
              <a:pPr/>
              <a:t>28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471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4343401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32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0B9017-280E-524B-9BA7-61106FFF8C57}" type="slidenum">
              <a:rPr lang="en-US">
                <a:solidFill>
                  <a:srgbClr val="000000"/>
                </a:solidFill>
              </a:rPr>
              <a:pPr/>
              <a:t>29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471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4343401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0110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0B9017-280E-524B-9BA7-61106FFF8C57}" type="slidenum">
              <a:rPr lang="en-US">
                <a:solidFill>
                  <a:srgbClr val="000000"/>
                </a:solidFill>
              </a:rPr>
              <a:pPr/>
              <a:t>30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471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4343401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9763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0B9017-280E-524B-9BA7-61106FFF8C57}" type="slidenum">
              <a:rPr lang="en-US">
                <a:solidFill>
                  <a:srgbClr val="000000"/>
                </a:solidFill>
              </a:rPr>
              <a:pPr/>
              <a:t>31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471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4343401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3671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0B9017-280E-524B-9BA7-61106FFF8C57}" type="slidenum">
              <a:rPr lang="en-US">
                <a:solidFill>
                  <a:srgbClr val="000000"/>
                </a:solidFill>
              </a:rPr>
              <a:pPr/>
              <a:t>32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471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4343401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5867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0B9017-280E-524B-9BA7-61106FFF8C57}" type="slidenum">
              <a:rPr lang="en-US">
                <a:solidFill>
                  <a:srgbClr val="000000"/>
                </a:solidFill>
              </a:rPr>
              <a:pPr/>
              <a:t>33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471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4343401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360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55F507-A89A-D944-BF1A-F6934326E521}" type="slidenum">
              <a:rPr lang="en-US">
                <a:solidFill>
                  <a:srgbClr val="000000"/>
                </a:solidFill>
              </a:rPr>
              <a:pPr/>
              <a:t>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582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0B9017-280E-524B-9BA7-61106FFF8C57}" type="slidenum">
              <a:rPr lang="en-US">
                <a:solidFill>
                  <a:srgbClr val="000000"/>
                </a:solidFill>
              </a:rPr>
              <a:pPr/>
              <a:t>34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471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4343401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0213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0B9017-280E-524B-9BA7-61106FFF8C57}" type="slidenum">
              <a:rPr lang="en-US">
                <a:solidFill>
                  <a:srgbClr val="000000"/>
                </a:solidFill>
              </a:rPr>
              <a:pPr/>
              <a:t>35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471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4343401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7025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0B9017-280E-524B-9BA7-61106FFF8C57}" type="slidenum">
              <a:rPr lang="en-US">
                <a:solidFill>
                  <a:srgbClr val="000000"/>
                </a:solidFill>
              </a:rPr>
              <a:pPr/>
              <a:t>36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471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4343401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45582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0B9017-280E-524B-9BA7-61106FFF8C57}" type="slidenum">
              <a:rPr lang="en-US">
                <a:solidFill>
                  <a:srgbClr val="000000"/>
                </a:solidFill>
              </a:rPr>
              <a:pPr/>
              <a:t>37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471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4343401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8547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0B9017-280E-524B-9BA7-61106FFF8C57}" type="slidenum">
              <a:rPr lang="en-US">
                <a:solidFill>
                  <a:srgbClr val="000000"/>
                </a:solidFill>
              </a:rPr>
              <a:pPr/>
              <a:t>38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471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4343401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7648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0B9017-280E-524B-9BA7-61106FFF8C57}" type="slidenum">
              <a:rPr lang="en-US">
                <a:solidFill>
                  <a:srgbClr val="000000"/>
                </a:solidFill>
              </a:rPr>
              <a:pPr/>
              <a:t>39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471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4343401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77961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0B9017-280E-524B-9BA7-61106FFF8C57}" type="slidenum">
              <a:rPr lang="en-US">
                <a:solidFill>
                  <a:srgbClr val="000000"/>
                </a:solidFill>
              </a:rPr>
              <a:pPr/>
              <a:t>40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471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4343401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00166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0B9017-280E-524B-9BA7-61106FFF8C57}" type="slidenum">
              <a:rPr lang="en-US">
                <a:solidFill>
                  <a:srgbClr val="000000"/>
                </a:solidFill>
              </a:rPr>
              <a:pPr/>
              <a:t>41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471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4343401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05457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0B9017-280E-524B-9BA7-61106FFF8C57}" type="slidenum">
              <a:rPr lang="en-US">
                <a:solidFill>
                  <a:srgbClr val="000000"/>
                </a:solidFill>
              </a:rPr>
              <a:pPr/>
              <a:t>42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471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4343401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39456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41588A-9126-6945-BF2B-4865A9EDF495}" type="slidenum">
              <a:rPr lang="en-US">
                <a:solidFill>
                  <a:srgbClr val="000000"/>
                </a:solidFill>
              </a:rPr>
              <a:pPr/>
              <a:t>43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9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0849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CE8170-054E-654C-8C4A-ADD9689E779D}" type="slidenum">
              <a:rPr lang="en-US">
                <a:solidFill>
                  <a:srgbClr val="000000"/>
                </a:solidFill>
              </a:rPr>
              <a:pPr/>
              <a:t>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93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3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8031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A91505-C857-1042-81FD-E82F1C26F7D6}" type="slidenum">
              <a:rPr lang="en-US">
                <a:solidFill>
                  <a:srgbClr val="000000"/>
                </a:solidFill>
              </a:rPr>
              <a:pPr/>
              <a:t>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02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2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1164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A91505-C857-1042-81FD-E82F1C26F7D6}" type="slidenum">
              <a:rPr lang="en-US">
                <a:solidFill>
                  <a:srgbClr val="000000"/>
                </a:solidFill>
              </a:rPr>
              <a:pPr/>
              <a:t>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02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2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5714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Say “close()” deletes</a:t>
            </a:r>
            <a:r>
              <a:rPr lang="en-US" baseline="0" smtClean="0"/>
              <a:t> the hash table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4E7D1-EE80-F649-9228-971F3B05FF3C}" type="slidenum">
              <a:rPr lang="en-US" smtClean="0">
                <a:solidFill>
                  <a:srgbClr val="000000"/>
                </a:solidFill>
              </a:rPr>
              <a:pPr/>
              <a:t>13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578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5663F1-263A-E948-9A17-D2A96253A09A}" type="slidenum">
              <a:rPr lang="en-US">
                <a:solidFill>
                  <a:srgbClr val="000000"/>
                </a:solidFill>
              </a:rPr>
              <a:pPr/>
              <a:t>14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08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8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461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5663F1-263A-E948-9A17-D2A96253A09A}" type="slidenum">
              <a:rPr lang="en-US">
                <a:solidFill>
                  <a:srgbClr val="000000"/>
                </a:solidFill>
              </a:rPr>
              <a:pPr/>
              <a:t>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08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8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75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D92518-CDCB-4647-8733-080979A83700}" type="slidenum">
              <a:rPr lang="en-US">
                <a:solidFill>
                  <a:srgbClr val="000000"/>
                </a:solidFill>
              </a:rPr>
              <a:pPr/>
              <a:t>16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18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8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2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4/25/18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4/25/18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4/25/18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4/25/18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12779B1-49FA-AE40-A30D-0FBD14D02E5A}" type="datetimeFigureOut">
              <a:rPr lang="en-US" smtClean="0"/>
              <a:t>4/25/18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err="1" smtClean="0"/>
              <a:t>Cse</a:t>
            </a:r>
            <a:r>
              <a:rPr lang="en-US" sz="4800" smtClean="0"/>
              <a:t> 344</a:t>
            </a:r>
            <a:endParaRPr lang="en-US" sz="4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3224" y="3082087"/>
            <a:ext cx="6301975" cy="2632913"/>
          </a:xfrm>
        </p:spPr>
        <p:txBody>
          <a:bodyPr/>
          <a:lstStyle/>
          <a:p>
            <a:r>
              <a:rPr lang="en-US" dirty="0" smtClean="0"/>
              <a:t>April 27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Cost Estimation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6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Hash Join Example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04093" y="1524000"/>
            <a:ext cx="8548184" cy="15573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smtClean="0">
                <a:solidFill>
                  <a:prstClr val="black"/>
                </a:solidFill>
                <a:latin typeface="Arial"/>
                <a:cs typeface="Arial"/>
              </a:rPr>
              <a:t>Step 1: Scan Patient and </a:t>
            </a:r>
            <a:r>
              <a:rPr lang="en-US" sz="2800" smtClean="0">
                <a:solidFill>
                  <a:srgbClr val="C00000">
                    <a:lumMod val="60000"/>
                    <a:lumOff val="40000"/>
                  </a:srgbClr>
                </a:solidFill>
                <a:latin typeface="Arial"/>
                <a:cs typeface="Arial"/>
              </a:rPr>
              <a:t>build </a:t>
            </a:r>
            <a:r>
              <a:rPr lang="en-US" sz="2800" smtClean="0">
                <a:solidFill>
                  <a:prstClr val="black"/>
                </a:solidFill>
                <a:latin typeface="Arial"/>
                <a:cs typeface="Arial"/>
              </a:rPr>
              <a:t>hash table in memory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smtClean="0">
                <a:solidFill>
                  <a:prstClr val="black"/>
                </a:solidFill>
                <a:latin typeface="Arial"/>
                <a:cs typeface="Arial"/>
              </a:rPr>
              <a:t>Can be done 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smtClean="0">
                <a:solidFill>
                  <a:prstClr val="black"/>
                </a:solidFill>
                <a:latin typeface="Arial"/>
                <a:cs typeface="Arial"/>
              </a:rPr>
              <a:t>method open()</a:t>
            </a:r>
            <a:endParaRPr lang="en-US" sz="28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4" name="Can 13"/>
          <p:cNvSpPr/>
          <p:nvPr/>
        </p:nvSpPr>
        <p:spPr bwMode="auto">
          <a:xfrm>
            <a:off x="304800" y="3581400"/>
            <a:ext cx="3657600" cy="3276600"/>
          </a:xfrm>
          <a:prstGeom prst="can">
            <a:avLst>
              <a:gd name="adj" fmla="val 1531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sp>
      <p:sp>
        <p:nvSpPr>
          <p:cNvPr id="15" name="Rectangle 14"/>
          <p:cNvSpPr/>
          <p:nvPr/>
        </p:nvSpPr>
        <p:spPr bwMode="auto">
          <a:xfrm>
            <a:off x="493999" y="4606617"/>
            <a:ext cx="420401" cy="412403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1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914400" y="4608576"/>
            <a:ext cx="420401" cy="412403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93999" y="5105400"/>
            <a:ext cx="420401" cy="412403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914400" y="5105400"/>
            <a:ext cx="420401" cy="412403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4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81000" y="4038600"/>
            <a:ext cx="13025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smtClean="0">
                <a:solidFill>
                  <a:prstClr val="black"/>
                </a:solidFill>
                <a:latin typeface="Arial"/>
                <a:cs typeface="Arial"/>
              </a:rPr>
              <a:t>Patient</a:t>
            </a:r>
            <a:endParaRPr lang="en-US" sz="28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1752600" y="46167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2209800" y="46167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4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667430" y="4041648"/>
            <a:ext cx="17615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smtClean="0">
                <a:solidFill>
                  <a:prstClr val="black"/>
                </a:solidFill>
                <a:latin typeface="Arial"/>
                <a:cs typeface="Arial"/>
              </a:rPr>
              <a:t>Insurance</a:t>
            </a:r>
            <a:endParaRPr lang="en-US" sz="28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1752600" y="51501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4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2209800" y="51501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493999" y="6174159"/>
            <a:ext cx="420401" cy="412403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8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914400" y="6174159"/>
            <a:ext cx="420401" cy="412403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5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493776" y="5638800"/>
            <a:ext cx="420401" cy="412403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9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914400" y="5640759"/>
            <a:ext cx="420401" cy="412403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6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1752600" y="56835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2209800" y="56835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8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1752600" y="62169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8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2209800" y="62169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9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2819400" y="4648200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6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3276600" y="4648200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6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2819400" y="5181600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1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3276600" y="5181600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4114800" y="2424020"/>
            <a:ext cx="4800600" cy="321477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sp>
      <p:sp>
        <p:nvSpPr>
          <p:cNvPr id="57" name="Rectangle 56"/>
          <p:cNvSpPr/>
          <p:nvPr/>
        </p:nvSpPr>
        <p:spPr>
          <a:xfrm>
            <a:off x="1828800" y="3581400"/>
            <a:ext cx="6848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smtClean="0">
                <a:solidFill>
                  <a:prstClr val="black"/>
                </a:solidFill>
                <a:latin typeface="Arial"/>
                <a:cs typeface="Arial"/>
              </a:rPr>
              <a:t>Disk</a:t>
            </a:r>
            <a:endParaRPr lang="en-US" sz="20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4038600" y="2038290"/>
            <a:ext cx="27434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smtClean="0">
                <a:solidFill>
                  <a:prstClr val="black"/>
                </a:solidFill>
                <a:latin typeface="Arial"/>
                <a:cs typeface="Arial"/>
              </a:rPr>
              <a:t>Memory M = 21 pages</a:t>
            </a:r>
            <a:endParaRPr lang="en-US" sz="20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114800" y="2438400"/>
            <a:ext cx="19953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smtClean="0">
                <a:solidFill>
                  <a:prstClr val="black"/>
                </a:solidFill>
                <a:latin typeface="Arial"/>
                <a:cs typeface="Arial"/>
              </a:rPr>
              <a:t>Hash </a:t>
            </a:r>
            <a:r>
              <a:rPr lang="en-US" sz="2000" err="1" smtClean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2000" smtClean="0">
                <a:solidFill>
                  <a:prstClr val="black"/>
                </a:solidFill>
                <a:latin typeface="Arial"/>
                <a:cs typeface="Arial"/>
              </a:rPr>
              <a:t>: </a:t>
            </a:r>
            <a:r>
              <a:rPr lang="en-US" sz="2000" err="1" smtClean="0">
                <a:solidFill>
                  <a:prstClr val="black"/>
                </a:solidFill>
                <a:latin typeface="Arial"/>
                <a:cs typeface="Arial"/>
              </a:rPr>
              <a:t>pid</a:t>
            </a:r>
            <a:r>
              <a:rPr lang="en-US" sz="2000" smtClean="0">
                <a:solidFill>
                  <a:prstClr val="black"/>
                </a:solidFill>
                <a:latin typeface="Arial"/>
                <a:cs typeface="Arial"/>
              </a:rPr>
              <a:t> % 5</a:t>
            </a:r>
            <a:endParaRPr lang="en-US" sz="20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4572000" y="4191000"/>
            <a:ext cx="841248" cy="41240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495800" y="4648200"/>
            <a:ext cx="14798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smtClean="0">
                <a:solidFill>
                  <a:prstClr val="black"/>
                </a:solidFill>
                <a:latin typeface="Arial"/>
                <a:cs typeface="Arial"/>
              </a:rPr>
              <a:t>Input buffer</a:t>
            </a:r>
            <a:endParaRPr lang="en-US" sz="2000">
              <a:solidFill>
                <a:prstClr val="black"/>
              </a:solidFill>
              <a:latin typeface="Arial"/>
              <a:cs typeface="Arial"/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4191000" y="3048000"/>
            <a:ext cx="4501896" cy="412403"/>
            <a:chOff x="4191000" y="3048000"/>
            <a:chExt cx="4501896" cy="412403"/>
          </a:xfrm>
        </p:grpSpPr>
        <p:sp>
          <p:nvSpPr>
            <p:cNvPr id="43" name="Rectangle 42"/>
            <p:cNvSpPr/>
            <p:nvPr/>
          </p:nvSpPr>
          <p:spPr bwMode="auto">
            <a:xfrm>
              <a:off x="4191000" y="3048000"/>
              <a:ext cx="841248" cy="4124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5105400" y="3048000"/>
              <a:ext cx="841248" cy="4124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6022848" y="3048000"/>
              <a:ext cx="841248" cy="4124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6937248" y="3048000"/>
              <a:ext cx="841248" cy="4124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7851648" y="3048000"/>
              <a:ext cx="841248" cy="4124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5105400" y="3048000"/>
            <a:ext cx="1334801" cy="412403"/>
            <a:chOff x="5105400" y="3048000"/>
            <a:chExt cx="1334801" cy="412403"/>
          </a:xfrm>
        </p:grpSpPr>
        <p:sp>
          <p:nvSpPr>
            <p:cNvPr id="63" name="Rectangle 62"/>
            <p:cNvSpPr/>
            <p:nvPr/>
          </p:nvSpPr>
          <p:spPr bwMode="auto">
            <a:xfrm>
              <a:off x="5105400" y="3048000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mtClean="0">
                  <a:solidFill>
                    <a:prstClr val="black"/>
                  </a:solidFill>
                  <a:latin typeface="Arial"/>
                  <a:cs typeface="Arial"/>
                </a:rPr>
                <a:t>1</a:t>
              </a: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6019800" y="3048000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mtClean="0">
                  <a:solidFill>
                    <a:prstClr val="black"/>
                  </a:solidFill>
                  <a:latin typeface="Arial"/>
                  <a:cs typeface="Arial"/>
                </a:rPr>
                <a:t>2</a:t>
              </a: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4191000" y="3048000"/>
            <a:ext cx="4495800" cy="412403"/>
            <a:chOff x="4191000" y="3048000"/>
            <a:chExt cx="4495800" cy="412403"/>
          </a:xfrm>
        </p:grpSpPr>
        <p:sp>
          <p:nvSpPr>
            <p:cNvPr id="66" name="Rectangle 65"/>
            <p:cNvSpPr/>
            <p:nvPr/>
          </p:nvSpPr>
          <p:spPr bwMode="auto">
            <a:xfrm>
              <a:off x="7848600" y="3048000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mtClean="0">
                  <a:solidFill>
                    <a:prstClr val="black"/>
                  </a:solidFill>
                  <a:latin typeface="Arial"/>
                  <a:cs typeface="Arial"/>
                </a:rPr>
                <a:t>4</a:t>
              </a: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6934200" y="3048000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mtClean="0">
                  <a:solidFill>
                    <a:prstClr val="black"/>
                  </a:solidFill>
                  <a:latin typeface="Arial"/>
                  <a:cs typeface="Arial"/>
                </a:rPr>
                <a:t>3</a:t>
              </a: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8266399" y="3048000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mtClean="0">
                  <a:solidFill>
                    <a:prstClr val="black"/>
                  </a:solidFill>
                  <a:latin typeface="Arial"/>
                  <a:cs typeface="Arial"/>
                </a:rPr>
                <a:t>9</a:t>
              </a: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5523199" y="3048000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mtClean="0">
                  <a:solidFill>
                    <a:prstClr val="black"/>
                  </a:solidFill>
                  <a:latin typeface="Arial"/>
                  <a:cs typeface="Arial"/>
                </a:rPr>
                <a:t>6</a:t>
              </a: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7351999" y="3048000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mtClean="0">
                  <a:solidFill>
                    <a:prstClr val="black"/>
                  </a:solidFill>
                  <a:latin typeface="Arial"/>
                  <a:cs typeface="Arial"/>
                </a:rPr>
                <a:t>8</a:t>
              </a: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4191000" y="3048000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mtClean="0">
                  <a:solidFill>
                    <a:prstClr val="black"/>
                  </a:solidFill>
                  <a:latin typeface="Arial"/>
                  <a:cs typeface="Arial"/>
                </a:rPr>
                <a:t>5</a:t>
              </a: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4572000" y="4191000"/>
            <a:ext cx="840802" cy="414362"/>
            <a:chOff x="4572000" y="4191000"/>
            <a:chExt cx="840802" cy="414362"/>
          </a:xfrm>
        </p:grpSpPr>
        <p:sp>
          <p:nvSpPr>
            <p:cNvPr id="72" name="Rectangle 71"/>
            <p:cNvSpPr/>
            <p:nvPr/>
          </p:nvSpPr>
          <p:spPr bwMode="auto">
            <a:xfrm>
              <a:off x="4572000" y="4191000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mtClean="0">
                  <a:solidFill>
                    <a:prstClr val="black"/>
                  </a:solidFill>
                  <a:latin typeface="Arial"/>
                  <a:cs typeface="Arial"/>
                </a:rPr>
                <a:t>1</a:t>
              </a: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4992401" y="4192959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mtClean="0">
                  <a:solidFill>
                    <a:prstClr val="black"/>
                  </a:solidFill>
                  <a:latin typeface="Arial"/>
                  <a:cs typeface="Arial"/>
                </a:rPr>
                <a:t>2</a:t>
              </a: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</p:grpSp>
      <p:sp>
        <p:nvSpPr>
          <p:cNvPr id="76" name="Rectangle 75"/>
          <p:cNvSpPr/>
          <p:nvPr/>
        </p:nvSpPr>
        <p:spPr bwMode="auto">
          <a:xfrm>
            <a:off x="4572000" y="4191000"/>
            <a:ext cx="841248" cy="41240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86" name="Freeform 59"/>
          <p:cNvSpPr>
            <a:spLocks/>
          </p:cNvSpPr>
          <p:nvPr/>
        </p:nvSpPr>
        <p:spPr bwMode="auto">
          <a:xfrm>
            <a:off x="5029200" y="3656012"/>
            <a:ext cx="306387" cy="458788"/>
          </a:xfrm>
          <a:custGeom>
            <a:avLst/>
            <a:gdLst/>
            <a:ahLst/>
            <a:cxnLst>
              <a:cxn ang="0">
                <a:pos x="0" y="288"/>
              </a:cxn>
              <a:cxn ang="0">
                <a:pos x="192" y="173"/>
              </a:cxn>
              <a:cxn ang="0">
                <a:pos x="188" y="145"/>
              </a:cxn>
              <a:cxn ang="0">
                <a:pos x="0" y="115"/>
              </a:cxn>
              <a:cxn ang="0">
                <a:pos x="192" y="0"/>
              </a:cxn>
            </a:cxnLst>
            <a:rect l="0" t="0" r="r" b="b"/>
            <a:pathLst>
              <a:path w="193" h="289">
                <a:moveTo>
                  <a:pt x="0" y="288"/>
                </a:moveTo>
                <a:lnTo>
                  <a:pt x="192" y="173"/>
                </a:lnTo>
                <a:lnTo>
                  <a:pt x="188" y="145"/>
                </a:lnTo>
                <a:lnTo>
                  <a:pt x="0" y="115"/>
                </a:lnTo>
                <a:lnTo>
                  <a:pt x="192" y="0"/>
                </a:lnTo>
              </a:path>
            </a:pathLst>
          </a:custGeom>
          <a:noFill/>
          <a:ln w="12700" cap="rnd" cmpd="sng">
            <a:solidFill>
              <a:schemeClr val="tx2"/>
            </a:solidFill>
            <a:prstDash val="solid"/>
            <a:round/>
            <a:headEnd type="none" w="sm" len="sm"/>
            <a:tailEnd type="stealth" w="med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4114800" y="2971800"/>
            <a:ext cx="4648200" cy="609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2601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8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Hash Join Example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04093" y="1524000"/>
            <a:ext cx="8069887" cy="15573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smtClean="0">
                <a:solidFill>
                  <a:prstClr val="black"/>
                </a:solidFill>
                <a:latin typeface="Arial"/>
                <a:cs typeface="Arial"/>
              </a:rPr>
              <a:t>Step 2: Scan Insurance and </a:t>
            </a:r>
            <a:r>
              <a:rPr lang="en-US" sz="2800" smtClean="0">
                <a:solidFill>
                  <a:srgbClr val="FF4040"/>
                </a:solidFill>
                <a:latin typeface="Arial"/>
                <a:cs typeface="Arial"/>
              </a:rPr>
              <a:t>probe</a:t>
            </a:r>
            <a:r>
              <a:rPr lang="en-US" sz="2800" smtClean="0">
                <a:solidFill>
                  <a:prstClr val="black"/>
                </a:solidFill>
                <a:latin typeface="Arial"/>
                <a:cs typeface="Arial"/>
              </a:rPr>
              <a:t> into hash table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smtClean="0">
                <a:solidFill>
                  <a:prstClr val="black"/>
                </a:solidFill>
                <a:latin typeface="Arial"/>
                <a:cs typeface="Arial"/>
              </a:rPr>
              <a:t>Done during </a:t>
            </a:r>
            <a:endParaRPr lang="en-US" sz="2800">
              <a:solidFill>
                <a:prstClr val="black"/>
              </a:solidFill>
              <a:latin typeface="Arial"/>
              <a:cs typeface="Arial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smtClean="0">
                <a:solidFill>
                  <a:prstClr val="black"/>
                </a:solidFill>
                <a:latin typeface="Arial"/>
                <a:cs typeface="Arial"/>
              </a:rPr>
              <a:t>calls to next()</a:t>
            </a:r>
            <a:endParaRPr lang="en-US" sz="28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4" name="Can 13"/>
          <p:cNvSpPr/>
          <p:nvPr/>
        </p:nvSpPr>
        <p:spPr bwMode="auto">
          <a:xfrm>
            <a:off x="304800" y="3581400"/>
            <a:ext cx="3657600" cy="3276600"/>
          </a:xfrm>
          <a:prstGeom prst="can">
            <a:avLst>
              <a:gd name="adj" fmla="val 1531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sp>
      <p:sp>
        <p:nvSpPr>
          <p:cNvPr id="15" name="Rectangle 14"/>
          <p:cNvSpPr/>
          <p:nvPr/>
        </p:nvSpPr>
        <p:spPr bwMode="auto">
          <a:xfrm>
            <a:off x="493999" y="4606617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1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914400" y="4608576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93999" y="5105400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914400" y="5105400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4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81000" y="4038600"/>
            <a:ext cx="13025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smtClean="0">
                <a:solidFill>
                  <a:prstClr val="black"/>
                </a:solidFill>
                <a:latin typeface="Arial"/>
                <a:cs typeface="Arial"/>
              </a:rPr>
              <a:t>Patient</a:t>
            </a:r>
            <a:endParaRPr lang="en-US" sz="28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1752600" y="4616797"/>
            <a:ext cx="457200" cy="412403"/>
          </a:xfrm>
          <a:prstGeom prst="rect">
            <a:avLst/>
          </a:prstGeom>
          <a:solidFill>
            <a:srgbClr val="FFF0AF"/>
          </a:solidFill>
          <a:ln w="38100" cap="flat" cmpd="sng" algn="ctr">
            <a:solidFill>
              <a:srgbClr val="FF404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2209800" y="4616797"/>
            <a:ext cx="457200" cy="412403"/>
          </a:xfrm>
          <a:prstGeom prst="rect">
            <a:avLst/>
          </a:prstGeom>
          <a:solidFill>
            <a:srgbClr val="FFF0AF"/>
          </a:solidFill>
          <a:ln w="38100" cap="flat" cmpd="sng" algn="ctr">
            <a:solidFill>
              <a:srgbClr val="FF404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4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667430" y="4041648"/>
            <a:ext cx="17615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smtClean="0">
                <a:solidFill>
                  <a:prstClr val="black"/>
                </a:solidFill>
                <a:latin typeface="Arial"/>
                <a:cs typeface="Arial"/>
              </a:rPr>
              <a:t>Insurance</a:t>
            </a:r>
            <a:endParaRPr lang="en-US" sz="28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1752600" y="51501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4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2209800" y="51501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493999" y="6174159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8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914400" y="6174159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5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493776" y="5638800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9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914400" y="5640759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6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1752600" y="56835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2209800" y="56835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8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1752600" y="62169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8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2209800" y="62169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9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2819400" y="4648200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6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3276600" y="4648200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6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2819400" y="5181600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1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3276600" y="5181600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4114800" y="2424020"/>
            <a:ext cx="4800600" cy="321477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sp>
      <p:sp>
        <p:nvSpPr>
          <p:cNvPr id="57" name="Rectangle 56"/>
          <p:cNvSpPr/>
          <p:nvPr/>
        </p:nvSpPr>
        <p:spPr>
          <a:xfrm>
            <a:off x="1828800" y="3581400"/>
            <a:ext cx="6848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smtClean="0">
                <a:solidFill>
                  <a:prstClr val="black"/>
                </a:solidFill>
                <a:latin typeface="Arial"/>
                <a:cs typeface="Arial"/>
              </a:rPr>
              <a:t>Disk</a:t>
            </a:r>
            <a:endParaRPr lang="en-US" sz="20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4038600" y="2038290"/>
            <a:ext cx="27434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smtClean="0">
                <a:solidFill>
                  <a:prstClr val="black"/>
                </a:solidFill>
                <a:latin typeface="Arial"/>
                <a:cs typeface="Arial"/>
              </a:rPr>
              <a:t>Memory M = 21 pages</a:t>
            </a:r>
            <a:endParaRPr lang="en-US" sz="20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114800" y="2438400"/>
            <a:ext cx="19953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smtClean="0">
                <a:solidFill>
                  <a:prstClr val="black"/>
                </a:solidFill>
                <a:latin typeface="Arial"/>
                <a:cs typeface="Arial"/>
              </a:rPr>
              <a:t>Hash </a:t>
            </a:r>
            <a:r>
              <a:rPr lang="en-US" sz="2000" err="1" smtClean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2000" smtClean="0">
                <a:solidFill>
                  <a:prstClr val="black"/>
                </a:solidFill>
                <a:latin typeface="Arial"/>
                <a:cs typeface="Arial"/>
              </a:rPr>
              <a:t>: </a:t>
            </a:r>
            <a:r>
              <a:rPr lang="en-US" sz="2000" err="1" smtClean="0">
                <a:solidFill>
                  <a:prstClr val="black"/>
                </a:solidFill>
                <a:latin typeface="Arial"/>
                <a:cs typeface="Arial"/>
              </a:rPr>
              <a:t>pid</a:t>
            </a:r>
            <a:r>
              <a:rPr lang="en-US" sz="2000" smtClean="0">
                <a:solidFill>
                  <a:prstClr val="black"/>
                </a:solidFill>
                <a:latin typeface="Arial"/>
                <a:cs typeface="Arial"/>
              </a:rPr>
              <a:t> % 5</a:t>
            </a:r>
            <a:endParaRPr lang="en-US" sz="20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4572000" y="4191000"/>
            <a:ext cx="841248" cy="41240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495800" y="4648200"/>
            <a:ext cx="14798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smtClean="0">
                <a:solidFill>
                  <a:prstClr val="black"/>
                </a:solidFill>
                <a:latin typeface="Arial"/>
                <a:cs typeface="Arial"/>
              </a:rPr>
              <a:t>Input buffer</a:t>
            </a:r>
            <a:endParaRPr lang="en-US" sz="2000">
              <a:solidFill>
                <a:prstClr val="black"/>
              </a:solidFill>
              <a:latin typeface="Arial"/>
              <a:cs typeface="Arial"/>
            </a:endParaRPr>
          </a:p>
        </p:txBody>
      </p:sp>
      <p:grpSp>
        <p:nvGrpSpPr>
          <p:cNvPr id="3" name="Group 70"/>
          <p:cNvGrpSpPr/>
          <p:nvPr/>
        </p:nvGrpSpPr>
        <p:grpSpPr>
          <a:xfrm>
            <a:off x="4191000" y="3048000"/>
            <a:ext cx="4501896" cy="412403"/>
            <a:chOff x="4191000" y="3048000"/>
            <a:chExt cx="4501896" cy="412403"/>
          </a:xfrm>
        </p:grpSpPr>
        <p:sp>
          <p:nvSpPr>
            <p:cNvPr id="43" name="Rectangle 42"/>
            <p:cNvSpPr/>
            <p:nvPr/>
          </p:nvSpPr>
          <p:spPr bwMode="auto">
            <a:xfrm>
              <a:off x="4191000" y="3048000"/>
              <a:ext cx="841248" cy="4124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5105400" y="3048000"/>
              <a:ext cx="841248" cy="4124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6022848" y="3048000"/>
              <a:ext cx="841248" cy="4124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6937248" y="3048000"/>
              <a:ext cx="841248" cy="4124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7851648" y="3048000"/>
              <a:ext cx="841248" cy="4124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</p:grpSp>
      <p:grpSp>
        <p:nvGrpSpPr>
          <p:cNvPr id="4" name="Group 74"/>
          <p:cNvGrpSpPr/>
          <p:nvPr/>
        </p:nvGrpSpPr>
        <p:grpSpPr>
          <a:xfrm>
            <a:off x="5105400" y="3048000"/>
            <a:ext cx="1334801" cy="412403"/>
            <a:chOff x="5105400" y="3048000"/>
            <a:chExt cx="1334801" cy="412403"/>
          </a:xfrm>
        </p:grpSpPr>
        <p:sp>
          <p:nvSpPr>
            <p:cNvPr id="63" name="Rectangle 62"/>
            <p:cNvSpPr/>
            <p:nvPr/>
          </p:nvSpPr>
          <p:spPr bwMode="auto">
            <a:xfrm>
              <a:off x="5105400" y="3048000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mtClean="0">
                  <a:solidFill>
                    <a:prstClr val="black"/>
                  </a:solidFill>
                  <a:latin typeface="Arial"/>
                  <a:cs typeface="Arial"/>
                </a:rPr>
                <a:t>1</a:t>
              </a: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6019800" y="3048000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mtClean="0">
                  <a:solidFill>
                    <a:prstClr val="black"/>
                  </a:solidFill>
                  <a:latin typeface="Arial"/>
                  <a:cs typeface="Arial"/>
                </a:rPr>
                <a:t>2</a:t>
              </a: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</p:grpSp>
      <p:grpSp>
        <p:nvGrpSpPr>
          <p:cNvPr id="7" name="Group 76"/>
          <p:cNvGrpSpPr/>
          <p:nvPr/>
        </p:nvGrpSpPr>
        <p:grpSpPr>
          <a:xfrm>
            <a:off x="4191000" y="3048000"/>
            <a:ext cx="4495800" cy="412403"/>
            <a:chOff x="4191000" y="3048000"/>
            <a:chExt cx="4495800" cy="412403"/>
          </a:xfrm>
        </p:grpSpPr>
        <p:sp>
          <p:nvSpPr>
            <p:cNvPr id="66" name="Rectangle 65"/>
            <p:cNvSpPr/>
            <p:nvPr/>
          </p:nvSpPr>
          <p:spPr bwMode="auto">
            <a:xfrm>
              <a:off x="7848600" y="3048000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mtClean="0">
                  <a:solidFill>
                    <a:prstClr val="black"/>
                  </a:solidFill>
                  <a:latin typeface="Arial"/>
                  <a:cs typeface="Arial"/>
                </a:rPr>
                <a:t>4</a:t>
              </a: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6934200" y="3048000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mtClean="0">
                  <a:solidFill>
                    <a:prstClr val="black"/>
                  </a:solidFill>
                  <a:latin typeface="Arial"/>
                  <a:cs typeface="Arial"/>
                </a:rPr>
                <a:t>3</a:t>
              </a: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8266399" y="3048000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mtClean="0">
                  <a:solidFill>
                    <a:prstClr val="black"/>
                  </a:solidFill>
                  <a:latin typeface="Arial"/>
                  <a:cs typeface="Arial"/>
                </a:rPr>
                <a:t>9</a:t>
              </a: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5523199" y="3048000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mtClean="0">
                  <a:solidFill>
                    <a:prstClr val="black"/>
                  </a:solidFill>
                  <a:latin typeface="Arial"/>
                  <a:cs typeface="Arial"/>
                </a:rPr>
                <a:t>6</a:t>
              </a: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7351999" y="3048000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mtClean="0">
                  <a:solidFill>
                    <a:prstClr val="black"/>
                  </a:solidFill>
                  <a:latin typeface="Arial"/>
                  <a:cs typeface="Arial"/>
                </a:rPr>
                <a:t>8</a:t>
              </a: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4191000" y="3048000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mtClean="0">
                  <a:solidFill>
                    <a:prstClr val="black"/>
                  </a:solidFill>
                  <a:latin typeface="Arial"/>
                  <a:cs typeface="Arial"/>
                </a:rPr>
                <a:t>5</a:t>
              </a: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</p:grpSp>
      <p:grpSp>
        <p:nvGrpSpPr>
          <p:cNvPr id="8" name="Group 73"/>
          <p:cNvGrpSpPr/>
          <p:nvPr/>
        </p:nvGrpSpPr>
        <p:grpSpPr>
          <a:xfrm>
            <a:off x="4572000" y="4191000"/>
            <a:ext cx="840802" cy="414362"/>
            <a:chOff x="4572000" y="4191000"/>
            <a:chExt cx="840802" cy="414362"/>
          </a:xfrm>
        </p:grpSpPr>
        <p:sp>
          <p:nvSpPr>
            <p:cNvPr id="72" name="Rectangle 71"/>
            <p:cNvSpPr/>
            <p:nvPr/>
          </p:nvSpPr>
          <p:spPr bwMode="auto">
            <a:xfrm>
              <a:off x="4572000" y="4191000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mtClean="0">
                  <a:solidFill>
                    <a:prstClr val="black"/>
                  </a:solidFill>
                  <a:latin typeface="Arial"/>
                  <a:cs typeface="Arial"/>
                </a:rPr>
                <a:t>1</a:t>
              </a: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4992401" y="4192959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mtClean="0">
                  <a:solidFill>
                    <a:prstClr val="black"/>
                  </a:solidFill>
                  <a:latin typeface="Arial"/>
                  <a:cs typeface="Arial"/>
                </a:rPr>
                <a:t>2</a:t>
              </a: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</p:grpSp>
      <p:sp>
        <p:nvSpPr>
          <p:cNvPr id="76" name="Rectangle 75"/>
          <p:cNvSpPr/>
          <p:nvPr/>
        </p:nvSpPr>
        <p:spPr bwMode="auto">
          <a:xfrm>
            <a:off x="4572000" y="4191000"/>
            <a:ext cx="841248" cy="41240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4495800" y="4191000"/>
            <a:ext cx="914400" cy="412403"/>
            <a:chOff x="4495800" y="4191000"/>
            <a:chExt cx="914400" cy="412403"/>
          </a:xfrm>
        </p:grpSpPr>
        <p:sp>
          <p:nvSpPr>
            <p:cNvPr id="74" name="Rectangle 73"/>
            <p:cNvSpPr/>
            <p:nvPr/>
          </p:nvSpPr>
          <p:spPr bwMode="auto">
            <a:xfrm>
              <a:off x="4495800" y="4191000"/>
              <a:ext cx="457200" cy="412403"/>
            </a:xfrm>
            <a:prstGeom prst="rect">
              <a:avLst/>
            </a:prstGeom>
            <a:solidFill>
              <a:srgbClr val="FFF0AF"/>
            </a:solidFill>
            <a:ln w="3810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mtClean="0">
                  <a:solidFill>
                    <a:prstClr val="black"/>
                  </a:solidFill>
                  <a:latin typeface="Arial"/>
                  <a:cs typeface="Arial"/>
                </a:rPr>
                <a:t>2</a:t>
              </a: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4953000" y="4191000"/>
              <a:ext cx="457200" cy="412403"/>
            </a:xfrm>
            <a:prstGeom prst="rect">
              <a:avLst/>
            </a:prstGeom>
            <a:solidFill>
              <a:srgbClr val="FFF0A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mtClean="0">
                  <a:solidFill>
                    <a:prstClr val="black"/>
                  </a:solidFill>
                  <a:latin typeface="Arial"/>
                  <a:cs typeface="Arial"/>
                </a:rPr>
                <a:t>4</a:t>
              </a: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</p:grpSp>
      <p:sp>
        <p:nvSpPr>
          <p:cNvPr id="77" name="Rectangle 76"/>
          <p:cNvSpPr/>
          <p:nvPr/>
        </p:nvSpPr>
        <p:spPr bwMode="auto">
          <a:xfrm>
            <a:off x="7239000" y="4191000"/>
            <a:ext cx="841248" cy="41240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7206908" y="4648200"/>
            <a:ext cx="16850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smtClean="0">
                <a:solidFill>
                  <a:prstClr val="black"/>
                </a:solidFill>
                <a:latin typeface="Arial"/>
                <a:cs typeface="Arial"/>
              </a:rPr>
              <a:t>Output buffer</a:t>
            </a:r>
            <a:endParaRPr lang="en-US" sz="2000">
              <a:solidFill>
                <a:prstClr val="black"/>
              </a:solidFill>
              <a:latin typeface="Arial"/>
              <a:cs typeface="Arial"/>
            </a:endParaRPr>
          </a:p>
        </p:txBody>
      </p:sp>
      <p:grpSp>
        <p:nvGrpSpPr>
          <p:cNvPr id="79" name="Group 78"/>
          <p:cNvGrpSpPr/>
          <p:nvPr/>
        </p:nvGrpSpPr>
        <p:grpSpPr>
          <a:xfrm>
            <a:off x="7239000" y="4191000"/>
            <a:ext cx="838200" cy="412403"/>
            <a:chOff x="7239000" y="4191000"/>
            <a:chExt cx="838200" cy="412403"/>
          </a:xfrm>
        </p:grpSpPr>
        <p:sp>
          <p:nvSpPr>
            <p:cNvPr id="80" name="Rectangle 79"/>
            <p:cNvSpPr/>
            <p:nvPr/>
          </p:nvSpPr>
          <p:spPr bwMode="auto">
            <a:xfrm>
              <a:off x="7239000" y="4191000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mtClean="0">
                  <a:solidFill>
                    <a:prstClr val="black"/>
                  </a:solidFill>
                  <a:latin typeface="Arial"/>
                  <a:cs typeface="Arial"/>
                </a:rPr>
                <a:t>2</a:t>
              </a: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81" name="Rectangle 80"/>
            <p:cNvSpPr/>
            <p:nvPr/>
          </p:nvSpPr>
          <p:spPr bwMode="auto">
            <a:xfrm>
              <a:off x="7620000" y="4191000"/>
              <a:ext cx="457200" cy="412403"/>
            </a:xfrm>
            <a:prstGeom prst="rect">
              <a:avLst/>
            </a:prstGeom>
            <a:solidFill>
              <a:srgbClr val="FFF0A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mtClean="0">
                  <a:solidFill>
                    <a:prstClr val="black"/>
                  </a:solidFill>
                  <a:latin typeface="Arial"/>
                  <a:cs typeface="Arial"/>
                </a:rPr>
                <a:t>2</a:t>
              </a: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</p:grpSp>
      <p:sp>
        <p:nvSpPr>
          <p:cNvPr id="82" name="Oval Callout 81"/>
          <p:cNvSpPr/>
          <p:nvPr/>
        </p:nvSpPr>
        <p:spPr bwMode="auto">
          <a:xfrm>
            <a:off x="5486400" y="5334000"/>
            <a:ext cx="2743200" cy="1219200"/>
          </a:xfrm>
          <a:prstGeom prst="wedgeEllipseCallout">
            <a:avLst>
              <a:gd name="adj1" fmla="val 16237"/>
              <a:gd name="adj2" fmla="val -111117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bIns="0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000" smtClean="0">
                <a:solidFill>
                  <a:prstClr val="black"/>
                </a:solidFill>
                <a:cs typeface="Arial"/>
              </a:rPr>
              <a:t>Write to disk or pass to next operator</a:t>
            </a:r>
            <a:endParaRPr lang="en-US" sz="2000">
              <a:solidFill>
                <a:prstClr val="black"/>
              </a:solidFill>
              <a:cs typeface="Arial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4114800" y="2971800"/>
            <a:ext cx="4648200" cy="609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30314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Hash Join Example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04093" y="1524000"/>
            <a:ext cx="8069887" cy="20744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smtClean="0">
                <a:solidFill>
                  <a:prstClr val="black"/>
                </a:solidFill>
                <a:latin typeface="Arial"/>
                <a:cs typeface="Arial"/>
              </a:rPr>
              <a:t>Step 2: Scan Insurance and </a:t>
            </a:r>
            <a:r>
              <a:rPr lang="en-US" sz="2800" smtClean="0">
                <a:solidFill>
                  <a:srgbClr val="FF4040"/>
                </a:solidFill>
                <a:latin typeface="Arial"/>
                <a:cs typeface="Arial"/>
              </a:rPr>
              <a:t>probe</a:t>
            </a:r>
            <a:r>
              <a:rPr lang="en-US" sz="2800" smtClean="0">
                <a:solidFill>
                  <a:prstClr val="black"/>
                </a:solidFill>
                <a:latin typeface="Arial"/>
                <a:cs typeface="Arial"/>
              </a:rPr>
              <a:t> into hash table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>
                <a:solidFill>
                  <a:prstClr val="black"/>
                </a:solidFill>
                <a:latin typeface="Arial"/>
                <a:cs typeface="Arial"/>
              </a:rPr>
              <a:t>Done during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>
                <a:solidFill>
                  <a:prstClr val="black"/>
                </a:solidFill>
                <a:latin typeface="Arial"/>
                <a:cs typeface="Arial"/>
              </a:rPr>
              <a:t>calls to next()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28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4" name="Can 13"/>
          <p:cNvSpPr/>
          <p:nvPr/>
        </p:nvSpPr>
        <p:spPr bwMode="auto">
          <a:xfrm>
            <a:off x="304800" y="3581400"/>
            <a:ext cx="3657600" cy="3276600"/>
          </a:xfrm>
          <a:prstGeom prst="can">
            <a:avLst>
              <a:gd name="adj" fmla="val 1531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sp>
      <p:sp>
        <p:nvSpPr>
          <p:cNvPr id="15" name="Rectangle 14"/>
          <p:cNvSpPr/>
          <p:nvPr/>
        </p:nvSpPr>
        <p:spPr bwMode="auto">
          <a:xfrm>
            <a:off x="493999" y="4606617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1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914400" y="4608576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93999" y="5105400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914400" y="5105400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4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81000" y="4038600"/>
            <a:ext cx="13025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smtClean="0">
                <a:solidFill>
                  <a:prstClr val="black"/>
                </a:solidFill>
                <a:latin typeface="Arial"/>
                <a:cs typeface="Arial"/>
              </a:rPr>
              <a:t>Patient</a:t>
            </a:r>
            <a:endParaRPr lang="en-US" sz="28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1752600" y="4616797"/>
            <a:ext cx="457200" cy="412403"/>
          </a:xfrm>
          <a:prstGeom prst="rect">
            <a:avLst/>
          </a:prstGeom>
          <a:solidFill>
            <a:srgbClr val="FFF0AF"/>
          </a:solidFill>
          <a:ln w="38100" cap="flat" cmpd="sng" algn="ctr">
            <a:solidFill>
              <a:srgbClr val="FF404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2209800" y="4616797"/>
            <a:ext cx="457200" cy="412403"/>
          </a:xfrm>
          <a:prstGeom prst="rect">
            <a:avLst/>
          </a:prstGeom>
          <a:solidFill>
            <a:srgbClr val="FFF0AF"/>
          </a:solidFill>
          <a:ln w="38100" cap="flat" cmpd="sng" algn="ctr">
            <a:solidFill>
              <a:srgbClr val="FF404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4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667430" y="4041648"/>
            <a:ext cx="17615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smtClean="0">
                <a:solidFill>
                  <a:prstClr val="black"/>
                </a:solidFill>
                <a:latin typeface="Arial"/>
                <a:cs typeface="Arial"/>
              </a:rPr>
              <a:t>Insurance</a:t>
            </a:r>
            <a:endParaRPr lang="en-US" sz="28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1752600" y="51501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4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2209800" y="51501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493999" y="6174159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8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914400" y="6174159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5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493776" y="5638800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9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914400" y="5640759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6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1752600" y="56835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2209800" y="56835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8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1752600" y="62169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8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2209800" y="62169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9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2819400" y="4648200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6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3276600" y="4648200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6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2819400" y="5181600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1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3276600" y="5181600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4114800" y="2424020"/>
            <a:ext cx="4800600" cy="321477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sp>
      <p:sp>
        <p:nvSpPr>
          <p:cNvPr id="57" name="Rectangle 56"/>
          <p:cNvSpPr/>
          <p:nvPr/>
        </p:nvSpPr>
        <p:spPr>
          <a:xfrm>
            <a:off x="1828800" y="3581400"/>
            <a:ext cx="6848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smtClean="0">
                <a:solidFill>
                  <a:prstClr val="black"/>
                </a:solidFill>
                <a:latin typeface="Arial"/>
                <a:cs typeface="Arial"/>
              </a:rPr>
              <a:t>Disk</a:t>
            </a:r>
            <a:endParaRPr lang="en-US" sz="20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4038600" y="2038290"/>
            <a:ext cx="27434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smtClean="0">
                <a:solidFill>
                  <a:prstClr val="black"/>
                </a:solidFill>
                <a:latin typeface="Arial"/>
                <a:cs typeface="Arial"/>
              </a:rPr>
              <a:t>Memory M = 21 pages</a:t>
            </a:r>
            <a:endParaRPr lang="en-US" sz="20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114800" y="2438400"/>
            <a:ext cx="19953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smtClean="0">
                <a:solidFill>
                  <a:prstClr val="black"/>
                </a:solidFill>
                <a:latin typeface="Arial"/>
                <a:cs typeface="Arial"/>
              </a:rPr>
              <a:t>Hash </a:t>
            </a:r>
            <a:r>
              <a:rPr lang="en-US" sz="2000" err="1" smtClean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2000" smtClean="0">
                <a:solidFill>
                  <a:prstClr val="black"/>
                </a:solidFill>
                <a:latin typeface="Arial"/>
                <a:cs typeface="Arial"/>
              </a:rPr>
              <a:t>: </a:t>
            </a:r>
            <a:r>
              <a:rPr lang="en-US" sz="2000" err="1" smtClean="0">
                <a:solidFill>
                  <a:prstClr val="black"/>
                </a:solidFill>
                <a:latin typeface="Arial"/>
                <a:cs typeface="Arial"/>
              </a:rPr>
              <a:t>pid</a:t>
            </a:r>
            <a:r>
              <a:rPr lang="en-US" sz="2000" smtClean="0">
                <a:solidFill>
                  <a:prstClr val="black"/>
                </a:solidFill>
                <a:latin typeface="Arial"/>
                <a:cs typeface="Arial"/>
              </a:rPr>
              <a:t> % 5</a:t>
            </a:r>
            <a:endParaRPr lang="en-US" sz="20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4572000" y="4191000"/>
            <a:ext cx="841248" cy="41240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495800" y="4648200"/>
            <a:ext cx="14798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smtClean="0">
                <a:solidFill>
                  <a:prstClr val="black"/>
                </a:solidFill>
                <a:latin typeface="Arial"/>
                <a:cs typeface="Arial"/>
              </a:rPr>
              <a:t>Input buffer</a:t>
            </a:r>
            <a:endParaRPr lang="en-US" sz="2000">
              <a:solidFill>
                <a:prstClr val="black"/>
              </a:solidFill>
              <a:latin typeface="Arial"/>
              <a:cs typeface="Arial"/>
            </a:endParaRPr>
          </a:p>
        </p:txBody>
      </p:sp>
      <p:grpSp>
        <p:nvGrpSpPr>
          <p:cNvPr id="3" name="Group 70"/>
          <p:cNvGrpSpPr/>
          <p:nvPr/>
        </p:nvGrpSpPr>
        <p:grpSpPr>
          <a:xfrm>
            <a:off x="4191000" y="3048000"/>
            <a:ext cx="4501896" cy="412403"/>
            <a:chOff x="4191000" y="3048000"/>
            <a:chExt cx="4501896" cy="412403"/>
          </a:xfrm>
        </p:grpSpPr>
        <p:sp>
          <p:nvSpPr>
            <p:cNvPr id="43" name="Rectangle 42"/>
            <p:cNvSpPr/>
            <p:nvPr/>
          </p:nvSpPr>
          <p:spPr bwMode="auto">
            <a:xfrm>
              <a:off x="4191000" y="3048000"/>
              <a:ext cx="841248" cy="4124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5105400" y="3048000"/>
              <a:ext cx="841248" cy="4124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6022848" y="3048000"/>
              <a:ext cx="841248" cy="4124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6937248" y="3048000"/>
              <a:ext cx="841248" cy="4124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7851648" y="3048000"/>
              <a:ext cx="841248" cy="4124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</p:grpSp>
      <p:grpSp>
        <p:nvGrpSpPr>
          <p:cNvPr id="4" name="Group 74"/>
          <p:cNvGrpSpPr/>
          <p:nvPr/>
        </p:nvGrpSpPr>
        <p:grpSpPr>
          <a:xfrm>
            <a:off x="5105400" y="3048000"/>
            <a:ext cx="1334801" cy="412403"/>
            <a:chOff x="5105400" y="3048000"/>
            <a:chExt cx="1334801" cy="412403"/>
          </a:xfrm>
        </p:grpSpPr>
        <p:sp>
          <p:nvSpPr>
            <p:cNvPr id="63" name="Rectangle 62"/>
            <p:cNvSpPr/>
            <p:nvPr/>
          </p:nvSpPr>
          <p:spPr bwMode="auto">
            <a:xfrm>
              <a:off x="5105400" y="3048000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mtClean="0">
                  <a:solidFill>
                    <a:prstClr val="black"/>
                  </a:solidFill>
                  <a:latin typeface="Arial"/>
                  <a:cs typeface="Arial"/>
                </a:rPr>
                <a:t>1</a:t>
              </a: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6019800" y="3048000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mtClean="0">
                  <a:solidFill>
                    <a:prstClr val="black"/>
                  </a:solidFill>
                  <a:latin typeface="Arial"/>
                  <a:cs typeface="Arial"/>
                </a:rPr>
                <a:t>2</a:t>
              </a: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</p:grpSp>
      <p:grpSp>
        <p:nvGrpSpPr>
          <p:cNvPr id="7" name="Group 76"/>
          <p:cNvGrpSpPr/>
          <p:nvPr/>
        </p:nvGrpSpPr>
        <p:grpSpPr>
          <a:xfrm>
            <a:off x="4191000" y="3048000"/>
            <a:ext cx="4495800" cy="412403"/>
            <a:chOff x="4191000" y="3048000"/>
            <a:chExt cx="4495800" cy="412403"/>
          </a:xfrm>
        </p:grpSpPr>
        <p:sp>
          <p:nvSpPr>
            <p:cNvPr id="66" name="Rectangle 65"/>
            <p:cNvSpPr/>
            <p:nvPr/>
          </p:nvSpPr>
          <p:spPr bwMode="auto">
            <a:xfrm>
              <a:off x="7848600" y="3048000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mtClean="0">
                  <a:solidFill>
                    <a:prstClr val="black"/>
                  </a:solidFill>
                  <a:latin typeface="Arial"/>
                  <a:cs typeface="Arial"/>
                </a:rPr>
                <a:t>4</a:t>
              </a: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6934200" y="3048000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mtClean="0">
                  <a:solidFill>
                    <a:prstClr val="black"/>
                  </a:solidFill>
                  <a:latin typeface="Arial"/>
                  <a:cs typeface="Arial"/>
                </a:rPr>
                <a:t>3</a:t>
              </a: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8266399" y="3048000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mtClean="0">
                  <a:solidFill>
                    <a:prstClr val="black"/>
                  </a:solidFill>
                  <a:latin typeface="Arial"/>
                  <a:cs typeface="Arial"/>
                </a:rPr>
                <a:t>9</a:t>
              </a: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5523199" y="3048000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mtClean="0">
                  <a:solidFill>
                    <a:prstClr val="black"/>
                  </a:solidFill>
                  <a:latin typeface="Arial"/>
                  <a:cs typeface="Arial"/>
                </a:rPr>
                <a:t>6</a:t>
              </a: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7351999" y="3048000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mtClean="0">
                  <a:solidFill>
                    <a:prstClr val="black"/>
                  </a:solidFill>
                  <a:latin typeface="Arial"/>
                  <a:cs typeface="Arial"/>
                </a:rPr>
                <a:t>8</a:t>
              </a: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4191000" y="3048000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mtClean="0">
                  <a:solidFill>
                    <a:prstClr val="black"/>
                  </a:solidFill>
                  <a:latin typeface="Arial"/>
                  <a:cs typeface="Arial"/>
                </a:rPr>
                <a:t>5</a:t>
              </a: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</p:grpSp>
      <p:grpSp>
        <p:nvGrpSpPr>
          <p:cNvPr id="8" name="Group 73"/>
          <p:cNvGrpSpPr/>
          <p:nvPr/>
        </p:nvGrpSpPr>
        <p:grpSpPr>
          <a:xfrm>
            <a:off x="4572000" y="4191000"/>
            <a:ext cx="840802" cy="414362"/>
            <a:chOff x="4572000" y="4191000"/>
            <a:chExt cx="840802" cy="414362"/>
          </a:xfrm>
        </p:grpSpPr>
        <p:sp>
          <p:nvSpPr>
            <p:cNvPr id="72" name="Rectangle 71"/>
            <p:cNvSpPr/>
            <p:nvPr/>
          </p:nvSpPr>
          <p:spPr bwMode="auto">
            <a:xfrm>
              <a:off x="4572000" y="4191000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mtClean="0">
                  <a:solidFill>
                    <a:prstClr val="black"/>
                  </a:solidFill>
                  <a:latin typeface="Arial"/>
                  <a:cs typeface="Arial"/>
                </a:rPr>
                <a:t>1</a:t>
              </a: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4992401" y="4192959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mtClean="0">
                  <a:solidFill>
                    <a:prstClr val="black"/>
                  </a:solidFill>
                  <a:latin typeface="Arial"/>
                  <a:cs typeface="Arial"/>
                </a:rPr>
                <a:t>2</a:t>
              </a: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</p:grpSp>
      <p:sp>
        <p:nvSpPr>
          <p:cNvPr id="76" name="Rectangle 75"/>
          <p:cNvSpPr/>
          <p:nvPr/>
        </p:nvSpPr>
        <p:spPr bwMode="auto">
          <a:xfrm>
            <a:off x="4572000" y="4191000"/>
            <a:ext cx="841248" cy="41240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grpSp>
        <p:nvGrpSpPr>
          <p:cNvPr id="9" name="Group 70"/>
          <p:cNvGrpSpPr/>
          <p:nvPr/>
        </p:nvGrpSpPr>
        <p:grpSpPr>
          <a:xfrm>
            <a:off x="4495800" y="4191000"/>
            <a:ext cx="914400" cy="412403"/>
            <a:chOff x="4495800" y="4191000"/>
            <a:chExt cx="914400" cy="412403"/>
          </a:xfrm>
        </p:grpSpPr>
        <p:sp>
          <p:nvSpPr>
            <p:cNvPr id="74" name="Rectangle 73"/>
            <p:cNvSpPr/>
            <p:nvPr/>
          </p:nvSpPr>
          <p:spPr bwMode="auto">
            <a:xfrm>
              <a:off x="4495800" y="4191000"/>
              <a:ext cx="457200" cy="412403"/>
            </a:xfrm>
            <a:prstGeom prst="rect">
              <a:avLst/>
            </a:prstGeom>
            <a:solidFill>
              <a:srgbClr val="FFF0A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mtClean="0">
                  <a:solidFill>
                    <a:prstClr val="black"/>
                  </a:solidFill>
                  <a:latin typeface="Arial"/>
                  <a:cs typeface="Arial"/>
                </a:rPr>
                <a:t>2</a:t>
              </a: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4953000" y="4191000"/>
              <a:ext cx="457200" cy="412403"/>
            </a:xfrm>
            <a:prstGeom prst="rect">
              <a:avLst/>
            </a:prstGeom>
            <a:solidFill>
              <a:srgbClr val="FFF0AF"/>
            </a:solidFill>
            <a:ln w="38100" cap="flat" cmpd="sng" algn="ctr">
              <a:solidFill>
                <a:schemeClr val="accent6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mtClean="0">
                  <a:solidFill>
                    <a:prstClr val="black"/>
                  </a:solidFill>
                  <a:latin typeface="Arial"/>
                  <a:cs typeface="Arial"/>
                </a:rPr>
                <a:t>4</a:t>
              </a: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</p:grpSp>
      <p:sp>
        <p:nvSpPr>
          <p:cNvPr id="77" name="Rectangle 76"/>
          <p:cNvSpPr/>
          <p:nvPr/>
        </p:nvSpPr>
        <p:spPr bwMode="auto">
          <a:xfrm>
            <a:off x="7239000" y="4191000"/>
            <a:ext cx="841248" cy="41240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7206908" y="4648200"/>
            <a:ext cx="16850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smtClean="0">
                <a:solidFill>
                  <a:prstClr val="black"/>
                </a:solidFill>
                <a:latin typeface="Arial"/>
                <a:cs typeface="Arial"/>
              </a:rPr>
              <a:t>Output buffer</a:t>
            </a:r>
            <a:endParaRPr lang="en-US" sz="2000">
              <a:solidFill>
                <a:prstClr val="black"/>
              </a:solidFill>
              <a:latin typeface="Arial"/>
              <a:cs typeface="Arial"/>
            </a:endParaRPr>
          </a:p>
        </p:txBody>
      </p:sp>
      <p:grpSp>
        <p:nvGrpSpPr>
          <p:cNvPr id="10" name="Group 78"/>
          <p:cNvGrpSpPr/>
          <p:nvPr/>
        </p:nvGrpSpPr>
        <p:grpSpPr>
          <a:xfrm>
            <a:off x="7239000" y="4191000"/>
            <a:ext cx="838200" cy="412403"/>
            <a:chOff x="7239000" y="4191000"/>
            <a:chExt cx="838200" cy="412403"/>
          </a:xfrm>
        </p:grpSpPr>
        <p:sp>
          <p:nvSpPr>
            <p:cNvPr id="80" name="Rectangle 79"/>
            <p:cNvSpPr/>
            <p:nvPr/>
          </p:nvSpPr>
          <p:spPr bwMode="auto">
            <a:xfrm>
              <a:off x="7239000" y="4191000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mtClean="0">
                  <a:solidFill>
                    <a:prstClr val="black"/>
                  </a:solidFill>
                  <a:latin typeface="Arial"/>
                  <a:cs typeface="Arial"/>
                </a:rPr>
                <a:t>4</a:t>
              </a: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81" name="Rectangle 80"/>
            <p:cNvSpPr/>
            <p:nvPr/>
          </p:nvSpPr>
          <p:spPr bwMode="auto">
            <a:xfrm>
              <a:off x="7620000" y="4191000"/>
              <a:ext cx="457200" cy="412403"/>
            </a:xfrm>
            <a:prstGeom prst="rect">
              <a:avLst/>
            </a:prstGeom>
            <a:solidFill>
              <a:srgbClr val="FFF0A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mtClean="0">
                  <a:solidFill>
                    <a:prstClr val="black"/>
                  </a:solidFill>
                  <a:latin typeface="Arial"/>
                  <a:cs typeface="Arial"/>
                </a:rPr>
                <a:t>4</a:t>
              </a: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</p:grpSp>
      <p:sp>
        <p:nvSpPr>
          <p:cNvPr id="71" name="Rectangle 70"/>
          <p:cNvSpPr/>
          <p:nvPr/>
        </p:nvSpPr>
        <p:spPr bwMode="auto">
          <a:xfrm>
            <a:off x="4114800" y="2971800"/>
            <a:ext cx="4648200" cy="609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6233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Hash Join Example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566A4E-9079-274B-8CBC-BED33EC11BF5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4093" y="1524000"/>
            <a:ext cx="8069887" cy="20744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smtClean="0">
                <a:solidFill>
                  <a:prstClr val="black"/>
                </a:solidFill>
                <a:latin typeface="Arial"/>
                <a:cs typeface="Arial"/>
              </a:rPr>
              <a:t>Step 2: Scan Insurance and </a:t>
            </a:r>
            <a:r>
              <a:rPr lang="en-US" sz="2800" smtClean="0">
                <a:solidFill>
                  <a:srgbClr val="FF4040"/>
                </a:solidFill>
                <a:latin typeface="Arial"/>
                <a:cs typeface="Arial"/>
              </a:rPr>
              <a:t>probe</a:t>
            </a:r>
            <a:r>
              <a:rPr lang="en-US" sz="2800" smtClean="0">
                <a:solidFill>
                  <a:prstClr val="black"/>
                </a:solidFill>
                <a:latin typeface="Arial"/>
                <a:cs typeface="Arial"/>
              </a:rPr>
              <a:t> into hash table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>
                <a:solidFill>
                  <a:prstClr val="black"/>
                </a:solidFill>
                <a:latin typeface="Arial"/>
                <a:cs typeface="Arial"/>
              </a:rPr>
              <a:t>Done during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>
                <a:solidFill>
                  <a:prstClr val="black"/>
                </a:solidFill>
                <a:latin typeface="Arial"/>
                <a:cs typeface="Arial"/>
              </a:rPr>
              <a:t>calls to next()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28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4" name="Can 13"/>
          <p:cNvSpPr/>
          <p:nvPr/>
        </p:nvSpPr>
        <p:spPr bwMode="auto">
          <a:xfrm>
            <a:off x="304800" y="3581400"/>
            <a:ext cx="3657600" cy="3276600"/>
          </a:xfrm>
          <a:prstGeom prst="can">
            <a:avLst>
              <a:gd name="adj" fmla="val 1531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sp>
      <p:sp>
        <p:nvSpPr>
          <p:cNvPr id="15" name="Rectangle 14"/>
          <p:cNvSpPr/>
          <p:nvPr/>
        </p:nvSpPr>
        <p:spPr bwMode="auto">
          <a:xfrm>
            <a:off x="493999" y="4606617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1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914400" y="4608576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93999" y="5105400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914400" y="5105400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4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81000" y="4038600"/>
            <a:ext cx="13025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smtClean="0">
                <a:solidFill>
                  <a:prstClr val="black"/>
                </a:solidFill>
                <a:latin typeface="Arial"/>
                <a:cs typeface="Arial"/>
              </a:rPr>
              <a:t>Patient</a:t>
            </a:r>
            <a:endParaRPr lang="en-US" sz="28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1752600" y="46167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2209800" y="46167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4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667430" y="4041648"/>
            <a:ext cx="17615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smtClean="0">
                <a:solidFill>
                  <a:prstClr val="black"/>
                </a:solidFill>
                <a:latin typeface="Arial"/>
                <a:cs typeface="Arial"/>
              </a:rPr>
              <a:t>Insurance</a:t>
            </a:r>
            <a:endParaRPr lang="en-US" sz="28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1752600" y="5150197"/>
            <a:ext cx="457200" cy="412403"/>
          </a:xfrm>
          <a:prstGeom prst="rect">
            <a:avLst/>
          </a:prstGeom>
          <a:solidFill>
            <a:srgbClr val="FFF0AF"/>
          </a:solidFill>
          <a:ln w="38100" cap="flat" cmpd="sng" algn="ctr">
            <a:solidFill>
              <a:srgbClr val="FF404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4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2209800" y="5150197"/>
            <a:ext cx="457200" cy="412403"/>
          </a:xfrm>
          <a:prstGeom prst="rect">
            <a:avLst/>
          </a:prstGeom>
          <a:solidFill>
            <a:srgbClr val="FFF0AF"/>
          </a:solidFill>
          <a:ln w="38100" cap="flat" cmpd="sng" algn="ctr">
            <a:solidFill>
              <a:srgbClr val="FF404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493999" y="6174159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8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914400" y="6174159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5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493776" y="5638800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9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914400" y="5640759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6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1752600" y="56835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2209800" y="56835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8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1752600" y="62169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8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2209800" y="62169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9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2819400" y="4648200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6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3276600" y="4648200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6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2819400" y="5181600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1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3276600" y="5181600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4114800" y="2424020"/>
            <a:ext cx="4800600" cy="321477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sp>
      <p:sp>
        <p:nvSpPr>
          <p:cNvPr id="57" name="Rectangle 56"/>
          <p:cNvSpPr/>
          <p:nvPr/>
        </p:nvSpPr>
        <p:spPr>
          <a:xfrm>
            <a:off x="1828800" y="3581400"/>
            <a:ext cx="6848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smtClean="0">
                <a:solidFill>
                  <a:prstClr val="black"/>
                </a:solidFill>
                <a:latin typeface="Arial"/>
                <a:cs typeface="Arial"/>
              </a:rPr>
              <a:t>Disk</a:t>
            </a:r>
            <a:endParaRPr lang="en-US" sz="20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4038600" y="2038290"/>
            <a:ext cx="27434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smtClean="0">
                <a:solidFill>
                  <a:prstClr val="black"/>
                </a:solidFill>
                <a:latin typeface="Arial"/>
                <a:cs typeface="Arial"/>
              </a:rPr>
              <a:t>Memory M = 21 pages</a:t>
            </a:r>
            <a:endParaRPr lang="en-US" sz="20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114800" y="2438400"/>
            <a:ext cx="19953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smtClean="0">
                <a:solidFill>
                  <a:prstClr val="black"/>
                </a:solidFill>
                <a:latin typeface="Arial"/>
                <a:cs typeface="Arial"/>
              </a:rPr>
              <a:t>Hash </a:t>
            </a:r>
            <a:r>
              <a:rPr lang="en-US" sz="2000" err="1" smtClean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2000" smtClean="0">
                <a:solidFill>
                  <a:prstClr val="black"/>
                </a:solidFill>
                <a:latin typeface="Arial"/>
                <a:cs typeface="Arial"/>
              </a:rPr>
              <a:t>: </a:t>
            </a:r>
            <a:r>
              <a:rPr lang="en-US" sz="2000" err="1" smtClean="0">
                <a:solidFill>
                  <a:prstClr val="black"/>
                </a:solidFill>
                <a:latin typeface="Arial"/>
                <a:cs typeface="Arial"/>
              </a:rPr>
              <a:t>pid</a:t>
            </a:r>
            <a:r>
              <a:rPr lang="en-US" sz="2000" smtClean="0">
                <a:solidFill>
                  <a:prstClr val="black"/>
                </a:solidFill>
                <a:latin typeface="Arial"/>
                <a:cs typeface="Arial"/>
              </a:rPr>
              <a:t> % 5</a:t>
            </a:r>
            <a:endParaRPr lang="en-US" sz="20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4572000" y="4191000"/>
            <a:ext cx="841248" cy="41240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495800" y="4648200"/>
            <a:ext cx="14798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smtClean="0">
                <a:solidFill>
                  <a:prstClr val="black"/>
                </a:solidFill>
                <a:latin typeface="Arial"/>
                <a:cs typeface="Arial"/>
              </a:rPr>
              <a:t>Input buffer</a:t>
            </a:r>
            <a:endParaRPr lang="en-US" sz="2000">
              <a:solidFill>
                <a:prstClr val="black"/>
              </a:solidFill>
              <a:latin typeface="Arial"/>
              <a:cs typeface="Arial"/>
            </a:endParaRPr>
          </a:p>
        </p:txBody>
      </p:sp>
      <p:grpSp>
        <p:nvGrpSpPr>
          <p:cNvPr id="3" name="Group 70"/>
          <p:cNvGrpSpPr/>
          <p:nvPr/>
        </p:nvGrpSpPr>
        <p:grpSpPr>
          <a:xfrm>
            <a:off x="4191000" y="3048000"/>
            <a:ext cx="4501896" cy="412403"/>
            <a:chOff x="4191000" y="3048000"/>
            <a:chExt cx="4501896" cy="412403"/>
          </a:xfrm>
        </p:grpSpPr>
        <p:sp>
          <p:nvSpPr>
            <p:cNvPr id="43" name="Rectangle 42"/>
            <p:cNvSpPr/>
            <p:nvPr/>
          </p:nvSpPr>
          <p:spPr bwMode="auto">
            <a:xfrm>
              <a:off x="4191000" y="3048000"/>
              <a:ext cx="841248" cy="4124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5105400" y="3048000"/>
              <a:ext cx="841248" cy="4124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6022848" y="3048000"/>
              <a:ext cx="841248" cy="4124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6937248" y="3048000"/>
              <a:ext cx="841248" cy="4124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7851648" y="3048000"/>
              <a:ext cx="841248" cy="4124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</p:grpSp>
      <p:grpSp>
        <p:nvGrpSpPr>
          <p:cNvPr id="4" name="Group 74"/>
          <p:cNvGrpSpPr/>
          <p:nvPr/>
        </p:nvGrpSpPr>
        <p:grpSpPr>
          <a:xfrm>
            <a:off x="5105400" y="3048000"/>
            <a:ext cx="1334801" cy="412403"/>
            <a:chOff x="5105400" y="3048000"/>
            <a:chExt cx="1334801" cy="412403"/>
          </a:xfrm>
        </p:grpSpPr>
        <p:sp>
          <p:nvSpPr>
            <p:cNvPr id="63" name="Rectangle 62"/>
            <p:cNvSpPr/>
            <p:nvPr/>
          </p:nvSpPr>
          <p:spPr bwMode="auto">
            <a:xfrm>
              <a:off x="5105400" y="3048000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mtClean="0">
                  <a:solidFill>
                    <a:prstClr val="black"/>
                  </a:solidFill>
                  <a:latin typeface="Arial"/>
                  <a:cs typeface="Arial"/>
                </a:rPr>
                <a:t>1</a:t>
              </a: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6019800" y="3048000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mtClean="0">
                  <a:solidFill>
                    <a:prstClr val="black"/>
                  </a:solidFill>
                  <a:latin typeface="Arial"/>
                  <a:cs typeface="Arial"/>
                </a:rPr>
                <a:t>2</a:t>
              </a: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</p:grpSp>
      <p:grpSp>
        <p:nvGrpSpPr>
          <p:cNvPr id="7" name="Group 76"/>
          <p:cNvGrpSpPr/>
          <p:nvPr/>
        </p:nvGrpSpPr>
        <p:grpSpPr>
          <a:xfrm>
            <a:off x="4191000" y="3048000"/>
            <a:ext cx="4495800" cy="412403"/>
            <a:chOff x="4191000" y="3048000"/>
            <a:chExt cx="4495800" cy="412403"/>
          </a:xfrm>
        </p:grpSpPr>
        <p:sp>
          <p:nvSpPr>
            <p:cNvPr id="66" name="Rectangle 65"/>
            <p:cNvSpPr/>
            <p:nvPr/>
          </p:nvSpPr>
          <p:spPr bwMode="auto">
            <a:xfrm>
              <a:off x="7848600" y="3048000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mtClean="0">
                  <a:solidFill>
                    <a:prstClr val="black"/>
                  </a:solidFill>
                  <a:latin typeface="Arial"/>
                  <a:cs typeface="Arial"/>
                </a:rPr>
                <a:t>4</a:t>
              </a: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6934200" y="3048000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mtClean="0">
                  <a:solidFill>
                    <a:prstClr val="black"/>
                  </a:solidFill>
                  <a:latin typeface="Arial"/>
                  <a:cs typeface="Arial"/>
                </a:rPr>
                <a:t>3</a:t>
              </a: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8266399" y="3048000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mtClean="0">
                  <a:solidFill>
                    <a:prstClr val="black"/>
                  </a:solidFill>
                  <a:latin typeface="Arial"/>
                  <a:cs typeface="Arial"/>
                </a:rPr>
                <a:t>9</a:t>
              </a: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5523199" y="3048000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mtClean="0">
                  <a:solidFill>
                    <a:prstClr val="black"/>
                  </a:solidFill>
                  <a:latin typeface="Arial"/>
                  <a:cs typeface="Arial"/>
                </a:rPr>
                <a:t>6</a:t>
              </a: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7351999" y="3048000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mtClean="0">
                  <a:solidFill>
                    <a:prstClr val="black"/>
                  </a:solidFill>
                  <a:latin typeface="Arial"/>
                  <a:cs typeface="Arial"/>
                </a:rPr>
                <a:t>8</a:t>
              </a: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4191000" y="3048000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mtClean="0">
                  <a:solidFill>
                    <a:prstClr val="black"/>
                  </a:solidFill>
                  <a:latin typeface="Arial"/>
                  <a:cs typeface="Arial"/>
                </a:rPr>
                <a:t>5</a:t>
              </a: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</p:grpSp>
      <p:grpSp>
        <p:nvGrpSpPr>
          <p:cNvPr id="8" name="Group 73"/>
          <p:cNvGrpSpPr/>
          <p:nvPr/>
        </p:nvGrpSpPr>
        <p:grpSpPr>
          <a:xfrm>
            <a:off x="4572000" y="4191000"/>
            <a:ext cx="840802" cy="414362"/>
            <a:chOff x="4572000" y="4191000"/>
            <a:chExt cx="840802" cy="414362"/>
          </a:xfrm>
        </p:grpSpPr>
        <p:sp>
          <p:nvSpPr>
            <p:cNvPr id="72" name="Rectangle 71"/>
            <p:cNvSpPr/>
            <p:nvPr/>
          </p:nvSpPr>
          <p:spPr bwMode="auto">
            <a:xfrm>
              <a:off x="4572000" y="4191000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mtClean="0">
                  <a:solidFill>
                    <a:prstClr val="black"/>
                  </a:solidFill>
                  <a:latin typeface="Arial"/>
                  <a:cs typeface="Arial"/>
                </a:rPr>
                <a:t>1</a:t>
              </a: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4992401" y="4192959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mtClean="0">
                  <a:solidFill>
                    <a:prstClr val="black"/>
                  </a:solidFill>
                  <a:latin typeface="Arial"/>
                  <a:cs typeface="Arial"/>
                </a:rPr>
                <a:t>2</a:t>
              </a: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</p:grpSp>
      <p:sp>
        <p:nvSpPr>
          <p:cNvPr id="76" name="Rectangle 75"/>
          <p:cNvSpPr/>
          <p:nvPr/>
        </p:nvSpPr>
        <p:spPr bwMode="auto">
          <a:xfrm>
            <a:off x="4572000" y="4191000"/>
            <a:ext cx="841248" cy="41240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grpSp>
        <p:nvGrpSpPr>
          <p:cNvPr id="9" name="Group 70"/>
          <p:cNvGrpSpPr/>
          <p:nvPr/>
        </p:nvGrpSpPr>
        <p:grpSpPr>
          <a:xfrm>
            <a:off x="4495800" y="4191000"/>
            <a:ext cx="914400" cy="412403"/>
            <a:chOff x="4495800" y="4191000"/>
            <a:chExt cx="914400" cy="412403"/>
          </a:xfrm>
        </p:grpSpPr>
        <p:sp>
          <p:nvSpPr>
            <p:cNvPr id="74" name="Rectangle 73"/>
            <p:cNvSpPr/>
            <p:nvPr/>
          </p:nvSpPr>
          <p:spPr bwMode="auto">
            <a:xfrm>
              <a:off x="4495800" y="4191000"/>
              <a:ext cx="457200" cy="412403"/>
            </a:xfrm>
            <a:prstGeom prst="rect">
              <a:avLst/>
            </a:prstGeom>
            <a:solidFill>
              <a:srgbClr val="FFF0AF"/>
            </a:solidFill>
            <a:ln w="38100" cap="flat" cmpd="sng" algn="ctr">
              <a:solidFill>
                <a:srgbClr val="FF404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mtClean="0">
                  <a:solidFill>
                    <a:prstClr val="black"/>
                  </a:solidFill>
                  <a:latin typeface="Arial"/>
                  <a:cs typeface="Arial"/>
                </a:rPr>
                <a:t>4</a:t>
              </a: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4953000" y="4191000"/>
              <a:ext cx="457200" cy="412403"/>
            </a:xfrm>
            <a:prstGeom prst="rect">
              <a:avLst/>
            </a:prstGeom>
            <a:solidFill>
              <a:srgbClr val="FFF0A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mtClean="0">
                  <a:solidFill>
                    <a:prstClr val="black"/>
                  </a:solidFill>
                  <a:latin typeface="Arial"/>
                  <a:cs typeface="Arial"/>
                </a:rPr>
                <a:t>3</a:t>
              </a: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</p:grpSp>
      <p:sp>
        <p:nvSpPr>
          <p:cNvPr id="77" name="Rectangle 76"/>
          <p:cNvSpPr/>
          <p:nvPr/>
        </p:nvSpPr>
        <p:spPr bwMode="auto">
          <a:xfrm>
            <a:off x="7239000" y="4191000"/>
            <a:ext cx="841248" cy="41240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7206908" y="4648200"/>
            <a:ext cx="16850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smtClean="0">
                <a:solidFill>
                  <a:prstClr val="black"/>
                </a:solidFill>
                <a:latin typeface="Arial"/>
                <a:cs typeface="Arial"/>
              </a:rPr>
              <a:t>Output buffer</a:t>
            </a:r>
            <a:endParaRPr lang="en-US" sz="2000">
              <a:solidFill>
                <a:prstClr val="black"/>
              </a:solidFill>
              <a:latin typeface="Arial"/>
              <a:cs typeface="Arial"/>
            </a:endParaRPr>
          </a:p>
        </p:txBody>
      </p:sp>
      <p:grpSp>
        <p:nvGrpSpPr>
          <p:cNvPr id="10" name="Group 78"/>
          <p:cNvGrpSpPr/>
          <p:nvPr/>
        </p:nvGrpSpPr>
        <p:grpSpPr>
          <a:xfrm>
            <a:off x="7239000" y="4191000"/>
            <a:ext cx="838200" cy="412403"/>
            <a:chOff x="7239000" y="4191000"/>
            <a:chExt cx="838200" cy="412403"/>
          </a:xfrm>
        </p:grpSpPr>
        <p:sp>
          <p:nvSpPr>
            <p:cNvPr id="80" name="Rectangle 79"/>
            <p:cNvSpPr/>
            <p:nvPr/>
          </p:nvSpPr>
          <p:spPr bwMode="auto">
            <a:xfrm>
              <a:off x="7239000" y="4191000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mtClean="0">
                  <a:solidFill>
                    <a:prstClr val="black"/>
                  </a:solidFill>
                  <a:latin typeface="Arial"/>
                  <a:cs typeface="Arial"/>
                </a:rPr>
                <a:t>4</a:t>
              </a: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81" name="Rectangle 80"/>
            <p:cNvSpPr/>
            <p:nvPr/>
          </p:nvSpPr>
          <p:spPr bwMode="auto">
            <a:xfrm>
              <a:off x="7620000" y="4191000"/>
              <a:ext cx="457200" cy="412403"/>
            </a:xfrm>
            <a:prstGeom prst="rect">
              <a:avLst/>
            </a:prstGeom>
            <a:solidFill>
              <a:srgbClr val="FFF0A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mtClean="0">
                  <a:solidFill>
                    <a:prstClr val="black"/>
                  </a:solidFill>
                  <a:latin typeface="Arial"/>
                  <a:cs typeface="Arial"/>
                </a:rPr>
                <a:t>4</a:t>
              </a: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</p:grpSp>
      <p:sp>
        <p:nvSpPr>
          <p:cNvPr id="71" name="Rectangle 70"/>
          <p:cNvSpPr/>
          <p:nvPr/>
        </p:nvSpPr>
        <p:spPr bwMode="auto">
          <a:xfrm>
            <a:off x="4114800" y="2971800"/>
            <a:ext cx="4648200" cy="609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4343400" y="5162490"/>
            <a:ext cx="44194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smtClean="0">
                <a:solidFill>
                  <a:prstClr val="black"/>
                </a:solidFill>
                <a:latin typeface="Arial"/>
                <a:cs typeface="Arial"/>
              </a:rPr>
              <a:t>Keep going until read all of Insurance</a:t>
            </a:r>
            <a:endParaRPr lang="en-US" sz="20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4267200" y="6019800"/>
            <a:ext cx="25873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Cost: B(R) + B(S)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65933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8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Nested Loop Joins</a:t>
            </a:r>
          </a:p>
        </p:txBody>
      </p:sp>
      <p:sp>
        <p:nvSpPr>
          <p:cNvPr id="42393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76400"/>
            <a:ext cx="8305800" cy="4419600"/>
          </a:xfrm>
        </p:spPr>
        <p:txBody>
          <a:bodyPr/>
          <a:lstStyle/>
          <a:p>
            <a:r>
              <a:rPr lang="en-US" err="1"/>
              <a:t>Tuple</a:t>
            </a:r>
            <a:r>
              <a:rPr lang="en-US"/>
              <a:t>-based nested loop R </a:t>
            </a:r>
            <a:r>
              <a:rPr lang="en-US">
                <a:ea typeface="Arial Unicode MS" charset="0"/>
                <a:cs typeface="Arial Unicode MS" charset="0"/>
              </a:rPr>
              <a:t>⋈</a:t>
            </a:r>
            <a:r>
              <a:rPr lang="en-US"/>
              <a:t> S</a:t>
            </a:r>
          </a:p>
          <a:p>
            <a:r>
              <a:rPr lang="en-US"/>
              <a:t>R is the outer relation, S is the inner relation</a:t>
            </a:r>
          </a:p>
          <a:p>
            <a:endParaRPr lang="en-US"/>
          </a:p>
          <a:p>
            <a:pPr>
              <a:buFontTx/>
              <a:buNone/>
            </a:pPr>
            <a:endParaRPr lang="en-US"/>
          </a:p>
          <a:p>
            <a:endParaRPr lang="en-US" smtClean="0"/>
          </a:p>
          <a:p>
            <a:pPr>
              <a:buNone/>
            </a:pPr>
            <a:endParaRPr lang="en-US" smtClean="0"/>
          </a:p>
        </p:txBody>
      </p:sp>
      <p:sp>
        <p:nvSpPr>
          <p:cNvPr id="423940" name="Rectangle 4"/>
          <p:cNvSpPr>
            <a:spLocks noChangeArrowheads="1"/>
          </p:cNvSpPr>
          <p:nvPr/>
        </p:nvSpPr>
        <p:spPr bwMode="auto">
          <a:xfrm>
            <a:off x="1649413" y="2814638"/>
            <a:ext cx="5157532" cy="134806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buFontTx/>
              <a:buNone/>
            </a:pPr>
            <a:r>
              <a:rPr lang="en-US" u="sng" smtClean="0">
                <a:solidFill>
                  <a:srgbClr val="0000FF"/>
                </a:solidFill>
                <a:latin typeface="Arial"/>
                <a:cs typeface="Arial"/>
              </a:rPr>
              <a:t>for</a:t>
            </a:r>
            <a:r>
              <a:rPr lang="en-US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each tuple t</a:t>
            </a:r>
            <a:r>
              <a:rPr lang="en-US" baseline="-25000" smtClean="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 in R </a:t>
            </a:r>
            <a:r>
              <a:rPr lang="en-US" u="sng" smtClean="0">
                <a:solidFill>
                  <a:srgbClr val="0000FF"/>
                </a:solidFill>
                <a:latin typeface="Arial"/>
                <a:cs typeface="Arial"/>
              </a:rPr>
              <a:t>do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   </a:t>
            </a:r>
            <a:r>
              <a:rPr lang="en-US" u="sng">
                <a:solidFill>
                  <a:srgbClr val="0000FF"/>
                </a:solidFill>
                <a:latin typeface="Arial"/>
                <a:cs typeface="Arial"/>
              </a:rPr>
              <a:t>for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 each tuple </a:t>
            </a: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baseline="-25000" smtClean="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in S </a:t>
            </a:r>
            <a:r>
              <a:rPr lang="en-US" u="sng">
                <a:solidFill>
                  <a:srgbClr val="0000FF"/>
                </a:solidFill>
                <a:latin typeface="Arial"/>
                <a:cs typeface="Arial"/>
              </a:rPr>
              <a:t>do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       </a:t>
            </a:r>
            <a:r>
              <a:rPr lang="en-US" u="sng">
                <a:solidFill>
                  <a:srgbClr val="0000FF"/>
                </a:solidFill>
                <a:latin typeface="Arial"/>
                <a:cs typeface="Arial"/>
              </a:rPr>
              <a:t>if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baseline="-25000" smtClean="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 and t</a:t>
            </a:r>
            <a:r>
              <a:rPr lang="en-US" baseline="-25000" smtClean="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 join </a:t>
            </a:r>
            <a:r>
              <a:rPr lang="en-US" u="sng">
                <a:solidFill>
                  <a:srgbClr val="0000FF"/>
                </a:solidFill>
                <a:latin typeface="Arial"/>
                <a:cs typeface="Arial"/>
              </a:rPr>
              <a:t>then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 output (</a:t>
            </a: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baseline="-25000" smtClean="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,t</a:t>
            </a:r>
            <a:r>
              <a:rPr lang="en-US" baseline="-25000" smtClean="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)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324600" y="4572000"/>
            <a:ext cx="2613666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cs typeface="Arial"/>
              </a:rPr>
              <a:t>What is the </a:t>
            </a:r>
            <a:r>
              <a:rPr lang="en-US" smtClean="0">
                <a:solidFill>
                  <a:srgbClr val="FF4040"/>
                </a:solidFill>
                <a:cs typeface="Arial"/>
              </a:rPr>
              <a:t>Cost</a:t>
            </a:r>
            <a:r>
              <a:rPr lang="en-US" smtClean="0">
                <a:solidFill>
                  <a:prstClr val="black"/>
                </a:solidFill>
                <a:cs typeface="Arial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11852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Nested Loop Joins</a:t>
            </a:r>
          </a:p>
        </p:txBody>
      </p:sp>
      <p:sp>
        <p:nvSpPr>
          <p:cNvPr id="42393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76400"/>
            <a:ext cx="8305800" cy="4419600"/>
          </a:xfrm>
        </p:spPr>
        <p:txBody>
          <a:bodyPr/>
          <a:lstStyle/>
          <a:p>
            <a:r>
              <a:rPr lang="en-US" err="1"/>
              <a:t>Tuple</a:t>
            </a:r>
            <a:r>
              <a:rPr lang="en-US"/>
              <a:t>-based nested loop R </a:t>
            </a:r>
            <a:r>
              <a:rPr lang="en-US">
                <a:ea typeface="Arial Unicode MS" charset="0"/>
                <a:cs typeface="Arial Unicode MS" charset="0"/>
              </a:rPr>
              <a:t>⋈</a:t>
            </a:r>
            <a:r>
              <a:rPr lang="en-US"/>
              <a:t> S</a:t>
            </a:r>
          </a:p>
          <a:p>
            <a:r>
              <a:rPr lang="en-US"/>
              <a:t>R is the outer relation, S is the inner relation</a:t>
            </a:r>
          </a:p>
          <a:p>
            <a:endParaRPr lang="en-US"/>
          </a:p>
          <a:p>
            <a:pPr>
              <a:buFontTx/>
              <a:buNone/>
            </a:pPr>
            <a:endParaRPr lang="en-US"/>
          </a:p>
          <a:p>
            <a:endParaRPr lang="en-US" smtClean="0"/>
          </a:p>
          <a:p>
            <a:pPr>
              <a:buNone/>
            </a:pPr>
            <a:endParaRPr lang="en-US" smtClean="0"/>
          </a:p>
          <a:p>
            <a:r>
              <a:rPr lang="en-US">
                <a:solidFill>
                  <a:srgbClr val="FF0000"/>
                </a:solidFill>
              </a:rPr>
              <a:t>Cost: B(R) + T(R) B(S</a:t>
            </a:r>
            <a:r>
              <a:rPr lang="en-US" smtClean="0">
                <a:solidFill>
                  <a:srgbClr val="FF0000"/>
                </a:solidFill>
              </a:rPr>
              <a:t>)</a:t>
            </a:r>
          </a:p>
          <a:p>
            <a:r>
              <a:rPr lang="en-US" smtClean="0"/>
              <a:t>Multiple-pass since S is read many times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324600" y="4572000"/>
            <a:ext cx="2613666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cs typeface="Arial"/>
              </a:rPr>
              <a:t>What is the </a:t>
            </a:r>
            <a:r>
              <a:rPr lang="en-US" smtClean="0">
                <a:solidFill>
                  <a:srgbClr val="FF4040"/>
                </a:solidFill>
                <a:cs typeface="Arial"/>
              </a:rPr>
              <a:t>Cost</a:t>
            </a:r>
            <a:r>
              <a:rPr lang="en-US" smtClean="0">
                <a:solidFill>
                  <a:prstClr val="black"/>
                </a:solidFill>
                <a:cs typeface="Arial"/>
              </a:rPr>
              <a:t>?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649413" y="2814638"/>
            <a:ext cx="5157532" cy="134806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buFontTx/>
              <a:buNone/>
            </a:pPr>
            <a:r>
              <a:rPr lang="en-US" u="sng" smtClean="0">
                <a:solidFill>
                  <a:srgbClr val="0000FF"/>
                </a:solidFill>
                <a:latin typeface="Arial"/>
                <a:cs typeface="Arial"/>
              </a:rPr>
              <a:t>for</a:t>
            </a:r>
            <a:r>
              <a:rPr lang="en-US" smtClean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each tuple t</a:t>
            </a:r>
            <a:r>
              <a:rPr lang="en-US" baseline="-25000" smtClean="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 in R </a:t>
            </a:r>
            <a:r>
              <a:rPr lang="en-US" u="sng" smtClean="0">
                <a:solidFill>
                  <a:srgbClr val="0000FF"/>
                </a:solidFill>
                <a:latin typeface="Arial"/>
                <a:cs typeface="Arial"/>
              </a:rPr>
              <a:t>do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   </a:t>
            </a:r>
            <a:r>
              <a:rPr lang="en-US" u="sng">
                <a:solidFill>
                  <a:srgbClr val="0000FF"/>
                </a:solidFill>
                <a:latin typeface="Arial"/>
                <a:cs typeface="Arial"/>
              </a:rPr>
              <a:t>for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 each tuple </a:t>
            </a: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baseline="-25000" smtClean="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in S </a:t>
            </a:r>
            <a:r>
              <a:rPr lang="en-US" u="sng">
                <a:solidFill>
                  <a:srgbClr val="0000FF"/>
                </a:solidFill>
                <a:latin typeface="Arial"/>
                <a:cs typeface="Arial"/>
              </a:rPr>
              <a:t>do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       </a:t>
            </a:r>
            <a:r>
              <a:rPr lang="en-US" u="sng">
                <a:solidFill>
                  <a:srgbClr val="0000FF"/>
                </a:solidFill>
                <a:latin typeface="Arial"/>
                <a:cs typeface="Arial"/>
              </a:rPr>
              <a:t>if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baseline="-25000" smtClean="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 and t</a:t>
            </a:r>
            <a:r>
              <a:rPr lang="en-US" baseline="-25000" smtClean="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 join </a:t>
            </a:r>
            <a:r>
              <a:rPr lang="en-US" u="sng">
                <a:solidFill>
                  <a:srgbClr val="0000FF"/>
                </a:solidFill>
                <a:latin typeface="Arial"/>
                <a:cs typeface="Arial"/>
              </a:rPr>
              <a:t>then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 output (</a:t>
            </a: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baseline="-25000" smtClean="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,t</a:t>
            </a:r>
            <a:r>
              <a:rPr lang="en-US" baseline="-25000" smtClean="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)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2084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Page-at-a-time Refinement</a:t>
            </a:r>
          </a:p>
        </p:txBody>
      </p:sp>
      <p:sp>
        <p:nvSpPr>
          <p:cNvPr id="6174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572000"/>
            <a:ext cx="8305800" cy="1447800"/>
          </a:xfrm>
        </p:spPr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Cost: B(R) + B(R)B(S</a:t>
            </a:r>
            <a:r>
              <a:rPr lang="en-US" smtClean="0">
                <a:solidFill>
                  <a:srgbClr val="FF0000"/>
                </a:solidFill>
              </a:rPr>
              <a:t>)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24600" y="4572000"/>
            <a:ext cx="2613666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cs typeface="Arial"/>
              </a:rPr>
              <a:t>What is the </a:t>
            </a:r>
            <a:r>
              <a:rPr lang="en-US" smtClean="0">
                <a:solidFill>
                  <a:srgbClr val="FF4040"/>
                </a:solidFill>
                <a:cs typeface="Arial"/>
              </a:rPr>
              <a:t>Cost</a:t>
            </a:r>
            <a:r>
              <a:rPr lang="en-US" smtClean="0">
                <a:solidFill>
                  <a:prstClr val="black"/>
                </a:solidFill>
                <a:cs typeface="Arial"/>
              </a:rPr>
              <a:t>?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990600" y="2105025"/>
            <a:ext cx="7315200" cy="17912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buFontTx/>
              <a:buNone/>
            </a:pPr>
            <a:r>
              <a:rPr lang="en-US" u="sng">
                <a:solidFill>
                  <a:srgbClr val="0000FF"/>
                </a:solidFill>
                <a:latin typeface="Arial"/>
                <a:cs typeface="Arial"/>
              </a:rPr>
              <a:t>for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 each page of </a:t>
            </a:r>
            <a:r>
              <a:rPr lang="en-US" err="1">
                <a:solidFill>
                  <a:prstClr val="black"/>
                </a:solidFill>
                <a:latin typeface="Arial"/>
                <a:cs typeface="Arial"/>
              </a:rPr>
              <a:t>tuples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err="1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 in R </a:t>
            </a:r>
            <a:r>
              <a:rPr lang="en-US" u="sng">
                <a:solidFill>
                  <a:srgbClr val="0000FF"/>
                </a:solidFill>
                <a:latin typeface="Arial"/>
                <a:cs typeface="Arial"/>
              </a:rPr>
              <a:t>do</a:t>
            </a:r>
          </a:p>
          <a:p>
            <a:pPr eaLnBrk="1" hangingPunct="1">
              <a:buFontTx/>
              <a:buNone/>
            </a:pP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   </a:t>
            </a:r>
            <a:r>
              <a:rPr lang="en-US" u="sng">
                <a:solidFill>
                  <a:srgbClr val="0000FF"/>
                </a:solidFill>
                <a:latin typeface="Arial"/>
                <a:cs typeface="Arial"/>
              </a:rPr>
              <a:t>for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 each page of </a:t>
            </a:r>
            <a:r>
              <a:rPr lang="en-US" err="1">
                <a:solidFill>
                  <a:prstClr val="black"/>
                </a:solidFill>
                <a:latin typeface="Arial"/>
                <a:cs typeface="Arial"/>
              </a:rPr>
              <a:t>tuples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err="1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 in S </a:t>
            </a:r>
            <a:r>
              <a:rPr lang="en-US" u="sng">
                <a:solidFill>
                  <a:srgbClr val="0000FF"/>
                </a:solidFill>
                <a:latin typeface="Arial"/>
                <a:cs typeface="Arial"/>
              </a:rPr>
              <a:t>do</a:t>
            </a:r>
          </a:p>
          <a:p>
            <a:pPr eaLnBrk="1" hangingPunct="1">
              <a:buFontTx/>
              <a:buNone/>
            </a:pP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	</a:t>
            </a:r>
            <a:r>
              <a:rPr lang="en-US" u="sng">
                <a:solidFill>
                  <a:srgbClr val="0000FF"/>
                </a:solidFill>
                <a:latin typeface="Arial"/>
                <a:cs typeface="Arial"/>
              </a:rPr>
              <a:t>for all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 pairs of </a:t>
            </a: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tuples t</a:t>
            </a:r>
            <a:r>
              <a:rPr lang="en-US" baseline="-25000" smtClean="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 in r, t</a:t>
            </a:r>
            <a:r>
              <a:rPr lang="en-US" baseline="-25000" smtClean="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 in 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	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	</a:t>
            </a:r>
            <a:r>
              <a:rPr lang="en-US" u="sng">
                <a:solidFill>
                  <a:srgbClr val="0000FF"/>
                </a:solidFill>
                <a:latin typeface="Arial"/>
                <a:cs typeface="Arial"/>
              </a:rPr>
              <a:t>if</a:t>
            </a: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and </a:t>
            </a: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baseline="-25000" smtClean="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join </a:t>
            </a:r>
            <a:r>
              <a:rPr lang="en-US" u="sng">
                <a:solidFill>
                  <a:srgbClr val="0000FF"/>
                </a:solidFill>
                <a:latin typeface="Arial"/>
                <a:cs typeface="Arial"/>
              </a:rPr>
              <a:t>then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 output (</a:t>
            </a: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baseline="-25000" smtClean="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,t</a:t>
            </a:r>
            <a:r>
              <a:rPr lang="en-US" baseline="-25000" smtClean="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)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767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/>
          <p:cNvSpPr/>
          <p:nvPr/>
        </p:nvSpPr>
        <p:spPr bwMode="auto">
          <a:xfrm>
            <a:off x="4495800" y="2819400"/>
            <a:ext cx="917448" cy="41240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4498848" y="2819400"/>
            <a:ext cx="917002" cy="414362"/>
            <a:chOff x="4495800" y="2819400"/>
            <a:chExt cx="917002" cy="414362"/>
          </a:xfrm>
        </p:grpSpPr>
        <p:sp>
          <p:nvSpPr>
            <p:cNvPr id="69" name="Rectangle 68"/>
            <p:cNvSpPr/>
            <p:nvPr/>
          </p:nvSpPr>
          <p:spPr bwMode="auto">
            <a:xfrm>
              <a:off x="4495800" y="2819400"/>
              <a:ext cx="4966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mtClean="0">
                  <a:solidFill>
                    <a:prstClr val="black"/>
                  </a:solidFill>
                  <a:latin typeface="Arial"/>
                  <a:cs typeface="Arial"/>
                </a:rPr>
                <a:t>1</a:t>
              </a: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4992401" y="2821359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mtClean="0">
                  <a:solidFill>
                    <a:prstClr val="black"/>
                  </a:solidFill>
                  <a:latin typeface="Arial"/>
                  <a:cs typeface="Arial"/>
                </a:rPr>
                <a:t>2</a:t>
              </a: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</p:grpSp>
      <p:sp>
        <p:nvSpPr>
          <p:cNvPr id="73" name="Rectangle 72"/>
          <p:cNvSpPr/>
          <p:nvPr/>
        </p:nvSpPr>
        <p:spPr bwMode="auto">
          <a:xfrm>
            <a:off x="4495800" y="3429000"/>
            <a:ext cx="914400" cy="41240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Page-at-a-time Refinement</a:t>
            </a:r>
          </a:p>
        </p:txBody>
      </p:sp>
      <p:sp>
        <p:nvSpPr>
          <p:cNvPr id="6" name="Can 5"/>
          <p:cNvSpPr/>
          <p:nvPr/>
        </p:nvSpPr>
        <p:spPr bwMode="auto">
          <a:xfrm>
            <a:off x="304800" y="3581400"/>
            <a:ext cx="3657600" cy="3276600"/>
          </a:xfrm>
          <a:prstGeom prst="can">
            <a:avLst>
              <a:gd name="adj" fmla="val 1531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sp>
      <p:sp>
        <p:nvSpPr>
          <p:cNvPr id="7" name="Rectangle 6"/>
          <p:cNvSpPr/>
          <p:nvPr/>
        </p:nvSpPr>
        <p:spPr bwMode="auto">
          <a:xfrm>
            <a:off x="493999" y="4606617"/>
            <a:ext cx="420401" cy="412403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rgbClr val="FF404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1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914400" y="4608576"/>
            <a:ext cx="420401" cy="412403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rgbClr val="FF404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93999" y="5105400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914400" y="5105400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4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1000" y="4038600"/>
            <a:ext cx="13025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smtClean="0">
                <a:solidFill>
                  <a:prstClr val="black"/>
                </a:solidFill>
                <a:latin typeface="Arial"/>
                <a:cs typeface="Arial"/>
              </a:rPr>
              <a:t>Patient</a:t>
            </a:r>
            <a:endParaRPr lang="en-US" sz="28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752600" y="4616797"/>
            <a:ext cx="457200" cy="412403"/>
          </a:xfrm>
          <a:prstGeom prst="rect">
            <a:avLst/>
          </a:prstGeom>
          <a:solidFill>
            <a:srgbClr val="FFF0AF"/>
          </a:solidFill>
          <a:ln w="38100" cap="flat" cmpd="sng" algn="ctr">
            <a:solidFill>
              <a:srgbClr val="FF404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209800" y="4616797"/>
            <a:ext cx="457200" cy="412403"/>
          </a:xfrm>
          <a:prstGeom prst="rect">
            <a:avLst/>
          </a:prstGeom>
          <a:solidFill>
            <a:srgbClr val="FFF0AF"/>
          </a:solidFill>
          <a:ln w="38100" cap="flat" cmpd="sng" algn="ctr">
            <a:solidFill>
              <a:srgbClr val="FF404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4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667430" y="4041648"/>
            <a:ext cx="17615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smtClean="0">
                <a:solidFill>
                  <a:prstClr val="black"/>
                </a:solidFill>
                <a:latin typeface="Arial"/>
                <a:cs typeface="Arial"/>
              </a:rPr>
              <a:t>Insurance</a:t>
            </a:r>
            <a:endParaRPr lang="en-US" sz="28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752600" y="51501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4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209800" y="51501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493999" y="6174159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8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914400" y="6174159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5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93776" y="5638800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9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914400" y="5640759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6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1752600" y="56835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2209800" y="56835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8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1752600" y="62169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8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2209800" y="62169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9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2819400" y="4648200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6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276600" y="4648200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6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2819400" y="5181600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1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3276600" y="5181600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828800" y="3581400"/>
            <a:ext cx="6848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smtClean="0">
                <a:solidFill>
                  <a:prstClr val="black"/>
                </a:solidFill>
                <a:latin typeface="Arial"/>
                <a:cs typeface="Arial"/>
              </a:rPr>
              <a:t>Disk</a:t>
            </a:r>
            <a:endParaRPr lang="en-US" sz="20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114800" y="2424020"/>
            <a:ext cx="4800600" cy="321477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sp>
      <p:sp>
        <p:nvSpPr>
          <p:cNvPr id="34" name="Rectangle 33"/>
          <p:cNvSpPr/>
          <p:nvPr/>
        </p:nvSpPr>
        <p:spPr>
          <a:xfrm>
            <a:off x="5562600" y="2819400"/>
            <a:ext cx="27179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smtClean="0">
                <a:solidFill>
                  <a:prstClr val="black"/>
                </a:solidFill>
                <a:latin typeface="Arial"/>
                <a:cs typeface="Arial"/>
              </a:rPr>
              <a:t>Input buffer for Patient</a:t>
            </a:r>
            <a:endParaRPr lang="en-US" sz="20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7239000" y="4191000"/>
            <a:ext cx="841248" cy="41240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206908" y="4648200"/>
            <a:ext cx="16850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smtClean="0">
                <a:solidFill>
                  <a:prstClr val="black"/>
                </a:solidFill>
                <a:latin typeface="Arial"/>
                <a:cs typeface="Arial"/>
              </a:rPr>
              <a:t>Output buffer</a:t>
            </a:r>
            <a:endParaRPr lang="en-US" sz="2000">
              <a:solidFill>
                <a:prstClr val="black"/>
              </a:solidFill>
              <a:latin typeface="Arial"/>
              <a:cs typeface="Arial"/>
            </a:endParaRPr>
          </a:p>
        </p:txBody>
      </p:sp>
      <p:grpSp>
        <p:nvGrpSpPr>
          <p:cNvPr id="60" name="Group 78"/>
          <p:cNvGrpSpPr/>
          <p:nvPr/>
        </p:nvGrpSpPr>
        <p:grpSpPr>
          <a:xfrm>
            <a:off x="7239000" y="4191000"/>
            <a:ext cx="838200" cy="412403"/>
            <a:chOff x="7239000" y="4191000"/>
            <a:chExt cx="838200" cy="412403"/>
          </a:xfrm>
        </p:grpSpPr>
        <p:sp>
          <p:nvSpPr>
            <p:cNvPr id="61" name="Rectangle 60"/>
            <p:cNvSpPr/>
            <p:nvPr/>
          </p:nvSpPr>
          <p:spPr bwMode="auto">
            <a:xfrm>
              <a:off x="7239000" y="4191000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mtClean="0">
                  <a:solidFill>
                    <a:prstClr val="black"/>
                  </a:solidFill>
                  <a:latin typeface="Arial"/>
                  <a:cs typeface="Arial"/>
                </a:rPr>
                <a:t>2</a:t>
              </a: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7620000" y="4191000"/>
              <a:ext cx="457200" cy="412403"/>
            </a:xfrm>
            <a:prstGeom prst="rect">
              <a:avLst/>
            </a:prstGeom>
            <a:solidFill>
              <a:srgbClr val="FFF0A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mtClean="0">
                  <a:solidFill>
                    <a:prstClr val="black"/>
                  </a:solidFill>
                  <a:latin typeface="Arial"/>
                  <a:cs typeface="Arial"/>
                </a:rPr>
                <a:t>2</a:t>
              </a: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</p:grpSp>
      <p:sp>
        <p:nvSpPr>
          <p:cNvPr id="65" name="Rectangle 64"/>
          <p:cNvSpPr/>
          <p:nvPr/>
        </p:nvSpPr>
        <p:spPr>
          <a:xfrm>
            <a:off x="5562600" y="3429000"/>
            <a:ext cx="30457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smtClean="0">
                <a:solidFill>
                  <a:prstClr val="black"/>
                </a:solidFill>
                <a:latin typeface="Arial"/>
                <a:cs typeface="Arial"/>
              </a:rPr>
              <a:t>Input buffer for Insurance</a:t>
            </a:r>
            <a:endParaRPr lang="en-US" sz="2000">
              <a:solidFill>
                <a:prstClr val="black"/>
              </a:solidFill>
              <a:latin typeface="Arial"/>
              <a:cs typeface="Arial"/>
            </a:endParaRPr>
          </a:p>
        </p:txBody>
      </p:sp>
      <p:grpSp>
        <p:nvGrpSpPr>
          <p:cNvPr id="66" name="Group 70"/>
          <p:cNvGrpSpPr/>
          <p:nvPr/>
        </p:nvGrpSpPr>
        <p:grpSpPr>
          <a:xfrm>
            <a:off x="4495800" y="3429000"/>
            <a:ext cx="914400" cy="412403"/>
            <a:chOff x="4495800" y="4191000"/>
            <a:chExt cx="914400" cy="412403"/>
          </a:xfrm>
        </p:grpSpPr>
        <p:sp>
          <p:nvSpPr>
            <p:cNvPr id="67" name="Rectangle 66"/>
            <p:cNvSpPr/>
            <p:nvPr/>
          </p:nvSpPr>
          <p:spPr bwMode="auto">
            <a:xfrm>
              <a:off x="4495800" y="4191000"/>
              <a:ext cx="457200" cy="412403"/>
            </a:xfrm>
            <a:prstGeom prst="rect">
              <a:avLst/>
            </a:prstGeom>
            <a:solidFill>
              <a:srgbClr val="FFF0A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mtClean="0">
                  <a:solidFill>
                    <a:prstClr val="black"/>
                  </a:solidFill>
                  <a:latin typeface="Arial"/>
                  <a:cs typeface="Arial"/>
                </a:rPr>
                <a:t>2</a:t>
              </a: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4953000" y="4191000"/>
              <a:ext cx="457200" cy="412403"/>
            </a:xfrm>
            <a:prstGeom prst="rect">
              <a:avLst/>
            </a:prstGeom>
            <a:solidFill>
              <a:srgbClr val="FFF0A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mtClean="0">
                  <a:solidFill>
                    <a:prstClr val="black"/>
                  </a:solidFill>
                  <a:latin typeface="Arial"/>
                  <a:cs typeface="Arial"/>
                </a:rPr>
                <a:t>4</a:t>
              </a: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82055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/>
        </p:nvSpPr>
        <p:spPr bwMode="auto">
          <a:xfrm>
            <a:off x="4495800" y="3429000"/>
            <a:ext cx="914400" cy="41240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4495800" y="3429000"/>
            <a:ext cx="914400" cy="41240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Page-at-a-time Refinement</a:t>
            </a:r>
          </a:p>
        </p:txBody>
      </p:sp>
      <p:sp>
        <p:nvSpPr>
          <p:cNvPr id="6" name="Can 5"/>
          <p:cNvSpPr/>
          <p:nvPr/>
        </p:nvSpPr>
        <p:spPr bwMode="auto">
          <a:xfrm>
            <a:off x="304800" y="3581400"/>
            <a:ext cx="3657600" cy="3276600"/>
          </a:xfrm>
          <a:prstGeom prst="can">
            <a:avLst>
              <a:gd name="adj" fmla="val 1531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sp>
      <p:sp>
        <p:nvSpPr>
          <p:cNvPr id="7" name="Rectangle 6"/>
          <p:cNvSpPr/>
          <p:nvPr/>
        </p:nvSpPr>
        <p:spPr bwMode="auto">
          <a:xfrm>
            <a:off x="493999" y="4606617"/>
            <a:ext cx="420401" cy="412403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1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914400" y="4608576"/>
            <a:ext cx="420401" cy="412403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93999" y="5105400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914400" y="5105400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4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1000" y="4038600"/>
            <a:ext cx="13025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smtClean="0">
                <a:solidFill>
                  <a:prstClr val="black"/>
                </a:solidFill>
                <a:latin typeface="Arial"/>
                <a:cs typeface="Arial"/>
              </a:rPr>
              <a:t>Patient</a:t>
            </a:r>
            <a:endParaRPr lang="en-US" sz="28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752600" y="46167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209800" y="46167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4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667430" y="4041648"/>
            <a:ext cx="17615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smtClean="0">
                <a:solidFill>
                  <a:prstClr val="black"/>
                </a:solidFill>
                <a:latin typeface="Arial"/>
                <a:cs typeface="Arial"/>
              </a:rPr>
              <a:t>Insurance</a:t>
            </a:r>
            <a:endParaRPr lang="en-US" sz="28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752600" y="5150197"/>
            <a:ext cx="457200" cy="412403"/>
          </a:xfrm>
          <a:prstGeom prst="rect">
            <a:avLst/>
          </a:prstGeom>
          <a:solidFill>
            <a:srgbClr val="FFF0A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4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209800" y="5150197"/>
            <a:ext cx="457200" cy="412403"/>
          </a:xfrm>
          <a:prstGeom prst="rect">
            <a:avLst/>
          </a:prstGeom>
          <a:solidFill>
            <a:srgbClr val="FFF0A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493999" y="6174159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8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914400" y="6174159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5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93776" y="5638800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9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914400" y="5640759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6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1752600" y="56835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2209800" y="56835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8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1752600" y="62169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8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2209800" y="62169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9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2819400" y="4648200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6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276600" y="4648200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6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2819400" y="5181600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1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3276600" y="5181600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828800" y="3581400"/>
            <a:ext cx="6848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smtClean="0">
                <a:solidFill>
                  <a:prstClr val="black"/>
                </a:solidFill>
                <a:latin typeface="Arial"/>
                <a:cs typeface="Arial"/>
              </a:rPr>
              <a:t>Disk</a:t>
            </a:r>
            <a:endParaRPr lang="en-US" sz="20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114800" y="2424020"/>
            <a:ext cx="4800600" cy="321477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sp>
      <p:sp>
        <p:nvSpPr>
          <p:cNvPr id="33" name="Rectangle 32"/>
          <p:cNvSpPr/>
          <p:nvPr/>
        </p:nvSpPr>
        <p:spPr bwMode="auto">
          <a:xfrm>
            <a:off x="4572000" y="2819400"/>
            <a:ext cx="841248" cy="41240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562600" y="2819400"/>
            <a:ext cx="27179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smtClean="0">
                <a:solidFill>
                  <a:prstClr val="black"/>
                </a:solidFill>
                <a:latin typeface="Arial"/>
                <a:cs typeface="Arial"/>
              </a:rPr>
              <a:t>Input buffer for Patient</a:t>
            </a:r>
            <a:endParaRPr lang="en-US" sz="2000">
              <a:solidFill>
                <a:prstClr val="black"/>
              </a:solidFill>
              <a:latin typeface="Arial"/>
              <a:cs typeface="Arial"/>
            </a:endParaRPr>
          </a:p>
        </p:txBody>
      </p:sp>
      <p:grpSp>
        <p:nvGrpSpPr>
          <p:cNvPr id="3" name="Group 73"/>
          <p:cNvGrpSpPr/>
          <p:nvPr/>
        </p:nvGrpSpPr>
        <p:grpSpPr>
          <a:xfrm>
            <a:off x="4572000" y="2819400"/>
            <a:ext cx="840802" cy="414362"/>
            <a:chOff x="4572000" y="4191000"/>
            <a:chExt cx="840802" cy="414362"/>
          </a:xfrm>
        </p:grpSpPr>
        <p:sp>
          <p:nvSpPr>
            <p:cNvPr id="52" name="Rectangle 51"/>
            <p:cNvSpPr/>
            <p:nvPr/>
          </p:nvSpPr>
          <p:spPr bwMode="auto">
            <a:xfrm>
              <a:off x="4572000" y="4191000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mtClean="0">
                  <a:solidFill>
                    <a:prstClr val="black"/>
                  </a:solidFill>
                  <a:latin typeface="Arial"/>
                  <a:cs typeface="Arial"/>
                </a:rPr>
                <a:t>1</a:t>
              </a: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4992401" y="4192959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mtClean="0">
                  <a:solidFill>
                    <a:prstClr val="black"/>
                  </a:solidFill>
                  <a:latin typeface="Arial"/>
                  <a:cs typeface="Arial"/>
                </a:rPr>
                <a:t>2</a:t>
              </a: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</p:grpSp>
      <p:sp>
        <p:nvSpPr>
          <p:cNvPr id="54" name="Rectangle 53"/>
          <p:cNvSpPr/>
          <p:nvPr/>
        </p:nvSpPr>
        <p:spPr bwMode="auto">
          <a:xfrm>
            <a:off x="4495800" y="2819400"/>
            <a:ext cx="917448" cy="41240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7239000" y="4191000"/>
            <a:ext cx="841248" cy="41240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206908" y="4648200"/>
            <a:ext cx="16850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smtClean="0">
                <a:solidFill>
                  <a:prstClr val="black"/>
                </a:solidFill>
                <a:latin typeface="Arial"/>
                <a:cs typeface="Arial"/>
              </a:rPr>
              <a:t>Output buffer</a:t>
            </a:r>
            <a:endParaRPr lang="en-US" sz="20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5562600" y="3429000"/>
            <a:ext cx="30457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smtClean="0">
                <a:solidFill>
                  <a:prstClr val="black"/>
                </a:solidFill>
                <a:latin typeface="Arial"/>
                <a:cs typeface="Arial"/>
              </a:rPr>
              <a:t>Input buffer for Insurance</a:t>
            </a:r>
            <a:endParaRPr lang="en-US" sz="2000">
              <a:solidFill>
                <a:prstClr val="black"/>
              </a:solidFill>
              <a:latin typeface="Arial"/>
              <a:cs typeface="Arial"/>
            </a:endParaRPr>
          </a:p>
        </p:txBody>
      </p:sp>
      <p:grpSp>
        <p:nvGrpSpPr>
          <p:cNvPr id="31" name="Group 70"/>
          <p:cNvGrpSpPr/>
          <p:nvPr/>
        </p:nvGrpSpPr>
        <p:grpSpPr>
          <a:xfrm>
            <a:off x="4495800" y="3429000"/>
            <a:ext cx="914400" cy="412403"/>
            <a:chOff x="4495800" y="4191000"/>
            <a:chExt cx="914400" cy="412403"/>
          </a:xfrm>
        </p:grpSpPr>
        <p:sp>
          <p:nvSpPr>
            <p:cNvPr id="67" name="Rectangle 66"/>
            <p:cNvSpPr/>
            <p:nvPr/>
          </p:nvSpPr>
          <p:spPr bwMode="auto">
            <a:xfrm>
              <a:off x="4495800" y="4191000"/>
              <a:ext cx="457200" cy="412403"/>
            </a:xfrm>
            <a:prstGeom prst="rect">
              <a:avLst/>
            </a:prstGeom>
            <a:solidFill>
              <a:srgbClr val="FFF0A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mtClean="0">
                  <a:solidFill>
                    <a:prstClr val="black"/>
                  </a:solidFill>
                  <a:latin typeface="Arial"/>
                  <a:cs typeface="Arial"/>
                </a:rPr>
                <a:t>4</a:t>
              </a: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4953000" y="4191000"/>
              <a:ext cx="457200" cy="412403"/>
            </a:xfrm>
            <a:prstGeom prst="rect">
              <a:avLst/>
            </a:prstGeom>
            <a:solidFill>
              <a:srgbClr val="FFF0A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mtClean="0">
                  <a:solidFill>
                    <a:prstClr val="black"/>
                  </a:solidFill>
                  <a:latin typeface="Arial"/>
                  <a:cs typeface="Arial"/>
                </a:rPr>
                <a:t>3</a:t>
              </a: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</p:grpSp>
      <p:grpSp>
        <p:nvGrpSpPr>
          <p:cNvPr id="32" name="Group 70"/>
          <p:cNvGrpSpPr/>
          <p:nvPr/>
        </p:nvGrpSpPr>
        <p:grpSpPr>
          <a:xfrm>
            <a:off x="4495800" y="2819400"/>
            <a:ext cx="917002" cy="414362"/>
            <a:chOff x="4495800" y="2819400"/>
            <a:chExt cx="917002" cy="414362"/>
          </a:xfrm>
        </p:grpSpPr>
        <p:sp>
          <p:nvSpPr>
            <p:cNvPr id="69" name="Rectangle 68"/>
            <p:cNvSpPr/>
            <p:nvPr/>
          </p:nvSpPr>
          <p:spPr bwMode="auto">
            <a:xfrm>
              <a:off x="4495800" y="2819400"/>
              <a:ext cx="4966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mtClean="0">
                  <a:solidFill>
                    <a:prstClr val="black"/>
                  </a:solidFill>
                  <a:latin typeface="Arial"/>
                  <a:cs typeface="Arial"/>
                </a:rPr>
                <a:t>1</a:t>
              </a: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4992401" y="2821359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mtClean="0">
                  <a:solidFill>
                    <a:prstClr val="black"/>
                  </a:solidFill>
                  <a:latin typeface="Arial"/>
                  <a:cs typeface="Arial"/>
                </a:rPr>
                <a:t>2</a:t>
              </a: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5025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 bwMode="auto">
          <a:xfrm>
            <a:off x="4495800" y="3429000"/>
            <a:ext cx="914400" cy="41240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Page-at-a-time Refinement</a:t>
            </a:r>
          </a:p>
        </p:txBody>
      </p:sp>
      <p:sp>
        <p:nvSpPr>
          <p:cNvPr id="6" name="Can 5"/>
          <p:cNvSpPr/>
          <p:nvPr/>
        </p:nvSpPr>
        <p:spPr bwMode="auto">
          <a:xfrm>
            <a:off x="304800" y="3581400"/>
            <a:ext cx="3657600" cy="3276600"/>
          </a:xfrm>
          <a:prstGeom prst="can">
            <a:avLst>
              <a:gd name="adj" fmla="val 1531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sp>
      <p:sp>
        <p:nvSpPr>
          <p:cNvPr id="9" name="Rectangle 8"/>
          <p:cNvSpPr/>
          <p:nvPr/>
        </p:nvSpPr>
        <p:spPr bwMode="auto">
          <a:xfrm>
            <a:off x="493999" y="5105400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914400" y="5105400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4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1000" y="4038600"/>
            <a:ext cx="13025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smtClean="0">
                <a:solidFill>
                  <a:prstClr val="black"/>
                </a:solidFill>
                <a:latin typeface="Arial"/>
                <a:cs typeface="Arial"/>
              </a:rPr>
              <a:t>Patient</a:t>
            </a:r>
            <a:endParaRPr lang="en-US" sz="28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752600" y="46167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209800" y="46167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4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667430" y="4041648"/>
            <a:ext cx="17615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smtClean="0">
                <a:solidFill>
                  <a:prstClr val="black"/>
                </a:solidFill>
                <a:latin typeface="Arial"/>
                <a:cs typeface="Arial"/>
              </a:rPr>
              <a:t>Insurance</a:t>
            </a:r>
            <a:endParaRPr lang="en-US" sz="28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752600" y="51501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4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209800" y="51501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493999" y="6174159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8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914400" y="6174159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5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93776" y="5638800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9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914400" y="5640759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6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1752600" y="62169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8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2209800" y="62169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9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2819400" y="4648200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6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276600" y="4648200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6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2819400" y="5181600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1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3276600" y="5181600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828800" y="3581400"/>
            <a:ext cx="6848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smtClean="0">
                <a:solidFill>
                  <a:prstClr val="black"/>
                </a:solidFill>
                <a:latin typeface="Arial"/>
                <a:cs typeface="Arial"/>
              </a:rPr>
              <a:t>Disk</a:t>
            </a:r>
            <a:endParaRPr lang="en-US" sz="20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114800" y="2424020"/>
            <a:ext cx="4800600" cy="321477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sp>
      <p:sp>
        <p:nvSpPr>
          <p:cNvPr id="33" name="Rectangle 32"/>
          <p:cNvSpPr/>
          <p:nvPr/>
        </p:nvSpPr>
        <p:spPr bwMode="auto">
          <a:xfrm>
            <a:off x="4572000" y="2819400"/>
            <a:ext cx="841248" cy="41240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562600" y="2819400"/>
            <a:ext cx="27179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smtClean="0">
                <a:solidFill>
                  <a:prstClr val="black"/>
                </a:solidFill>
                <a:latin typeface="Arial"/>
                <a:cs typeface="Arial"/>
              </a:rPr>
              <a:t>Input buffer for Patient</a:t>
            </a:r>
            <a:endParaRPr lang="en-US" sz="2000">
              <a:solidFill>
                <a:prstClr val="black"/>
              </a:solidFill>
              <a:latin typeface="Arial"/>
              <a:cs typeface="Arial"/>
            </a:endParaRPr>
          </a:p>
        </p:txBody>
      </p:sp>
      <p:grpSp>
        <p:nvGrpSpPr>
          <p:cNvPr id="3" name="Group 73"/>
          <p:cNvGrpSpPr/>
          <p:nvPr/>
        </p:nvGrpSpPr>
        <p:grpSpPr>
          <a:xfrm>
            <a:off x="4572000" y="2819400"/>
            <a:ext cx="840802" cy="414362"/>
            <a:chOff x="4572000" y="4191000"/>
            <a:chExt cx="840802" cy="414362"/>
          </a:xfrm>
        </p:grpSpPr>
        <p:sp>
          <p:nvSpPr>
            <p:cNvPr id="52" name="Rectangle 51"/>
            <p:cNvSpPr/>
            <p:nvPr/>
          </p:nvSpPr>
          <p:spPr bwMode="auto">
            <a:xfrm>
              <a:off x="4572000" y="4191000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mtClean="0">
                  <a:solidFill>
                    <a:prstClr val="black"/>
                  </a:solidFill>
                  <a:latin typeface="Arial"/>
                  <a:cs typeface="Arial"/>
                </a:rPr>
                <a:t>1</a:t>
              </a: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4992401" y="4192959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mtClean="0">
                  <a:solidFill>
                    <a:prstClr val="black"/>
                  </a:solidFill>
                  <a:latin typeface="Arial"/>
                  <a:cs typeface="Arial"/>
                </a:rPr>
                <a:t>2</a:t>
              </a: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</p:grpSp>
      <p:sp>
        <p:nvSpPr>
          <p:cNvPr id="54" name="Rectangle 53"/>
          <p:cNvSpPr/>
          <p:nvPr/>
        </p:nvSpPr>
        <p:spPr bwMode="auto">
          <a:xfrm>
            <a:off x="4495800" y="2819400"/>
            <a:ext cx="917448" cy="41240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7239000" y="4191000"/>
            <a:ext cx="841248" cy="41240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206908" y="4648200"/>
            <a:ext cx="16850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smtClean="0">
                <a:solidFill>
                  <a:prstClr val="black"/>
                </a:solidFill>
                <a:latin typeface="Arial"/>
                <a:cs typeface="Arial"/>
              </a:rPr>
              <a:t>Output buffer</a:t>
            </a:r>
            <a:endParaRPr lang="en-US" sz="20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5562600" y="3429000"/>
            <a:ext cx="30457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smtClean="0">
                <a:solidFill>
                  <a:prstClr val="black"/>
                </a:solidFill>
                <a:latin typeface="Arial"/>
                <a:cs typeface="Arial"/>
              </a:rPr>
              <a:t>Input buffer for Insurance</a:t>
            </a:r>
            <a:endParaRPr lang="en-US" sz="2000">
              <a:solidFill>
                <a:prstClr val="black"/>
              </a:solidFill>
              <a:latin typeface="Arial"/>
              <a:cs typeface="Arial"/>
            </a:endParaRPr>
          </a:p>
        </p:txBody>
      </p:sp>
      <p:grpSp>
        <p:nvGrpSpPr>
          <p:cNvPr id="4" name="Group 70"/>
          <p:cNvGrpSpPr/>
          <p:nvPr/>
        </p:nvGrpSpPr>
        <p:grpSpPr>
          <a:xfrm>
            <a:off x="4495800" y="3429000"/>
            <a:ext cx="914400" cy="412403"/>
            <a:chOff x="4495800" y="4191000"/>
            <a:chExt cx="914400" cy="412403"/>
          </a:xfrm>
        </p:grpSpPr>
        <p:sp>
          <p:nvSpPr>
            <p:cNvPr id="67" name="Rectangle 66"/>
            <p:cNvSpPr/>
            <p:nvPr/>
          </p:nvSpPr>
          <p:spPr bwMode="auto">
            <a:xfrm>
              <a:off x="4495800" y="4191000"/>
              <a:ext cx="457200" cy="412403"/>
            </a:xfrm>
            <a:prstGeom prst="rect">
              <a:avLst/>
            </a:prstGeom>
            <a:solidFill>
              <a:srgbClr val="FFF0A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mtClean="0">
                  <a:solidFill>
                    <a:prstClr val="black"/>
                  </a:solidFill>
                  <a:latin typeface="Arial"/>
                  <a:cs typeface="Arial"/>
                </a:rPr>
                <a:t>2</a:t>
              </a: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4953000" y="4191000"/>
              <a:ext cx="457200" cy="412403"/>
            </a:xfrm>
            <a:prstGeom prst="rect">
              <a:avLst/>
            </a:prstGeom>
            <a:solidFill>
              <a:srgbClr val="FFF0A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mtClean="0">
                  <a:solidFill>
                    <a:prstClr val="black"/>
                  </a:solidFill>
                  <a:latin typeface="Arial"/>
                  <a:cs typeface="Arial"/>
                </a:rPr>
                <a:t>8</a:t>
              </a: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</p:grpSp>
      <p:grpSp>
        <p:nvGrpSpPr>
          <p:cNvPr id="31" name="Group 70"/>
          <p:cNvGrpSpPr/>
          <p:nvPr/>
        </p:nvGrpSpPr>
        <p:grpSpPr>
          <a:xfrm>
            <a:off x="4495800" y="2819400"/>
            <a:ext cx="917002" cy="414362"/>
            <a:chOff x="4495800" y="2819400"/>
            <a:chExt cx="917002" cy="414362"/>
          </a:xfrm>
        </p:grpSpPr>
        <p:sp>
          <p:nvSpPr>
            <p:cNvPr id="69" name="Rectangle 68"/>
            <p:cNvSpPr/>
            <p:nvPr/>
          </p:nvSpPr>
          <p:spPr bwMode="auto">
            <a:xfrm>
              <a:off x="4495800" y="2819400"/>
              <a:ext cx="4966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mtClean="0">
                  <a:solidFill>
                    <a:prstClr val="black"/>
                  </a:solidFill>
                  <a:latin typeface="Arial"/>
                  <a:cs typeface="Arial"/>
                </a:rPr>
                <a:t>1</a:t>
              </a: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4992401" y="2821359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mtClean="0">
                  <a:solidFill>
                    <a:prstClr val="black"/>
                  </a:solidFill>
                  <a:latin typeface="Arial"/>
                  <a:cs typeface="Arial"/>
                </a:rPr>
                <a:t>2</a:t>
              </a: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</p:grpSp>
      <p:grpSp>
        <p:nvGrpSpPr>
          <p:cNvPr id="44" name="Group 78"/>
          <p:cNvGrpSpPr/>
          <p:nvPr/>
        </p:nvGrpSpPr>
        <p:grpSpPr>
          <a:xfrm>
            <a:off x="7239000" y="4191000"/>
            <a:ext cx="838200" cy="412403"/>
            <a:chOff x="7239000" y="4191000"/>
            <a:chExt cx="838200" cy="412403"/>
          </a:xfrm>
        </p:grpSpPr>
        <p:sp>
          <p:nvSpPr>
            <p:cNvPr id="45" name="Rectangle 44"/>
            <p:cNvSpPr/>
            <p:nvPr/>
          </p:nvSpPr>
          <p:spPr bwMode="auto">
            <a:xfrm>
              <a:off x="7239000" y="4191000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mtClean="0">
                  <a:solidFill>
                    <a:prstClr val="black"/>
                  </a:solidFill>
                  <a:latin typeface="Arial"/>
                  <a:cs typeface="Arial"/>
                </a:rPr>
                <a:t>2</a:t>
              </a: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7620000" y="4191000"/>
              <a:ext cx="457200" cy="412403"/>
            </a:xfrm>
            <a:prstGeom prst="rect">
              <a:avLst/>
            </a:prstGeom>
            <a:solidFill>
              <a:srgbClr val="FFF0A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mtClean="0">
                  <a:solidFill>
                    <a:prstClr val="black"/>
                  </a:solidFill>
                  <a:latin typeface="Arial"/>
                  <a:cs typeface="Arial"/>
                </a:rPr>
                <a:t>2</a:t>
              </a: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</p:grpSp>
      <p:sp>
        <p:nvSpPr>
          <p:cNvPr id="48" name="Rectangle 47"/>
          <p:cNvSpPr/>
          <p:nvPr/>
        </p:nvSpPr>
        <p:spPr>
          <a:xfrm>
            <a:off x="4267200" y="6019800"/>
            <a:ext cx="32199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Cost: B(R) + B(R)B(S)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4343400" y="4038600"/>
            <a:ext cx="260883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smtClean="0">
                <a:solidFill>
                  <a:prstClr val="black"/>
                </a:solidFill>
                <a:latin typeface="Arial"/>
                <a:cs typeface="Arial"/>
              </a:rPr>
              <a:t>Keep going until read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smtClean="0">
                <a:solidFill>
                  <a:prstClr val="black"/>
                </a:solidFill>
                <a:latin typeface="Arial"/>
                <a:cs typeface="Arial"/>
              </a:rPr>
              <a:t>all of Insurance</a:t>
            </a:r>
            <a:endParaRPr lang="en-US" sz="20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343400" y="4778514"/>
            <a:ext cx="444224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smtClean="0">
                <a:solidFill>
                  <a:prstClr val="black"/>
                </a:solidFill>
                <a:latin typeface="Arial"/>
                <a:cs typeface="Arial"/>
              </a:rPr>
              <a:t>Then repeat for next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smtClean="0">
                <a:solidFill>
                  <a:prstClr val="black"/>
                </a:solidFill>
                <a:latin typeface="Arial"/>
                <a:cs typeface="Arial"/>
              </a:rPr>
              <a:t>page of Patient… until end of Patient</a:t>
            </a:r>
            <a:endParaRPr lang="en-US" sz="20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499013" y="4572000"/>
            <a:ext cx="420401" cy="412403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1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919414" y="4573959"/>
            <a:ext cx="420401" cy="412403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1757614" y="5683597"/>
            <a:ext cx="457200" cy="412403"/>
          </a:xfrm>
          <a:prstGeom prst="rect">
            <a:avLst/>
          </a:prstGeom>
          <a:solidFill>
            <a:srgbClr val="FFF0A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2214814" y="5683597"/>
            <a:ext cx="457200" cy="412403"/>
          </a:xfrm>
          <a:prstGeom prst="rect">
            <a:avLst/>
          </a:prstGeom>
          <a:solidFill>
            <a:srgbClr val="FFF0A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103066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/>
      <p:bldP spid="49" grpId="0"/>
      <p:bldP spid="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HW5 Out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Please verify that you can run </a:t>
            </a:r>
            <a:r>
              <a:rPr lang="en-US" sz="2800" dirty="0" smtClean="0"/>
              <a:t>queries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Midterm</a:t>
            </a:r>
            <a:endParaRPr lang="en-US" sz="2800" dirty="0" smtClean="0"/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May 9</a:t>
            </a:r>
            <a:r>
              <a:rPr lang="en-US" sz="2800" baseline="30000" dirty="0" smtClean="0"/>
              <a:t>th </a:t>
            </a:r>
            <a:r>
              <a:rPr lang="en-US" sz="2800" dirty="0" smtClean="0"/>
              <a:t>9:30-10:20 </a:t>
            </a:r>
            <a:r>
              <a:rPr lang="mr-IN" sz="2800" dirty="0" smtClean="0"/>
              <a:t>–</a:t>
            </a:r>
            <a:r>
              <a:rPr lang="en-US" sz="2800" dirty="0" smtClean="0"/>
              <a:t> MLR 301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Review (in class) </a:t>
            </a:r>
            <a:r>
              <a:rPr lang="mr-IN" sz="2800" dirty="0" smtClean="0"/>
              <a:t>–</a:t>
            </a:r>
            <a:r>
              <a:rPr lang="en-US" sz="2800" dirty="0" smtClean="0"/>
              <a:t> May 7th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Practice exam </a:t>
            </a:r>
            <a:r>
              <a:rPr lang="mr-IN" sz="2800" dirty="0" smtClean="0"/>
              <a:t>–</a:t>
            </a:r>
            <a:r>
              <a:rPr lang="en-US" sz="2800" dirty="0" smtClean="0"/>
              <a:t> May 4</a:t>
            </a:r>
            <a:r>
              <a:rPr lang="en-US" sz="2800" baseline="30000" dirty="0" smtClean="0"/>
              <a:t>th</a:t>
            </a:r>
            <a:endParaRPr lang="en-US" sz="2800" dirty="0" smtClean="0"/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Through parallelism: next week’s material</a:t>
            </a:r>
          </a:p>
        </p:txBody>
      </p:sp>
    </p:spTree>
    <p:extLst>
      <p:ext uri="{BB962C8B-B14F-4D97-AF65-F5344CB8AC3E}">
        <p14:creationId xmlns:p14="http://schemas.microsoft.com/office/powerpoint/2010/main" val="124796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Block-Nested-Loop </a:t>
            </a:r>
            <a:r>
              <a:rPr lang="en-US"/>
              <a:t>Refinement</a:t>
            </a:r>
          </a:p>
        </p:txBody>
      </p:sp>
      <p:sp>
        <p:nvSpPr>
          <p:cNvPr id="6174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572000"/>
            <a:ext cx="8305800" cy="1447800"/>
          </a:xfrm>
        </p:spPr>
        <p:txBody>
          <a:bodyPr/>
          <a:lstStyle/>
          <a:p>
            <a:r>
              <a:rPr lang="en-US"/>
              <a:t>Cost: B(R) + B(R)B(S</a:t>
            </a:r>
            <a:r>
              <a:rPr lang="en-US" smtClean="0"/>
              <a:t>)/(M-1)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324600" y="4572000"/>
            <a:ext cx="2613666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cs typeface="Arial"/>
              </a:rPr>
              <a:t>What is the </a:t>
            </a:r>
            <a:r>
              <a:rPr lang="en-US" smtClean="0">
                <a:solidFill>
                  <a:srgbClr val="FF4040"/>
                </a:solidFill>
                <a:cs typeface="Arial"/>
              </a:rPr>
              <a:t>Cost</a:t>
            </a:r>
            <a:r>
              <a:rPr lang="en-US" smtClean="0">
                <a:solidFill>
                  <a:prstClr val="black"/>
                </a:solidFill>
                <a:cs typeface="Arial"/>
              </a:rPr>
              <a:t>?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990600" y="2105025"/>
            <a:ext cx="7315200" cy="17912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buFontTx/>
              <a:buNone/>
            </a:pPr>
            <a:r>
              <a:rPr lang="en-US" u="sng">
                <a:solidFill>
                  <a:srgbClr val="0000FF"/>
                </a:solidFill>
                <a:latin typeface="Arial"/>
                <a:cs typeface="Arial"/>
              </a:rPr>
              <a:t>for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 each </a:t>
            </a: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group of M-1 pages r 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in R </a:t>
            </a:r>
            <a:r>
              <a:rPr lang="en-US" u="sng">
                <a:solidFill>
                  <a:srgbClr val="0000FF"/>
                </a:solidFill>
                <a:latin typeface="Arial"/>
                <a:cs typeface="Arial"/>
              </a:rPr>
              <a:t>do</a:t>
            </a:r>
          </a:p>
          <a:p>
            <a:pPr eaLnBrk="1" hangingPunct="1">
              <a:buFontTx/>
              <a:buNone/>
            </a:pP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   </a:t>
            </a:r>
            <a:r>
              <a:rPr lang="en-US" u="sng">
                <a:solidFill>
                  <a:srgbClr val="0000FF"/>
                </a:solidFill>
                <a:latin typeface="Arial"/>
                <a:cs typeface="Arial"/>
              </a:rPr>
              <a:t>for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 each page of </a:t>
            </a:r>
            <a:r>
              <a:rPr lang="en-US" err="1">
                <a:solidFill>
                  <a:prstClr val="black"/>
                </a:solidFill>
                <a:latin typeface="Arial"/>
                <a:cs typeface="Arial"/>
              </a:rPr>
              <a:t>tuples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err="1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 in S </a:t>
            </a:r>
            <a:r>
              <a:rPr lang="en-US" u="sng">
                <a:solidFill>
                  <a:srgbClr val="0000FF"/>
                </a:solidFill>
                <a:latin typeface="Arial"/>
                <a:cs typeface="Arial"/>
              </a:rPr>
              <a:t>do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	</a:t>
            </a:r>
            <a:r>
              <a:rPr lang="en-US" u="sng">
                <a:solidFill>
                  <a:srgbClr val="0000FF"/>
                </a:solidFill>
                <a:latin typeface="Arial"/>
                <a:cs typeface="Arial"/>
              </a:rPr>
              <a:t>for all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 pairs of </a:t>
            </a: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tuples t</a:t>
            </a:r>
            <a:r>
              <a:rPr lang="en-US" baseline="-25000" smtClean="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in r, t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 in 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		</a:t>
            </a:r>
            <a:r>
              <a:rPr lang="en-US" u="sng">
                <a:solidFill>
                  <a:srgbClr val="0000FF"/>
                </a:solidFill>
                <a:latin typeface="Arial"/>
                <a:cs typeface="Arial"/>
              </a:rPr>
              <a:t>if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 t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 and t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 join </a:t>
            </a:r>
            <a:r>
              <a:rPr lang="en-US" u="sng">
                <a:solidFill>
                  <a:srgbClr val="0000FF"/>
                </a:solidFill>
                <a:latin typeface="Arial"/>
                <a:cs typeface="Arial"/>
              </a:rPr>
              <a:t>then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 output (t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1</a:t>
            </a: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,t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)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626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475" grpId="0" build="p"/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Sort-Merge Join</a:t>
            </a:r>
          </a:p>
        </p:txBody>
      </p:sp>
      <p:sp>
        <p:nvSpPr>
          <p:cNvPr id="588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Sort-merge join:  R </a:t>
            </a:r>
            <a:r>
              <a:rPr lang="en-US">
                <a:ea typeface="Arial Unicode MS" charset="0"/>
                <a:cs typeface="Arial Unicode MS" charset="0"/>
              </a:rPr>
              <a:t>⋈</a:t>
            </a:r>
            <a:r>
              <a:rPr lang="en-US"/>
              <a:t> S</a:t>
            </a:r>
          </a:p>
          <a:p>
            <a:r>
              <a:rPr lang="en-US"/>
              <a:t>Scan R and sort in main memory</a:t>
            </a:r>
          </a:p>
          <a:p>
            <a:r>
              <a:rPr lang="en-US"/>
              <a:t>Scan S and sort in main memory</a:t>
            </a:r>
          </a:p>
          <a:p>
            <a:r>
              <a:rPr lang="en-US"/>
              <a:t>Merge R and S</a:t>
            </a:r>
          </a:p>
          <a:p>
            <a:endParaRPr lang="en-US"/>
          </a:p>
          <a:p>
            <a:r>
              <a:rPr lang="en-US"/>
              <a:t>Cost: B(R) + B(S)</a:t>
            </a:r>
          </a:p>
          <a:p>
            <a:r>
              <a:rPr lang="en-US"/>
              <a:t>One pass algorithm when B(S) + B(R) &lt;= M</a:t>
            </a:r>
          </a:p>
          <a:p>
            <a:r>
              <a:rPr lang="en-US"/>
              <a:t>Typically, this is NOT a one pass algorithm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92709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Sort-Merge Join Example</a:t>
            </a:r>
            <a:endParaRPr lang="en-US"/>
          </a:p>
        </p:txBody>
      </p:sp>
      <p:sp>
        <p:nvSpPr>
          <p:cNvPr id="6" name="Can 5"/>
          <p:cNvSpPr/>
          <p:nvPr/>
        </p:nvSpPr>
        <p:spPr bwMode="auto">
          <a:xfrm>
            <a:off x="304800" y="3581400"/>
            <a:ext cx="3657600" cy="3276600"/>
          </a:xfrm>
          <a:prstGeom prst="can">
            <a:avLst>
              <a:gd name="adj" fmla="val 1531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sp>
      <p:sp>
        <p:nvSpPr>
          <p:cNvPr id="7" name="Rectangle 6"/>
          <p:cNvSpPr/>
          <p:nvPr/>
        </p:nvSpPr>
        <p:spPr bwMode="auto">
          <a:xfrm>
            <a:off x="493999" y="4606617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1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914400" y="4608576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93999" y="5105400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914400" y="5105400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4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1000" y="4038600"/>
            <a:ext cx="13025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smtClean="0">
                <a:solidFill>
                  <a:prstClr val="black"/>
                </a:solidFill>
                <a:latin typeface="Arial"/>
                <a:cs typeface="Arial"/>
              </a:rPr>
              <a:t>Patient</a:t>
            </a:r>
            <a:endParaRPr lang="en-US" sz="28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752600" y="46167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209800" y="46167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4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667430" y="4041648"/>
            <a:ext cx="17615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smtClean="0">
                <a:solidFill>
                  <a:prstClr val="black"/>
                </a:solidFill>
                <a:latin typeface="Arial"/>
                <a:cs typeface="Arial"/>
              </a:rPr>
              <a:t>Insurance</a:t>
            </a:r>
            <a:endParaRPr lang="en-US" sz="28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752600" y="51501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4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209800" y="51501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493999" y="6174159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8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914400" y="6174159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5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93776" y="5638800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9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914400" y="5640759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6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1752600" y="56835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2209800" y="56835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8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1752600" y="62169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8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2209800" y="62169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9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2819400" y="4648200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6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276600" y="4648200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6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2819400" y="5181600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1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3276600" y="5181600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114800" y="2424020"/>
            <a:ext cx="4800600" cy="321477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1828800" y="3581400"/>
            <a:ext cx="6848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smtClean="0">
                <a:solidFill>
                  <a:prstClr val="black"/>
                </a:solidFill>
                <a:latin typeface="Arial"/>
                <a:cs typeface="Arial"/>
              </a:rPr>
              <a:t>Disk</a:t>
            </a:r>
            <a:endParaRPr lang="en-US" sz="20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038600" y="2038290"/>
            <a:ext cx="27434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smtClean="0">
                <a:solidFill>
                  <a:prstClr val="black"/>
                </a:solidFill>
                <a:latin typeface="Arial"/>
                <a:cs typeface="Arial"/>
              </a:rPr>
              <a:t>Memory M = 21 pages</a:t>
            </a:r>
            <a:endParaRPr lang="en-US" sz="2000">
              <a:solidFill>
                <a:prstClr val="black"/>
              </a:solidFill>
              <a:latin typeface="Arial"/>
              <a:cs typeface="Arial"/>
            </a:endParaRPr>
          </a:p>
        </p:txBody>
      </p:sp>
      <p:grpSp>
        <p:nvGrpSpPr>
          <p:cNvPr id="66" name="Group 65"/>
          <p:cNvGrpSpPr/>
          <p:nvPr/>
        </p:nvGrpSpPr>
        <p:grpSpPr>
          <a:xfrm>
            <a:off x="4261104" y="2635597"/>
            <a:ext cx="3587496" cy="412403"/>
            <a:chOff x="4261104" y="2635597"/>
            <a:chExt cx="3587496" cy="412403"/>
          </a:xfrm>
        </p:grpSpPr>
        <p:grpSp>
          <p:nvGrpSpPr>
            <p:cNvPr id="35" name="Group 70"/>
            <p:cNvGrpSpPr/>
            <p:nvPr/>
          </p:nvGrpSpPr>
          <p:grpSpPr>
            <a:xfrm>
              <a:off x="4261104" y="2635597"/>
              <a:ext cx="3587496" cy="412403"/>
              <a:chOff x="4191000" y="3048000"/>
              <a:chExt cx="3587496" cy="412403"/>
            </a:xfrm>
          </p:grpSpPr>
          <p:sp>
            <p:nvSpPr>
              <p:cNvPr id="36" name="Rectangle 35"/>
              <p:cNvSpPr/>
              <p:nvPr/>
            </p:nvSpPr>
            <p:spPr bwMode="auto">
              <a:xfrm>
                <a:off x="4191000" y="3048000"/>
                <a:ext cx="841248" cy="41240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>
                  <a:solidFill>
                    <a:prstClr val="black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 bwMode="auto">
              <a:xfrm>
                <a:off x="5105400" y="3048000"/>
                <a:ext cx="841248" cy="41240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>
                  <a:solidFill>
                    <a:prstClr val="black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 bwMode="auto">
              <a:xfrm>
                <a:off x="6022848" y="3048000"/>
                <a:ext cx="841248" cy="41240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>
                  <a:solidFill>
                    <a:prstClr val="black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 bwMode="auto">
              <a:xfrm>
                <a:off x="6937248" y="3048000"/>
                <a:ext cx="841248" cy="412403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>
                  <a:solidFill>
                    <a:prstClr val="black"/>
                  </a:solidFill>
                  <a:latin typeface="Arial"/>
                  <a:cs typeface="Arial"/>
                </a:endParaRPr>
              </a:p>
            </p:txBody>
          </p:sp>
        </p:grpSp>
        <p:sp>
          <p:nvSpPr>
            <p:cNvPr id="42" name="Rectangle 41"/>
            <p:cNvSpPr/>
            <p:nvPr/>
          </p:nvSpPr>
          <p:spPr bwMode="auto">
            <a:xfrm>
              <a:off x="4261104" y="2635597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mtClean="0">
                  <a:solidFill>
                    <a:prstClr val="black"/>
                  </a:solidFill>
                  <a:latin typeface="Arial"/>
                  <a:cs typeface="Arial"/>
                </a:rPr>
                <a:t>1</a:t>
              </a: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4678903" y="2635597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mtClean="0">
                  <a:solidFill>
                    <a:prstClr val="black"/>
                  </a:solidFill>
                  <a:latin typeface="Arial"/>
                  <a:cs typeface="Arial"/>
                </a:rPr>
                <a:t>2</a:t>
              </a: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5593303" y="2635597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mtClean="0">
                  <a:solidFill>
                    <a:prstClr val="black"/>
                  </a:solidFill>
                  <a:latin typeface="Arial"/>
                  <a:cs typeface="Arial"/>
                </a:rPr>
                <a:t>4</a:t>
              </a: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5175504" y="2635597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mtClean="0">
                  <a:solidFill>
                    <a:prstClr val="black"/>
                  </a:solidFill>
                  <a:latin typeface="Arial"/>
                  <a:cs typeface="Arial"/>
                </a:rPr>
                <a:t>3</a:t>
              </a: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7422103" y="2635597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mtClean="0">
                  <a:solidFill>
                    <a:prstClr val="black"/>
                  </a:solidFill>
                  <a:latin typeface="Arial"/>
                  <a:cs typeface="Arial"/>
                </a:rPr>
                <a:t>9</a:t>
              </a: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6507703" y="2635597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mtClean="0">
                  <a:solidFill>
                    <a:prstClr val="black"/>
                  </a:solidFill>
                  <a:latin typeface="Arial"/>
                  <a:cs typeface="Arial"/>
                </a:rPr>
                <a:t>6</a:t>
              </a: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7004304" y="2635597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mtClean="0">
                  <a:solidFill>
                    <a:prstClr val="black"/>
                  </a:solidFill>
                  <a:latin typeface="Arial"/>
                  <a:cs typeface="Arial"/>
                </a:rPr>
                <a:t>8</a:t>
              </a: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6089904" y="2635597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mtClean="0">
                  <a:solidFill>
                    <a:prstClr val="black"/>
                  </a:solidFill>
                  <a:latin typeface="Arial"/>
                  <a:cs typeface="Arial"/>
                </a:rPr>
                <a:t>5</a:t>
              </a: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</p:grpSp>
      <p:sp>
        <p:nvSpPr>
          <p:cNvPr id="65" name="Rectangle 64"/>
          <p:cNvSpPr/>
          <p:nvPr/>
        </p:nvSpPr>
        <p:spPr>
          <a:xfrm>
            <a:off x="204093" y="1524000"/>
            <a:ext cx="66313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smtClean="0">
                <a:solidFill>
                  <a:prstClr val="black"/>
                </a:solidFill>
                <a:latin typeface="Arial"/>
                <a:cs typeface="Arial"/>
              </a:rPr>
              <a:t>Step 1: Scan Patient and </a:t>
            </a:r>
            <a:r>
              <a:rPr lang="en-US" sz="2800" smtClean="0">
                <a:solidFill>
                  <a:srgbClr val="FF4040"/>
                </a:solidFill>
                <a:latin typeface="Arial"/>
                <a:cs typeface="Arial"/>
              </a:rPr>
              <a:t>sort</a:t>
            </a:r>
            <a:r>
              <a:rPr lang="en-US" sz="2800" smtClean="0">
                <a:solidFill>
                  <a:prstClr val="black"/>
                </a:solidFill>
                <a:latin typeface="Arial"/>
                <a:cs typeface="Arial"/>
              </a:rPr>
              <a:t> in memory</a:t>
            </a:r>
            <a:endParaRPr lang="en-US" sz="280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37134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Sort-Merge Join Example</a:t>
            </a:r>
            <a:endParaRPr lang="en-US"/>
          </a:p>
        </p:txBody>
      </p:sp>
      <p:sp>
        <p:nvSpPr>
          <p:cNvPr id="6" name="Can 5"/>
          <p:cNvSpPr/>
          <p:nvPr/>
        </p:nvSpPr>
        <p:spPr bwMode="auto">
          <a:xfrm>
            <a:off x="304800" y="3581400"/>
            <a:ext cx="3657600" cy="3276600"/>
          </a:xfrm>
          <a:prstGeom prst="can">
            <a:avLst>
              <a:gd name="adj" fmla="val 1531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sp>
      <p:sp>
        <p:nvSpPr>
          <p:cNvPr id="7" name="Rectangle 6"/>
          <p:cNvSpPr/>
          <p:nvPr/>
        </p:nvSpPr>
        <p:spPr bwMode="auto">
          <a:xfrm>
            <a:off x="493999" y="4606617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1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914400" y="4608576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93999" y="5105400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914400" y="5105400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4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1000" y="4038600"/>
            <a:ext cx="13025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smtClean="0">
                <a:solidFill>
                  <a:prstClr val="black"/>
                </a:solidFill>
                <a:latin typeface="Arial"/>
                <a:cs typeface="Arial"/>
              </a:rPr>
              <a:t>Patient</a:t>
            </a:r>
            <a:endParaRPr lang="en-US" sz="28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752600" y="46167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209800" y="46167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4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667430" y="4041648"/>
            <a:ext cx="17615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smtClean="0">
                <a:solidFill>
                  <a:prstClr val="black"/>
                </a:solidFill>
                <a:latin typeface="Arial"/>
                <a:cs typeface="Arial"/>
              </a:rPr>
              <a:t>Insurance</a:t>
            </a:r>
            <a:endParaRPr lang="en-US" sz="28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752600" y="51501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4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209800" y="51501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493999" y="6174159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8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914400" y="6174159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5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93776" y="5638800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9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914400" y="5640759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6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1752600" y="56835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2209800" y="56835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8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1752600" y="62169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8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2209800" y="62169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9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2819400" y="4648200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6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276600" y="4648200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6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2819400" y="5181600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1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3276600" y="5181600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114800" y="2424020"/>
            <a:ext cx="4800600" cy="321477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1828800" y="3581400"/>
            <a:ext cx="6848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smtClean="0">
                <a:solidFill>
                  <a:prstClr val="black"/>
                </a:solidFill>
                <a:latin typeface="Arial"/>
                <a:cs typeface="Arial"/>
              </a:rPr>
              <a:t>Disk</a:t>
            </a:r>
            <a:endParaRPr lang="en-US" sz="20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038600" y="2038290"/>
            <a:ext cx="27434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smtClean="0">
                <a:solidFill>
                  <a:prstClr val="black"/>
                </a:solidFill>
                <a:latin typeface="Arial"/>
                <a:cs typeface="Arial"/>
              </a:rPr>
              <a:t>Memory M = 21 pages</a:t>
            </a:r>
            <a:endParaRPr lang="en-US" sz="2000">
              <a:solidFill>
                <a:prstClr val="black"/>
              </a:solidFill>
              <a:latin typeface="Arial"/>
              <a:cs typeface="Arial"/>
            </a:endParaRPr>
          </a:p>
        </p:txBody>
      </p:sp>
      <p:grpSp>
        <p:nvGrpSpPr>
          <p:cNvPr id="3" name="Group 70"/>
          <p:cNvGrpSpPr/>
          <p:nvPr/>
        </p:nvGrpSpPr>
        <p:grpSpPr>
          <a:xfrm>
            <a:off x="4261104" y="2635597"/>
            <a:ext cx="3587496" cy="412403"/>
            <a:chOff x="4191000" y="3048000"/>
            <a:chExt cx="3587496" cy="412403"/>
          </a:xfrm>
        </p:grpSpPr>
        <p:sp>
          <p:nvSpPr>
            <p:cNvPr id="36" name="Rectangle 35"/>
            <p:cNvSpPr/>
            <p:nvPr/>
          </p:nvSpPr>
          <p:spPr bwMode="auto">
            <a:xfrm>
              <a:off x="4191000" y="3048000"/>
              <a:ext cx="841248" cy="4124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5105400" y="3048000"/>
              <a:ext cx="841248" cy="4124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6022848" y="3048000"/>
              <a:ext cx="841248" cy="4124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6937248" y="3048000"/>
              <a:ext cx="841248" cy="4124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</p:grpSp>
      <p:sp>
        <p:nvSpPr>
          <p:cNvPr id="42" name="Rectangle 41"/>
          <p:cNvSpPr/>
          <p:nvPr/>
        </p:nvSpPr>
        <p:spPr bwMode="auto">
          <a:xfrm>
            <a:off x="4261104" y="2635597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1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4678903" y="2635597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5593303" y="2635597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4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5175504" y="2635597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7422103" y="2635597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9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6507703" y="2635597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6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004304" y="2635597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8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6089904" y="2635597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5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04093" y="1524000"/>
            <a:ext cx="70903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smtClean="0">
                <a:solidFill>
                  <a:prstClr val="black"/>
                </a:solidFill>
                <a:latin typeface="Arial"/>
                <a:cs typeface="Arial"/>
              </a:rPr>
              <a:t>Step 2: Scan Insurance and </a:t>
            </a:r>
            <a:r>
              <a:rPr lang="en-US" sz="2800" smtClean="0">
                <a:solidFill>
                  <a:srgbClr val="FF4040"/>
                </a:solidFill>
                <a:latin typeface="Arial"/>
                <a:cs typeface="Arial"/>
              </a:rPr>
              <a:t>sort</a:t>
            </a:r>
            <a:r>
              <a:rPr lang="en-US" sz="2800" smtClean="0">
                <a:solidFill>
                  <a:prstClr val="black"/>
                </a:solidFill>
                <a:latin typeface="Arial"/>
                <a:cs typeface="Arial"/>
              </a:rPr>
              <a:t> in memory</a:t>
            </a:r>
            <a:endParaRPr lang="en-US" sz="28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4267200" y="33975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1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4724400" y="33975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6248400" y="33975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6705600" y="33975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4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4267200" y="3962400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6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4724400" y="3962400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8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5257800" y="3962400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8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5715000" y="3962400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9</a:t>
            </a:r>
          </a:p>
        </p:txBody>
      </p:sp>
      <p:sp>
        <p:nvSpPr>
          <p:cNvPr id="72" name="Rectangle 71"/>
          <p:cNvSpPr/>
          <p:nvPr/>
        </p:nvSpPr>
        <p:spPr bwMode="auto">
          <a:xfrm>
            <a:off x="5257800" y="33975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5715000" y="33975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7239000" y="33975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4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7696200" y="33975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6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086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Sort-Merge Join Example</a:t>
            </a:r>
            <a:endParaRPr lang="en-US"/>
          </a:p>
        </p:txBody>
      </p:sp>
      <p:sp>
        <p:nvSpPr>
          <p:cNvPr id="6" name="Can 5"/>
          <p:cNvSpPr/>
          <p:nvPr/>
        </p:nvSpPr>
        <p:spPr bwMode="auto">
          <a:xfrm>
            <a:off x="304800" y="3581400"/>
            <a:ext cx="3657600" cy="3276600"/>
          </a:xfrm>
          <a:prstGeom prst="can">
            <a:avLst>
              <a:gd name="adj" fmla="val 1531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sp>
      <p:sp>
        <p:nvSpPr>
          <p:cNvPr id="7" name="Rectangle 6"/>
          <p:cNvSpPr/>
          <p:nvPr/>
        </p:nvSpPr>
        <p:spPr bwMode="auto">
          <a:xfrm>
            <a:off x="493999" y="4606617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1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914400" y="4608576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93999" y="5105400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914400" y="5105400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4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1000" y="4038600"/>
            <a:ext cx="13025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smtClean="0">
                <a:solidFill>
                  <a:prstClr val="black"/>
                </a:solidFill>
                <a:latin typeface="Arial"/>
                <a:cs typeface="Arial"/>
              </a:rPr>
              <a:t>Patient</a:t>
            </a:r>
            <a:endParaRPr lang="en-US" sz="28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752600" y="46167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209800" y="46167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4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667430" y="4041648"/>
            <a:ext cx="17615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smtClean="0">
                <a:solidFill>
                  <a:prstClr val="black"/>
                </a:solidFill>
                <a:latin typeface="Arial"/>
                <a:cs typeface="Arial"/>
              </a:rPr>
              <a:t>Insurance</a:t>
            </a:r>
            <a:endParaRPr lang="en-US" sz="28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752600" y="51501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4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209800" y="51501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493999" y="6174159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8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914400" y="6174159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5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93776" y="5638800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9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914400" y="5640759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6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1752600" y="56835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2209800" y="56835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8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1752600" y="62169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8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2209800" y="62169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9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2819400" y="4648200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6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276600" y="4648200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6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2819400" y="5181600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1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3276600" y="5181600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114800" y="2424020"/>
            <a:ext cx="4800600" cy="321477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1828800" y="3581400"/>
            <a:ext cx="6848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smtClean="0">
                <a:solidFill>
                  <a:prstClr val="black"/>
                </a:solidFill>
                <a:latin typeface="Arial"/>
                <a:cs typeface="Arial"/>
              </a:rPr>
              <a:t>Disk</a:t>
            </a:r>
            <a:endParaRPr lang="en-US" sz="20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038600" y="2038290"/>
            <a:ext cx="27434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smtClean="0">
                <a:solidFill>
                  <a:prstClr val="black"/>
                </a:solidFill>
                <a:latin typeface="Arial"/>
                <a:cs typeface="Arial"/>
              </a:rPr>
              <a:t>Memory M = 21 pages</a:t>
            </a:r>
            <a:endParaRPr lang="en-US" sz="2000">
              <a:solidFill>
                <a:prstClr val="black"/>
              </a:solidFill>
              <a:latin typeface="Arial"/>
              <a:cs typeface="Arial"/>
            </a:endParaRPr>
          </a:p>
        </p:txBody>
      </p:sp>
      <p:grpSp>
        <p:nvGrpSpPr>
          <p:cNvPr id="3" name="Group 70"/>
          <p:cNvGrpSpPr/>
          <p:nvPr/>
        </p:nvGrpSpPr>
        <p:grpSpPr>
          <a:xfrm>
            <a:off x="4261104" y="2635597"/>
            <a:ext cx="3587496" cy="412403"/>
            <a:chOff x="4191000" y="3048000"/>
            <a:chExt cx="3587496" cy="412403"/>
          </a:xfrm>
        </p:grpSpPr>
        <p:sp>
          <p:nvSpPr>
            <p:cNvPr id="36" name="Rectangle 35"/>
            <p:cNvSpPr/>
            <p:nvPr/>
          </p:nvSpPr>
          <p:spPr bwMode="auto">
            <a:xfrm>
              <a:off x="4191000" y="3048000"/>
              <a:ext cx="841248" cy="4124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5105400" y="3048000"/>
              <a:ext cx="841248" cy="4124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6022848" y="3048000"/>
              <a:ext cx="841248" cy="4124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6937248" y="3048000"/>
              <a:ext cx="841248" cy="4124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</p:grpSp>
      <p:sp>
        <p:nvSpPr>
          <p:cNvPr id="42" name="Rectangle 41"/>
          <p:cNvSpPr/>
          <p:nvPr/>
        </p:nvSpPr>
        <p:spPr bwMode="auto">
          <a:xfrm>
            <a:off x="4261104" y="2635597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1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4678903" y="2635597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5593303" y="2635597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4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5175504" y="2635597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7422103" y="2635597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9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6507703" y="2635597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6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004304" y="2635597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8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6089904" y="2635597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5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04093" y="1524000"/>
            <a:ext cx="60534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smtClean="0">
                <a:solidFill>
                  <a:prstClr val="black"/>
                </a:solidFill>
                <a:latin typeface="Arial"/>
                <a:cs typeface="Arial"/>
              </a:rPr>
              <a:t>Step 3: </a:t>
            </a:r>
            <a:r>
              <a:rPr lang="en-US" sz="2800" smtClean="0">
                <a:solidFill>
                  <a:srgbClr val="FF4040"/>
                </a:solidFill>
                <a:latin typeface="Arial"/>
                <a:cs typeface="Arial"/>
              </a:rPr>
              <a:t>Merge</a:t>
            </a:r>
            <a:r>
              <a:rPr lang="en-US" sz="2800" smtClean="0">
                <a:solidFill>
                  <a:prstClr val="black"/>
                </a:solidFill>
                <a:latin typeface="Arial"/>
                <a:cs typeface="Arial"/>
              </a:rPr>
              <a:t> Patient and Insurance</a:t>
            </a:r>
            <a:endParaRPr lang="en-US" sz="28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4267200" y="33975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1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4724400" y="33975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6248400" y="33975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6705600" y="33975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4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4267200" y="3962400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6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4724400" y="3962400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8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5257800" y="3962400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8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5715000" y="3962400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9</a:t>
            </a:r>
          </a:p>
        </p:txBody>
      </p:sp>
      <p:sp>
        <p:nvSpPr>
          <p:cNvPr id="72" name="Rectangle 71"/>
          <p:cNvSpPr/>
          <p:nvPr/>
        </p:nvSpPr>
        <p:spPr bwMode="auto">
          <a:xfrm>
            <a:off x="5257800" y="33975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5715000" y="33975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7239000" y="33975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4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7696200" y="33975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6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7239000" y="4191000"/>
            <a:ext cx="841248" cy="41240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7206908" y="4648200"/>
            <a:ext cx="16850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smtClean="0">
                <a:solidFill>
                  <a:prstClr val="black"/>
                </a:solidFill>
                <a:latin typeface="Arial"/>
                <a:cs typeface="Arial"/>
              </a:rPr>
              <a:t>Output buffer</a:t>
            </a:r>
            <a:endParaRPr lang="en-US" sz="2000">
              <a:solidFill>
                <a:prstClr val="black"/>
              </a:solidFill>
              <a:latin typeface="Arial"/>
              <a:cs typeface="Arial"/>
            </a:endParaRPr>
          </a:p>
        </p:txBody>
      </p:sp>
      <p:grpSp>
        <p:nvGrpSpPr>
          <p:cNvPr id="58" name="Group 78"/>
          <p:cNvGrpSpPr/>
          <p:nvPr/>
        </p:nvGrpSpPr>
        <p:grpSpPr>
          <a:xfrm>
            <a:off x="7239000" y="4191000"/>
            <a:ext cx="838200" cy="412403"/>
            <a:chOff x="7239000" y="4191000"/>
            <a:chExt cx="838200" cy="412403"/>
          </a:xfrm>
        </p:grpSpPr>
        <p:sp>
          <p:nvSpPr>
            <p:cNvPr id="59" name="Rectangle 58"/>
            <p:cNvSpPr/>
            <p:nvPr/>
          </p:nvSpPr>
          <p:spPr bwMode="auto">
            <a:xfrm>
              <a:off x="7239000" y="4191000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mtClean="0">
                  <a:solidFill>
                    <a:prstClr val="black"/>
                  </a:solidFill>
                  <a:latin typeface="Arial"/>
                  <a:cs typeface="Arial"/>
                </a:rPr>
                <a:t>1</a:t>
              </a: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7620000" y="4191000"/>
              <a:ext cx="457200" cy="412403"/>
            </a:xfrm>
            <a:prstGeom prst="rect">
              <a:avLst/>
            </a:prstGeom>
            <a:solidFill>
              <a:srgbClr val="FFF0A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mtClean="0">
                  <a:solidFill>
                    <a:prstClr val="black"/>
                  </a:solidFill>
                  <a:latin typeface="Arial"/>
                  <a:cs typeface="Arial"/>
                </a:rPr>
                <a:t>1</a:t>
              </a: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80309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Sort-Merge Join Example</a:t>
            </a:r>
            <a:endParaRPr lang="en-US"/>
          </a:p>
        </p:txBody>
      </p:sp>
      <p:sp>
        <p:nvSpPr>
          <p:cNvPr id="6" name="Can 5"/>
          <p:cNvSpPr/>
          <p:nvPr/>
        </p:nvSpPr>
        <p:spPr bwMode="auto">
          <a:xfrm>
            <a:off x="304800" y="3581400"/>
            <a:ext cx="3657600" cy="3276600"/>
          </a:xfrm>
          <a:prstGeom prst="can">
            <a:avLst>
              <a:gd name="adj" fmla="val 1531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sp>
      <p:sp>
        <p:nvSpPr>
          <p:cNvPr id="7" name="Rectangle 6"/>
          <p:cNvSpPr/>
          <p:nvPr/>
        </p:nvSpPr>
        <p:spPr bwMode="auto">
          <a:xfrm>
            <a:off x="493999" y="4606617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1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914400" y="4608576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93999" y="5105400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914400" y="5105400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4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1000" y="4038600"/>
            <a:ext cx="13025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smtClean="0">
                <a:solidFill>
                  <a:prstClr val="black"/>
                </a:solidFill>
                <a:latin typeface="Arial"/>
                <a:cs typeface="Arial"/>
              </a:rPr>
              <a:t>Patient</a:t>
            </a:r>
            <a:endParaRPr lang="en-US" sz="28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752600" y="46167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209800" y="46167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4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667430" y="4041648"/>
            <a:ext cx="17615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smtClean="0">
                <a:solidFill>
                  <a:prstClr val="black"/>
                </a:solidFill>
                <a:latin typeface="Arial"/>
                <a:cs typeface="Arial"/>
              </a:rPr>
              <a:t>Insurance</a:t>
            </a:r>
            <a:endParaRPr lang="en-US" sz="28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752600" y="51501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4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209800" y="51501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493999" y="6174159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8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914400" y="6174159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5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93776" y="5638800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9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914400" y="5640759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6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1752600" y="56835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2209800" y="56835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8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1752600" y="62169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8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2209800" y="62169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9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2819400" y="4648200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6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276600" y="4648200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6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2819400" y="5181600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1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3276600" y="5181600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114800" y="2424020"/>
            <a:ext cx="4800600" cy="321477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1828800" y="3581400"/>
            <a:ext cx="6848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smtClean="0">
                <a:solidFill>
                  <a:prstClr val="black"/>
                </a:solidFill>
                <a:latin typeface="Arial"/>
                <a:cs typeface="Arial"/>
              </a:rPr>
              <a:t>Disk</a:t>
            </a:r>
            <a:endParaRPr lang="en-US" sz="20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038600" y="2038290"/>
            <a:ext cx="27434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smtClean="0">
                <a:solidFill>
                  <a:prstClr val="black"/>
                </a:solidFill>
                <a:latin typeface="Arial"/>
                <a:cs typeface="Arial"/>
              </a:rPr>
              <a:t>Memory M = 21 pages</a:t>
            </a:r>
            <a:endParaRPr lang="en-US" sz="2000">
              <a:solidFill>
                <a:prstClr val="black"/>
              </a:solidFill>
              <a:latin typeface="Arial"/>
              <a:cs typeface="Arial"/>
            </a:endParaRPr>
          </a:p>
        </p:txBody>
      </p:sp>
      <p:grpSp>
        <p:nvGrpSpPr>
          <p:cNvPr id="3" name="Group 70"/>
          <p:cNvGrpSpPr/>
          <p:nvPr/>
        </p:nvGrpSpPr>
        <p:grpSpPr>
          <a:xfrm>
            <a:off x="4261104" y="2635597"/>
            <a:ext cx="3587496" cy="412403"/>
            <a:chOff x="4191000" y="3048000"/>
            <a:chExt cx="3587496" cy="412403"/>
          </a:xfrm>
        </p:grpSpPr>
        <p:sp>
          <p:nvSpPr>
            <p:cNvPr id="36" name="Rectangle 35"/>
            <p:cNvSpPr/>
            <p:nvPr/>
          </p:nvSpPr>
          <p:spPr bwMode="auto">
            <a:xfrm>
              <a:off x="4191000" y="3048000"/>
              <a:ext cx="841248" cy="4124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5105400" y="3048000"/>
              <a:ext cx="841248" cy="4124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6022848" y="3048000"/>
              <a:ext cx="841248" cy="4124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6937248" y="3048000"/>
              <a:ext cx="841248" cy="41240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</p:grpSp>
      <p:sp>
        <p:nvSpPr>
          <p:cNvPr id="42" name="Rectangle 41"/>
          <p:cNvSpPr/>
          <p:nvPr/>
        </p:nvSpPr>
        <p:spPr bwMode="auto">
          <a:xfrm>
            <a:off x="4261104" y="2635597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1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4678903" y="2635597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5593303" y="2635597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4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5175504" y="2635597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7422103" y="2635597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9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6507703" y="2635597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6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004304" y="2635597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8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6089904" y="2635597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5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04093" y="1524000"/>
            <a:ext cx="60534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smtClean="0">
                <a:solidFill>
                  <a:prstClr val="black"/>
                </a:solidFill>
                <a:latin typeface="Arial"/>
                <a:cs typeface="Arial"/>
              </a:rPr>
              <a:t>Step 3: </a:t>
            </a:r>
            <a:r>
              <a:rPr lang="en-US" sz="2800" smtClean="0">
                <a:solidFill>
                  <a:srgbClr val="FF4040"/>
                </a:solidFill>
                <a:latin typeface="Arial"/>
                <a:cs typeface="Arial"/>
              </a:rPr>
              <a:t>Merge</a:t>
            </a:r>
            <a:r>
              <a:rPr lang="en-US" sz="2800" smtClean="0">
                <a:solidFill>
                  <a:prstClr val="black"/>
                </a:solidFill>
                <a:latin typeface="Arial"/>
                <a:cs typeface="Arial"/>
              </a:rPr>
              <a:t> Patient and Insurance</a:t>
            </a:r>
            <a:endParaRPr lang="en-US" sz="28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4267200" y="33975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1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4724400" y="33975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6248400" y="33975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6705600" y="33975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4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4267200" y="3962400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6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4724400" y="3962400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8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5257800" y="3962400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8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5715000" y="3962400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9</a:t>
            </a:r>
          </a:p>
        </p:txBody>
      </p:sp>
      <p:sp>
        <p:nvSpPr>
          <p:cNvPr id="72" name="Rectangle 71"/>
          <p:cNvSpPr/>
          <p:nvPr/>
        </p:nvSpPr>
        <p:spPr bwMode="auto">
          <a:xfrm>
            <a:off x="5257800" y="33975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5715000" y="33975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7239000" y="33975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4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7696200" y="33975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6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7239000" y="4191000"/>
            <a:ext cx="841248" cy="41240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7206908" y="4648200"/>
            <a:ext cx="16850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smtClean="0">
                <a:solidFill>
                  <a:prstClr val="black"/>
                </a:solidFill>
                <a:latin typeface="Arial"/>
                <a:cs typeface="Arial"/>
              </a:rPr>
              <a:t>Output buffer</a:t>
            </a:r>
            <a:endParaRPr lang="en-US" sz="2000">
              <a:solidFill>
                <a:prstClr val="black"/>
              </a:solidFill>
              <a:latin typeface="Arial"/>
              <a:cs typeface="Arial"/>
            </a:endParaRPr>
          </a:p>
        </p:txBody>
      </p:sp>
      <p:grpSp>
        <p:nvGrpSpPr>
          <p:cNvPr id="4" name="Group 78"/>
          <p:cNvGrpSpPr/>
          <p:nvPr/>
        </p:nvGrpSpPr>
        <p:grpSpPr>
          <a:xfrm>
            <a:off x="7239000" y="4191000"/>
            <a:ext cx="838200" cy="412403"/>
            <a:chOff x="7239000" y="4191000"/>
            <a:chExt cx="838200" cy="412403"/>
          </a:xfrm>
        </p:grpSpPr>
        <p:sp>
          <p:nvSpPr>
            <p:cNvPr id="59" name="Rectangle 58"/>
            <p:cNvSpPr/>
            <p:nvPr/>
          </p:nvSpPr>
          <p:spPr bwMode="auto">
            <a:xfrm>
              <a:off x="7239000" y="4191000"/>
              <a:ext cx="420401" cy="412403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mtClean="0">
                  <a:solidFill>
                    <a:prstClr val="black"/>
                  </a:solidFill>
                  <a:latin typeface="Arial"/>
                  <a:cs typeface="Arial"/>
                </a:rPr>
                <a:t>2</a:t>
              </a: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7620000" y="4191000"/>
              <a:ext cx="457200" cy="412403"/>
            </a:xfrm>
            <a:prstGeom prst="rect">
              <a:avLst/>
            </a:prstGeom>
            <a:solidFill>
              <a:srgbClr val="FFF0A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mtClean="0">
                  <a:solidFill>
                    <a:prstClr val="black"/>
                  </a:solidFill>
                  <a:latin typeface="Arial"/>
                  <a:cs typeface="Arial"/>
                </a:rPr>
                <a:t>2</a:t>
              </a: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</p:grpSp>
      <p:sp>
        <p:nvSpPr>
          <p:cNvPr id="62" name="Rectangle 61"/>
          <p:cNvSpPr/>
          <p:nvPr/>
        </p:nvSpPr>
        <p:spPr>
          <a:xfrm>
            <a:off x="4343400" y="5162490"/>
            <a:ext cx="42054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smtClean="0">
                <a:solidFill>
                  <a:prstClr val="black"/>
                </a:solidFill>
                <a:latin typeface="Arial"/>
                <a:cs typeface="Arial"/>
              </a:rPr>
              <a:t>Keep going until end of first relation</a:t>
            </a:r>
            <a:endParaRPr lang="en-US" sz="200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8966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Index Nested Loop Join</a:t>
            </a:r>
          </a:p>
        </p:txBody>
      </p:sp>
      <p:sp>
        <p:nvSpPr>
          <p:cNvPr id="4730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81915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R </a:t>
            </a:r>
            <a:r>
              <a:rPr lang="en-US">
                <a:ea typeface="Arial Unicode MS" charset="0"/>
                <a:cs typeface="Arial Unicode MS" charset="0"/>
              </a:rPr>
              <a:t>⋈</a:t>
            </a:r>
            <a:r>
              <a:rPr lang="en-US" sz="2000"/>
              <a:t> </a:t>
            </a:r>
            <a:r>
              <a:rPr lang="en-US" smtClean="0"/>
              <a:t>S</a:t>
            </a:r>
          </a:p>
          <a:p>
            <a:r>
              <a:rPr lang="en-US"/>
              <a:t>Assume S has an index on the join attribute</a:t>
            </a:r>
          </a:p>
          <a:p>
            <a:r>
              <a:rPr lang="en-US"/>
              <a:t>Iterate over R, for each </a:t>
            </a:r>
            <a:r>
              <a:rPr lang="en-US" err="1"/>
              <a:t>tuple</a:t>
            </a:r>
            <a:r>
              <a:rPr lang="en-US"/>
              <a:t> fetch corresponding </a:t>
            </a:r>
            <a:r>
              <a:rPr lang="en-US" err="1"/>
              <a:t>tuple(s</a:t>
            </a:r>
            <a:r>
              <a:rPr lang="en-US"/>
              <a:t>) from </a:t>
            </a:r>
            <a:r>
              <a:rPr lang="en-US" smtClean="0"/>
              <a:t>S</a:t>
            </a:r>
          </a:p>
          <a:p>
            <a:endParaRPr lang="en-US" smtClean="0">
              <a:solidFill>
                <a:srgbClr val="FF0000"/>
              </a:solidFill>
            </a:endParaRPr>
          </a:p>
          <a:p>
            <a:r>
              <a:rPr lang="en-US" smtClean="0">
                <a:solidFill>
                  <a:srgbClr val="FF0000"/>
                </a:solidFill>
              </a:rPr>
              <a:t>Cost</a:t>
            </a:r>
            <a:r>
              <a:rPr lang="en-US"/>
              <a:t>:</a:t>
            </a:r>
            <a:endParaRPr lang="en-US" smtClean="0"/>
          </a:p>
          <a:p>
            <a:pPr lvl="1"/>
            <a:r>
              <a:rPr lang="en-US" smtClean="0"/>
              <a:t>If </a:t>
            </a:r>
            <a:r>
              <a:rPr lang="en-US"/>
              <a:t>index on S is clustered:  </a:t>
            </a:r>
            <a:br>
              <a:rPr lang="en-US"/>
            </a:br>
            <a:r>
              <a:rPr lang="en-US" smtClean="0"/>
              <a:t>	B(R</a:t>
            </a:r>
            <a:r>
              <a:rPr lang="en-US"/>
              <a:t>) + T(R</a:t>
            </a:r>
            <a:r>
              <a:rPr lang="en-US" smtClean="0"/>
              <a:t>) * (B(S) * 1/V(</a:t>
            </a:r>
            <a:r>
              <a:rPr lang="en-US" err="1" smtClean="0"/>
              <a:t>S,a</a:t>
            </a:r>
            <a:r>
              <a:rPr lang="en-US" smtClean="0"/>
              <a:t>))</a:t>
            </a:r>
            <a:endParaRPr lang="en-US"/>
          </a:p>
          <a:p>
            <a:pPr lvl="1"/>
            <a:r>
              <a:rPr lang="en-US"/>
              <a:t>If index on S is </a:t>
            </a:r>
            <a:r>
              <a:rPr lang="en-US" err="1"/>
              <a:t>unclustered</a:t>
            </a:r>
            <a:r>
              <a:rPr lang="en-US"/>
              <a:t>: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	B(R</a:t>
            </a:r>
            <a:r>
              <a:rPr lang="en-US"/>
              <a:t>) + T(R</a:t>
            </a:r>
            <a:r>
              <a:rPr lang="en-US" smtClean="0"/>
              <a:t>) * (T(S) * 1/V(</a:t>
            </a:r>
            <a:r>
              <a:rPr lang="en-US" err="1" smtClean="0"/>
              <a:t>S,a</a:t>
            </a:r>
            <a:r>
              <a:rPr lang="en-US" smtClean="0"/>
              <a:t>))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54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168" name="Rectangle 24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610600" cy="1143000"/>
          </a:xfrm>
          <a:noFill/>
          <a:ln/>
        </p:spPr>
        <p:txBody>
          <a:bodyPr/>
          <a:lstStyle/>
          <a:p>
            <a:r>
              <a:rPr lang="en-US" smtClean="0"/>
              <a:t>Logical Query Plan 1</a:t>
            </a:r>
            <a:endParaRPr lang="en-US"/>
          </a:p>
        </p:txBody>
      </p:sp>
      <p:sp>
        <p:nvSpPr>
          <p:cNvPr id="646146" name="Text Box 2"/>
          <p:cNvSpPr txBox="1">
            <a:spLocks noChangeArrowheads="1"/>
          </p:cNvSpPr>
          <p:nvPr/>
        </p:nvSpPr>
        <p:spPr bwMode="auto">
          <a:xfrm>
            <a:off x="1195964" y="5105400"/>
            <a:ext cx="11257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Supply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46147" name="Text Box 3"/>
          <p:cNvSpPr txBox="1">
            <a:spLocks noChangeArrowheads="1"/>
          </p:cNvSpPr>
          <p:nvPr/>
        </p:nvSpPr>
        <p:spPr bwMode="auto">
          <a:xfrm>
            <a:off x="4314825" y="5181600"/>
            <a:ext cx="13138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Supplier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2743200" y="3810000"/>
            <a:ext cx="943087" cy="584776"/>
            <a:chOff x="2819400" y="3429000"/>
            <a:chExt cx="943087" cy="584776"/>
          </a:xfrm>
        </p:grpSpPr>
        <p:sp>
          <p:nvSpPr>
            <p:cNvPr id="646149" name="Line 5"/>
            <p:cNvSpPr>
              <a:spLocks noChangeShapeType="1"/>
            </p:cNvSpPr>
            <p:nvPr/>
          </p:nvSpPr>
          <p:spPr bwMode="auto">
            <a:xfrm>
              <a:off x="2895600" y="3581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46150" name="Line 6"/>
            <p:cNvSpPr>
              <a:spLocks noChangeShapeType="1"/>
            </p:cNvSpPr>
            <p:nvPr/>
          </p:nvSpPr>
          <p:spPr bwMode="auto">
            <a:xfrm>
              <a:off x="3657600" y="3581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46151" name="Line 7"/>
            <p:cNvSpPr>
              <a:spLocks noChangeShapeType="1"/>
            </p:cNvSpPr>
            <p:nvPr/>
          </p:nvSpPr>
          <p:spPr bwMode="auto">
            <a:xfrm>
              <a:off x="2895600" y="3581400"/>
              <a:ext cx="7620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46152" name="Line 8"/>
            <p:cNvSpPr>
              <a:spLocks noChangeShapeType="1"/>
            </p:cNvSpPr>
            <p:nvPr/>
          </p:nvSpPr>
          <p:spPr bwMode="auto">
            <a:xfrm flipH="1">
              <a:off x="2895600" y="3581400"/>
              <a:ext cx="7620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46153" name="Text Box 9"/>
            <p:cNvSpPr txBox="1">
              <a:spLocks noChangeArrowheads="1"/>
            </p:cNvSpPr>
            <p:nvPr/>
          </p:nvSpPr>
          <p:spPr bwMode="auto">
            <a:xfrm>
              <a:off x="2819400" y="3429000"/>
              <a:ext cx="943087" cy="584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baseline="-25000" smtClean="0">
                <a:solidFill>
                  <a:prstClr val="black"/>
                </a:solidFill>
                <a:latin typeface="Arial"/>
                <a:cs typeface="Arial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baseline="-25000" err="1" smtClean="0">
                  <a:solidFill>
                    <a:prstClr val="black"/>
                  </a:solidFill>
                  <a:latin typeface="Arial"/>
                  <a:cs typeface="Arial"/>
                </a:rPr>
                <a:t>sid</a:t>
              </a:r>
              <a:r>
                <a:rPr lang="en-US" baseline="-25000" smtClean="0">
                  <a:solidFill>
                    <a:prstClr val="black"/>
                  </a:solidFill>
                  <a:latin typeface="Arial"/>
                  <a:cs typeface="Arial"/>
                </a:rPr>
                <a:t> </a:t>
              </a:r>
              <a:r>
                <a:rPr lang="en-US" baseline="-25000">
                  <a:solidFill>
                    <a:prstClr val="black"/>
                  </a:solidFill>
                  <a:latin typeface="Arial"/>
                  <a:cs typeface="Arial"/>
                </a:rPr>
                <a:t>= </a:t>
              </a:r>
              <a:r>
                <a:rPr lang="en-US" baseline="-25000" err="1" smtClean="0">
                  <a:solidFill>
                    <a:prstClr val="black"/>
                  </a:solidFill>
                  <a:latin typeface="Arial"/>
                  <a:cs typeface="Arial"/>
                </a:rPr>
                <a:t>sid</a:t>
              </a:r>
              <a:endParaRPr lang="en-US" baseline="-2500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</p:grpSp>
      <p:sp>
        <p:nvSpPr>
          <p:cNvPr id="646157" name="Text Box 13"/>
          <p:cNvSpPr txBox="1">
            <a:spLocks noChangeArrowheads="1"/>
          </p:cNvSpPr>
          <p:nvPr/>
        </p:nvSpPr>
        <p:spPr bwMode="auto">
          <a:xfrm>
            <a:off x="1371600" y="2743200"/>
            <a:ext cx="36558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smtClean="0">
                <a:solidFill>
                  <a:prstClr val="black"/>
                </a:solidFill>
              </a:rPr>
              <a:t>σ</a:t>
            </a:r>
            <a:r>
              <a:rPr lang="en-US" baseline="-25000" err="1">
                <a:solidFill>
                  <a:prstClr val="black"/>
                </a:solidFill>
                <a:latin typeface="Arial"/>
                <a:cs typeface="Arial"/>
              </a:rPr>
              <a:t>pno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=</a:t>
            </a:r>
            <a:r>
              <a:rPr lang="en-US" baseline="-25000" smtClean="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 baseline="-2500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  <a:sym typeface="Symbol" charset="2"/>
              </a:rPr>
              <a:t>∧</a:t>
            </a:r>
            <a:r>
              <a:rPr lang="en-US" baseline="-25000" smtClean="0">
                <a:solidFill>
                  <a:prstClr val="black"/>
                </a:solidFill>
                <a:latin typeface="Arial"/>
                <a:cs typeface="Arial"/>
              </a:rPr>
              <a:t>scity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=‘Seattle</a:t>
            </a:r>
            <a:r>
              <a:rPr lang="en-US" baseline="-25000" smtClean="0">
                <a:solidFill>
                  <a:prstClr val="black"/>
                </a:solidFill>
                <a:latin typeface="Arial"/>
                <a:cs typeface="Arial"/>
              </a:rPr>
              <a:t>’</a:t>
            </a:r>
            <a:r>
              <a:rPr lang="en-US" baseline="-25000" smtClean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  <a:sym typeface="Symbol" charset="2"/>
              </a:rPr>
              <a:t>∧</a:t>
            </a:r>
            <a:r>
              <a:rPr lang="en-US" baseline="-25000" err="1" smtClean="0">
                <a:solidFill>
                  <a:prstClr val="black"/>
                </a:solidFill>
                <a:latin typeface="Arial"/>
                <a:cs typeface="Arial"/>
              </a:rPr>
              <a:t>sstate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=‘WA’</a:t>
            </a:r>
          </a:p>
        </p:txBody>
      </p:sp>
      <p:sp>
        <p:nvSpPr>
          <p:cNvPr id="646158" name="Text Box 14"/>
          <p:cNvSpPr txBox="1">
            <a:spLocks noChangeArrowheads="1"/>
          </p:cNvSpPr>
          <p:nvPr/>
        </p:nvSpPr>
        <p:spPr bwMode="auto">
          <a:xfrm>
            <a:off x="2676293" y="1371600"/>
            <a:ext cx="10118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smtClean="0">
                <a:solidFill>
                  <a:prstClr val="black"/>
                </a:solidFill>
                <a:latin typeface="Arial"/>
                <a:cs typeface="Arial"/>
              </a:rPr>
              <a:t>π</a:t>
            </a:r>
            <a:r>
              <a:rPr lang="en-US" baseline="-25000" err="1" smtClean="0">
                <a:solidFill>
                  <a:prstClr val="black"/>
                </a:solidFill>
                <a:latin typeface="Arial"/>
                <a:cs typeface="Arial"/>
              </a:rPr>
              <a:t>sname</a:t>
            </a:r>
            <a:endParaRPr lang="en-US" baseline="-250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4343400" y="5715000"/>
            <a:ext cx="1978915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400">
                <a:solidFill>
                  <a:srgbClr val="000000"/>
                </a:solidFill>
                <a:latin typeface="Arial" charset="0"/>
              </a:rPr>
              <a:t>T(</a:t>
            </a: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Supplier) </a:t>
            </a:r>
            <a:r>
              <a:rPr lang="en-US" sz="1400">
                <a:solidFill>
                  <a:srgbClr val="000000"/>
                </a:solidFill>
                <a:latin typeface="Arial" charset="0"/>
              </a:rPr>
              <a:t>= </a:t>
            </a: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1000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B(Supplier) = 100</a:t>
            </a:r>
            <a:br>
              <a:rPr lang="en-US" sz="1400" smtClean="0">
                <a:solidFill>
                  <a:srgbClr val="000000"/>
                </a:solidFill>
                <a:latin typeface="Arial" charset="0"/>
              </a:rPr>
            </a:b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V(Supplier, </a:t>
            </a:r>
            <a:r>
              <a:rPr lang="en-US" sz="1400" err="1" smtClean="0">
                <a:solidFill>
                  <a:srgbClr val="000000"/>
                </a:solidFill>
                <a:latin typeface="Arial" charset="0"/>
              </a:rPr>
              <a:t>scity</a:t>
            </a: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) = 20</a:t>
            </a:r>
            <a:br>
              <a:rPr lang="en-US" sz="1400" smtClean="0">
                <a:solidFill>
                  <a:srgbClr val="000000"/>
                </a:solidFill>
                <a:latin typeface="Arial" charset="0"/>
              </a:rPr>
            </a:b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V(Supplier, state) = 10</a:t>
            </a: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867400" y="1905000"/>
            <a:ext cx="3200400" cy="15696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88900" dir="2700000" algn="tl" rotWithShape="0">
              <a:srgbClr val="000000">
                <a:alpha val="43000"/>
              </a:srgbClr>
            </a:outer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sz="160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sname</a:t>
            </a:r>
            <a:endParaRPr lang="en-US" sz="160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sz="160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Supplier x, Supply y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sz="160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x.sid</a:t>
            </a: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160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y.sid</a:t>
            </a: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and </a:t>
            </a:r>
            <a:r>
              <a:rPr lang="en-US" sz="160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y.pno</a:t>
            </a:r>
            <a:r>
              <a:rPr lang="en-US" sz="160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= 2</a:t>
            </a:r>
            <a:b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and </a:t>
            </a:r>
            <a:r>
              <a:rPr lang="en-US" sz="160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x.scity</a:t>
            </a: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ja-JP" alt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‘</a:t>
            </a: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Seattle</a:t>
            </a:r>
            <a:r>
              <a:rPr lang="ja-JP" alt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’</a:t>
            </a: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and </a:t>
            </a:r>
            <a:r>
              <a:rPr lang="en-US" sz="160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x.sstate</a:t>
            </a: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ja-JP" alt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‘</a:t>
            </a: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WA</a:t>
            </a:r>
            <a:r>
              <a:rPr lang="ja-JP" alt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’</a:t>
            </a:r>
            <a:endParaRPr lang="en-US" sz="160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3" name="Straight Connector 2"/>
          <p:cNvCxnSpPr>
            <a:stCxn id="646153" idx="0"/>
            <a:endCxn id="646157" idx="2"/>
          </p:cNvCxnSpPr>
          <p:nvPr/>
        </p:nvCxnSpPr>
        <p:spPr bwMode="auto">
          <a:xfrm flipH="1" flipV="1">
            <a:off x="3199535" y="3204865"/>
            <a:ext cx="15209" cy="605135"/>
          </a:xfrm>
          <a:prstGeom prst="line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>
            <a:stCxn id="646147" idx="0"/>
            <a:endCxn id="646153" idx="3"/>
          </p:cNvCxnSpPr>
          <p:nvPr/>
        </p:nvCxnSpPr>
        <p:spPr bwMode="auto">
          <a:xfrm flipH="1" flipV="1">
            <a:off x="3686287" y="4102388"/>
            <a:ext cx="1285479" cy="1079212"/>
          </a:xfrm>
          <a:prstGeom prst="line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646153" idx="1"/>
            <a:endCxn id="646146" idx="0"/>
          </p:cNvCxnSpPr>
          <p:nvPr/>
        </p:nvCxnSpPr>
        <p:spPr bwMode="auto">
          <a:xfrm flipH="1">
            <a:off x="1758829" y="4102388"/>
            <a:ext cx="984371" cy="1003012"/>
          </a:xfrm>
          <a:prstGeom prst="line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533400" y="5867400"/>
            <a:ext cx="2216973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>
                <a:solidFill>
                  <a:srgbClr val="000000"/>
                </a:solidFill>
                <a:latin typeface="Arial" charset="0"/>
              </a:rPr>
              <a:t>T(Supply) = </a:t>
            </a: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10000</a:t>
            </a:r>
            <a:r>
              <a:rPr lang="en-US" sz="1600">
                <a:solidFill>
                  <a:srgbClr val="000000"/>
                </a:solidFill>
                <a:latin typeface="Arial" charset="0"/>
              </a:rPr>
              <a:t/>
            </a:r>
            <a:br>
              <a:rPr lang="en-US" sz="1600">
                <a:solidFill>
                  <a:srgbClr val="000000"/>
                </a:solidFill>
                <a:latin typeface="Arial" charset="0"/>
              </a:rPr>
            </a:b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B(Supply) = 100</a:t>
            </a:r>
            <a:br>
              <a:rPr lang="en-US" sz="1600" smtClean="0">
                <a:solidFill>
                  <a:srgbClr val="000000"/>
                </a:solidFill>
                <a:latin typeface="Arial" charset="0"/>
              </a:rPr>
            </a:b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V(Supply, </a:t>
            </a:r>
            <a:r>
              <a:rPr lang="en-US" sz="1600" err="1" smtClean="0">
                <a:solidFill>
                  <a:srgbClr val="000000"/>
                </a:solidFill>
                <a:latin typeface="Arial" charset="0"/>
              </a:rPr>
              <a:t>pno</a:t>
            </a: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) = 2500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0" y="76200"/>
            <a:ext cx="3618411" cy="7017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  <a:defRPr/>
            </a:pP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Supplier(</a:t>
            </a:r>
            <a:r>
              <a:rPr lang="en-US" sz="1800" u="sng" err="1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sid</a:t>
            </a: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, </a:t>
            </a:r>
            <a:r>
              <a:rPr lang="en-US" sz="1800" err="1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sname</a:t>
            </a: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, </a:t>
            </a:r>
            <a:r>
              <a:rPr lang="en-US" sz="1800" err="1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scity</a:t>
            </a: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, </a:t>
            </a:r>
            <a:r>
              <a:rPr lang="en-US" sz="1800" err="1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sstate</a:t>
            </a: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)</a:t>
            </a:r>
          </a:p>
          <a:p>
            <a:pPr>
              <a:buNone/>
              <a:defRPr/>
            </a:pP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Supply(</a:t>
            </a:r>
            <a:r>
              <a:rPr lang="en-US" sz="1800" u="sng" err="1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sid</a:t>
            </a:r>
            <a:r>
              <a:rPr lang="en-US" sz="1800" u="sng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, </a:t>
            </a:r>
            <a:r>
              <a:rPr lang="en-US" sz="1800" u="sng" err="1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pno</a:t>
            </a: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, quantity)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315200" y="6019800"/>
            <a:ext cx="940281" cy="461665"/>
          </a:xfrm>
          <a:prstGeom prst="rect">
            <a:avLst/>
          </a:prstGeom>
          <a:solidFill>
            <a:srgbClr val="FFF0CC"/>
          </a:solidFill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mtClean="0">
                <a:latin typeface="+mn-lt"/>
              </a:rPr>
              <a:t>M=11</a:t>
            </a:r>
          </a:p>
        </p:txBody>
      </p:sp>
      <p:cxnSp>
        <p:nvCxnSpPr>
          <p:cNvPr id="60" name="Straight Connector 59"/>
          <p:cNvCxnSpPr>
            <a:stCxn id="646157" idx="0"/>
            <a:endCxn id="646158" idx="2"/>
          </p:cNvCxnSpPr>
          <p:nvPr/>
        </p:nvCxnSpPr>
        <p:spPr bwMode="auto">
          <a:xfrm flipH="1" flipV="1">
            <a:off x="3182201" y="1833265"/>
            <a:ext cx="17334" cy="909935"/>
          </a:xfrm>
          <a:prstGeom prst="line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96304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168" name="Rectangle 24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610600" cy="1143000"/>
          </a:xfrm>
          <a:noFill/>
          <a:ln/>
        </p:spPr>
        <p:txBody>
          <a:bodyPr/>
          <a:lstStyle/>
          <a:p>
            <a:r>
              <a:rPr lang="en-US"/>
              <a:t>Logical Query Plan </a:t>
            </a:r>
            <a:r>
              <a:rPr lang="en-US" smtClean="0"/>
              <a:t>1</a:t>
            </a:r>
            <a:endParaRPr lang="en-US"/>
          </a:p>
        </p:txBody>
      </p:sp>
      <p:sp>
        <p:nvSpPr>
          <p:cNvPr id="646146" name="Text Box 2"/>
          <p:cNvSpPr txBox="1">
            <a:spLocks noChangeArrowheads="1"/>
          </p:cNvSpPr>
          <p:nvPr/>
        </p:nvSpPr>
        <p:spPr bwMode="auto">
          <a:xfrm>
            <a:off x="1195964" y="5105400"/>
            <a:ext cx="11257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Supply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46147" name="Text Box 3"/>
          <p:cNvSpPr txBox="1">
            <a:spLocks noChangeArrowheads="1"/>
          </p:cNvSpPr>
          <p:nvPr/>
        </p:nvSpPr>
        <p:spPr bwMode="auto">
          <a:xfrm>
            <a:off x="4314825" y="5181600"/>
            <a:ext cx="13138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Supplier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2743200" y="3810000"/>
            <a:ext cx="943087" cy="584776"/>
            <a:chOff x="2819400" y="3429000"/>
            <a:chExt cx="943087" cy="584776"/>
          </a:xfrm>
        </p:grpSpPr>
        <p:sp>
          <p:nvSpPr>
            <p:cNvPr id="646149" name="Line 5"/>
            <p:cNvSpPr>
              <a:spLocks noChangeShapeType="1"/>
            </p:cNvSpPr>
            <p:nvPr/>
          </p:nvSpPr>
          <p:spPr bwMode="auto">
            <a:xfrm>
              <a:off x="2895600" y="3581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46150" name="Line 6"/>
            <p:cNvSpPr>
              <a:spLocks noChangeShapeType="1"/>
            </p:cNvSpPr>
            <p:nvPr/>
          </p:nvSpPr>
          <p:spPr bwMode="auto">
            <a:xfrm>
              <a:off x="3657600" y="3581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46151" name="Line 7"/>
            <p:cNvSpPr>
              <a:spLocks noChangeShapeType="1"/>
            </p:cNvSpPr>
            <p:nvPr/>
          </p:nvSpPr>
          <p:spPr bwMode="auto">
            <a:xfrm>
              <a:off x="2895600" y="3581400"/>
              <a:ext cx="7620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46152" name="Line 8"/>
            <p:cNvSpPr>
              <a:spLocks noChangeShapeType="1"/>
            </p:cNvSpPr>
            <p:nvPr/>
          </p:nvSpPr>
          <p:spPr bwMode="auto">
            <a:xfrm flipH="1">
              <a:off x="2895600" y="3581400"/>
              <a:ext cx="7620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46153" name="Text Box 9"/>
            <p:cNvSpPr txBox="1">
              <a:spLocks noChangeArrowheads="1"/>
            </p:cNvSpPr>
            <p:nvPr/>
          </p:nvSpPr>
          <p:spPr bwMode="auto">
            <a:xfrm>
              <a:off x="2819400" y="3429000"/>
              <a:ext cx="943087" cy="584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baseline="-25000" smtClean="0">
                <a:solidFill>
                  <a:prstClr val="black"/>
                </a:solidFill>
                <a:latin typeface="Arial"/>
                <a:cs typeface="Arial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baseline="-25000" err="1" smtClean="0">
                  <a:solidFill>
                    <a:prstClr val="black"/>
                  </a:solidFill>
                  <a:latin typeface="Arial"/>
                  <a:cs typeface="Arial"/>
                </a:rPr>
                <a:t>sid</a:t>
              </a:r>
              <a:r>
                <a:rPr lang="en-US" baseline="-25000" smtClean="0">
                  <a:solidFill>
                    <a:prstClr val="black"/>
                  </a:solidFill>
                  <a:latin typeface="Arial"/>
                  <a:cs typeface="Arial"/>
                </a:rPr>
                <a:t> </a:t>
              </a:r>
              <a:r>
                <a:rPr lang="en-US" baseline="-25000">
                  <a:solidFill>
                    <a:prstClr val="black"/>
                  </a:solidFill>
                  <a:latin typeface="Arial"/>
                  <a:cs typeface="Arial"/>
                </a:rPr>
                <a:t>= </a:t>
              </a:r>
              <a:r>
                <a:rPr lang="en-US" baseline="-25000" err="1" smtClean="0">
                  <a:solidFill>
                    <a:prstClr val="black"/>
                  </a:solidFill>
                  <a:latin typeface="Arial"/>
                  <a:cs typeface="Arial"/>
                </a:rPr>
                <a:t>sid</a:t>
              </a:r>
              <a:endParaRPr lang="en-US" baseline="-2500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</p:grpSp>
      <p:sp>
        <p:nvSpPr>
          <p:cNvPr id="646157" name="Text Box 13"/>
          <p:cNvSpPr txBox="1">
            <a:spLocks noChangeArrowheads="1"/>
          </p:cNvSpPr>
          <p:nvPr/>
        </p:nvSpPr>
        <p:spPr bwMode="auto">
          <a:xfrm>
            <a:off x="1371600" y="2743200"/>
            <a:ext cx="36558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smtClean="0">
                <a:solidFill>
                  <a:prstClr val="black"/>
                </a:solidFill>
              </a:rPr>
              <a:t>σ</a:t>
            </a:r>
            <a:r>
              <a:rPr lang="en-US" baseline="-25000" err="1">
                <a:solidFill>
                  <a:prstClr val="black"/>
                </a:solidFill>
                <a:latin typeface="Arial"/>
                <a:cs typeface="Arial"/>
              </a:rPr>
              <a:t>pno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=</a:t>
            </a:r>
            <a:r>
              <a:rPr lang="en-US" baseline="-25000" smtClean="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 baseline="-2500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  <a:sym typeface="Symbol" charset="2"/>
              </a:rPr>
              <a:t>∧</a:t>
            </a:r>
            <a:r>
              <a:rPr lang="en-US" baseline="-25000" smtClean="0">
                <a:solidFill>
                  <a:prstClr val="black"/>
                </a:solidFill>
                <a:latin typeface="Arial"/>
                <a:cs typeface="Arial"/>
              </a:rPr>
              <a:t>scity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=‘Seattle</a:t>
            </a:r>
            <a:r>
              <a:rPr lang="en-US" baseline="-25000" smtClean="0">
                <a:solidFill>
                  <a:prstClr val="black"/>
                </a:solidFill>
                <a:latin typeface="Arial"/>
                <a:cs typeface="Arial"/>
              </a:rPr>
              <a:t>’</a:t>
            </a:r>
            <a:r>
              <a:rPr lang="en-US" baseline="-25000" smtClean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  <a:sym typeface="Symbol" charset="2"/>
              </a:rPr>
              <a:t>∧</a:t>
            </a:r>
            <a:r>
              <a:rPr lang="en-US" baseline="-25000" err="1" smtClean="0">
                <a:solidFill>
                  <a:prstClr val="black"/>
                </a:solidFill>
                <a:latin typeface="Arial"/>
                <a:cs typeface="Arial"/>
              </a:rPr>
              <a:t>sstate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=‘WA’</a:t>
            </a:r>
          </a:p>
        </p:txBody>
      </p:sp>
      <p:sp>
        <p:nvSpPr>
          <p:cNvPr id="646158" name="Text Box 14"/>
          <p:cNvSpPr txBox="1">
            <a:spLocks noChangeArrowheads="1"/>
          </p:cNvSpPr>
          <p:nvPr/>
        </p:nvSpPr>
        <p:spPr bwMode="auto">
          <a:xfrm>
            <a:off x="2676293" y="1371600"/>
            <a:ext cx="10118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smtClean="0">
                <a:solidFill>
                  <a:prstClr val="black"/>
                </a:solidFill>
                <a:latin typeface="Arial"/>
                <a:cs typeface="Arial"/>
              </a:rPr>
              <a:t>π</a:t>
            </a:r>
            <a:r>
              <a:rPr lang="en-US" baseline="-25000" err="1" smtClean="0">
                <a:solidFill>
                  <a:prstClr val="black"/>
                </a:solidFill>
                <a:latin typeface="Arial"/>
                <a:cs typeface="Arial"/>
              </a:rPr>
              <a:t>sname</a:t>
            </a:r>
            <a:endParaRPr lang="en-US" baseline="-250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4343400" y="5715000"/>
            <a:ext cx="1978915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400">
                <a:solidFill>
                  <a:srgbClr val="000000"/>
                </a:solidFill>
                <a:latin typeface="Arial" charset="0"/>
              </a:rPr>
              <a:t>T(</a:t>
            </a: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Supplier) </a:t>
            </a:r>
            <a:r>
              <a:rPr lang="en-US" sz="1400">
                <a:solidFill>
                  <a:srgbClr val="000000"/>
                </a:solidFill>
                <a:latin typeface="Arial" charset="0"/>
              </a:rPr>
              <a:t>= </a:t>
            </a: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1000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B(Supplier) = 100</a:t>
            </a:r>
            <a:br>
              <a:rPr lang="en-US" sz="1400" smtClean="0">
                <a:solidFill>
                  <a:srgbClr val="000000"/>
                </a:solidFill>
                <a:latin typeface="Arial" charset="0"/>
              </a:rPr>
            </a:b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V(Supplier, </a:t>
            </a:r>
            <a:r>
              <a:rPr lang="en-US" sz="1400" err="1" smtClean="0">
                <a:solidFill>
                  <a:srgbClr val="000000"/>
                </a:solidFill>
                <a:latin typeface="Arial" charset="0"/>
              </a:rPr>
              <a:t>scity</a:t>
            </a: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) = 20</a:t>
            </a:r>
            <a:br>
              <a:rPr lang="en-US" sz="1400" smtClean="0">
                <a:solidFill>
                  <a:srgbClr val="000000"/>
                </a:solidFill>
                <a:latin typeface="Arial" charset="0"/>
              </a:rPr>
            </a:b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V(Supplier, state) = 10</a:t>
            </a: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867400" y="1905000"/>
            <a:ext cx="3200400" cy="15696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88900" dir="2700000" algn="tl" rotWithShape="0">
              <a:srgbClr val="000000">
                <a:alpha val="43000"/>
              </a:srgbClr>
            </a:outer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sz="160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sname</a:t>
            </a:r>
            <a:endParaRPr lang="en-US" sz="160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sz="160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Supplier x, Supply y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sz="160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x.sid</a:t>
            </a: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160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y.sid</a:t>
            </a: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and </a:t>
            </a:r>
            <a:r>
              <a:rPr lang="en-US" sz="160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y.pno</a:t>
            </a:r>
            <a:r>
              <a:rPr lang="en-US" sz="160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= 2</a:t>
            </a:r>
            <a:b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and </a:t>
            </a:r>
            <a:r>
              <a:rPr lang="en-US" sz="160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x.scity</a:t>
            </a: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ja-JP" alt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‘</a:t>
            </a: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Seattle</a:t>
            </a:r>
            <a:r>
              <a:rPr lang="ja-JP" alt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’</a:t>
            </a: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and </a:t>
            </a:r>
            <a:r>
              <a:rPr lang="en-US" sz="160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x.sstate</a:t>
            </a: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ja-JP" alt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‘</a:t>
            </a: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WA</a:t>
            </a:r>
            <a:r>
              <a:rPr lang="ja-JP" alt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’</a:t>
            </a:r>
            <a:endParaRPr lang="en-US" sz="160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3" name="Straight Connector 2"/>
          <p:cNvCxnSpPr>
            <a:stCxn id="646153" idx="0"/>
            <a:endCxn id="646157" idx="2"/>
          </p:cNvCxnSpPr>
          <p:nvPr/>
        </p:nvCxnSpPr>
        <p:spPr bwMode="auto">
          <a:xfrm flipH="1" flipV="1">
            <a:off x="3199535" y="3204865"/>
            <a:ext cx="15209" cy="605135"/>
          </a:xfrm>
          <a:prstGeom prst="line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>
            <a:stCxn id="646147" idx="0"/>
            <a:endCxn id="646153" idx="3"/>
          </p:cNvCxnSpPr>
          <p:nvPr/>
        </p:nvCxnSpPr>
        <p:spPr bwMode="auto">
          <a:xfrm flipH="1" flipV="1">
            <a:off x="3686287" y="4102388"/>
            <a:ext cx="1285479" cy="1079212"/>
          </a:xfrm>
          <a:prstGeom prst="line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646153" idx="1"/>
            <a:endCxn id="646146" idx="0"/>
          </p:cNvCxnSpPr>
          <p:nvPr/>
        </p:nvCxnSpPr>
        <p:spPr bwMode="auto">
          <a:xfrm flipH="1">
            <a:off x="1758829" y="4102388"/>
            <a:ext cx="984371" cy="1003012"/>
          </a:xfrm>
          <a:prstGeom prst="line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533400" y="5867400"/>
            <a:ext cx="2216973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>
                <a:solidFill>
                  <a:srgbClr val="000000"/>
                </a:solidFill>
                <a:latin typeface="Arial" charset="0"/>
              </a:rPr>
              <a:t>T(Supply) = </a:t>
            </a: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10000</a:t>
            </a:r>
            <a:r>
              <a:rPr lang="en-US" sz="1600">
                <a:solidFill>
                  <a:srgbClr val="000000"/>
                </a:solidFill>
                <a:latin typeface="Arial" charset="0"/>
              </a:rPr>
              <a:t/>
            </a:r>
            <a:br>
              <a:rPr lang="en-US" sz="1600">
                <a:solidFill>
                  <a:srgbClr val="000000"/>
                </a:solidFill>
                <a:latin typeface="Arial" charset="0"/>
              </a:rPr>
            </a:b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B(Supply) = 100</a:t>
            </a:r>
            <a:br>
              <a:rPr lang="en-US" sz="1600" smtClean="0">
                <a:solidFill>
                  <a:srgbClr val="000000"/>
                </a:solidFill>
                <a:latin typeface="Arial" charset="0"/>
              </a:rPr>
            </a:b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V(Supply, </a:t>
            </a:r>
            <a:r>
              <a:rPr lang="en-US" sz="1600" err="1" smtClean="0">
                <a:solidFill>
                  <a:srgbClr val="000000"/>
                </a:solidFill>
                <a:latin typeface="Arial" charset="0"/>
              </a:rPr>
              <a:t>pno</a:t>
            </a: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) = 2500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0" y="76200"/>
            <a:ext cx="3618411" cy="7017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  <a:defRPr/>
            </a:pP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Supplier(</a:t>
            </a:r>
            <a:r>
              <a:rPr lang="en-US" sz="1800" u="sng" err="1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sid</a:t>
            </a: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, </a:t>
            </a:r>
            <a:r>
              <a:rPr lang="en-US" sz="1800" err="1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sname</a:t>
            </a: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, </a:t>
            </a:r>
            <a:r>
              <a:rPr lang="en-US" sz="1800" err="1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scity</a:t>
            </a: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, </a:t>
            </a:r>
            <a:r>
              <a:rPr lang="en-US" sz="1800" err="1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sstate</a:t>
            </a: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)</a:t>
            </a:r>
          </a:p>
          <a:p>
            <a:pPr>
              <a:buNone/>
              <a:defRPr/>
            </a:pP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Supply(</a:t>
            </a:r>
            <a:r>
              <a:rPr lang="en-US" sz="1800" u="sng" err="1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sid</a:t>
            </a:r>
            <a:r>
              <a:rPr lang="en-US" sz="1800" u="sng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, </a:t>
            </a:r>
            <a:r>
              <a:rPr lang="en-US" sz="1800" u="sng" err="1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pno</a:t>
            </a: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, quantity)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315200" y="6019800"/>
            <a:ext cx="940281" cy="461665"/>
          </a:xfrm>
          <a:prstGeom prst="rect">
            <a:avLst/>
          </a:prstGeom>
          <a:solidFill>
            <a:srgbClr val="FFF0CC"/>
          </a:solidFill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mtClean="0">
                <a:latin typeface="+mn-lt"/>
              </a:rPr>
              <a:t>M=11</a:t>
            </a:r>
          </a:p>
        </p:txBody>
      </p:sp>
      <p:cxnSp>
        <p:nvCxnSpPr>
          <p:cNvPr id="60" name="Straight Connector 59"/>
          <p:cNvCxnSpPr>
            <a:stCxn id="646157" idx="0"/>
            <a:endCxn id="646158" idx="2"/>
          </p:cNvCxnSpPr>
          <p:nvPr/>
        </p:nvCxnSpPr>
        <p:spPr bwMode="auto">
          <a:xfrm flipH="1" flipV="1">
            <a:off x="3182201" y="1833265"/>
            <a:ext cx="17334" cy="909935"/>
          </a:xfrm>
          <a:prstGeom prst="line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8" name="TextBox 87"/>
          <p:cNvSpPr txBox="1"/>
          <p:nvPr/>
        </p:nvSpPr>
        <p:spPr>
          <a:xfrm>
            <a:off x="1600200" y="3429000"/>
            <a:ext cx="1110701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eaLnBrk="1" hangingPunct="1">
              <a:spcBef>
                <a:spcPct val="0"/>
              </a:spcBef>
              <a:buFontTx/>
              <a:buNone/>
              <a:defRPr sz="1600">
                <a:solidFill>
                  <a:srgbClr val="000000"/>
                </a:solidFill>
                <a:latin typeface="Arial" charset="0"/>
              </a:defRPr>
            </a:lvl1pPr>
          </a:lstStyle>
          <a:p>
            <a:r>
              <a:rPr lang="en-US" smtClean="0"/>
              <a:t>T </a:t>
            </a:r>
            <a:r>
              <a:rPr lang="en-US"/>
              <a:t>= </a:t>
            </a:r>
            <a:r>
              <a:rPr lang="en-US" smtClean="0"/>
              <a:t>10000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08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168" name="Rectangle 24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610600" cy="1143000"/>
          </a:xfrm>
          <a:noFill/>
          <a:ln/>
        </p:spPr>
        <p:txBody>
          <a:bodyPr/>
          <a:lstStyle/>
          <a:p>
            <a:r>
              <a:rPr lang="en-US"/>
              <a:t>Logical Query Plan 1</a:t>
            </a:r>
          </a:p>
        </p:txBody>
      </p:sp>
      <p:sp>
        <p:nvSpPr>
          <p:cNvPr id="646146" name="Text Box 2"/>
          <p:cNvSpPr txBox="1">
            <a:spLocks noChangeArrowheads="1"/>
          </p:cNvSpPr>
          <p:nvPr/>
        </p:nvSpPr>
        <p:spPr bwMode="auto">
          <a:xfrm>
            <a:off x="1195964" y="5105400"/>
            <a:ext cx="11257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Supply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46147" name="Text Box 3"/>
          <p:cNvSpPr txBox="1">
            <a:spLocks noChangeArrowheads="1"/>
          </p:cNvSpPr>
          <p:nvPr/>
        </p:nvSpPr>
        <p:spPr bwMode="auto">
          <a:xfrm>
            <a:off x="4314825" y="5181600"/>
            <a:ext cx="13138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Supplier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2743200" y="3810000"/>
            <a:ext cx="943087" cy="584776"/>
            <a:chOff x="2819400" y="3429000"/>
            <a:chExt cx="943087" cy="584776"/>
          </a:xfrm>
        </p:grpSpPr>
        <p:sp>
          <p:nvSpPr>
            <p:cNvPr id="646149" name="Line 5"/>
            <p:cNvSpPr>
              <a:spLocks noChangeShapeType="1"/>
            </p:cNvSpPr>
            <p:nvPr/>
          </p:nvSpPr>
          <p:spPr bwMode="auto">
            <a:xfrm>
              <a:off x="2895600" y="3581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46150" name="Line 6"/>
            <p:cNvSpPr>
              <a:spLocks noChangeShapeType="1"/>
            </p:cNvSpPr>
            <p:nvPr/>
          </p:nvSpPr>
          <p:spPr bwMode="auto">
            <a:xfrm>
              <a:off x="3657600" y="3581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46151" name="Line 7"/>
            <p:cNvSpPr>
              <a:spLocks noChangeShapeType="1"/>
            </p:cNvSpPr>
            <p:nvPr/>
          </p:nvSpPr>
          <p:spPr bwMode="auto">
            <a:xfrm>
              <a:off x="2895600" y="3581400"/>
              <a:ext cx="7620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46152" name="Line 8"/>
            <p:cNvSpPr>
              <a:spLocks noChangeShapeType="1"/>
            </p:cNvSpPr>
            <p:nvPr/>
          </p:nvSpPr>
          <p:spPr bwMode="auto">
            <a:xfrm flipH="1">
              <a:off x="2895600" y="3581400"/>
              <a:ext cx="7620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46153" name="Text Box 9"/>
            <p:cNvSpPr txBox="1">
              <a:spLocks noChangeArrowheads="1"/>
            </p:cNvSpPr>
            <p:nvPr/>
          </p:nvSpPr>
          <p:spPr bwMode="auto">
            <a:xfrm>
              <a:off x="2819400" y="3429000"/>
              <a:ext cx="943087" cy="584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baseline="-25000" smtClean="0">
                <a:solidFill>
                  <a:prstClr val="black"/>
                </a:solidFill>
                <a:latin typeface="Arial"/>
                <a:cs typeface="Arial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baseline="-25000" err="1" smtClean="0">
                  <a:solidFill>
                    <a:prstClr val="black"/>
                  </a:solidFill>
                  <a:latin typeface="Arial"/>
                  <a:cs typeface="Arial"/>
                </a:rPr>
                <a:t>sid</a:t>
              </a:r>
              <a:r>
                <a:rPr lang="en-US" baseline="-25000" smtClean="0">
                  <a:solidFill>
                    <a:prstClr val="black"/>
                  </a:solidFill>
                  <a:latin typeface="Arial"/>
                  <a:cs typeface="Arial"/>
                </a:rPr>
                <a:t> </a:t>
              </a:r>
              <a:r>
                <a:rPr lang="en-US" baseline="-25000">
                  <a:solidFill>
                    <a:prstClr val="black"/>
                  </a:solidFill>
                  <a:latin typeface="Arial"/>
                  <a:cs typeface="Arial"/>
                </a:rPr>
                <a:t>= </a:t>
              </a:r>
              <a:r>
                <a:rPr lang="en-US" baseline="-25000" err="1" smtClean="0">
                  <a:solidFill>
                    <a:prstClr val="black"/>
                  </a:solidFill>
                  <a:latin typeface="Arial"/>
                  <a:cs typeface="Arial"/>
                </a:rPr>
                <a:t>sid</a:t>
              </a:r>
              <a:endParaRPr lang="en-US" baseline="-2500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</p:grpSp>
      <p:sp>
        <p:nvSpPr>
          <p:cNvPr id="646157" name="Text Box 13"/>
          <p:cNvSpPr txBox="1">
            <a:spLocks noChangeArrowheads="1"/>
          </p:cNvSpPr>
          <p:nvPr/>
        </p:nvSpPr>
        <p:spPr bwMode="auto">
          <a:xfrm>
            <a:off x="1371600" y="2743200"/>
            <a:ext cx="36558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smtClean="0">
                <a:solidFill>
                  <a:prstClr val="black"/>
                </a:solidFill>
              </a:rPr>
              <a:t>σ</a:t>
            </a:r>
            <a:r>
              <a:rPr lang="en-US" baseline="-25000" err="1">
                <a:solidFill>
                  <a:prstClr val="black"/>
                </a:solidFill>
                <a:latin typeface="Arial"/>
                <a:cs typeface="Arial"/>
              </a:rPr>
              <a:t>pno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=</a:t>
            </a:r>
            <a:r>
              <a:rPr lang="en-US" baseline="-25000" smtClean="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 baseline="-2500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  <a:sym typeface="Symbol" charset="2"/>
              </a:rPr>
              <a:t>∧</a:t>
            </a:r>
            <a:r>
              <a:rPr lang="en-US" baseline="-25000" smtClean="0">
                <a:solidFill>
                  <a:prstClr val="black"/>
                </a:solidFill>
                <a:latin typeface="Arial"/>
                <a:cs typeface="Arial"/>
              </a:rPr>
              <a:t>scity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=‘Seattle</a:t>
            </a:r>
            <a:r>
              <a:rPr lang="en-US" baseline="-25000" smtClean="0">
                <a:solidFill>
                  <a:prstClr val="black"/>
                </a:solidFill>
                <a:latin typeface="Arial"/>
                <a:cs typeface="Arial"/>
              </a:rPr>
              <a:t>’</a:t>
            </a:r>
            <a:r>
              <a:rPr lang="en-US" baseline="-25000" smtClean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  <a:sym typeface="Symbol" charset="2"/>
              </a:rPr>
              <a:t>∧</a:t>
            </a:r>
            <a:r>
              <a:rPr lang="en-US" baseline="-25000" err="1" smtClean="0">
                <a:solidFill>
                  <a:prstClr val="black"/>
                </a:solidFill>
                <a:latin typeface="Arial"/>
                <a:cs typeface="Arial"/>
              </a:rPr>
              <a:t>sstate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=‘WA’</a:t>
            </a:r>
          </a:p>
        </p:txBody>
      </p:sp>
      <p:sp>
        <p:nvSpPr>
          <p:cNvPr id="646158" name="Text Box 14"/>
          <p:cNvSpPr txBox="1">
            <a:spLocks noChangeArrowheads="1"/>
          </p:cNvSpPr>
          <p:nvPr/>
        </p:nvSpPr>
        <p:spPr bwMode="auto">
          <a:xfrm>
            <a:off x="2676293" y="1371600"/>
            <a:ext cx="10118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smtClean="0">
                <a:solidFill>
                  <a:prstClr val="black"/>
                </a:solidFill>
                <a:latin typeface="Arial"/>
                <a:cs typeface="Arial"/>
              </a:rPr>
              <a:t>π</a:t>
            </a:r>
            <a:r>
              <a:rPr lang="en-US" baseline="-25000" err="1" smtClean="0">
                <a:solidFill>
                  <a:prstClr val="black"/>
                </a:solidFill>
                <a:latin typeface="Arial"/>
                <a:cs typeface="Arial"/>
              </a:rPr>
              <a:t>sname</a:t>
            </a:r>
            <a:endParaRPr lang="en-US" baseline="-250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4343400" y="5715000"/>
            <a:ext cx="1978915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400">
                <a:solidFill>
                  <a:srgbClr val="000000"/>
                </a:solidFill>
                <a:latin typeface="Arial" charset="0"/>
              </a:rPr>
              <a:t>T(</a:t>
            </a: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Supplier) </a:t>
            </a:r>
            <a:r>
              <a:rPr lang="en-US" sz="1400">
                <a:solidFill>
                  <a:srgbClr val="000000"/>
                </a:solidFill>
                <a:latin typeface="Arial" charset="0"/>
              </a:rPr>
              <a:t>= </a:t>
            </a: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1000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B(Supplier) = 100</a:t>
            </a:r>
            <a:br>
              <a:rPr lang="en-US" sz="1400" smtClean="0">
                <a:solidFill>
                  <a:srgbClr val="000000"/>
                </a:solidFill>
                <a:latin typeface="Arial" charset="0"/>
              </a:rPr>
            </a:b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V(Supplier, </a:t>
            </a:r>
            <a:r>
              <a:rPr lang="en-US" sz="1400" err="1" smtClean="0">
                <a:solidFill>
                  <a:srgbClr val="000000"/>
                </a:solidFill>
                <a:latin typeface="Arial" charset="0"/>
              </a:rPr>
              <a:t>scity</a:t>
            </a: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) = 20</a:t>
            </a:r>
            <a:br>
              <a:rPr lang="en-US" sz="1400" smtClean="0">
                <a:solidFill>
                  <a:srgbClr val="000000"/>
                </a:solidFill>
                <a:latin typeface="Arial" charset="0"/>
              </a:rPr>
            </a:b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V(Supplier, state) = 10</a:t>
            </a: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867400" y="1905000"/>
            <a:ext cx="3200400" cy="15696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88900" dir="2700000" algn="tl" rotWithShape="0">
              <a:srgbClr val="000000">
                <a:alpha val="43000"/>
              </a:srgbClr>
            </a:outer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sz="160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sname</a:t>
            </a:r>
            <a:endParaRPr lang="en-US" sz="160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sz="160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Supplier x, Supply y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sz="160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x.sid</a:t>
            </a: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160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y.sid</a:t>
            </a: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and </a:t>
            </a:r>
            <a:r>
              <a:rPr lang="en-US" sz="160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y.pno</a:t>
            </a:r>
            <a:r>
              <a:rPr lang="en-US" sz="160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= 2</a:t>
            </a:r>
            <a:b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and </a:t>
            </a:r>
            <a:r>
              <a:rPr lang="en-US" sz="160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x.scity</a:t>
            </a: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ja-JP" alt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‘</a:t>
            </a: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Seattle</a:t>
            </a:r>
            <a:r>
              <a:rPr lang="ja-JP" alt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’</a:t>
            </a: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and </a:t>
            </a:r>
            <a:r>
              <a:rPr lang="en-US" sz="160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x.sstate</a:t>
            </a: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ja-JP" alt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‘</a:t>
            </a: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WA</a:t>
            </a:r>
            <a:r>
              <a:rPr lang="ja-JP" alt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’</a:t>
            </a:r>
            <a:endParaRPr lang="en-US" sz="160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3" name="Straight Connector 2"/>
          <p:cNvCxnSpPr>
            <a:stCxn id="646153" idx="0"/>
            <a:endCxn id="646157" idx="2"/>
          </p:cNvCxnSpPr>
          <p:nvPr/>
        </p:nvCxnSpPr>
        <p:spPr bwMode="auto">
          <a:xfrm flipH="1" flipV="1">
            <a:off x="3199535" y="3204865"/>
            <a:ext cx="15209" cy="605135"/>
          </a:xfrm>
          <a:prstGeom prst="line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>
            <a:stCxn id="646147" idx="0"/>
            <a:endCxn id="646153" idx="3"/>
          </p:cNvCxnSpPr>
          <p:nvPr/>
        </p:nvCxnSpPr>
        <p:spPr bwMode="auto">
          <a:xfrm flipH="1" flipV="1">
            <a:off x="3686287" y="4102388"/>
            <a:ext cx="1285479" cy="1079212"/>
          </a:xfrm>
          <a:prstGeom prst="line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646153" idx="1"/>
            <a:endCxn id="646146" idx="0"/>
          </p:cNvCxnSpPr>
          <p:nvPr/>
        </p:nvCxnSpPr>
        <p:spPr bwMode="auto">
          <a:xfrm flipH="1">
            <a:off x="1758829" y="4102388"/>
            <a:ext cx="984371" cy="1003012"/>
          </a:xfrm>
          <a:prstGeom prst="line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533400" y="5867400"/>
            <a:ext cx="2216973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>
                <a:solidFill>
                  <a:srgbClr val="000000"/>
                </a:solidFill>
                <a:latin typeface="Arial" charset="0"/>
              </a:rPr>
              <a:t>T(Supply) = </a:t>
            </a: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10000</a:t>
            </a:r>
            <a:r>
              <a:rPr lang="en-US" sz="1600">
                <a:solidFill>
                  <a:srgbClr val="000000"/>
                </a:solidFill>
                <a:latin typeface="Arial" charset="0"/>
              </a:rPr>
              <a:t/>
            </a:r>
            <a:br>
              <a:rPr lang="en-US" sz="1600">
                <a:solidFill>
                  <a:srgbClr val="000000"/>
                </a:solidFill>
                <a:latin typeface="Arial" charset="0"/>
              </a:rPr>
            </a:b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B(Supply) = 100</a:t>
            </a:r>
            <a:br>
              <a:rPr lang="en-US" sz="1600" smtClean="0">
                <a:solidFill>
                  <a:srgbClr val="000000"/>
                </a:solidFill>
                <a:latin typeface="Arial" charset="0"/>
              </a:rPr>
            </a:b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V(Supply, </a:t>
            </a:r>
            <a:r>
              <a:rPr lang="en-US" sz="1600" err="1" smtClean="0">
                <a:solidFill>
                  <a:srgbClr val="000000"/>
                </a:solidFill>
                <a:latin typeface="Arial" charset="0"/>
              </a:rPr>
              <a:t>pno</a:t>
            </a: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) = 2500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0" y="76200"/>
            <a:ext cx="3618411" cy="7017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  <a:defRPr/>
            </a:pP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Supplier(</a:t>
            </a:r>
            <a:r>
              <a:rPr lang="en-US" sz="1800" u="sng" err="1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sid</a:t>
            </a: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, </a:t>
            </a:r>
            <a:r>
              <a:rPr lang="en-US" sz="1800" err="1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sname</a:t>
            </a: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, </a:t>
            </a:r>
            <a:r>
              <a:rPr lang="en-US" sz="1800" err="1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scity</a:t>
            </a: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, </a:t>
            </a:r>
            <a:r>
              <a:rPr lang="en-US" sz="1800" err="1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sstate</a:t>
            </a: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)</a:t>
            </a:r>
          </a:p>
          <a:p>
            <a:pPr>
              <a:buNone/>
              <a:defRPr/>
            </a:pP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Supply(</a:t>
            </a:r>
            <a:r>
              <a:rPr lang="en-US" sz="1800" u="sng" err="1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sid</a:t>
            </a:r>
            <a:r>
              <a:rPr lang="en-US" sz="1800" u="sng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, </a:t>
            </a:r>
            <a:r>
              <a:rPr lang="en-US" sz="1800" u="sng" err="1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pno</a:t>
            </a: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, quantity)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315200" y="6019800"/>
            <a:ext cx="940281" cy="461665"/>
          </a:xfrm>
          <a:prstGeom prst="rect">
            <a:avLst/>
          </a:prstGeom>
          <a:solidFill>
            <a:srgbClr val="FFF0CC"/>
          </a:solidFill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mtClean="0">
                <a:latin typeface="+mn-lt"/>
              </a:rPr>
              <a:t>M=11</a:t>
            </a:r>
          </a:p>
        </p:txBody>
      </p:sp>
      <p:cxnSp>
        <p:nvCxnSpPr>
          <p:cNvPr id="60" name="Straight Connector 59"/>
          <p:cNvCxnSpPr>
            <a:stCxn id="646157" idx="0"/>
            <a:endCxn id="646158" idx="2"/>
          </p:cNvCxnSpPr>
          <p:nvPr/>
        </p:nvCxnSpPr>
        <p:spPr bwMode="auto">
          <a:xfrm flipH="1" flipV="1">
            <a:off x="3182201" y="1833265"/>
            <a:ext cx="17334" cy="909935"/>
          </a:xfrm>
          <a:prstGeom prst="line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8" name="TextBox 87"/>
          <p:cNvSpPr txBox="1"/>
          <p:nvPr/>
        </p:nvSpPr>
        <p:spPr>
          <a:xfrm>
            <a:off x="1600200" y="3429000"/>
            <a:ext cx="1110701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eaLnBrk="1" hangingPunct="1">
              <a:spcBef>
                <a:spcPct val="0"/>
              </a:spcBef>
              <a:buFontTx/>
              <a:buNone/>
              <a:defRPr sz="1600">
                <a:solidFill>
                  <a:srgbClr val="000000"/>
                </a:solidFill>
                <a:latin typeface="Arial" charset="0"/>
              </a:defRPr>
            </a:lvl1pPr>
          </a:lstStyle>
          <a:p>
            <a:r>
              <a:rPr lang="en-US" smtClean="0"/>
              <a:t>T </a:t>
            </a:r>
            <a:r>
              <a:rPr lang="en-US"/>
              <a:t>= </a:t>
            </a:r>
            <a:r>
              <a:rPr lang="en-US" smtClean="0"/>
              <a:t>10000</a:t>
            </a:r>
            <a:endParaRPr lang="en-US"/>
          </a:p>
        </p:txBody>
      </p:sp>
      <p:sp>
        <p:nvSpPr>
          <p:cNvPr id="89" name="TextBox 88"/>
          <p:cNvSpPr txBox="1"/>
          <p:nvPr/>
        </p:nvSpPr>
        <p:spPr>
          <a:xfrm>
            <a:off x="1752600" y="2209800"/>
            <a:ext cx="711252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eaLnBrk="1" hangingPunct="1">
              <a:spcBef>
                <a:spcPct val="0"/>
              </a:spcBef>
              <a:buFontTx/>
              <a:buNone/>
              <a:defRPr sz="1600">
                <a:solidFill>
                  <a:srgbClr val="000000"/>
                </a:solidFill>
                <a:latin typeface="Arial" charset="0"/>
              </a:defRPr>
            </a:lvl1pPr>
          </a:lstStyle>
          <a:p>
            <a:r>
              <a:rPr lang="en-US" smtClean="0"/>
              <a:t>T  &lt; 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1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Index Based Selection</a:t>
            </a:r>
          </a:p>
        </p:txBody>
      </p:sp>
      <p:sp>
        <p:nvSpPr>
          <p:cNvPr id="4720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458200" cy="4114800"/>
          </a:xfrm>
        </p:spPr>
        <p:txBody>
          <a:bodyPr/>
          <a:lstStyle/>
          <a:p>
            <a:r>
              <a:rPr lang="en-US"/>
              <a:t>Example:</a:t>
            </a:r>
          </a:p>
          <a:p>
            <a:pPr>
              <a:buNone/>
            </a:pPr>
            <a:endParaRPr lang="en-US"/>
          </a:p>
          <a:p>
            <a:r>
              <a:rPr lang="en-US"/>
              <a:t>Table scan: B(R) = 2,000 I/</a:t>
            </a:r>
            <a:r>
              <a:rPr lang="en-US" err="1"/>
              <a:t>Os</a:t>
            </a:r>
            <a:endParaRPr lang="en-US"/>
          </a:p>
          <a:p>
            <a:r>
              <a:rPr lang="en-US"/>
              <a:t>Index based selection:</a:t>
            </a:r>
          </a:p>
          <a:p>
            <a:pPr lvl="1"/>
            <a:r>
              <a:rPr lang="en-US"/>
              <a:t>If index is clustered: B(R) * 1/V(</a:t>
            </a:r>
            <a:r>
              <a:rPr lang="en-US" err="1"/>
              <a:t>R,a</a:t>
            </a:r>
            <a:r>
              <a:rPr lang="en-US"/>
              <a:t>) = 100 I/</a:t>
            </a:r>
            <a:r>
              <a:rPr lang="en-US" err="1"/>
              <a:t>Os</a:t>
            </a:r>
            <a:endParaRPr lang="en-US"/>
          </a:p>
          <a:p>
            <a:pPr lvl="1"/>
            <a:r>
              <a:rPr lang="en-US"/>
              <a:t>If index is </a:t>
            </a:r>
            <a:r>
              <a:rPr lang="en-US" err="1"/>
              <a:t>unclustered</a:t>
            </a:r>
            <a:r>
              <a:rPr lang="en-US"/>
              <a:t>: T(R) * 1/V(</a:t>
            </a:r>
            <a:r>
              <a:rPr lang="en-US" err="1"/>
              <a:t>R,a</a:t>
            </a:r>
            <a:r>
              <a:rPr lang="en-US"/>
              <a:t>) = 5,000 I/</a:t>
            </a:r>
            <a:r>
              <a:rPr lang="en-US" err="1"/>
              <a:t>Os</a:t>
            </a:r>
            <a:endParaRPr lang="en-US"/>
          </a:p>
        </p:txBody>
      </p:sp>
      <p:sp>
        <p:nvSpPr>
          <p:cNvPr id="472068" name="Rectangle 4"/>
          <p:cNvSpPr>
            <a:spLocks noChangeArrowheads="1"/>
          </p:cNvSpPr>
          <p:nvPr/>
        </p:nvSpPr>
        <p:spPr bwMode="auto">
          <a:xfrm>
            <a:off x="2895600" y="1741487"/>
            <a:ext cx="2263210" cy="120032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B(R) = 2000</a:t>
            </a:r>
            <a:br>
              <a:rPr lang="en-US">
                <a:solidFill>
                  <a:prstClr val="black"/>
                </a:solidFill>
                <a:latin typeface="Arial"/>
                <a:cs typeface="Arial"/>
              </a:rPr>
            </a:b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T(R) = 100,000</a:t>
            </a:r>
            <a:br>
              <a:rPr lang="en-US">
                <a:solidFill>
                  <a:prstClr val="black"/>
                </a:solidFill>
                <a:latin typeface="Arial"/>
                <a:cs typeface="Arial"/>
              </a:rPr>
            </a:b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V(R, a) = 20</a:t>
            </a:r>
          </a:p>
        </p:txBody>
      </p:sp>
      <p:sp>
        <p:nvSpPr>
          <p:cNvPr id="472069" name="Rectangle 5"/>
          <p:cNvSpPr>
            <a:spLocks noChangeArrowheads="1"/>
          </p:cNvSpPr>
          <p:nvPr/>
        </p:nvSpPr>
        <p:spPr bwMode="auto">
          <a:xfrm>
            <a:off x="5715000" y="1981200"/>
            <a:ext cx="2546140" cy="4308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>
                <a:solidFill>
                  <a:prstClr val="black"/>
                </a:solidFill>
                <a:latin typeface="Arial"/>
                <a:cs typeface="Arial"/>
              </a:rPr>
              <a:t>cost of </a:t>
            </a:r>
            <a:r>
              <a:rPr lang="en-US" err="1">
                <a:solidFill>
                  <a:prstClr val="black"/>
                </a:solidFill>
                <a:latin typeface="Symbol" charset="2"/>
              </a:rPr>
              <a:t>s</a:t>
            </a:r>
            <a:r>
              <a:rPr lang="en-US" baseline="-25000" err="1">
                <a:solidFill>
                  <a:prstClr val="black"/>
                </a:solidFill>
              </a:rPr>
              <a:t>a</a:t>
            </a:r>
            <a:r>
              <a:rPr lang="en-US" baseline="-25000">
                <a:solidFill>
                  <a:prstClr val="black"/>
                </a:solidFill>
              </a:rPr>
              <a:t>=</a:t>
            </a:r>
            <a:r>
              <a:rPr lang="en-US" baseline="-25000" err="1">
                <a:solidFill>
                  <a:prstClr val="black"/>
                </a:solidFill>
              </a:rPr>
              <a:t>v</a:t>
            </a:r>
            <a:r>
              <a:rPr lang="en-US" err="1">
                <a:solidFill>
                  <a:prstClr val="black"/>
                </a:solidFill>
              </a:rPr>
              <a:t>(R</a:t>
            </a:r>
            <a:r>
              <a:rPr lang="en-US">
                <a:solidFill>
                  <a:prstClr val="black"/>
                </a:solidFill>
              </a:rPr>
              <a:t>) = 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5562600"/>
            <a:ext cx="8703976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>
                <a:solidFill>
                  <a:prstClr val="black"/>
                </a:solidFill>
                <a:cs typeface="Arial"/>
              </a:rPr>
              <a:t>Lesson: Don’t build </a:t>
            </a:r>
            <a:r>
              <a:rPr lang="en-US" err="1">
                <a:solidFill>
                  <a:prstClr val="black"/>
                </a:solidFill>
                <a:cs typeface="Arial"/>
              </a:rPr>
              <a:t>unclustered</a:t>
            </a:r>
            <a:r>
              <a:rPr lang="en-US">
                <a:solidFill>
                  <a:prstClr val="black"/>
                </a:solidFill>
                <a:cs typeface="Arial"/>
              </a:rPr>
              <a:t> indexes when V(</a:t>
            </a:r>
            <a:r>
              <a:rPr lang="en-US" err="1">
                <a:solidFill>
                  <a:prstClr val="black"/>
                </a:solidFill>
                <a:cs typeface="Arial"/>
              </a:rPr>
              <a:t>R,a</a:t>
            </a:r>
            <a:r>
              <a:rPr lang="en-US">
                <a:solidFill>
                  <a:prstClr val="black"/>
                </a:solidFill>
                <a:cs typeface="Arial"/>
              </a:rPr>
              <a:t>) is small </a:t>
            </a:r>
            <a:r>
              <a:rPr lang="en-US" smtClean="0">
                <a:solidFill>
                  <a:prstClr val="black"/>
                </a:solidFill>
                <a:cs typeface="Arial"/>
              </a:rPr>
              <a:t>!</a:t>
            </a:r>
            <a:endParaRPr lang="en-US">
              <a:solidFill>
                <a:prstClr val="black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3325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168" name="Rectangle 24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610600" cy="1143000"/>
          </a:xfrm>
          <a:noFill/>
          <a:ln/>
        </p:spPr>
        <p:txBody>
          <a:bodyPr/>
          <a:lstStyle/>
          <a:p>
            <a:r>
              <a:rPr lang="en-US" smtClean="0"/>
              <a:t>Logical Query Plan 2</a:t>
            </a:r>
            <a:endParaRPr lang="en-US"/>
          </a:p>
        </p:txBody>
      </p:sp>
      <p:sp>
        <p:nvSpPr>
          <p:cNvPr id="646146" name="Text Box 2"/>
          <p:cNvSpPr txBox="1">
            <a:spLocks noChangeArrowheads="1"/>
          </p:cNvSpPr>
          <p:nvPr/>
        </p:nvSpPr>
        <p:spPr bwMode="auto">
          <a:xfrm>
            <a:off x="1195964" y="5105400"/>
            <a:ext cx="11257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Supply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46147" name="Text Box 3"/>
          <p:cNvSpPr txBox="1">
            <a:spLocks noChangeArrowheads="1"/>
          </p:cNvSpPr>
          <p:nvPr/>
        </p:nvSpPr>
        <p:spPr bwMode="auto">
          <a:xfrm>
            <a:off x="4314825" y="5181600"/>
            <a:ext cx="13138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Supplier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2710657" y="3200400"/>
            <a:ext cx="943087" cy="584776"/>
            <a:chOff x="2819400" y="3429000"/>
            <a:chExt cx="943087" cy="584776"/>
          </a:xfrm>
        </p:grpSpPr>
        <p:sp>
          <p:nvSpPr>
            <p:cNvPr id="646149" name="Line 5"/>
            <p:cNvSpPr>
              <a:spLocks noChangeShapeType="1"/>
            </p:cNvSpPr>
            <p:nvPr/>
          </p:nvSpPr>
          <p:spPr bwMode="auto">
            <a:xfrm>
              <a:off x="2895600" y="3581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46150" name="Line 6"/>
            <p:cNvSpPr>
              <a:spLocks noChangeShapeType="1"/>
            </p:cNvSpPr>
            <p:nvPr/>
          </p:nvSpPr>
          <p:spPr bwMode="auto">
            <a:xfrm>
              <a:off x="3657600" y="3581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46151" name="Line 7"/>
            <p:cNvSpPr>
              <a:spLocks noChangeShapeType="1"/>
            </p:cNvSpPr>
            <p:nvPr/>
          </p:nvSpPr>
          <p:spPr bwMode="auto">
            <a:xfrm>
              <a:off x="2895600" y="3581400"/>
              <a:ext cx="7620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46152" name="Line 8"/>
            <p:cNvSpPr>
              <a:spLocks noChangeShapeType="1"/>
            </p:cNvSpPr>
            <p:nvPr/>
          </p:nvSpPr>
          <p:spPr bwMode="auto">
            <a:xfrm flipH="1">
              <a:off x="2895600" y="3581400"/>
              <a:ext cx="7620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46153" name="Text Box 9"/>
            <p:cNvSpPr txBox="1">
              <a:spLocks noChangeArrowheads="1"/>
            </p:cNvSpPr>
            <p:nvPr/>
          </p:nvSpPr>
          <p:spPr bwMode="auto">
            <a:xfrm>
              <a:off x="2819400" y="3429000"/>
              <a:ext cx="943087" cy="584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baseline="-25000" smtClean="0">
                <a:solidFill>
                  <a:prstClr val="black"/>
                </a:solidFill>
                <a:latin typeface="Arial"/>
                <a:cs typeface="Arial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baseline="-25000" err="1" smtClean="0">
                  <a:solidFill>
                    <a:prstClr val="black"/>
                  </a:solidFill>
                  <a:latin typeface="Arial"/>
                  <a:cs typeface="Arial"/>
                </a:rPr>
                <a:t>sid</a:t>
              </a:r>
              <a:r>
                <a:rPr lang="en-US" baseline="-25000" smtClean="0">
                  <a:solidFill>
                    <a:prstClr val="black"/>
                  </a:solidFill>
                  <a:latin typeface="Arial"/>
                  <a:cs typeface="Arial"/>
                </a:rPr>
                <a:t> </a:t>
              </a:r>
              <a:r>
                <a:rPr lang="en-US" baseline="-25000">
                  <a:solidFill>
                    <a:prstClr val="black"/>
                  </a:solidFill>
                  <a:latin typeface="Arial"/>
                  <a:cs typeface="Arial"/>
                </a:rPr>
                <a:t>= </a:t>
              </a:r>
              <a:r>
                <a:rPr lang="en-US" baseline="-25000" err="1" smtClean="0">
                  <a:solidFill>
                    <a:prstClr val="black"/>
                  </a:solidFill>
                  <a:latin typeface="Arial"/>
                  <a:cs typeface="Arial"/>
                </a:rPr>
                <a:t>sid</a:t>
              </a:r>
              <a:endParaRPr lang="en-US" baseline="-2500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</p:grpSp>
      <p:sp>
        <p:nvSpPr>
          <p:cNvPr id="646157" name="Text Box 13"/>
          <p:cNvSpPr txBox="1">
            <a:spLocks noChangeArrowheads="1"/>
          </p:cNvSpPr>
          <p:nvPr/>
        </p:nvSpPr>
        <p:spPr bwMode="auto">
          <a:xfrm>
            <a:off x="3505200" y="4191000"/>
            <a:ext cx="29237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smtClean="0">
                <a:solidFill>
                  <a:prstClr val="black"/>
                </a:solidFill>
              </a:rPr>
              <a:t>σ</a:t>
            </a:r>
            <a:r>
              <a:rPr lang="en-US" baseline="-25000" err="1" smtClean="0">
                <a:solidFill>
                  <a:prstClr val="black"/>
                </a:solidFill>
                <a:latin typeface="Arial"/>
                <a:cs typeface="Arial"/>
              </a:rPr>
              <a:t>scity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=‘Seattle</a:t>
            </a:r>
            <a:r>
              <a:rPr lang="en-US" baseline="-25000" smtClean="0">
                <a:solidFill>
                  <a:prstClr val="black"/>
                </a:solidFill>
                <a:latin typeface="Arial"/>
                <a:cs typeface="Arial"/>
              </a:rPr>
              <a:t>’</a:t>
            </a:r>
            <a:r>
              <a:rPr lang="en-US" baseline="-25000" smtClean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  <a:sym typeface="Symbol" charset="2"/>
              </a:rPr>
              <a:t>∧</a:t>
            </a:r>
            <a:r>
              <a:rPr lang="en-US" baseline="-25000" err="1" smtClean="0">
                <a:solidFill>
                  <a:prstClr val="black"/>
                </a:solidFill>
                <a:latin typeface="Arial"/>
                <a:cs typeface="Arial"/>
              </a:rPr>
              <a:t>sstate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=‘WA’</a:t>
            </a:r>
          </a:p>
        </p:txBody>
      </p:sp>
      <p:sp>
        <p:nvSpPr>
          <p:cNvPr id="646158" name="Text Box 14"/>
          <p:cNvSpPr txBox="1">
            <a:spLocks noChangeArrowheads="1"/>
          </p:cNvSpPr>
          <p:nvPr/>
        </p:nvSpPr>
        <p:spPr bwMode="auto">
          <a:xfrm>
            <a:off x="2676293" y="1371600"/>
            <a:ext cx="10118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smtClean="0">
                <a:solidFill>
                  <a:prstClr val="black"/>
                </a:solidFill>
                <a:latin typeface="Arial"/>
                <a:cs typeface="Arial"/>
              </a:rPr>
              <a:t>π</a:t>
            </a:r>
            <a:r>
              <a:rPr lang="en-US" baseline="-25000" err="1" smtClean="0">
                <a:solidFill>
                  <a:prstClr val="black"/>
                </a:solidFill>
                <a:latin typeface="Arial"/>
                <a:cs typeface="Arial"/>
              </a:rPr>
              <a:t>sname</a:t>
            </a:r>
            <a:endParaRPr lang="en-US" baseline="-250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46165" name="Text Box 21"/>
          <p:cNvSpPr txBox="1">
            <a:spLocks noChangeArrowheads="1"/>
          </p:cNvSpPr>
          <p:nvPr/>
        </p:nvSpPr>
        <p:spPr bwMode="auto">
          <a:xfrm>
            <a:off x="1295400" y="4267200"/>
            <a:ext cx="9268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smtClean="0">
                <a:solidFill>
                  <a:prstClr val="black"/>
                </a:solidFill>
              </a:rPr>
              <a:t>σ</a:t>
            </a:r>
            <a:r>
              <a:rPr lang="en-US" baseline="-25000" err="1" smtClean="0">
                <a:solidFill>
                  <a:prstClr val="black"/>
                </a:solidFill>
                <a:latin typeface="Arial"/>
                <a:cs typeface="Arial"/>
              </a:rPr>
              <a:t>pno</a:t>
            </a:r>
            <a:r>
              <a:rPr lang="en-US" baseline="-25000" smtClean="0">
                <a:solidFill>
                  <a:prstClr val="black"/>
                </a:solidFill>
                <a:latin typeface="Arial"/>
                <a:cs typeface="Arial"/>
              </a:rPr>
              <a:t>=2</a:t>
            </a:r>
            <a:endParaRPr lang="en-US" baseline="-250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4343400" y="5715000"/>
            <a:ext cx="1978915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400">
                <a:solidFill>
                  <a:srgbClr val="000000"/>
                </a:solidFill>
                <a:latin typeface="Arial" charset="0"/>
              </a:rPr>
              <a:t>T(</a:t>
            </a: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Supplier) </a:t>
            </a:r>
            <a:r>
              <a:rPr lang="en-US" sz="1400">
                <a:solidFill>
                  <a:srgbClr val="000000"/>
                </a:solidFill>
                <a:latin typeface="Arial" charset="0"/>
              </a:rPr>
              <a:t>= </a:t>
            </a: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1000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B(Supplier) = 100</a:t>
            </a:r>
            <a:br>
              <a:rPr lang="en-US" sz="1400" smtClean="0">
                <a:solidFill>
                  <a:srgbClr val="000000"/>
                </a:solidFill>
                <a:latin typeface="Arial" charset="0"/>
              </a:rPr>
            </a:b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V(Supplier, </a:t>
            </a:r>
            <a:r>
              <a:rPr lang="en-US" sz="1400" err="1" smtClean="0">
                <a:solidFill>
                  <a:srgbClr val="000000"/>
                </a:solidFill>
                <a:latin typeface="Arial" charset="0"/>
              </a:rPr>
              <a:t>scity</a:t>
            </a: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) = 20</a:t>
            </a:r>
            <a:br>
              <a:rPr lang="en-US" sz="1400" smtClean="0">
                <a:solidFill>
                  <a:srgbClr val="000000"/>
                </a:solidFill>
                <a:latin typeface="Arial" charset="0"/>
              </a:rPr>
            </a:b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V(Supplier, state) = 10</a:t>
            </a: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867400" y="1905000"/>
            <a:ext cx="3200400" cy="15696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88900" dir="2700000" algn="tl" rotWithShape="0">
              <a:srgbClr val="000000">
                <a:alpha val="43000"/>
              </a:srgbClr>
            </a:outer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sz="160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sname</a:t>
            </a:r>
            <a:endParaRPr lang="en-US" sz="160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sz="160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Supplier x, Supply y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sz="160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x.sid</a:t>
            </a: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160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y.sid</a:t>
            </a: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and </a:t>
            </a:r>
            <a:r>
              <a:rPr lang="en-US" sz="160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y.pno</a:t>
            </a:r>
            <a:r>
              <a:rPr lang="en-US" sz="160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= 2</a:t>
            </a:r>
            <a:b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and </a:t>
            </a:r>
            <a:r>
              <a:rPr lang="en-US" sz="160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x.scity</a:t>
            </a: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ja-JP" alt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‘</a:t>
            </a: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Seattle</a:t>
            </a:r>
            <a:r>
              <a:rPr lang="ja-JP" alt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’</a:t>
            </a: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and </a:t>
            </a:r>
            <a:r>
              <a:rPr lang="en-US" sz="160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x.sstate</a:t>
            </a: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ja-JP" alt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‘</a:t>
            </a: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WA</a:t>
            </a:r>
            <a:r>
              <a:rPr lang="ja-JP" alt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’</a:t>
            </a:r>
            <a:endParaRPr lang="en-US" sz="160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3" name="Straight Connector 2"/>
          <p:cNvCxnSpPr>
            <a:stCxn id="646147" idx="0"/>
            <a:endCxn id="646157" idx="2"/>
          </p:cNvCxnSpPr>
          <p:nvPr/>
        </p:nvCxnSpPr>
        <p:spPr bwMode="auto">
          <a:xfrm flipH="1" flipV="1">
            <a:off x="4967099" y="4652665"/>
            <a:ext cx="4667" cy="528935"/>
          </a:xfrm>
          <a:prstGeom prst="line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>
            <a:stCxn id="646157" idx="0"/>
            <a:endCxn id="646153" idx="3"/>
          </p:cNvCxnSpPr>
          <p:nvPr/>
        </p:nvCxnSpPr>
        <p:spPr bwMode="auto">
          <a:xfrm flipH="1" flipV="1">
            <a:off x="3653744" y="3492788"/>
            <a:ext cx="1313355" cy="698212"/>
          </a:xfrm>
          <a:prstGeom prst="line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646165" idx="0"/>
            <a:endCxn id="646153" idx="1"/>
          </p:cNvCxnSpPr>
          <p:nvPr/>
        </p:nvCxnSpPr>
        <p:spPr bwMode="auto">
          <a:xfrm flipV="1">
            <a:off x="1758828" y="3492788"/>
            <a:ext cx="951829" cy="774412"/>
          </a:xfrm>
          <a:prstGeom prst="line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646165" idx="2"/>
            <a:endCxn id="646146" idx="0"/>
          </p:cNvCxnSpPr>
          <p:nvPr/>
        </p:nvCxnSpPr>
        <p:spPr bwMode="auto">
          <a:xfrm>
            <a:off x="1758828" y="4728865"/>
            <a:ext cx="1" cy="376535"/>
          </a:xfrm>
          <a:prstGeom prst="line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533400" y="5867400"/>
            <a:ext cx="2216973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>
                <a:solidFill>
                  <a:srgbClr val="000000"/>
                </a:solidFill>
                <a:latin typeface="Arial" charset="0"/>
              </a:rPr>
              <a:t>T(Supply) = </a:t>
            </a: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10000</a:t>
            </a:r>
            <a:r>
              <a:rPr lang="en-US" sz="1600">
                <a:solidFill>
                  <a:srgbClr val="000000"/>
                </a:solidFill>
                <a:latin typeface="Arial" charset="0"/>
              </a:rPr>
              <a:t/>
            </a:r>
            <a:br>
              <a:rPr lang="en-US" sz="1600">
                <a:solidFill>
                  <a:srgbClr val="000000"/>
                </a:solidFill>
                <a:latin typeface="Arial" charset="0"/>
              </a:rPr>
            </a:b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B(Supply) = 100</a:t>
            </a:r>
            <a:br>
              <a:rPr lang="en-US" sz="1600" smtClean="0">
                <a:solidFill>
                  <a:srgbClr val="000000"/>
                </a:solidFill>
                <a:latin typeface="Arial" charset="0"/>
              </a:rPr>
            </a:b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V(Supply, </a:t>
            </a:r>
            <a:r>
              <a:rPr lang="en-US" sz="1600" err="1" smtClean="0">
                <a:solidFill>
                  <a:srgbClr val="000000"/>
                </a:solidFill>
                <a:latin typeface="Arial" charset="0"/>
              </a:rPr>
              <a:t>pno</a:t>
            </a: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) = 2500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0" y="76200"/>
            <a:ext cx="3618411" cy="7017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  <a:defRPr/>
            </a:pP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Supplier(</a:t>
            </a:r>
            <a:r>
              <a:rPr lang="en-US" sz="1800" u="sng" err="1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sid</a:t>
            </a: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, </a:t>
            </a:r>
            <a:r>
              <a:rPr lang="en-US" sz="1800" err="1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sname</a:t>
            </a: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, </a:t>
            </a:r>
            <a:r>
              <a:rPr lang="en-US" sz="1800" err="1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scity</a:t>
            </a: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, </a:t>
            </a:r>
            <a:r>
              <a:rPr lang="en-US" sz="1800" err="1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sstate</a:t>
            </a: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)</a:t>
            </a:r>
          </a:p>
          <a:p>
            <a:pPr>
              <a:buNone/>
              <a:defRPr/>
            </a:pP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Supply(</a:t>
            </a:r>
            <a:r>
              <a:rPr lang="en-US" sz="1800" u="sng" err="1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sid</a:t>
            </a:r>
            <a:r>
              <a:rPr lang="en-US" sz="1800" u="sng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, </a:t>
            </a:r>
            <a:r>
              <a:rPr lang="en-US" sz="1800" u="sng" err="1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pno</a:t>
            </a: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, quantity)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315200" y="6019800"/>
            <a:ext cx="940281" cy="461665"/>
          </a:xfrm>
          <a:prstGeom prst="rect">
            <a:avLst/>
          </a:prstGeom>
          <a:solidFill>
            <a:srgbClr val="FFF0CC"/>
          </a:solidFill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mtClean="0">
                <a:latin typeface="+mn-lt"/>
              </a:rPr>
              <a:t>M=11</a:t>
            </a:r>
          </a:p>
        </p:txBody>
      </p:sp>
      <p:cxnSp>
        <p:nvCxnSpPr>
          <p:cNvPr id="60" name="Straight Connector 59"/>
          <p:cNvCxnSpPr>
            <a:stCxn id="646153" idx="0"/>
            <a:endCxn id="646158" idx="2"/>
          </p:cNvCxnSpPr>
          <p:nvPr/>
        </p:nvCxnSpPr>
        <p:spPr bwMode="auto">
          <a:xfrm flipV="1">
            <a:off x="3182201" y="1833265"/>
            <a:ext cx="0" cy="1367135"/>
          </a:xfrm>
          <a:prstGeom prst="line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10773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168" name="Rectangle 24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610600" cy="1143000"/>
          </a:xfrm>
          <a:noFill/>
          <a:ln/>
        </p:spPr>
        <p:txBody>
          <a:bodyPr/>
          <a:lstStyle/>
          <a:p>
            <a:r>
              <a:rPr lang="en-US" smtClean="0"/>
              <a:t>Logical Query Plan 2</a:t>
            </a:r>
            <a:endParaRPr lang="en-US"/>
          </a:p>
        </p:txBody>
      </p:sp>
      <p:sp>
        <p:nvSpPr>
          <p:cNvPr id="646146" name="Text Box 2"/>
          <p:cNvSpPr txBox="1">
            <a:spLocks noChangeArrowheads="1"/>
          </p:cNvSpPr>
          <p:nvPr/>
        </p:nvSpPr>
        <p:spPr bwMode="auto">
          <a:xfrm>
            <a:off x="1195964" y="5105400"/>
            <a:ext cx="11257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Supply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46147" name="Text Box 3"/>
          <p:cNvSpPr txBox="1">
            <a:spLocks noChangeArrowheads="1"/>
          </p:cNvSpPr>
          <p:nvPr/>
        </p:nvSpPr>
        <p:spPr bwMode="auto">
          <a:xfrm>
            <a:off x="4314825" y="5181600"/>
            <a:ext cx="13138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Supplier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2710657" y="3200400"/>
            <a:ext cx="943087" cy="584776"/>
            <a:chOff x="2819400" y="3429000"/>
            <a:chExt cx="943087" cy="584776"/>
          </a:xfrm>
        </p:grpSpPr>
        <p:sp>
          <p:nvSpPr>
            <p:cNvPr id="646149" name="Line 5"/>
            <p:cNvSpPr>
              <a:spLocks noChangeShapeType="1"/>
            </p:cNvSpPr>
            <p:nvPr/>
          </p:nvSpPr>
          <p:spPr bwMode="auto">
            <a:xfrm>
              <a:off x="2895600" y="3581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46150" name="Line 6"/>
            <p:cNvSpPr>
              <a:spLocks noChangeShapeType="1"/>
            </p:cNvSpPr>
            <p:nvPr/>
          </p:nvSpPr>
          <p:spPr bwMode="auto">
            <a:xfrm>
              <a:off x="3657600" y="3581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46151" name="Line 7"/>
            <p:cNvSpPr>
              <a:spLocks noChangeShapeType="1"/>
            </p:cNvSpPr>
            <p:nvPr/>
          </p:nvSpPr>
          <p:spPr bwMode="auto">
            <a:xfrm>
              <a:off x="2895600" y="3581400"/>
              <a:ext cx="7620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46152" name="Line 8"/>
            <p:cNvSpPr>
              <a:spLocks noChangeShapeType="1"/>
            </p:cNvSpPr>
            <p:nvPr/>
          </p:nvSpPr>
          <p:spPr bwMode="auto">
            <a:xfrm flipH="1">
              <a:off x="2895600" y="3581400"/>
              <a:ext cx="7620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46153" name="Text Box 9"/>
            <p:cNvSpPr txBox="1">
              <a:spLocks noChangeArrowheads="1"/>
            </p:cNvSpPr>
            <p:nvPr/>
          </p:nvSpPr>
          <p:spPr bwMode="auto">
            <a:xfrm>
              <a:off x="2819400" y="3429000"/>
              <a:ext cx="943087" cy="584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baseline="-25000" smtClean="0">
                <a:solidFill>
                  <a:prstClr val="black"/>
                </a:solidFill>
                <a:latin typeface="Arial"/>
                <a:cs typeface="Arial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baseline="-25000" err="1" smtClean="0">
                  <a:solidFill>
                    <a:prstClr val="black"/>
                  </a:solidFill>
                  <a:latin typeface="Arial"/>
                  <a:cs typeface="Arial"/>
                </a:rPr>
                <a:t>sid</a:t>
              </a:r>
              <a:r>
                <a:rPr lang="en-US" baseline="-25000" smtClean="0">
                  <a:solidFill>
                    <a:prstClr val="black"/>
                  </a:solidFill>
                  <a:latin typeface="Arial"/>
                  <a:cs typeface="Arial"/>
                </a:rPr>
                <a:t> </a:t>
              </a:r>
              <a:r>
                <a:rPr lang="en-US" baseline="-25000">
                  <a:solidFill>
                    <a:prstClr val="black"/>
                  </a:solidFill>
                  <a:latin typeface="Arial"/>
                  <a:cs typeface="Arial"/>
                </a:rPr>
                <a:t>= </a:t>
              </a:r>
              <a:r>
                <a:rPr lang="en-US" baseline="-25000" err="1" smtClean="0">
                  <a:solidFill>
                    <a:prstClr val="black"/>
                  </a:solidFill>
                  <a:latin typeface="Arial"/>
                  <a:cs typeface="Arial"/>
                </a:rPr>
                <a:t>sid</a:t>
              </a:r>
              <a:endParaRPr lang="en-US" baseline="-2500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</p:grpSp>
      <p:sp>
        <p:nvSpPr>
          <p:cNvPr id="646157" name="Text Box 13"/>
          <p:cNvSpPr txBox="1">
            <a:spLocks noChangeArrowheads="1"/>
          </p:cNvSpPr>
          <p:nvPr/>
        </p:nvSpPr>
        <p:spPr bwMode="auto">
          <a:xfrm>
            <a:off x="3505200" y="4191000"/>
            <a:ext cx="29237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smtClean="0">
                <a:solidFill>
                  <a:prstClr val="black"/>
                </a:solidFill>
              </a:rPr>
              <a:t>σ</a:t>
            </a:r>
            <a:r>
              <a:rPr lang="en-US" baseline="-25000" err="1" smtClean="0">
                <a:solidFill>
                  <a:prstClr val="black"/>
                </a:solidFill>
                <a:latin typeface="Arial"/>
                <a:cs typeface="Arial"/>
              </a:rPr>
              <a:t>scity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=‘Seattle</a:t>
            </a:r>
            <a:r>
              <a:rPr lang="en-US" baseline="-25000" smtClean="0">
                <a:solidFill>
                  <a:prstClr val="black"/>
                </a:solidFill>
                <a:latin typeface="Arial"/>
                <a:cs typeface="Arial"/>
              </a:rPr>
              <a:t>’</a:t>
            </a:r>
            <a:r>
              <a:rPr lang="en-US" baseline="-25000" smtClean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  <a:sym typeface="Symbol" charset="2"/>
              </a:rPr>
              <a:t>∧</a:t>
            </a:r>
            <a:r>
              <a:rPr lang="en-US" baseline="-25000" err="1" smtClean="0">
                <a:solidFill>
                  <a:prstClr val="black"/>
                </a:solidFill>
                <a:latin typeface="Arial"/>
                <a:cs typeface="Arial"/>
              </a:rPr>
              <a:t>sstate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=‘WA’</a:t>
            </a:r>
          </a:p>
        </p:txBody>
      </p:sp>
      <p:sp>
        <p:nvSpPr>
          <p:cNvPr id="646158" name="Text Box 14"/>
          <p:cNvSpPr txBox="1">
            <a:spLocks noChangeArrowheads="1"/>
          </p:cNvSpPr>
          <p:nvPr/>
        </p:nvSpPr>
        <p:spPr bwMode="auto">
          <a:xfrm>
            <a:off x="2676293" y="1371600"/>
            <a:ext cx="10118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smtClean="0">
                <a:solidFill>
                  <a:prstClr val="black"/>
                </a:solidFill>
                <a:latin typeface="Arial"/>
                <a:cs typeface="Arial"/>
              </a:rPr>
              <a:t>π</a:t>
            </a:r>
            <a:r>
              <a:rPr lang="en-US" baseline="-25000" err="1" smtClean="0">
                <a:solidFill>
                  <a:prstClr val="black"/>
                </a:solidFill>
                <a:latin typeface="Arial"/>
                <a:cs typeface="Arial"/>
              </a:rPr>
              <a:t>sname</a:t>
            </a:r>
            <a:endParaRPr lang="en-US" baseline="-250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46165" name="Text Box 21"/>
          <p:cNvSpPr txBox="1">
            <a:spLocks noChangeArrowheads="1"/>
          </p:cNvSpPr>
          <p:nvPr/>
        </p:nvSpPr>
        <p:spPr bwMode="auto">
          <a:xfrm>
            <a:off x="1295400" y="4267200"/>
            <a:ext cx="9268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smtClean="0">
                <a:solidFill>
                  <a:prstClr val="black"/>
                </a:solidFill>
              </a:rPr>
              <a:t>σ</a:t>
            </a:r>
            <a:r>
              <a:rPr lang="en-US" baseline="-25000" err="1" smtClean="0">
                <a:solidFill>
                  <a:prstClr val="black"/>
                </a:solidFill>
                <a:latin typeface="Arial"/>
                <a:cs typeface="Arial"/>
              </a:rPr>
              <a:t>pno</a:t>
            </a:r>
            <a:r>
              <a:rPr lang="en-US" baseline="-25000" smtClean="0">
                <a:solidFill>
                  <a:prstClr val="black"/>
                </a:solidFill>
                <a:latin typeface="Arial"/>
                <a:cs typeface="Arial"/>
              </a:rPr>
              <a:t>=2</a:t>
            </a:r>
            <a:endParaRPr lang="en-US" baseline="-250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4343400" y="5715000"/>
            <a:ext cx="1978915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400">
                <a:solidFill>
                  <a:srgbClr val="000000"/>
                </a:solidFill>
                <a:latin typeface="Arial" charset="0"/>
              </a:rPr>
              <a:t>T(</a:t>
            </a: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Supplier) </a:t>
            </a:r>
            <a:r>
              <a:rPr lang="en-US" sz="1400">
                <a:solidFill>
                  <a:srgbClr val="000000"/>
                </a:solidFill>
                <a:latin typeface="Arial" charset="0"/>
              </a:rPr>
              <a:t>= </a:t>
            </a: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1000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B(Supplier) = 100</a:t>
            </a:r>
            <a:br>
              <a:rPr lang="en-US" sz="1400" smtClean="0">
                <a:solidFill>
                  <a:srgbClr val="000000"/>
                </a:solidFill>
                <a:latin typeface="Arial" charset="0"/>
              </a:rPr>
            </a:b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V(Supplier, </a:t>
            </a:r>
            <a:r>
              <a:rPr lang="en-US" sz="1400" err="1" smtClean="0">
                <a:solidFill>
                  <a:srgbClr val="000000"/>
                </a:solidFill>
                <a:latin typeface="Arial" charset="0"/>
              </a:rPr>
              <a:t>scity</a:t>
            </a: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) = 20</a:t>
            </a:r>
            <a:br>
              <a:rPr lang="en-US" sz="1400" smtClean="0">
                <a:solidFill>
                  <a:srgbClr val="000000"/>
                </a:solidFill>
                <a:latin typeface="Arial" charset="0"/>
              </a:rPr>
            </a:b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V(Supplier, state) = 10</a:t>
            </a: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867400" y="1905000"/>
            <a:ext cx="3200400" cy="15696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88900" dir="2700000" algn="tl" rotWithShape="0">
              <a:srgbClr val="000000">
                <a:alpha val="43000"/>
              </a:srgbClr>
            </a:outer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sz="160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sname</a:t>
            </a:r>
            <a:endParaRPr lang="en-US" sz="160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sz="160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Supplier x, Supply y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sz="160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x.sid</a:t>
            </a: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160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y.sid</a:t>
            </a: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and </a:t>
            </a:r>
            <a:r>
              <a:rPr lang="en-US" sz="160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y.pno</a:t>
            </a:r>
            <a:r>
              <a:rPr lang="en-US" sz="160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= 2</a:t>
            </a:r>
            <a:b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and </a:t>
            </a:r>
            <a:r>
              <a:rPr lang="en-US" sz="160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x.scity</a:t>
            </a: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ja-JP" alt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‘</a:t>
            </a: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Seattle</a:t>
            </a:r>
            <a:r>
              <a:rPr lang="ja-JP" alt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’</a:t>
            </a: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and </a:t>
            </a:r>
            <a:r>
              <a:rPr lang="en-US" sz="160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x.sstate</a:t>
            </a: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ja-JP" alt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‘</a:t>
            </a: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WA</a:t>
            </a:r>
            <a:r>
              <a:rPr lang="ja-JP" alt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’</a:t>
            </a:r>
            <a:endParaRPr lang="en-US" sz="160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3" name="Straight Connector 2"/>
          <p:cNvCxnSpPr>
            <a:stCxn id="646147" idx="0"/>
            <a:endCxn id="646157" idx="2"/>
          </p:cNvCxnSpPr>
          <p:nvPr/>
        </p:nvCxnSpPr>
        <p:spPr bwMode="auto">
          <a:xfrm flipH="1" flipV="1">
            <a:off x="4967099" y="4652665"/>
            <a:ext cx="4667" cy="528935"/>
          </a:xfrm>
          <a:prstGeom prst="line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>
            <a:stCxn id="646157" idx="0"/>
            <a:endCxn id="646153" idx="3"/>
          </p:cNvCxnSpPr>
          <p:nvPr/>
        </p:nvCxnSpPr>
        <p:spPr bwMode="auto">
          <a:xfrm flipH="1" flipV="1">
            <a:off x="3653744" y="3492788"/>
            <a:ext cx="1313355" cy="698212"/>
          </a:xfrm>
          <a:prstGeom prst="line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646165" idx="0"/>
            <a:endCxn id="646153" idx="1"/>
          </p:cNvCxnSpPr>
          <p:nvPr/>
        </p:nvCxnSpPr>
        <p:spPr bwMode="auto">
          <a:xfrm flipV="1">
            <a:off x="1758828" y="3492788"/>
            <a:ext cx="951829" cy="774412"/>
          </a:xfrm>
          <a:prstGeom prst="line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646165" idx="2"/>
            <a:endCxn id="646146" idx="0"/>
          </p:cNvCxnSpPr>
          <p:nvPr/>
        </p:nvCxnSpPr>
        <p:spPr bwMode="auto">
          <a:xfrm>
            <a:off x="1758828" y="4728865"/>
            <a:ext cx="1" cy="376535"/>
          </a:xfrm>
          <a:prstGeom prst="line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533400" y="5867400"/>
            <a:ext cx="2216973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>
                <a:solidFill>
                  <a:srgbClr val="000000"/>
                </a:solidFill>
                <a:latin typeface="Arial" charset="0"/>
              </a:rPr>
              <a:t>T(Supply) = </a:t>
            </a: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10000</a:t>
            </a:r>
            <a:r>
              <a:rPr lang="en-US" sz="1600">
                <a:solidFill>
                  <a:srgbClr val="000000"/>
                </a:solidFill>
                <a:latin typeface="Arial" charset="0"/>
              </a:rPr>
              <a:t/>
            </a:r>
            <a:br>
              <a:rPr lang="en-US" sz="1600">
                <a:solidFill>
                  <a:srgbClr val="000000"/>
                </a:solidFill>
                <a:latin typeface="Arial" charset="0"/>
              </a:rPr>
            </a:b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B(Supply) = 100</a:t>
            </a:r>
            <a:br>
              <a:rPr lang="en-US" sz="1600" smtClean="0">
                <a:solidFill>
                  <a:srgbClr val="000000"/>
                </a:solidFill>
                <a:latin typeface="Arial" charset="0"/>
              </a:rPr>
            </a:b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V(Supply, </a:t>
            </a:r>
            <a:r>
              <a:rPr lang="en-US" sz="1600" err="1" smtClean="0">
                <a:solidFill>
                  <a:srgbClr val="000000"/>
                </a:solidFill>
                <a:latin typeface="Arial" charset="0"/>
              </a:rPr>
              <a:t>pno</a:t>
            </a: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) = 2500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0" y="76200"/>
            <a:ext cx="3618411" cy="7017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  <a:defRPr/>
            </a:pP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Supplier(</a:t>
            </a:r>
            <a:r>
              <a:rPr lang="en-US" sz="1800" u="sng" err="1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sid</a:t>
            </a: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, </a:t>
            </a:r>
            <a:r>
              <a:rPr lang="en-US" sz="1800" err="1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sname</a:t>
            </a: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, </a:t>
            </a:r>
            <a:r>
              <a:rPr lang="en-US" sz="1800" err="1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scity</a:t>
            </a: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, </a:t>
            </a:r>
            <a:r>
              <a:rPr lang="en-US" sz="1800" err="1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sstate</a:t>
            </a: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)</a:t>
            </a:r>
          </a:p>
          <a:p>
            <a:pPr>
              <a:buNone/>
              <a:defRPr/>
            </a:pP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Supply(</a:t>
            </a:r>
            <a:r>
              <a:rPr lang="en-US" sz="1800" u="sng" err="1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sid</a:t>
            </a:r>
            <a:r>
              <a:rPr lang="en-US" sz="1800" u="sng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, </a:t>
            </a:r>
            <a:r>
              <a:rPr lang="en-US" sz="1800" u="sng" err="1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pno</a:t>
            </a: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, quantity)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315200" y="6019800"/>
            <a:ext cx="940281" cy="461665"/>
          </a:xfrm>
          <a:prstGeom prst="rect">
            <a:avLst/>
          </a:prstGeom>
          <a:solidFill>
            <a:srgbClr val="FFF0CC"/>
          </a:solidFill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mtClean="0">
                <a:latin typeface="+mn-lt"/>
              </a:rPr>
              <a:t>M=11</a:t>
            </a:r>
          </a:p>
        </p:txBody>
      </p:sp>
      <p:cxnSp>
        <p:nvCxnSpPr>
          <p:cNvPr id="60" name="Straight Connector 59"/>
          <p:cNvCxnSpPr>
            <a:stCxn id="646153" idx="0"/>
            <a:endCxn id="646158" idx="2"/>
          </p:cNvCxnSpPr>
          <p:nvPr/>
        </p:nvCxnSpPr>
        <p:spPr bwMode="auto">
          <a:xfrm flipV="1">
            <a:off x="3182201" y="1833265"/>
            <a:ext cx="0" cy="1367135"/>
          </a:xfrm>
          <a:prstGeom prst="line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1295400" y="3657600"/>
            <a:ext cx="654246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eaLnBrk="1" hangingPunct="1">
              <a:spcBef>
                <a:spcPct val="0"/>
              </a:spcBef>
              <a:buFontTx/>
              <a:buNone/>
              <a:defRPr sz="1600">
                <a:solidFill>
                  <a:srgbClr val="000000"/>
                </a:solidFill>
                <a:latin typeface="Arial" charset="0"/>
              </a:defRPr>
            </a:lvl1pPr>
          </a:lstStyle>
          <a:p>
            <a:r>
              <a:rPr lang="en-US" smtClean="0"/>
              <a:t>T </a:t>
            </a:r>
            <a:r>
              <a:rPr lang="en-US"/>
              <a:t>= </a:t>
            </a:r>
            <a:r>
              <a:rPr lang="en-US" smtClean="0"/>
              <a:t>4</a:t>
            </a:r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4572000" y="3581400"/>
            <a:ext cx="600946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eaLnBrk="1" hangingPunct="1">
              <a:spcBef>
                <a:spcPct val="0"/>
              </a:spcBef>
              <a:buFontTx/>
              <a:buNone/>
              <a:defRPr sz="1600">
                <a:solidFill>
                  <a:srgbClr val="000000"/>
                </a:solidFill>
                <a:latin typeface="Arial" charset="0"/>
              </a:defRPr>
            </a:lvl1pPr>
          </a:lstStyle>
          <a:p>
            <a:r>
              <a:rPr lang="en-US" smtClean="0"/>
              <a:t>T= 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54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168" name="Rectangle 24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610600" cy="1143000"/>
          </a:xfrm>
          <a:noFill/>
          <a:ln/>
        </p:spPr>
        <p:txBody>
          <a:bodyPr/>
          <a:lstStyle/>
          <a:p>
            <a:r>
              <a:rPr lang="en-US" smtClean="0"/>
              <a:t>Logical Query Plan 2</a:t>
            </a:r>
            <a:endParaRPr lang="en-US"/>
          </a:p>
        </p:txBody>
      </p:sp>
      <p:sp>
        <p:nvSpPr>
          <p:cNvPr id="646146" name="Text Box 2"/>
          <p:cNvSpPr txBox="1">
            <a:spLocks noChangeArrowheads="1"/>
          </p:cNvSpPr>
          <p:nvPr/>
        </p:nvSpPr>
        <p:spPr bwMode="auto">
          <a:xfrm>
            <a:off x="1195964" y="5105400"/>
            <a:ext cx="11257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Supply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46147" name="Text Box 3"/>
          <p:cNvSpPr txBox="1">
            <a:spLocks noChangeArrowheads="1"/>
          </p:cNvSpPr>
          <p:nvPr/>
        </p:nvSpPr>
        <p:spPr bwMode="auto">
          <a:xfrm>
            <a:off x="4314825" y="5181600"/>
            <a:ext cx="13138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Supplier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2710657" y="3200400"/>
            <a:ext cx="943087" cy="584776"/>
            <a:chOff x="2819400" y="3429000"/>
            <a:chExt cx="943087" cy="584776"/>
          </a:xfrm>
        </p:grpSpPr>
        <p:sp>
          <p:nvSpPr>
            <p:cNvPr id="646149" name="Line 5"/>
            <p:cNvSpPr>
              <a:spLocks noChangeShapeType="1"/>
            </p:cNvSpPr>
            <p:nvPr/>
          </p:nvSpPr>
          <p:spPr bwMode="auto">
            <a:xfrm>
              <a:off x="2895600" y="3581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46150" name="Line 6"/>
            <p:cNvSpPr>
              <a:spLocks noChangeShapeType="1"/>
            </p:cNvSpPr>
            <p:nvPr/>
          </p:nvSpPr>
          <p:spPr bwMode="auto">
            <a:xfrm>
              <a:off x="3657600" y="3581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46151" name="Line 7"/>
            <p:cNvSpPr>
              <a:spLocks noChangeShapeType="1"/>
            </p:cNvSpPr>
            <p:nvPr/>
          </p:nvSpPr>
          <p:spPr bwMode="auto">
            <a:xfrm>
              <a:off x="2895600" y="3581400"/>
              <a:ext cx="7620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46152" name="Line 8"/>
            <p:cNvSpPr>
              <a:spLocks noChangeShapeType="1"/>
            </p:cNvSpPr>
            <p:nvPr/>
          </p:nvSpPr>
          <p:spPr bwMode="auto">
            <a:xfrm flipH="1">
              <a:off x="2895600" y="3581400"/>
              <a:ext cx="7620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46153" name="Text Box 9"/>
            <p:cNvSpPr txBox="1">
              <a:spLocks noChangeArrowheads="1"/>
            </p:cNvSpPr>
            <p:nvPr/>
          </p:nvSpPr>
          <p:spPr bwMode="auto">
            <a:xfrm>
              <a:off x="2819400" y="3429000"/>
              <a:ext cx="943087" cy="584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baseline="-25000" smtClean="0">
                <a:solidFill>
                  <a:prstClr val="black"/>
                </a:solidFill>
                <a:latin typeface="Arial"/>
                <a:cs typeface="Arial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baseline="-25000" err="1" smtClean="0">
                  <a:solidFill>
                    <a:prstClr val="black"/>
                  </a:solidFill>
                  <a:latin typeface="Arial"/>
                  <a:cs typeface="Arial"/>
                </a:rPr>
                <a:t>sid</a:t>
              </a:r>
              <a:r>
                <a:rPr lang="en-US" baseline="-25000" smtClean="0">
                  <a:solidFill>
                    <a:prstClr val="black"/>
                  </a:solidFill>
                  <a:latin typeface="Arial"/>
                  <a:cs typeface="Arial"/>
                </a:rPr>
                <a:t> </a:t>
              </a:r>
              <a:r>
                <a:rPr lang="en-US" baseline="-25000">
                  <a:solidFill>
                    <a:prstClr val="black"/>
                  </a:solidFill>
                  <a:latin typeface="Arial"/>
                  <a:cs typeface="Arial"/>
                </a:rPr>
                <a:t>= </a:t>
              </a:r>
              <a:r>
                <a:rPr lang="en-US" baseline="-25000" err="1" smtClean="0">
                  <a:solidFill>
                    <a:prstClr val="black"/>
                  </a:solidFill>
                  <a:latin typeface="Arial"/>
                  <a:cs typeface="Arial"/>
                </a:rPr>
                <a:t>sid</a:t>
              </a:r>
              <a:endParaRPr lang="en-US" baseline="-2500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</p:grpSp>
      <p:sp>
        <p:nvSpPr>
          <p:cNvPr id="646157" name="Text Box 13"/>
          <p:cNvSpPr txBox="1">
            <a:spLocks noChangeArrowheads="1"/>
          </p:cNvSpPr>
          <p:nvPr/>
        </p:nvSpPr>
        <p:spPr bwMode="auto">
          <a:xfrm>
            <a:off x="3505200" y="4191000"/>
            <a:ext cx="29237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smtClean="0">
                <a:solidFill>
                  <a:prstClr val="black"/>
                </a:solidFill>
              </a:rPr>
              <a:t>σ</a:t>
            </a:r>
            <a:r>
              <a:rPr lang="en-US" baseline="-25000" err="1" smtClean="0">
                <a:solidFill>
                  <a:prstClr val="black"/>
                </a:solidFill>
                <a:latin typeface="Arial"/>
                <a:cs typeface="Arial"/>
              </a:rPr>
              <a:t>scity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=‘Seattle</a:t>
            </a:r>
            <a:r>
              <a:rPr lang="en-US" baseline="-25000" smtClean="0">
                <a:solidFill>
                  <a:prstClr val="black"/>
                </a:solidFill>
                <a:latin typeface="Arial"/>
                <a:cs typeface="Arial"/>
              </a:rPr>
              <a:t>’</a:t>
            </a:r>
            <a:r>
              <a:rPr lang="en-US" baseline="-25000" smtClean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  <a:sym typeface="Symbol" charset="2"/>
              </a:rPr>
              <a:t>∧</a:t>
            </a:r>
            <a:r>
              <a:rPr lang="en-US" baseline="-25000" err="1" smtClean="0">
                <a:solidFill>
                  <a:prstClr val="black"/>
                </a:solidFill>
                <a:latin typeface="Arial"/>
                <a:cs typeface="Arial"/>
              </a:rPr>
              <a:t>sstate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=‘WA’</a:t>
            </a:r>
          </a:p>
        </p:txBody>
      </p:sp>
      <p:sp>
        <p:nvSpPr>
          <p:cNvPr id="646158" name="Text Box 14"/>
          <p:cNvSpPr txBox="1">
            <a:spLocks noChangeArrowheads="1"/>
          </p:cNvSpPr>
          <p:nvPr/>
        </p:nvSpPr>
        <p:spPr bwMode="auto">
          <a:xfrm>
            <a:off x="2676293" y="1371600"/>
            <a:ext cx="10118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smtClean="0">
                <a:solidFill>
                  <a:prstClr val="black"/>
                </a:solidFill>
                <a:latin typeface="Arial"/>
                <a:cs typeface="Arial"/>
              </a:rPr>
              <a:t>π</a:t>
            </a:r>
            <a:r>
              <a:rPr lang="en-US" baseline="-25000" err="1" smtClean="0">
                <a:solidFill>
                  <a:prstClr val="black"/>
                </a:solidFill>
                <a:latin typeface="Arial"/>
                <a:cs typeface="Arial"/>
              </a:rPr>
              <a:t>sname</a:t>
            </a:r>
            <a:endParaRPr lang="en-US" baseline="-250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46165" name="Text Box 21"/>
          <p:cNvSpPr txBox="1">
            <a:spLocks noChangeArrowheads="1"/>
          </p:cNvSpPr>
          <p:nvPr/>
        </p:nvSpPr>
        <p:spPr bwMode="auto">
          <a:xfrm>
            <a:off x="1295400" y="4267200"/>
            <a:ext cx="9268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smtClean="0">
                <a:solidFill>
                  <a:prstClr val="black"/>
                </a:solidFill>
              </a:rPr>
              <a:t>σ</a:t>
            </a:r>
            <a:r>
              <a:rPr lang="en-US" baseline="-25000" err="1" smtClean="0">
                <a:solidFill>
                  <a:prstClr val="black"/>
                </a:solidFill>
                <a:latin typeface="Arial"/>
                <a:cs typeface="Arial"/>
              </a:rPr>
              <a:t>pno</a:t>
            </a:r>
            <a:r>
              <a:rPr lang="en-US" baseline="-25000" smtClean="0">
                <a:solidFill>
                  <a:prstClr val="black"/>
                </a:solidFill>
                <a:latin typeface="Arial"/>
                <a:cs typeface="Arial"/>
              </a:rPr>
              <a:t>=2</a:t>
            </a:r>
            <a:endParaRPr lang="en-US" baseline="-250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4343400" y="5715000"/>
            <a:ext cx="1978915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400">
                <a:solidFill>
                  <a:srgbClr val="000000"/>
                </a:solidFill>
                <a:latin typeface="Arial" charset="0"/>
              </a:rPr>
              <a:t>T(</a:t>
            </a: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Supplier) </a:t>
            </a:r>
            <a:r>
              <a:rPr lang="en-US" sz="1400">
                <a:solidFill>
                  <a:srgbClr val="000000"/>
                </a:solidFill>
                <a:latin typeface="Arial" charset="0"/>
              </a:rPr>
              <a:t>= </a:t>
            </a: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1000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B(Supplier) = 100</a:t>
            </a:r>
            <a:br>
              <a:rPr lang="en-US" sz="1400" smtClean="0">
                <a:solidFill>
                  <a:srgbClr val="000000"/>
                </a:solidFill>
                <a:latin typeface="Arial" charset="0"/>
              </a:rPr>
            </a:b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V(Supplier, </a:t>
            </a:r>
            <a:r>
              <a:rPr lang="en-US" sz="1400" err="1" smtClean="0">
                <a:solidFill>
                  <a:srgbClr val="000000"/>
                </a:solidFill>
                <a:latin typeface="Arial" charset="0"/>
              </a:rPr>
              <a:t>scity</a:t>
            </a: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) = 20</a:t>
            </a:r>
            <a:br>
              <a:rPr lang="en-US" sz="1400" smtClean="0">
                <a:solidFill>
                  <a:srgbClr val="000000"/>
                </a:solidFill>
                <a:latin typeface="Arial" charset="0"/>
              </a:rPr>
            </a:b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V(Supplier, state) = 10</a:t>
            </a: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867400" y="1905000"/>
            <a:ext cx="3200400" cy="15696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88900" dir="2700000" algn="tl" rotWithShape="0">
              <a:srgbClr val="000000">
                <a:alpha val="43000"/>
              </a:srgbClr>
            </a:outer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sz="160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sname</a:t>
            </a:r>
            <a:endParaRPr lang="en-US" sz="160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sz="160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Supplier x, Supply y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sz="160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x.sid</a:t>
            </a: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160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y.sid</a:t>
            </a: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and </a:t>
            </a:r>
            <a:r>
              <a:rPr lang="en-US" sz="160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y.pno</a:t>
            </a:r>
            <a:r>
              <a:rPr lang="en-US" sz="160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= 2</a:t>
            </a:r>
            <a:b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and </a:t>
            </a:r>
            <a:r>
              <a:rPr lang="en-US" sz="160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x.scity</a:t>
            </a: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ja-JP" alt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‘</a:t>
            </a: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Seattle</a:t>
            </a:r>
            <a:r>
              <a:rPr lang="ja-JP" alt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’</a:t>
            </a: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and </a:t>
            </a:r>
            <a:r>
              <a:rPr lang="en-US" sz="160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x.sstate</a:t>
            </a: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ja-JP" alt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‘</a:t>
            </a: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WA</a:t>
            </a:r>
            <a:r>
              <a:rPr lang="ja-JP" alt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’</a:t>
            </a:r>
            <a:endParaRPr lang="en-US" sz="160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3" name="Straight Connector 2"/>
          <p:cNvCxnSpPr>
            <a:stCxn id="646147" idx="0"/>
            <a:endCxn id="646157" idx="2"/>
          </p:cNvCxnSpPr>
          <p:nvPr/>
        </p:nvCxnSpPr>
        <p:spPr bwMode="auto">
          <a:xfrm flipH="1" flipV="1">
            <a:off x="4967099" y="4652665"/>
            <a:ext cx="4667" cy="528935"/>
          </a:xfrm>
          <a:prstGeom prst="line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>
            <a:stCxn id="646157" idx="0"/>
            <a:endCxn id="646153" idx="3"/>
          </p:cNvCxnSpPr>
          <p:nvPr/>
        </p:nvCxnSpPr>
        <p:spPr bwMode="auto">
          <a:xfrm flipH="1" flipV="1">
            <a:off x="3653744" y="3492788"/>
            <a:ext cx="1313355" cy="698212"/>
          </a:xfrm>
          <a:prstGeom prst="line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646165" idx="0"/>
            <a:endCxn id="646153" idx="1"/>
          </p:cNvCxnSpPr>
          <p:nvPr/>
        </p:nvCxnSpPr>
        <p:spPr bwMode="auto">
          <a:xfrm flipV="1">
            <a:off x="1758828" y="3492788"/>
            <a:ext cx="951829" cy="774412"/>
          </a:xfrm>
          <a:prstGeom prst="line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646165" idx="2"/>
            <a:endCxn id="646146" idx="0"/>
          </p:cNvCxnSpPr>
          <p:nvPr/>
        </p:nvCxnSpPr>
        <p:spPr bwMode="auto">
          <a:xfrm>
            <a:off x="1758828" y="4728865"/>
            <a:ext cx="1" cy="376535"/>
          </a:xfrm>
          <a:prstGeom prst="line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533400" y="5867400"/>
            <a:ext cx="2216973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>
                <a:solidFill>
                  <a:srgbClr val="000000"/>
                </a:solidFill>
                <a:latin typeface="Arial" charset="0"/>
              </a:rPr>
              <a:t>T(Supply) = </a:t>
            </a: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10000</a:t>
            </a:r>
            <a:r>
              <a:rPr lang="en-US" sz="1600">
                <a:solidFill>
                  <a:srgbClr val="000000"/>
                </a:solidFill>
                <a:latin typeface="Arial" charset="0"/>
              </a:rPr>
              <a:t/>
            </a:r>
            <a:br>
              <a:rPr lang="en-US" sz="1600">
                <a:solidFill>
                  <a:srgbClr val="000000"/>
                </a:solidFill>
                <a:latin typeface="Arial" charset="0"/>
              </a:rPr>
            </a:b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B(Supply) = 100</a:t>
            </a:r>
            <a:br>
              <a:rPr lang="en-US" sz="1600" smtClean="0">
                <a:solidFill>
                  <a:srgbClr val="000000"/>
                </a:solidFill>
                <a:latin typeface="Arial" charset="0"/>
              </a:rPr>
            </a:b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V(Supply, </a:t>
            </a:r>
            <a:r>
              <a:rPr lang="en-US" sz="1600" err="1" smtClean="0">
                <a:solidFill>
                  <a:srgbClr val="000000"/>
                </a:solidFill>
                <a:latin typeface="Arial" charset="0"/>
              </a:rPr>
              <a:t>pno</a:t>
            </a: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) = 2500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0" y="76200"/>
            <a:ext cx="3618411" cy="7017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  <a:defRPr/>
            </a:pP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Supplier(</a:t>
            </a:r>
            <a:r>
              <a:rPr lang="en-US" sz="1800" u="sng" err="1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sid</a:t>
            </a: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, </a:t>
            </a:r>
            <a:r>
              <a:rPr lang="en-US" sz="1800" err="1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sname</a:t>
            </a: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, </a:t>
            </a:r>
            <a:r>
              <a:rPr lang="en-US" sz="1800" err="1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scity</a:t>
            </a: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, </a:t>
            </a:r>
            <a:r>
              <a:rPr lang="en-US" sz="1800" err="1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sstate</a:t>
            </a: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)</a:t>
            </a:r>
          </a:p>
          <a:p>
            <a:pPr>
              <a:buNone/>
              <a:defRPr/>
            </a:pP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Supply(</a:t>
            </a:r>
            <a:r>
              <a:rPr lang="en-US" sz="1800" u="sng" err="1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sid</a:t>
            </a:r>
            <a:r>
              <a:rPr lang="en-US" sz="1800" u="sng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, </a:t>
            </a:r>
            <a:r>
              <a:rPr lang="en-US" sz="1800" u="sng" err="1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pno</a:t>
            </a: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, quantity)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315200" y="6019800"/>
            <a:ext cx="940281" cy="461665"/>
          </a:xfrm>
          <a:prstGeom prst="rect">
            <a:avLst/>
          </a:prstGeom>
          <a:solidFill>
            <a:srgbClr val="FFF0CC"/>
          </a:solidFill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mtClean="0">
                <a:latin typeface="+mn-lt"/>
              </a:rPr>
              <a:t>M=11</a:t>
            </a:r>
          </a:p>
        </p:txBody>
      </p:sp>
      <p:cxnSp>
        <p:nvCxnSpPr>
          <p:cNvPr id="60" name="Straight Connector 59"/>
          <p:cNvCxnSpPr>
            <a:stCxn id="646153" idx="0"/>
            <a:endCxn id="646158" idx="2"/>
          </p:cNvCxnSpPr>
          <p:nvPr/>
        </p:nvCxnSpPr>
        <p:spPr bwMode="auto">
          <a:xfrm flipV="1">
            <a:off x="3182201" y="1833265"/>
            <a:ext cx="0" cy="1367135"/>
          </a:xfrm>
          <a:prstGeom prst="line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1295400" y="3657600"/>
            <a:ext cx="654246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eaLnBrk="1" hangingPunct="1">
              <a:spcBef>
                <a:spcPct val="0"/>
              </a:spcBef>
              <a:buFontTx/>
              <a:buNone/>
              <a:defRPr sz="1600">
                <a:solidFill>
                  <a:srgbClr val="000000"/>
                </a:solidFill>
                <a:latin typeface="Arial" charset="0"/>
              </a:defRPr>
            </a:lvl1pPr>
          </a:lstStyle>
          <a:p>
            <a:r>
              <a:rPr lang="en-US" smtClean="0"/>
              <a:t>T </a:t>
            </a:r>
            <a:r>
              <a:rPr lang="en-US"/>
              <a:t>= </a:t>
            </a:r>
            <a:r>
              <a:rPr lang="en-US" smtClean="0"/>
              <a:t>4</a:t>
            </a:r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4572000" y="3581400"/>
            <a:ext cx="600946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eaLnBrk="1" hangingPunct="1">
              <a:spcBef>
                <a:spcPct val="0"/>
              </a:spcBef>
              <a:buFontTx/>
              <a:buNone/>
              <a:defRPr sz="1600">
                <a:solidFill>
                  <a:srgbClr val="000000"/>
                </a:solidFill>
                <a:latin typeface="Arial" charset="0"/>
              </a:defRPr>
            </a:lvl1pPr>
          </a:lstStyle>
          <a:p>
            <a:r>
              <a:rPr lang="en-US" smtClean="0"/>
              <a:t>T= 5</a:t>
            </a:r>
            <a:endParaRPr lang="en-US"/>
          </a:p>
        </p:txBody>
      </p:sp>
      <p:sp>
        <p:nvSpPr>
          <p:cNvPr id="34" name="Oval Callout 33"/>
          <p:cNvSpPr/>
          <p:nvPr/>
        </p:nvSpPr>
        <p:spPr bwMode="auto">
          <a:xfrm>
            <a:off x="6172200" y="3657600"/>
            <a:ext cx="1790649" cy="822305"/>
          </a:xfrm>
          <a:prstGeom prst="wedgeEllipseCallout">
            <a:avLst>
              <a:gd name="adj1" fmla="val -91754"/>
              <a:gd name="adj2" fmla="val -28724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Very wrong!</a:t>
            </a:r>
            <a:b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Why?</a:t>
            </a: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0562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168" name="Rectangle 24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610600" cy="1143000"/>
          </a:xfrm>
          <a:noFill/>
          <a:ln/>
        </p:spPr>
        <p:txBody>
          <a:bodyPr/>
          <a:lstStyle/>
          <a:p>
            <a:r>
              <a:rPr lang="en-US" smtClean="0"/>
              <a:t>Logical Query Plan 2</a:t>
            </a:r>
            <a:endParaRPr lang="en-US"/>
          </a:p>
        </p:txBody>
      </p:sp>
      <p:sp>
        <p:nvSpPr>
          <p:cNvPr id="646146" name="Text Box 2"/>
          <p:cNvSpPr txBox="1">
            <a:spLocks noChangeArrowheads="1"/>
          </p:cNvSpPr>
          <p:nvPr/>
        </p:nvSpPr>
        <p:spPr bwMode="auto">
          <a:xfrm>
            <a:off x="1195964" y="5105400"/>
            <a:ext cx="11257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Supply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46147" name="Text Box 3"/>
          <p:cNvSpPr txBox="1">
            <a:spLocks noChangeArrowheads="1"/>
          </p:cNvSpPr>
          <p:nvPr/>
        </p:nvSpPr>
        <p:spPr bwMode="auto">
          <a:xfrm>
            <a:off x="4314825" y="5181600"/>
            <a:ext cx="13138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Supplier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2710657" y="3200400"/>
            <a:ext cx="943087" cy="584776"/>
            <a:chOff x="2819400" y="3429000"/>
            <a:chExt cx="943087" cy="584776"/>
          </a:xfrm>
        </p:grpSpPr>
        <p:sp>
          <p:nvSpPr>
            <p:cNvPr id="646149" name="Line 5"/>
            <p:cNvSpPr>
              <a:spLocks noChangeShapeType="1"/>
            </p:cNvSpPr>
            <p:nvPr/>
          </p:nvSpPr>
          <p:spPr bwMode="auto">
            <a:xfrm>
              <a:off x="2895600" y="3581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46150" name="Line 6"/>
            <p:cNvSpPr>
              <a:spLocks noChangeShapeType="1"/>
            </p:cNvSpPr>
            <p:nvPr/>
          </p:nvSpPr>
          <p:spPr bwMode="auto">
            <a:xfrm>
              <a:off x="3657600" y="3581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46151" name="Line 7"/>
            <p:cNvSpPr>
              <a:spLocks noChangeShapeType="1"/>
            </p:cNvSpPr>
            <p:nvPr/>
          </p:nvSpPr>
          <p:spPr bwMode="auto">
            <a:xfrm>
              <a:off x="2895600" y="3581400"/>
              <a:ext cx="7620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46152" name="Line 8"/>
            <p:cNvSpPr>
              <a:spLocks noChangeShapeType="1"/>
            </p:cNvSpPr>
            <p:nvPr/>
          </p:nvSpPr>
          <p:spPr bwMode="auto">
            <a:xfrm flipH="1">
              <a:off x="2895600" y="3581400"/>
              <a:ext cx="7620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46153" name="Text Box 9"/>
            <p:cNvSpPr txBox="1">
              <a:spLocks noChangeArrowheads="1"/>
            </p:cNvSpPr>
            <p:nvPr/>
          </p:nvSpPr>
          <p:spPr bwMode="auto">
            <a:xfrm>
              <a:off x="2819400" y="3429000"/>
              <a:ext cx="943087" cy="584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baseline="-25000" smtClean="0">
                <a:solidFill>
                  <a:prstClr val="black"/>
                </a:solidFill>
                <a:latin typeface="Arial"/>
                <a:cs typeface="Arial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baseline="-25000" err="1" smtClean="0">
                  <a:solidFill>
                    <a:prstClr val="black"/>
                  </a:solidFill>
                  <a:latin typeface="Arial"/>
                  <a:cs typeface="Arial"/>
                </a:rPr>
                <a:t>sid</a:t>
              </a:r>
              <a:r>
                <a:rPr lang="en-US" baseline="-25000" smtClean="0">
                  <a:solidFill>
                    <a:prstClr val="black"/>
                  </a:solidFill>
                  <a:latin typeface="Arial"/>
                  <a:cs typeface="Arial"/>
                </a:rPr>
                <a:t> </a:t>
              </a:r>
              <a:r>
                <a:rPr lang="en-US" baseline="-25000">
                  <a:solidFill>
                    <a:prstClr val="black"/>
                  </a:solidFill>
                  <a:latin typeface="Arial"/>
                  <a:cs typeface="Arial"/>
                </a:rPr>
                <a:t>= </a:t>
              </a:r>
              <a:r>
                <a:rPr lang="en-US" baseline="-25000" err="1" smtClean="0">
                  <a:solidFill>
                    <a:prstClr val="black"/>
                  </a:solidFill>
                  <a:latin typeface="Arial"/>
                  <a:cs typeface="Arial"/>
                </a:rPr>
                <a:t>sid</a:t>
              </a:r>
              <a:endParaRPr lang="en-US" baseline="-2500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</p:grpSp>
      <p:sp>
        <p:nvSpPr>
          <p:cNvPr id="646157" name="Text Box 13"/>
          <p:cNvSpPr txBox="1">
            <a:spLocks noChangeArrowheads="1"/>
          </p:cNvSpPr>
          <p:nvPr/>
        </p:nvSpPr>
        <p:spPr bwMode="auto">
          <a:xfrm>
            <a:off x="3505200" y="4191000"/>
            <a:ext cx="29237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smtClean="0">
                <a:solidFill>
                  <a:prstClr val="black"/>
                </a:solidFill>
              </a:rPr>
              <a:t>σ</a:t>
            </a:r>
            <a:r>
              <a:rPr lang="en-US" baseline="-25000" err="1" smtClean="0">
                <a:solidFill>
                  <a:prstClr val="black"/>
                </a:solidFill>
                <a:latin typeface="Arial"/>
                <a:cs typeface="Arial"/>
              </a:rPr>
              <a:t>scity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=‘Seattle</a:t>
            </a:r>
            <a:r>
              <a:rPr lang="en-US" baseline="-25000" smtClean="0">
                <a:solidFill>
                  <a:prstClr val="black"/>
                </a:solidFill>
                <a:latin typeface="Arial"/>
                <a:cs typeface="Arial"/>
              </a:rPr>
              <a:t>’</a:t>
            </a:r>
            <a:r>
              <a:rPr lang="en-US" baseline="-25000" smtClean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  <a:sym typeface="Symbol" charset="2"/>
              </a:rPr>
              <a:t>∧</a:t>
            </a:r>
            <a:r>
              <a:rPr lang="en-US" baseline="-25000" err="1" smtClean="0">
                <a:solidFill>
                  <a:prstClr val="black"/>
                </a:solidFill>
                <a:latin typeface="Arial"/>
                <a:cs typeface="Arial"/>
              </a:rPr>
              <a:t>sstate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=‘WA’</a:t>
            </a:r>
          </a:p>
        </p:txBody>
      </p:sp>
      <p:sp>
        <p:nvSpPr>
          <p:cNvPr id="646158" name="Text Box 14"/>
          <p:cNvSpPr txBox="1">
            <a:spLocks noChangeArrowheads="1"/>
          </p:cNvSpPr>
          <p:nvPr/>
        </p:nvSpPr>
        <p:spPr bwMode="auto">
          <a:xfrm>
            <a:off x="2676293" y="1371600"/>
            <a:ext cx="10118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smtClean="0">
                <a:solidFill>
                  <a:prstClr val="black"/>
                </a:solidFill>
                <a:latin typeface="Arial"/>
                <a:cs typeface="Arial"/>
              </a:rPr>
              <a:t>π</a:t>
            </a:r>
            <a:r>
              <a:rPr lang="en-US" baseline="-25000" err="1" smtClean="0">
                <a:solidFill>
                  <a:prstClr val="black"/>
                </a:solidFill>
                <a:latin typeface="Arial"/>
                <a:cs typeface="Arial"/>
              </a:rPr>
              <a:t>sname</a:t>
            </a:r>
            <a:endParaRPr lang="en-US" baseline="-250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46165" name="Text Box 21"/>
          <p:cNvSpPr txBox="1">
            <a:spLocks noChangeArrowheads="1"/>
          </p:cNvSpPr>
          <p:nvPr/>
        </p:nvSpPr>
        <p:spPr bwMode="auto">
          <a:xfrm>
            <a:off x="1295400" y="4267200"/>
            <a:ext cx="9268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smtClean="0">
                <a:solidFill>
                  <a:prstClr val="black"/>
                </a:solidFill>
              </a:rPr>
              <a:t>σ</a:t>
            </a:r>
            <a:r>
              <a:rPr lang="en-US" baseline="-25000" err="1" smtClean="0">
                <a:solidFill>
                  <a:prstClr val="black"/>
                </a:solidFill>
                <a:latin typeface="Arial"/>
                <a:cs typeface="Arial"/>
              </a:rPr>
              <a:t>pno</a:t>
            </a:r>
            <a:r>
              <a:rPr lang="en-US" baseline="-25000" smtClean="0">
                <a:solidFill>
                  <a:prstClr val="black"/>
                </a:solidFill>
                <a:latin typeface="Arial"/>
                <a:cs typeface="Arial"/>
              </a:rPr>
              <a:t>=2</a:t>
            </a:r>
            <a:endParaRPr lang="en-US" baseline="-250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4343400" y="5715000"/>
            <a:ext cx="1978915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400">
                <a:solidFill>
                  <a:srgbClr val="000000"/>
                </a:solidFill>
                <a:latin typeface="Arial" charset="0"/>
              </a:rPr>
              <a:t>T(</a:t>
            </a: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Supplier) </a:t>
            </a:r>
            <a:r>
              <a:rPr lang="en-US" sz="1400">
                <a:solidFill>
                  <a:srgbClr val="000000"/>
                </a:solidFill>
                <a:latin typeface="Arial" charset="0"/>
              </a:rPr>
              <a:t>= </a:t>
            </a: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1000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B(Supplier) = 100</a:t>
            </a:r>
            <a:br>
              <a:rPr lang="en-US" sz="1400" smtClean="0">
                <a:solidFill>
                  <a:srgbClr val="000000"/>
                </a:solidFill>
                <a:latin typeface="Arial" charset="0"/>
              </a:rPr>
            </a:b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V(Supplier, </a:t>
            </a:r>
            <a:r>
              <a:rPr lang="en-US" sz="1400" err="1" smtClean="0">
                <a:solidFill>
                  <a:srgbClr val="000000"/>
                </a:solidFill>
                <a:latin typeface="Arial" charset="0"/>
              </a:rPr>
              <a:t>scity</a:t>
            </a: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) = 20</a:t>
            </a:r>
            <a:br>
              <a:rPr lang="en-US" sz="1400" smtClean="0">
                <a:solidFill>
                  <a:srgbClr val="000000"/>
                </a:solidFill>
                <a:latin typeface="Arial" charset="0"/>
              </a:rPr>
            </a:b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V(Supplier, state) = 10</a:t>
            </a: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867400" y="1905000"/>
            <a:ext cx="3200400" cy="15696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88900" dir="2700000" algn="tl" rotWithShape="0">
              <a:srgbClr val="000000">
                <a:alpha val="43000"/>
              </a:srgbClr>
            </a:outer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sz="160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sname</a:t>
            </a:r>
            <a:endParaRPr lang="en-US" sz="160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sz="160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Supplier x, Supply y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sz="160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x.sid</a:t>
            </a: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160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y.sid</a:t>
            </a: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and </a:t>
            </a:r>
            <a:r>
              <a:rPr lang="en-US" sz="160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y.pno</a:t>
            </a:r>
            <a:r>
              <a:rPr lang="en-US" sz="160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= 2</a:t>
            </a:r>
            <a:b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and </a:t>
            </a:r>
            <a:r>
              <a:rPr lang="en-US" sz="160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x.scity</a:t>
            </a: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ja-JP" alt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‘</a:t>
            </a: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Seattle</a:t>
            </a:r>
            <a:r>
              <a:rPr lang="ja-JP" alt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’</a:t>
            </a: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and </a:t>
            </a:r>
            <a:r>
              <a:rPr lang="en-US" sz="160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x.sstate</a:t>
            </a: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ja-JP" alt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‘</a:t>
            </a: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WA</a:t>
            </a:r>
            <a:r>
              <a:rPr lang="ja-JP" alt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’</a:t>
            </a:r>
            <a:endParaRPr lang="en-US" sz="160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3" name="Straight Connector 2"/>
          <p:cNvCxnSpPr>
            <a:stCxn id="646147" idx="0"/>
            <a:endCxn id="646157" idx="2"/>
          </p:cNvCxnSpPr>
          <p:nvPr/>
        </p:nvCxnSpPr>
        <p:spPr bwMode="auto">
          <a:xfrm flipH="1" flipV="1">
            <a:off x="4967099" y="4652665"/>
            <a:ext cx="4667" cy="528935"/>
          </a:xfrm>
          <a:prstGeom prst="line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>
            <a:stCxn id="646157" idx="0"/>
            <a:endCxn id="646153" idx="3"/>
          </p:cNvCxnSpPr>
          <p:nvPr/>
        </p:nvCxnSpPr>
        <p:spPr bwMode="auto">
          <a:xfrm flipH="1" flipV="1">
            <a:off x="3653744" y="3492788"/>
            <a:ext cx="1313355" cy="698212"/>
          </a:xfrm>
          <a:prstGeom prst="line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646165" idx="0"/>
            <a:endCxn id="646153" idx="1"/>
          </p:cNvCxnSpPr>
          <p:nvPr/>
        </p:nvCxnSpPr>
        <p:spPr bwMode="auto">
          <a:xfrm flipV="1">
            <a:off x="1758828" y="3492788"/>
            <a:ext cx="951829" cy="774412"/>
          </a:xfrm>
          <a:prstGeom prst="line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646165" idx="2"/>
            <a:endCxn id="646146" idx="0"/>
          </p:cNvCxnSpPr>
          <p:nvPr/>
        </p:nvCxnSpPr>
        <p:spPr bwMode="auto">
          <a:xfrm>
            <a:off x="1758828" y="4728865"/>
            <a:ext cx="1" cy="376535"/>
          </a:xfrm>
          <a:prstGeom prst="line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533400" y="5867400"/>
            <a:ext cx="2216973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>
                <a:solidFill>
                  <a:srgbClr val="000000"/>
                </a:solidFill>
                <a:latin typeface="Arial" charset="0"/>
              </a:rPr>
              <a:t>T(Supply) = </a:t>
            </a: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10000</a:t>
            </a:r>
            <a:r>
              <a:rPr lang="en-US" sz="1600">
                <a:solidFill>
                  <a:srgbClr val="000000"/>
                </a:solidFill>
                <a:latin typeface="Arial" charset="0"/>
              </a:rPr>
              <a:t/>
            </a:r>
            <a:br>
              <a:rPr lang="en-US" sz="1600">
                <a:solidFill>
                  <a:srgbClr val="000000"/>
                </a:solidFill>
                <a:latin typeface="Arial" charset="0"/>
              </a:rPr>
            </a:b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B(Supply) = 100</a:t>
            </a:r>
            <a:br>
              <a:rPr lang="en-US" sz="1600" smtClean="0">
                <a:solidFill>
                  <a:srgbClr val="000000"/>
                </a:solidFill>
                <a:latin typeface="Arial" charset="0"/>
              </a:rPr>
            </a:b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V(Supply, </a:t>
            </a:r>
            <a:r>
              <a:rPr lang="en-US" sz="1600" err="1" smtClean="0">
                <a:solidFill>
                  <a:srgbClr val="000000"/>
                </a:solidFill>
                <a:latin typeface="Arial" charset="0"/>
              </a:rPr>
              <a:t>pno</a:t>
            </a: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) = 2500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0" y="76200"/>
            <a:ext cx="3618411" cy="7017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  <a:defRPr/>
            </a:pP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Supplier(</a:t>
            </a:r>
            <a:r>
              <a:rPr lang="en-US" sz="1800" u="sng" err="1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sid</a:t>
            </a: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, </a:t>
            </a:r>
            <a:r>
              <a:rPr lang="en-US" sz="1800" err="1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sname</a:t>
            </a: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, </a:t>
            </a:r>
            <a:r>
              <a:rPr lang="en-US" sz="1800" err="1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scity</a:t>
            </a: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, </a:t>
            </a:r>
            <a:r>
              <a:rPr lang="en-US" sz="1800" err="1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sstate</a:t>
            </a: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)</a:t>
            </a:r>
          </a:p>
          <a:p>
            <a:pPr>
              <a:buNone/>
              <a:defRPr/>
            </a:pP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Supply(</a:t>
            </a:r>
            <a:r>
              <a:rPr lang="en-US" sz="1800" u="sng" err="1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sid</a:t>
            </a:r>
            <a:r>
              <a:rPr lang="en-US" sz="1800" u="sng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, </a:t>
            </a:r>
            <a:r>
              <a:rPr lang="en-US" sz="1800" u="sng" err="1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pno</a:t>
            </a: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, quantity)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315200" y="6019800"/>
            <a:ext cx="940281" cy="461665"/>
          </a:xfrm>
          <a:prstGeom prst="rect">
            <a:avLst/>
          </a:prstGeom>
          <a:solidFill>
            <a:srgbClr val="FFF0CC"/>
          </a:solidFill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mtClean="0">
                <a:latin typeface="+mn-lt"/>
              </a:rPr>
              <a:t>M=11</a:t>
            </a:r>
          </a:p>
        </p:txBody>
      </p:sp>
      <p:cxnSp>
        <p:nvCxnSpPr>
          <p:cNvPr id="60" name="Straight Connector 59"/>
          <p:cNvCxnSpPr>
            <a:stCxn id="646153" idx="0"/>
            <a:endCxn id="646158" idx="2"/>
          </p:cNvCxnSpPr>
          <p:nvPr/>
        </p:nvCxnSpPr>
        <p:spPr bwMode="auto">
          <a:xfrm flipV="1">
            <a:off x="3182201" y="1833265"/>
            <a:ext cx="0" cy="1367135"/>
          </a:xfrm>
          <a:prstGeom prst="line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1295400" y="3657600"/>
            <a:ext cx="654246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eaLnBrk="1" hangingPunct="1">
              <a:spcBef>
                <a:spcPct val="0"/>
              </a:spcBef>
              <a:buFontTx/>
              <a:buNone/>
              <a:defRPr sz="1600">
                <a:solidFill>
                  <a:srgbClr val="000000"/>
                </a:solidFill>
                <a:latin typeface="Arial" charset="0"/>
              </a:defRPr>
            </a:lvl1pPr>
          </a:lstStyle>
          <a:p>
            <a:r>
              <a:rPr lang="en-US" smtClean="0"/>
              <a:t>T </a:t>
            </a:r>
            <a:r>
              <a:rPr lang="en-US"/>
              <a:t>= </a:t>
            </a:r>
            <a:r>
              <a:rPr lang="en-US" smtClean="0"/>
              <a:t>4</a:t>
            </a:r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4572000" y="3581400"/>
            <a:ext cx="600946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eaLnBrk="1" hangingPunct="1">
              <a:spcBef>
                <a:spcPct val="0"/>
              </a:spcBef>
              <a:buFontTx/>
              <a:buNone/>
              <a:defRPr sz="1600">
                <a:solidFill>
                  <a:srgbClr val="000000"/>
                </a:solidFill>
                <a:latin typeface="Arial" charset="0"/>
              </a:defRPr>
            </a:lvl1pPr>
          </a:lstStyle>
          <a:p>
            <a:r>
              <a:rPr lang="en-US" smtClean="0"/>
              <a:t>T= 5</a:t>
            </a:r>
            <a:endParaRPr lang="en-US"/>
          </a:p>
        </p:txBody>
      </p:sp>
      <p:sp>
        <p:nvSpPr>
          <p:cNvPr id="34" name="Oval Callout 33"/>
          <p:cNvSpPr/>
          <p:nvPr/>
        </p:nvSpPr>
        <p:spPr bwMode="auto">
          <a:xfrm>
            <a:off x="6172200" y="3657600"/>
            <a:ext cx="1790649" cy="822305"/>
          </a:xfrm>
          <a:prstGeom prst="wedgeEllipseCallout">
            <a:avLst>
              <a:gd name="adj1" fmla="val -91754"/>
              <a:gd name="adj2" fmla="val -28724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Very wrong!</a:t>
            </a:r>
            <a:b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Why?</a:t>
            </a: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514600" y="2286000"/>
            <a:ext cx="654246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eaLnBrk="1" hangingPunct="1">
              <a:spcBef>
                <a:spcPct val="0"/>
              </a:spcBef>
              <a:buFontTx/>
              <a:buNone/>
              <a:defRPr sz="1600">
                <a:solidFill>
                  <a:srgbClr val="000000"/>
                </a:solidFill>
                <a:latin typeface="Arial" charset="0"/>
              </a:defRPr>
            </a:lvl1pPr>
          </a:lstStyle>
          <a:p>
            <a:r>
              <a:rPr lang="en-US" smtClean="0"/>
              <a:t>T </a:t>
            </a:r>
            <a:r>
              <a:rPr lang="en-US"/>
              <a:t>= </a:t>
            </a:r>
            <a:r>
              <a:rPr lang="en-US" smtClean="0"/>
              <a:t>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02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168" name="Rectangle 24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610600" cy="1143000"/>
          </a:xfrm>
          <a:noFill/>
          <a:ln/>
        </p:spPr>
        <p:txBody>
          <a:bodyPr/>
          <a:lstStyle/>
          <a:p>
            <a:r>
              <a:rPr lang="en-US" smtClean="0"/>
              <a:t>Logical Query Plan 2</a:t>
            </a:r>
            <a:endParaRPr lang="en-US"/>
          </a:p>
        </p:txBody>
      </p:sp>
      <p:sp>
        <p:nvSpPr>
          <p:cNvPr id="646146" name="Text Box 2"/>
          <p:cNvSpPr txBox="1">
            <a:spLocks noChangeArrowheads="1"/>
          </p:cNvSpPr>
          <p:nvPr/>
        </p:nvSpPr>
        <p:spPr bwMode="auto">
          <a:xfrm>
            <a:off x="1195964" y="5105400"/>
            <a:ext cx="11257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Supply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46147" name="Text Box 3"/>
          <p:cNvSpPr txBox="1">
            <a:spLocks noChangeArrowheads="1"/>
          </p:cNvSpPr>
          <p:nvPr/>
        </p:nvSpPr>
        <p:spPr bwMode="auto">
          <a:xfrm>
            <a:off x="4314825" y="5181600"/>
            <a:ext cx="13138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Supplier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2710657" y="3200400"/>
            <a:ext cx="943087" cy="584776"/>
            <a:chOff x="2819400" y="3429000"/>
            <a:chExt cx="943087" cy="584776"/>
          </a:xfrm>
        </p:grpSpPr>
        <p:sp>
          <p:nvSpPr>
            <p:cNvPr id="646149" name="Line 5"/>
            <p:cNvSpPr>
              <a:spLocks noChangeShapeType="1"/>
            </p:cNvSpPr>
            <p:nvPr/>
          </p:nvSpPr>
          <p:spPr bwMode="auto">
            <a:xfrm>
              <a:off x="2895600" y="3581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46150" name="Line 6"/>
            <p:cNvSpPr>
              <a:spLocks noChangeShapeType="1"/>
            </p:cNvSpPr>
            <p:nvPr/>
          </p:nvSpPr>
          <p:spPr bwMode="auto">
            <a:xfrm>
              <a:off x="3657600" y="3581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46151" name="Line 7"/>
            <p:cNvSpPr>
              <a:spLocks noChangeShapeType="1"/>
            </p:cNvSpPr>
            <p:nvPr/>
          </p:nvSpPr>
          <p:spPr bwMode="auto">
            <a:xfrm>
              <a:off x="2895600" y="3581400"/>
              <a:ext cx="7620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46152" name="Line 8"/>
            <p:cNvSpPr>
              <a:spLocks noChangeShapeType="1"/>
            </p:cNvSpPr>
            <p:nvPr/>
          </p:nvSpPr>
          <p:spPr bwMode="auto">
            <a:xfrm flipH="1">
              <a:off x="2895600" y="3581400"/>
              <a:ext cx="7620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46153" name="Text Box 9"/>
            <p:cNvSpPr txBox="1">
              <a:spLocks noChangeArrowheads="1"/>
            </p:cNvSpPr>
            <p:nvPr/>
          </p:nvSpPr>
          <p:spPr bwMode="auto">
            <a:xfrm>
              <a:off x="2819400" y="3429000"/>
              <a:ext cx="943087" cy="584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baseline="-25000" smtClean="0">
                <a:solidFill>
                  <a:prstClr val="black"/>
                </a:solidFill>
                <a:latin typeface="Arial"/>
                <a:cs typeface="Arial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baseline="-25000" err="1" smtClean="0">
                  <a:solidFill>
                    <a:prstClr val="black"/>
                  </a:solidFill>
                  <a:latin typeface="Arial"/>
                  <a:cs typeface="Arial"/>
                </a:rPr>
                <a:t>sid</a:t>
              </a:r>
              <a:r>
                <a:rPr lang="en-US" baseline="-25000" smtClean="0">
                  <a:solidFill>
                    <a:prstClr val="black"/>
                  </a:solidFill>
                  <a:latin typeface="Arial"/>
                  <a:cs typeface="Arial"/>
                </a:rPr>
                <a:t> </a:t>
              </a:r>
              <a:r>
                <a:rPr lang="en-US" baseline="-25000">
                  <a:solidFill>
                    <a:prstClr val="black"/>
                  </a:solidFill>
                  <a:latin typeface="Arial"/>
                  <a:cs typeface="Arial"/>
                </a:rPr>
                <a:t>= </a:t>
              </a:r>
              <a:r>
                <a:rPr lang="en-US" baseline="-25000" err="1" smtClean="0">
                  <a:solidFill>
                    <a:prstClr val="black"/>
                  </a:solidFill>
                  <a:latin typeface="Arial"/>
                  <a:cs typeface="Arial"/>
                </a:rPr>
                <a:t>sid</a:t>
              </a:r>
              <a:endParaRPr lang="en-US" baseline="-2500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</p:grpSp>
      <p:sp>
        <p:nvSpPr>
          <p:cNvPr id="646157" name="Text Box 13"/>
          <p:cNvSpPr txBox="1">
            <a:spLocks noChangeArrowheads="1"/>
          </p:cNvSpPr>
          <p:nvPr/>
        </p:nvSpPr>
        <p:spPr bwMode="auto">
          <a:xfrm>
            <a:off x="3505200" y="4191000"/>
            <a:ext cx="29237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smtClean="0">
                <a:solidFill>
                  <a:prstClr val="black"/>
                </a:solidFill>
              </a:rPr>
              <a:t>σ</a:t>
            </a:r>
            <a:r>
              <a:rPr lang="en-US" baseline="-25000" err="1" smtClean="0">
                <a:solidFill>
                  <a:prstClr val="black"/>
                </a:solidFill>
                <a:latin typeface="Arial"/>
                <a:cs typeface="Arial"/>
              </a:rPr>
              <a:t>scity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=‘Seattle</a:t>
            </a:r>
            <a:r>
              <a:rPr lang="en-US" baseline="-25000" smtClean="0">
                <a:solidFill>
                  <a:prstClr val="black"/>
                </a:solidFill>
                <a:latin typeface="Arial"/>
                <a:cs typeface="Arial"/>
              </a:rPr>
              <a:t>’</a:t>
            </a:r>
            <a:r>
              <a:rPr lang="en-US" baseline="-25000" smtClean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  <a:sym typeface="Symbol" charset="2"/>
              </a:rPr>
              <a:t>∧</a:t>
            </a:r>
            <a:r>
              <a:rPr lang="en-US" baseline="-25000" err="1" smtClean="0">
                <a:solidFill>
                  <a:prstClr val="black"/>
                </a:solidFill>
                <a:latin typeface="Arial"/>
                <a:cs typeface="Arial"/>
              </a:rPr>
              <a:t>sstate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=‘WA’</a:t>
            </a:r>
          </a:p>
        </p:txBody>
      </p:sp>
      <p:sp>
        <p:nvSpPr>
          <p:cNvPr id="646158" name="Text Box 14"/>
          <p:cNvSpPr txBox="1">
            <a:spLocks noChangeArrowheads="1"/>
          </p:cNvSpPr>
          <p:nvPr/>
        </p:nvSpPr>
        <p:spPr bwMode="auto">
          <a:xfrm>
            <a:off x="2676293" y="1371600"/>
            <a:ext cx="10118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smtClean="0">
                <a:solidFill>
                  <a:prstClr val="black"/>
                </a:solidFill>
                <a:latin typeface="Arial"/>
                <a:cs typeface="Arial"/>
              </a:rPr>
              <a:t>π</a:t>
            </a:r>
            <a:r>
              <a:rPr lang="en-US" baseline="-25000" err="1" smtClean="0">
                <a:solidFill>
                  <a:prstClr val="black"/>
                </a:solidFill>
                <a:latin typeface="Arial"/>
                <a:cs typeface="Arial"/>
              </a:rPr>
              <a:t>sname</a:t>
            </a:r>
            <a:endParaRPr lang="en-US" baseline="-250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46165" name="Text Box 21"/>
          <p:cNvSpPr txBox="1">
            <a:spLocks noChangeArrowheads="1"/>
          </p:cNvSpPr>
          <p:nvPr/>
        </p:nvSpPr>
        <p:spPr bwMode="auto">
          <a:xfrm>
            <a:off x="1295400" y="4267200"/>
            <a:ext cx="9268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smtClean="0">
                <a:solidFill>
                  <a:prstClr val="black"/>
                </a:solidFill>
              </a:rPr>
              <a:t>σ</a:t>
            </a:r>
            <a:r>
              <a:rPr lang="en-US" baseline="-25000" err="1" smtClean="0">
                <a:solidFill>
                  <a:prstClr val="black"/>
                </a:solidFill>
                <a:latin typeface="Arial"/>
                <a:cs typeface="Arial"/>
              </a:rPr>
              <a:t>pno</a:t>
            </a:r>
            <a:r>
              <a:rPr lang="en-US" baseline="-25000" smtClean="0">
                <a:solidFill>
                  <a:prstClr val="black"/>
                </a:solidFill>
                <a:latin typeface="Arial"/>
                <a:cs typeface="Arial"/>
              </a:rPr>
              <a:t>=2</a:t>
            </a:r>
            <a:endParaRPr lang="en-US" baseline="-250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4343400" y="5715000"/>
            <a:ext cx="1978915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400">
                <a:solidFill>
                  <a:srgbClr val="000000"/>
                </a:solidFill>
                <a:latin typeface="Arial" charset="0"/>
              </a:rPr>
              <a:t>T(</a:t>
            </a: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Supplier) </a:t>
            </a:r>
            <a:r>
              <a:rPr lang="en-US" sz="1400">
                <a:solidFill>
                  <a:srgbClr val="000000"/>
                </a:solidFill>
                <a:latin typeface="Arial" charset="0"/>
              </a:rPr>
              <a:t>= </a:t>
            </a: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1000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B(Supplier) = 100</a:t>
            </a:r>
            <a:br>
              <a:rPr lang="en-US" sz="1400" smtClean="0">
                <a:solidFill>
                  <a:srgbClr val="000000"/>
                </a:solidFill>
                <a:latin typeface="Arial" charset="0"/>
              </a:rPr>
            </a:b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V(Supplier, </a:t>
            </a:r>
            <a:r>
              <a:rPr lang="en-US" sz="1400" err="1" smtClean="0">
                <a:solidFill>
                  <a:srgbClr val="000000"/>
                </a:solidFill>
                <a:latin typeface="Arial" charset="0"/>
              </a:rPr>
              <a:t>scity</a:t>
            </a: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) = 20</a:t>
            </a:r>
            <a:br>
              <a:rPr lang="en-US" sz="1400" smtClean="0">
                <a:solidFill>
                  <a:srgbClr val="000000"/>
                </a:solidFill>
                <a:latin typeface="Arial" charset="0"/>
              </a:rPr>
            </a:b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V(Supplier, state) = 10</a:t>
            </a: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867400" y="1905000"/>
            <a:ext cx="3200400" cy="15696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88900" dir="2700000" algn="tl" rotWithShape="0">
              <a:srgbClr val="000000">
                <a:alpha val="43000"/>
              </a:srgbClr>
            </a:outer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sz="160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sname</a:t>
            </a:r>
            <a:endParaRPr lang="en-US" sz="160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sz="160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Supplier x, Supply y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sz="160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x.sid</a:t>
            </a: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160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y.sid</a:t>
            </a: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and </a:t>
            </a:r>
            <a:r>
              <a:rPr lang="en-US" sz="160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y.pno</a:t>
            </a:r>
            <a:r>
              <a:rPr lang="en-US" sz="160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= 2</a:t>
            </a:r>
            <a:b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and </a:t>
            </a:r>
            <a:r>
              <a:rPr lang="en-US" sz="160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x.scity</a:t>
            </a: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ja-JP" alt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‘</a:t>
            </a: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Seattle</a:t>
            </a:r>
            <a:r>
              <a:rPr lang="ja-JP" alt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’</a:t>
            </a: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and </a:t>
            </a:r>
            <a:r>
              <a:rPr lang="en-US" sz="160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x.sstate</a:t>
            </a: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ja-JP" alt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‘</a:t>
            </a:r>
            <a:r>
              <a:rPr 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WA</a:t>
            </a:r>
            <a:r>
              <a:rPr lang="ja-JP" altLang="en-US" sz="160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’</a:t>
            </a:r>
            <a:endParaRPr lang="en-US" sz="160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cxnSp>
        <p:nvCxnSpPr>
          <p:cNvPr id="3" name="Straight Connector 2"/>
          <p:cNvCxnSpPr>
            <a:stCxn id="646147" idx="0"/>
            <a:endCxn id="646157" idx="2"/>
          </p:cNvCxnSpPr>
          <p:nvPr/>
        </p:nvCxnSpPr>
        <p:spPr bwMode="auto">
          <a:xfrm flipH="1" flipV="1">
            <a:off x="4967099" y="4652665"/>
            <a:ext cx="4667" cy="528935"/>
          </a:xfrm>
          <a:prstGeom prst="line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>
            <a:stCxn id="646157" idx="0"/>
            <a:endCxn id="646153" idx="3"/>
          </p:cNvCxnSpPr>
          <p:nvPr/>
        </p:nvCxnSpPr>
        <p:spPr bwMode="auto">
          <a:xfrm flipH="1" flipV="1">
            <a:off x="3653744" y="3492788"/>
            <a:ext cx="1313355" cy="698212"/>
          </a:xfrm>
          <a:prstGeom prst="line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646165" idx="0"/>
            <a:endCxn id="646153" idx="1"/>
          </p:cNvCxnSpPr>
          <p:nvPr/>
        </p:nvCxnSpPr>
        <p:spPr bwMode="auto">
          <a:xfrm flipV="1">
            <a:off x="1758828" y="3492788"/>
            <a:ext cx="951829" cy="774412"/>
          </a:xfrm>
          <a:prstGeom prst="line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646165" idx="2"/>
            <a:endCxn id="646146" idx="0"/>
          </p:cNvCxnSpPr>
          <p:nvPr/>
        </p:nvCxnSpPr>
        <p:spPr bwMode="auto">
          <a:xfrm>
            <a:off x="1758828" y="4728865"/>
            <a:ext cx="1" cy="376535"/>
          </a:xfrm>
          <a:prstGeom prst="line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533400" y="5867400"/>
            <a:ext cx="2216973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>
                <a:solidFill>
                  <a:srgbClr val="000000"/>
                </a:solidFill>
                <a:latin typeface="Arial" charset="0"/>
              </a:rPr>
              <a:t>T(Supply) = </a:t>
            </a: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10000</a:t>
            </a:r>
            <a:r>
              <a:rPr lang="en-US" sz="1600">
                <a:solidFill>
                  <a:srgbClr val="000000"/>
                </a:solidFill>
                <a:latin typeface="Arial" charset="0"/>
              </a:rPr>
              <a:t/>
            </a:r>
            <a:br>
              <a:rPr lang="en-US" sz="1600">
                <a:solidFill>
                  <a:srgbClr val="000000"/>
                </a:solidFill>
                <a:latin typeface="Arial" charset="0"/>
              </a:rPr>
            </a:b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B(Supply) = 100</a:t>
            </a:r>
            <a:br>
              <a:rPr lang="en-US" sz="1600" smtClean="0">
                <a:solidFill>
                  <a:srgbClr val="000000"/>
                </a:solidFill>
                <a:latin typeface="Arial" charset="0"/>
              </a:rPr>
            </a:b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V(Supply, </a:t>
            </a:r>
            <a:r>
              <a:rPr lang="en-US" sz="1600" err="1" smtClean="0">
                <a:solidFill>
                  <a:srgbClr val="000000"/>
                </a:solidFill>
                <a:latin typeface="Arial" charset="0"/>
              </a:rPr>
              <a:t>pno</a:t>
            </a: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) = 2500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0" y="76200"/>
            <a:ext cx="3618411" cy="7017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  <a:defRPr/>
            </a:pP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Supplier(</a:t>
            </a:r>
            <a:r>
              <a:rPr lang="en-US" sz="1800" u="sng" err="1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sid</a:t>
            </a: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, </a:t>
            </a:r>
            <a:r>
              <a:rPr lang="en-US" sz="1800" err="1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sname</a:t>
            </a: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, </a:t>
            </a:r>
            <a:r>
              <a:rPr lang="en-US" sz="1800" err="1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scity</a:t>
            </a: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, </a:t>
            </a:r>
            <a:r>
              <a:rPr lang="en-US" sz="1800" err="1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sstate</a:t>
            </a: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)</a:t>
            </a:r>
          </a:p>
          <a:p>
            <a:pPr>
              <a:buNone/>
              <a:defRPr/>
            </a:pP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Supply(</a:t>
            </a:r>
            <a:r>
              <a:rPr lang="en-US" sz="1800" u="sng" err="1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sid</a:t>
            </a:r>
            <a:r>
              <a:rPr lang="en-US" sz="1800" u="sng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, </a:t>
            </a:r>
            <a:r>
              <a:rPr lang="en-US" sz="1800" u="sng" err="1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pno</a:t>
            </a: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, quantity)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315200" y="6019800"/>
            <a:ext cx="940281" cy="461665"/>
          </a:xfrm>
          <a:prstGeom prst="rect">
            <a:avLst/>
          </a:prstGeom>
          <a:solidFill>
            <a:srgbClr val="FFF0CC"/>
          </a:solidFill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mtClean="0">
                <a:latin typeface="+mn-lt"/>
              </a:rPr>
              <a:t>M=11</a:t>
            </a:r>
          </a:p>
        </p:txBody>
      </p:sp>
      <p:cxnSp>
        <p:nvCxnSpPr>
          <p:cNvPr id="60" name="Straight Connector 59"/>
          <p:cNvCxnSpPr>
            <a:stCxn id="646153" idx="0"/>
            <a:endCxn id="646158" idx="2"/>
          </p:cNvCxnSpPr>
          <p:nvPr/>
        </p:nvCxnSpPr>
        <p:spPr bwMode="auto">
          <a:xfrm flipV="1">
            <a:off x="3182201" y="1833265"/>
            <a:ext cx="0" cy="1367135"/>
          </a:xfrm>
          <a:prstGeom prst="line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1295400" y="3657600"/>
            <a:ext cx="654246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eaLnBrk="1" hangingPunct="1">
              <a:spcBef>
                <a:spcPct val="0"/>
              </a:spcBef>
              <a:buFontTx/>
              <a:buNone/>
              <a:defRPr sz="1600">
                <a:solidFill>
                  <a:srgbClr val="000000"/>
                </a:solidFill>
                <a:latin typeface="Arial" charset="0"/>
              </a:defRPr>
            </a:lvl1pPr>
          </a:lstStyle>
          <a:p>
            <a:r>
              <a:rPr lang="en-US" smtClean="0"/>
              <a:t>T </a:t>
            </a:r>
            <a:r>
              <a:rPr lang="en-US"/>
              <a:t>= </a:t>
            </a:r>
            <a:r>
              <a:rPr lang="en-US" smtClean="0"/>
              <a:t>4</a:t>
            </a:r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4572000" y="3581400"/>
            <a:ext cx="600946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eaLnBrk="1" hangingPunct="1">
              <a:spcBef>
                <a:spcPct val="0"/>
              </a:spcBef>
              <a:buFontTx/>
              <a:buNone/>
              <a:defRPr sz="1600">
                <a:solidFill>
                  <a:srgbClr val="000000"/>
                </a:solidFill>
                <a:latin typeface="Arial" charset="0"/>
              </a:defRPr>
            </a:lvl1pPr>
          </a:lstStyle>
          <a:p>
            <a:r>
              <a:rPr lang="en-US" smtClean="0"/>
              <a:t>T= 5</a:t>
            </a:r>
            <a:endParaRPr lang="en-US"/>
          </a:p>
        </p:txBody>
      </p:sp>
      <p:sp>
        <p:nvSpPr>
          <p:cNvPr id="34" name="Oval Callout 33"/>
          <p:cNvSpPr/>
          <p:nvPr/>
        </p:nvSpPr>
        <p:spPr bwMode="auto">
          <a:xfrm>
            <a:off x="6172200" y="3657600"/>
            <a:ext cx="1790649" cy="822305"/>
          </a:xfrm>
          <a:prstGeom prst="wedgeEllipseCallout">
            <a:avLst>
              <a:gd name="adj1" fmla="val -91754"/>
              <a:gd name="adj2" fmla="val -28724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Very wrong!</a:t>
            </a:r>
            <a:b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Why?</a:t>
            </a: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514600" y="2286000"/>
            <a:ext cx="654246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eaLnBrk="1" hangingPunct="1">
              <a:spcBef>
                <a:spcPct val="0"/>
              </a:spcBef>
              <a:buFontTx/>
              <a:buNone/>
              <a:defRPr sz="1600">
                <a:solidFill>
                  <a:srgbClr val="000000"/>
                </a:solidFill>
                <a:latin typeface="Arial" charset="0"/>
              </a:defRPr>
            </a:lvl1pPr>
          </a:lstStyle>
          <a:p>
            <a:r>
              <a:rPr lang="en-US" smtClean="0"/>
              <a:t>T </a:t>
            </a:r>
            <a:r>
              <a:rPr lang="en-US"/>
              <a:t>= </a:t>
            </a:r>
            <a:r>
              <a:rPr lang="en-US" smtClean="0"/>
              <a:t>4</a:t>
            </a:r>
            <a:endParaRPr lang="en-US"/>
          </a:p>
        </p:txBody>
      </p:sp>
      <p:sp>
        <p:nvSpPr>
          <p:cNvPr id="28" name="Oval Callout 27"/>
          <p:cNvSpPr/>
          <p:nvPr/>
        </p:nvSpPr>
        <p:spPr bwMode="auto">
          <a:xfrm>
            <a:off x="3962400" y="1600200"/>
            <a:ext cx="1673576" cy="822305"/>
          </a:xfrm>
          <a:prstGeom prst="wedgeEllipseCallout">
            <a:avLst>
              <a:gd name="adj1" fmla="val -85541"/>
              <a:gd name="adj2" fmla="val 56177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Different</a:t>
            </a:r>
            <a:r>
              <a:rPr lang="en-US" sz="1600">
                <a:solidFill>
                  <a:schemeClr val="tx1"/>
                </a:solidFill>
              </a:rPr>
              <a:t/>
            </a:r>
            <a:br>
              <a:rPr lang="en-US" sz="1600">
                <a:solidFill>
                  <a:schemeClr val="tx1"/>
                </a:solidFill>
              </a:rPr>
            </a:b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estimate </a:t>
            </a: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sym typeface="Wingdings"/>
              </a:rPr>
              <a:t></a:t>
            </a: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6463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168" name="Rectangle 24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610600" cy="1143000"/>
          </a:xfrm>
          <a:noFill/>
          <a:ln/>
        </p:spPr>
        <p:txBody>
          <a:bodyPr/>
          <a:lstStyle/>
          <a:p>
            <a:r>
              <a:rPr lang="en-US" smtClean="0"/>
              <a:t>Physical Plan </a:t>
            </a:r>
            <a:r>
              <a:rPr lang="en-US"/>
              <a:t>1</a:t>
            </a:r>
          </a:p>
        </p:txBody>
      </p:sp>
      <p:sp>
        <p:nvSpPr>
          <p:cNvPr id="646146" name="Text Box 2"/>
          <p:cNvSpPr txBox="1">
            <a:spLocks noChangeArrowheads="1"/>
          </p:cNvSpPr>
          <p:nvPr/>
        </p:nvSpPr>
        <p:spPr bwMode="auto">
          <a:xfrm>
            <a:off x="1195964" y="5105400"/>
            <a:ext cx="11257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Supply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46147" name="Text Box 3"/>
          <p:cNvSpPr txBox="1">
            <a:spLocks noChangeArrowheads="1"/>
          </p:cNvSpPr>
          <p:nvPr/>
        </p:nvSpPr>
        <p:spPr bwMode="auto">
          <a:xfrm>
            <a:off x="4314825" y="5181600"/>
            <a:ext cx="13138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Supplier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2743200" y="3810000"/>
            <a:ext cx="943087" cy="584776"/>
            <a:chOff x="2819400" y="3429000"/>
            <a:chExt cx="943087" cy="584776"/>
          </a:xfrm>
        </p:grpSpPr>
        <p:sp>
          <p:nvSpPr>
            <p:cNvPr id="646149" name="Line 5"/>
            <p:cNvSpPr>
              <a:spLocks noChangeShapeType="1"/>
            </p:cNvSpPr>
            <p:nvPr/>
          </p:nvSpPr>
          <p:spPr bwMode="auto">
            <a:xfrm>
              <a:off x="2895600" y="3581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46150" name="Line 6"/>
            <p:cNvSpPr>
              <a:spLocks noChangeShapeType="1"/>
            </p:cNvSpPr>
            <p:nvPr/>
          </p:nvSpPr>
          <p:spPr bwMode="auto">
            <a:xfrm>
              <a:off x="3657600" y="3581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46151" name="Line 7"/>
            <p:cNvSpPr>
              <a:spLocks noChangeShapeType="1"/>
            </p:cNvSpPr>
            <p:nvPr/>
          </p:nvSpPr>
          <p:spPr bwMode="auto">
            <a:xfrm>
              <a:off x="2895600" y="3581400"/>
              <a:ext cx="7620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46152" name="Line 8"/>
            <p:cNvSpPr>
              <a:spLocks noChangeShapeType="1"/>
            </p:cNvSpPr>
            <p:nvPr/>
          </p:nvSpPr>
          <p:spPr bwMode="auto">
            <a:xfrm flipH="1">
              <a:off x="2895600" y="3581400"/>
              <a:ext cx="7620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46153" name="Text Box 9"/>
            <p:cNvSpPr txBox="1">
              <a:spLocks noChangeArrowheads="1"/>
            </p:cNvSpPr>
            <p:nvPr/>
          </p:nvSpPr>
          <p:spPr bwMode="auto">
            <a:xfrm>
              <a:off x="2819400" y="3429000"/>
              <a:ext cx="943087" cy="584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baseline="-25000" smtClean="0">
                <a:solidFill>
                  <a:prstClr val="black"/>
                </a:solidFill>
                <a:latin typeface="Arial"/>
                <a:cs typeface="Arial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baseline="-25000" err="1" smtClean="0">
                  <a:solidFill>
                    <a:prstClr val="black"/>
                  </a:solidFill>
                  <a:latin typeface="Arial"/>
                  <a:cs typeface="Arial"/>
                </a:rPr>
                <a:t>sid</a:t>
              </a:r>
              <a:r>
                <a:rPr lang="en-US" baseline="-25000" smtClean="0">
                  <a:solidFill>
                    <a:prstClr val="black"/>
                  </a:solidFill>
                  <a:latin typeface="Arial"/>
                  <a:cs typeface="Arial"/>
                </a:rPr>
                <a:t> </a:t>
              </a:r>
              <a:r>
                <a:rPr lang="en-US" baseline="-25000">
                  <a:solidFill>
                    <a:prstClr val="black"/>
                  </a:solidFill>
                  <a:latin typeface="Arial"/>
                  <a:cs typeface="Arial"/>
                </a:rPr>
                <a:t>= </a:t>
              </a:r>
              <a:r>
                <a:rPr lang="en-US" baseline="-25000" err="1" smtClean="0">
                  <a:solidFill>
                    <a:prstClr val="black"/>
                  </a:solidFill>
                  <a:latin typeface="Arial"/>
                  <a:cs typeface="Arial"/>
                </a:rPr>
                <a:t>sid</a:t>
              </a:r>
              <a:endParaRPr lang="en-US" baseline="-2500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</p:grpSp>
      <p:sp>
        <p:nvSpPr>
          <p:cNvPr id="646157" name="Text Box 13"/>
          <p:cNvSpPr txBox="1">
            <a:spLocks noChangeArrowheads="1"/>
          </p:cNvSpPr>
          <p:nvPr/>
        </p:nvSpPr>
        <p:spPr bwMode="auto">
          <a:xfrm>
            <a:off x="1371600" y="2743200"/>
            <a:ext cx="36558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smtClean="0">
                <a:solidFill>
                  <a:prstClr val="black"/>
                </a:solidFill>
              </a:rPr>
              <a:t>σ</a:t>
            </a:r>
            <a:r>
              <a:rPr lang="en-US" baseline="-25000" err="1">
                <a:solidFill>
                  <a:prstClr val="black"/>
                </a:solidFill>
                <a:latin typeface="Arial"/>
                <a:cs typeface="Arial"/>
              </a:rPr>
              <a:t>pno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=</a:t>
            </a:r>
            <a:r>
              <a:rPr lang="en-US" baseline="-25000" smtClean="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 baseline="-2500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  <a:sym typeface="Symbol" charset="2"/>
              </a:rPr>
              <a:t>∧</a:t>
            </a:r>
            <a:r>
              <a:rPr lang="en-US" baseline="-25000" smtClean="0">
                <a:solidFill>
                  <a:prstClr val="black"/>
                </a:solidFill>
                <a:latin typeface="Arial"/>
                <a:cs typeface="Arial"/>
              </a:rPr>
              <a:t>scity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=‘Seattle</a:t>
            </a:r>
            <a:r>
              <a:rPr lang="en-US" baseline="-25000" smtClean="0">
                <a:solidFill>
                  <a:prstClr val="black"/>
                </a:solidFill>
                <a:latin typeface="Arial"/>
                <a:cs typeface="Arial"/>
              </a:rPr>
              <a:t>’</a:t>
            </a:r>
            <a:r>
              <a:rPr lang="en-US" baseline="-25000" smtClean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  <a:sym typeface="Symbol" charset="2"/>
              </a:rPr>
              <a:t>∧</a:t>
            </a:r>
            <a:r>
              <a:rPr lang="en-US" baseline="-25000" err="1" smtClean="0">
                <a:solidFill>
                  <a:prstClr val="black"/>
                </a:solidFill>
                <a:latin typeface="Arial"/>
                <a:cs typeface="Arial"/>
              </a:rPr>
              <a:t>sstate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=‘WA’</a:t>
            </a:r>
          </a:p>
        </p:txBody>
      </p:sp>
      <p:sp>
        <p:nvSpPr>
          <p:cNvPr id="646158" name="Text Box 14"/>
          <p:cNvSpPr txBox="1">
            <a:spLocks noChangeArrowheads="1"/>
          </p:cNvSpPr>
          <p:nvPr/>
        </p:nvSpPr>
        <p:spPr bwMode="auto">
          <a:xfrm>
            <a:off x="2676293" y="1371600"/>
            <a:ext cx="10118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smtClean="0">
                <a:solidFill>
                  <a:prstClr val="black"/>
                </a:solidFill>
                <a:latin typeface="Arial"/>
                <a:cs typeface="Arial"/>
              </a:rPr>
              <a:t>π</a:t>
            </a:r>
            <a:r>
              <a:rPr lang="en-US" baseline="-25000" err="1" smtClean="0">
                <a:solidFill>
                  <a:prstClr val="black"/>
                </a:solidFill>
                <a:latin typeface="Arial"/>
                <a:cs typeface="Arial"/>
              </a:rPr>
              <a:t>sname</a:t>
            </a:r>
            <a:endParaRPr lang="en-US" baseline="-250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4343400" y="5715000"/>
            <a:ext cx="1978915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400">
                <a:solidFill>
                  <a:srgbClr val="000000"/>
                </a:solidFill>
                <a:latin typeface="Arial" charset="0"/>
              </a:rPr>
              <a:t>T(</a:t>
            </a: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Supplier) </a:t>
            </a:r>
            <a:r>
              <a:rPr lang="en-US" sz="1400">
                <a:solidFill>
                  <a:srgbClr val="000000"/>
                </a:solidFill>
                <a:latin typeface="Arial" charset="0"/>
              </a:rPr>
              <a:t>= </a:t>
            </a: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1000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B(Supplier) = 100</a:t>
            </a:r>
            <a:br>
              <a:rPr lang="en-US" sz="1400" smtClean="0">
                <a:solidFill>
                  <a:srgbClr val="000000"/>
                </a:solidFill>
                <a:latin typeface="Arial" charset="0"/>
              </a:rPr>
            </a:b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V(Supplier, </a:t>
            </a:r>
            <a:r>
              <a:rPr lang="en-US" sz="1400" err="1" smtClean="0">
                <a:solidFill>
                  <a:srgbClr val="000000"/>
                </a:solidFill>
                <a:latin typeface="Arial" charset="0"/>
              </a:rPr>
              <a:t>scity</a:t>
            </a: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) = 20</a:t>
            </a:r>
            <a:br>
              <a:rPr lang="en-US" sz="1400" smtClean="0">
                <a:solidFill>
                  <a:srgbClr val="000000"/>
                </a:solidFill>
                <a:latin typeface="Arial" charset="0"/>
              </a:rPr>
            </a:b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V(Supplier, state) = 10</a:t>
            </a: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3" name="Straight Connector 2"/>
          <p:cNvCxnSpPr>
            <a:stCxn id="646153" idx="0"/>
            <a:endCxn id="646157" idx="2"/>
          </p:cNvCxnSpPr>
          <p:nvPr/>
        </p:nvCxnSpPr>
        <p:spPr bwMode="auto">
          <a:xfrm flipH="1" flipV="1">
            <a:off x="3199535" y="3204865"/>
            <a:ext cx="15209" cy="605135"/>
          </a:xfrm>
          <a:prstGeom prst="line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>
            <a:stCxn id="646147" idx="0"/>
            <a:endCxn id="646153" idx="3"/>
          </p:cNvCxnSpPr>
          <p:nvPr/>
        </p:nvCxnSpPr>
        <p:spPr bwMode="auto">
          <a:xfrm flipH="1" flipV="1">
            <a:off x="3686287" y="4102388"/>
            <a:ext cx="1285479" cy="1079212"/>
          </a:xfrm>
          <a:prstGeom prst="line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646153" idx="1"/>
            <a:endCxn id="646146" idx="0"/>
          </p:cNvCxnSpPr>
          <p:nvPr/>
        </p:nvCxnSpPr>
        <p:spPr bwMode="auto">
          <a:xfrm flipH="1">
            <a:off x="1758829" y="4102388"/>
            <a:ext cx="984371" cy="1003012"/>
          </a:xfrm>
          <a:prstGeom prst="line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533400" y="5867400"/>
            <a:ext cx="2216973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>
                <a:solidFill>
                  <a:srgbClr val="000000"/>
                </a:solidFill>
                <a:latin typeface="Arial" charset="0"/>
              </a:rPr>
              <a:t>T(Supply) = </a:t>
            </a: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10000</a:t>
            </a:r>
            <a:r>
              <a:rPr lang="en-US" sz="1600">
                <a:solidFill>
                  <a:srgbClr val="000000"/>
                </a:solidFill>
                <a:latin typeface="Arial" charset="0"/>
              </a:rPr>
              <a:t/>
            </a:r>
            <a:br>
              <a:rPr lang="en-US" sz="1600">
                <a:solidFill>
                  <a:srgbClr val="000000"/>
                </a:solidFill>
                <a:latin typeface="Arial" charset="0"/>
              </a:rPr>
            </a:b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B(Supply) = 100</a:t>
            </a:r>
            <a:br>
              <a:rPr lang="en-US" sz="1600" smtClean="0">
                <a:solidFill>
                  <a:srgbClr val="000000"/>
                </a:solidFill>
                <a:latin typeface="Arial" charset="0"/>
              </a:rPr>
            </a:b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V(Supply, </a:t>
            </a:r>
            <a:r>
              <a:rPr lang="en-US" sz="1600" err="1" smtClean="0">
                <a:solidFill>
                  <a:srgbClr val="000000"/>
                </a:solidFill>
                <a:latin typeface="Arial" charset="0"/>
              </a:rPr>
              <a:t>pno</a:t>
            </a: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) = 2500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0" y="76200"/>
            <a:ext cx="3618411" cy="7017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  <a:defRPr/>
            </a:pP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Supplier(</a:t>
            </a:r>
            <a:r>
              <a:rPr lang="en-US" sz="1800" u="sng" err="1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sid</a:t>
            </a: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, </a:t>
            </a:r>
            <a:r>
              <a:rPr lang="en-US" sz="1800" err="1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sname</a:t>
            </a: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, </a:t>
            </a:r>
            <a:r>
              <a:rPr lang="en-US" sz="1800" err="1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scity</a:t>
            </a: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, </a:t>
            </a:r>
            <a:r>
              <a:rPr lang="en-US" sz="1800" err="1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sstate</a:t>
            </a: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)</a:t>
            </a:r>
          </a:p>
          <a:p>
            <a:pPr>
              <a:buNone/>
              <a:defRPr/>
            </a:pP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Supply(</a:t>
            </a:r>
            <a:r>
              <a:rPr lang="en-US" sz="1800" u="sng" err="1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sid</a:t>
            </a:r>
            <a:r>
              <a:rPr lang="en-US" sz="1800" u="sng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, </a:t>
            </a:r>
            <a:r>
              <a:rPr lang="en-US" sz="1800" u="sng" err="1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pno</a:t>
            </a: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, quantity)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315200" y="6019800"/>
            <a:ext cx="940281" cy="461665"/>
          </a:xfrm>
          <a:prstGeom prst="rect">
            <a:avLst/>
          </a:prstGeom>
          <a:solidFill>
            <a:srgbClr val="FFF0CC"/>
          </a:solidFill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mtClean="0">
                <a:latin typeface="+mn-lt"/>
              </a:rPr>
              <a:t>M=11</a:t>
            </a:r>
          </a:p>
        </p:txBody>
      </p:sp>
      <p:cxnSp>
        <p:nvCxnSpPr>
          <p:cNvPr id="60" name="Straight Connector 59"/>
          <p:cNvCxnSpPr>
            <a:stCxn id="646157" idx="0"/>
            <a:endCxn id="646158" idx="2"/>
          </p:cNvCxnSpPr>
          <p:nvPr/>
        </p:nvCxnSpPr>
        <p:spPr bwMode="auto">
          <a:xfrm flipH="1" flipV="1">
            <a:off x="3182201" y="1833265"/>
            <a:ext cx="17334" cy="909935"/>
          </a:xfrm>
          <a:prstGeom prst="line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8" name="TextBox 87"/>
          <p:cNvSpPr txBox="1"/>
          <p:nvPr/>
        </p:nvSpPr>
        <p:spPr>
          <a:xfrm>
            <a:off x="1600200" y="3429000"/>
            <a:ext cx="1110701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eaLnBrk="1" hangingPunct="1">
              <a:spcBef>
                <a:spcPct val="0"/>
              </a:spcBef>
              <a:buFontTx/>
              <a:buNone/>
              <a:defRPr sz="1600">
                <a:solidFill>
                  <a:srgbClr val="000000"/>
                </a:solidFill>
                <a:latin typeface="Arial" charset="0"/>
              </a:defRPr>
            </a:lvl1pPr>
          </a:lstStyle>
          <a:p>
            <a:r>
              <a:rPr lang="en-US" smtClean="0"/>
              <a:t>T </a:t>
            </a:r>
            <a:r>
              <a:rPr lang="en-US"/>
              <a:t>= </a:t>
            </a:r>
            <a:r>
              <a:rPr lang="en-US" smtClean="0"/>
              <a:t>10000</a:t>
            </a:r>
            <a:endParaRPr lang="en-US"/>
          </a:p>
        </p:txBody>
      </p:sp>
      <p:sp>
        <p:nvSpPr>
          <p:cNvPr id="89" name="TextBox 88"/>
          <p:cNvSpPr txBox="1"/>
          <p:nvPr/>
        </p:nvSpPr>
        <p:spPr>
          <a:xfrm>
            <a:off x="1752600" y="2209800"/>
            <a:ext cx="711252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eaLnBrk="1" hangingPunct="1">
              <a:spcBef>
                <a:spcPct val="0"/>
              </a:spcBef>
              <a:buFontTx/>
              <a:buNone/>
              <a:defRPr sz="1600">
                <a:solidFill>
                  <a:srgbClr val="000000"/>
                </a:solidFill>
                <a:latin typeface="Arial" charset="0"/>
              </a:defRPr>
            </a:lvl1pPr>
          </a:lstStyle>
          <a:p>
            <a:r>
              <a:rPr lang="en-US" smtClean="0"/>
              <a:t>T  &lt; 1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286000" y="4495800"/>
            <a:ext cx="21808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600" smtClean="0">
                <a:solidFill>
                  <a:srgbClr val="FF0000"/>
                </a:solidFill>
                <a:latin typeface="+mn-lt"/>
              </a:rPr>
              <a:t>Block nested loop join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81000" y="5029200"/>
            <a:ext cx="6523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600" smtClean="0">
                <a:solidFill>
                  <a:srgbClr val="FF0000"/>
                </a:solidFill>
                <a:latin typeface="+mn-lt"/>
              </a:rPr>
              <a:t>Scan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657600" y="5181600"/>
            <a:ext cx="6523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600" smtClean="0">
                <a:solidFill>
                  <a:srgbClr val="FF0000"/>
                </a:solidFill>
                <a:latin typeface="+mn-lt"/>
              </a:rPr>
              <a:t>Scan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257800" y="3581400"/>
            <a:ext cx="350209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88900" dir="2700000" algn="tl" rotWithShape="0">
              <a:srgbClr val="000000">
                <a:alpha val="43000"/>
              </a:srgbClr>
            </a:outerShdw>
          </a:effectLst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1800">
                <a:latin typeface="+mn-lt"/>
              </a:rPr>
              <a:t>Total cost: </a:t>
            </a:r>
            <a:r>
              <a:rPr lang="en-US" sz="1800" smtClean="0">
                <a:latin typeface="+mn-lt"/>
              </a:rPr>
              <a:t>  </a:t>
            </a:r>
            <a:r>
              <a:rPr lang="en-US" sz="1800" smtClean="0">
                <a:solidFill>
                  <a:schemeClr val="bg1"/>
                </a:solidFill>
                <a:latin typeface="+mn-lt"/>
              </a:rPr>
              <a:t>100</a:t>
            </a:r>
            <a:r>
              <a:rPr lang="en-US" sz="1800">
                <a:solidFill>
                  <a:schemeClr val="bg1"/>
                </a:solidFill>
                <a:latin typeface="+mn-lt"/>
              </a:rPr>
              <a:t>/10 * 100 = </a:t>
            </a:r>
            <a:r>
              <a:rPr lang="en-US" sz="1800" smtClean="0">
                <a:solidFill>
                  <a:schemeClr val="bg1"/>
                </a:solidFill>
                <a:latin typeface="+mn-lt"/>
              </a:rPr>
              <a:t>1000</a:t>
            </a:r>
            <a:endParaRPr lang="en-US" sz="180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4351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168" name="Rectangle 24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610600" cy="1143000"/>
          </a:xfrm>
          <a:noFill/>
          <a:ln/>
        </p:spPr>
        <p:txBody>
          <a:bodyPr/>
          <a:lstStyle/>
          <a:p>
            <a:r>
              <a:rPr lang="en-US" smtClean="0"/>
              <a:t>Physical Plan </a:t>
            </a:r>
            <a:r>
              <a:rPr lang="en-US"/>
              <a:t>1</a:t>
            </a:r>
          </a:p>
        </p:txBody>
      </p:sp>
      <p:sp>
        <p:nvSpPr>
          <p:cNvPr id="646146" name="Text Box 2"/>
          <p:cNvSpPr txBox="1">
            <a:spLocks noChangeArrowheads="1"/>
          </p:cNvSpPr>
          <p:nvPr/>
        </p:nvSpPr>
        <p:spPr bwMode="auto">
          <a:xfrm>
            <a:off x="1195964" y="5105400"/>
            <a:ext cx="11257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Supply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46147" name="Text Box 3"/>
          <p:cNvSpPr txBox="1">
            <a:spLocks noChangeArrowheads="1"/>
          </p:cNvSpPr>
          <p:nvPr/>
        </p:nvSpPr>
        <p:spPr bwMode="auto">
          <a:xfrm>
            <a:off x="4314825" y="5181600"/>
            <a:ext cx="13138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Supplier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2743200" y="3810000"/>
            <a:ext cx="943087" cy="584776"/>
            <a:chOff x="2819400" y="3429000"/>
            <a:chExt cx="943087" cy="584776"/>
          </a:xfrm>
        </p:grpSpPr>
        <p:sp>
          <p:nvSpPr>
            <p:cNvPr id="646149" name="Line 5"/>
            <p:cNvSpPr>
              <a:spLocks noChangeShapeType="1"/>
            </p:cNvSpPr>
            <p:nvPr/>
          </p:nvSpPr>
          <p:spPr bwMode="auto">
            <a:xfrm>
              <a:off x="2895600" y="3581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46150" name="Line 6"/>
            <p:cNvSpPr>
              <a:spLocks noChangeShapeType="1"/>
            </p:cNvSpPr>
            <p:nvPr/>
          </p:nvSpPr>
          <p:spPr bwMode="auto">
            <a:xfrm>
              <a:off x="3657600" y="3581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46151" name="Line 7"/>
            <p:cNvSpPr>
              <a:spLocks noChangeShapeType="1"/>
            </p:cNvSpPr>
            <p:nvPr/>
          </p:nvSpPr>
          <p:spPr bwMode="auto">
            <a:xfrm>
              <a:off x="2895600" y="3581400"/>
              <a:ext cx="7620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46152" name="Line 8"/>
            <p:cNvSpPr>
              <a:spLocks noChangeShapeType="1"/>
            </p:cNvSpPr>
            <p:nvPr/>
          </p:nvSpPr>
          <p:spPr bwMode="auto">
            <a:xfrm flipH="1">
              <a:off x="2895600" y="3581400"/>
              <a:ext cx="7620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46153" name="Text Box 9"/>
            <p:cNvSpPr txBox="1">
              <a:spLocks noChangeArrowheads="1"/>
            </p:cNvSpPr>
            <p:nvPr/>
          </p:nvSpPr>
          <p:spPr bwMode="auto">
            <a:xfrm>
              <a:off x="2819400" y="3429000"/>
              <a:ext cx="943087" cy="584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baseline="-25000" smtClean="0">
                <a:solidFill>
                  <a:prstClr val="black"/>
                </a:solidFill>
                <a:latin typeface="Arial"/>
                <a:cs typeface="Arial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baseline="-25000" err="1" smtClean="0">
                  <a:solidFill>
                    <a:prstClr val="black"/>
                  </a:solidFill>
                  <a:latin typeface="Arial"/>
                  <a:cs typeface="Arial"/>
                </a:rPr>
                <a:t>sid</a:t>
              </a:r>
              <a:r>
                <a:rPr lang="en-US" baseline="-25000" smtClean="0">
                  <a:solidFill>
                    <a:prstClr val="black"/>
                  </a:solidFill>
                  <a:latin typeface="Arial"/>
                  <a:cs typeface="Arial"/>
                </a:rPr>
                <a:t> </a:t>
              </a:r>
              <a:r>
                <a:rPr lang="en-US" baseline="-25000">
                  <a:solidFill>
                    <a:prstClr val="black"/>
                  </a:solidFill>
                  <a:latin typeface="Arial"/>
                  <a:cs typeface="Arial"/>
                </a:rPr>
                <a:t>= </a:t>
              </a:r>
              <a:r>
                <a:rPr lang="en-US" baseline="-25000" err="1" smtClean="0">
                  <a:solidFill>
                    <a:prstClr val="black"/>
                  </a:solidFill>
                  <a:latin typeface="Arial"/>
                  <a:cs typeface="Arial"/>
                </a:rPr>
                <a:t>sid</a:t>
              </a:r>
              <a:endParaRPr lang="en-US" baseline="-2500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</p:grpSp>
      <p:sp>
        <p:nvSpPr>
          <p:cNvPr id="646157" name="Text Box 13"/>
          <p:cNvSpPr txBox="1">
            <a:spLocks noChangeArrowheads="1"/>
          </p:cNvSpPr>
          <p:nvPr/>
        </p:nvSpPr>
        <p:spPr bwMode="auto">
          <a:xfrm>
            <a:off x="1371600" y="2743200"/>
            <a:ext cx="36558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smtClean="0">
                <a:solidFill>
                  <a:prstClr val="black"/>
                </a:solidFill>
              </a:rPr>
              <a:t>σ</a:t>
            </a:r>
            <a:r>
              <a:rPr lang="en-US" baseline="-25000" err="1">
                <a:solidFill>
                  <a:prstClr val="black"/>
                </a:solidFill>
                <a:latin typeface="Arial"/>
                <a:cs typeface="Arial"/>
              </a:rPr>
              <a:t>pno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=</a:t>
            </a:r>
            <a:r>
              <a:rPr lang="en-US" baseline="-25000" smtClean="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 baseline="-2500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  <a:sym typeface="Symbol" charset="2"/>
              </a:rPr>
              <a:t>∧</a:t>
            </a:r>
            <a:r>
              <a:rPr lang="en-US" baseline="-25000" smtClean="0">
                <a:solidFill>
                  <a:prstClr val="black"/>
                </a:solidFill>
                <a:latin typeface="Arial"/>
                <a:cs typeface="Arial"/>
              </a:rPr>
              <a:t>scity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=‘Seattle</a:t>
            </a:r>
            <a:r>
              <a:rPr lang="en-US" baseline="-25000" smtClean="0">
                <a:solidFill>
                  <a:prstClr val="black"/>
                </a:solidFill>
                <a:latin typeface="Arial"/>
                <a:cs typeface="Arial"/>
              </a:rPr>
              <a:t>’</a:t>
            </a:r>
            <a:r>
              <a:rPr lang="en-US" baseline="-25000" smtClean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  <a:sym typeface="Symbol" charset="2"/>
              </a:rPr>
              <a:t>∧</a:t>
            </a:r>
            <a:r>
              <a:rPr lang="en-US" baseline="-25000" err="1" smtClean="0">
                <a:solidFill>
                  <a:prstClr val="black"/>
                </a:solidFill>
                <a:latin typeface="Arial"/>
                <a:cs typeface="Arial"/>
              </a:rPr>
              <a:t>sstate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=‘WA’</a:t>
            </a:r>
          </a:p>
        </p:txBody>
      </p:sp>
      <p:sp>
        <p:nvSpPr>
          <p:cNvPr id="646158" name="Text Box 14"/>
          <p:cNvSpPr txBox="1">
            <a:spLocks noChangeArrowheads="1"/>
          </p:cNvSpPr>
          <p:nvPr/>
        </p:nvSpPr>
        <p:spPr bwMode="auto">
          <a:xfrm>
            <a:off x="2676293" y="1371600"/>
            <a:ext cx="10118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smtClean="0">
                <a:solidFill>
                  <a:prstClr val="black"/>
                </a:solidFill>
                <a:latin typeface="Arial"/>
                <a:cs typeface="Arial"/>
              </a:rPr>
              <a:t>π</a:t>
            </a:r>
            <a:r>
              <a:rPr lang="en-US" baseline="-25000" err="1" smtClean="0">
                <a:solidFill>
                  <a:prstClr val="black"/>
                </a:solidFill>
                <a:latin typeface="Arial"/>
                <a:cs typeface="Arial"/>
              </a:rPr>
              <a:t>sname</a:t>
            </a:r>
            <a:endParaRPr lang="en-US" baseline="-250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4343400" y="5715000"/>
            <a:ext cx="1978915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400">
                <a:solidFill>
                  <a:srgbClr val="000000"/>
                </a:solidFill>
                <a:latin typeface="Arial" charset="0"/>
              </a:rPr>
              <a:t>T(</a:t>
            </a: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Supplier) </a:t>
            </a:r>
            <a:r>
              <a:rPr lang="en-US" sz="1400">
                <a:solidFill>
                  <a:srgbClr val="000000"/>
                </a:solidFill>
                <a:latin typeface="Arial" charset="0"/>
              </a:rPr>
              <a:t>= </a:t>
            </a: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1000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B(Supplier) = 100</a:t>
            </a:r>
            <a:br>
              <a:rPr lang="en-US" sz="1400" smtClean="0">
                <a:solidFill>
                  <a:srgbClr val="000000"/>
                </a:solidFill>
                <a:latin typeface="Arial" charset="0"/>
              </a:rPr>
            </a:b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V(Supplier, </a:t>
            </a:r>
            <a:r>
              <a:rPr lang="en-US" sz="1400" err="1" smtClean="0">
                <a:solidFill>
                  <a:srgbClr val="000000"/>
                </a:solidFill>
                <a:latin typeface="Arial" charset="0"/>
              </a:rPr>
              <a:t>scity</a:t>
            </a: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) = 20</a:t>
            </a:r>
            <a:br>
              <a:rPr lang="en-US" sz="1400" smtClean="0">
                <a:solidFill>
                  <a:srgbClr val="000000"/>
                </a:solidFill>
                <a:latin typeface="Arial" charset="0"/>
              </a:rPr>
            </a:b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V(Supplier, state) = 10</a:t>
            </a: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3" name="Straight Connector 2"/>
          <p:cNvCxnSpPr>
            <a:stCxn id="646153" idx="0"/>
            <a:endCxn id="646157" idx="2"/>
          </p:cNvCxnSpPr>
          <p:nvPr/>
        </p:nvCxnSpPr>
        <p:spPr bwMode="auto">
          <a:xfrm flipH="1" flipV="1">
            <a:off x="3199535" y="3204865"/>
            <a:ext cx="15209" cy="605135"/>
          </a:xfrm>
          <a:prstGeom prst="line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>
            <a:stCxn id="646147" idx="0"/>
            <a:endCxn id="646153" idx="3"/>
          </p:cNvCxnSpPr>
          <p:nvPr/>
        </p:nvCxnSpPr>
        <p:spPr bwMode="auto">
          <a:xfrm flipH="1" flipV="1">
            <a:off x="3686287" y="4102388"/>
            <a:ext cx="1285479" cy="1079212"/>
          </a:xfrm>
          <a:prstGeom prst="line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646153" idx="1"/>
            <a:endCxn id="646146" idx="0"/>
          </p:cNvCxnSpPr>
          <p:nvPr/>
        </p:nvCxnSpPr>
        <p:spPr bwMode="auto">
          <a:xfrm flipH="1">
            <a:off x="1758829" y="4102388"/>
            <a:ext cx="984371" cy="1003012"/>
          </a:xfrm>
          <a:prstGeom prst="line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533400" y="5867400"/>
            <a:ext cx="2216973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>
                <a:solidFill>
                  <a:srgbClr val="000000"/>
                </a:solidFill>
                <a:latin typeface="Arial" charset="0"/>
              </a:rPr>
              <a:t>T(Supply) = </a:t>
            </a: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10000</a:t>
            </a:r>
            <a:r>
              <a:rPr lang="en-US" sz="1600">
                <a:solidFill>
                  <a:srgbClr val="000000"/>
                </a:solidFill>
                <a:latin typeface="Arial" charset="0"/>
              </a:rPr>
              <a:t/>
            </a:r>
            <a:br>
              <a:rPr lang="en-US" sz="1600">
                <a:solidFill>
                  <a:srgbClr val="000000"/>
                </a:solidFill>
                <a:latin typeface="Arial" charset="0"/>
              </a:rPr>
            </a:b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B(Supply) = 100</a:t>
            </a:r>
            <a:br>
              <a:rPr lang="en-US" sz="1600" smtClean="0">
                <a:solidFill>
                  <a:srgbClr val="000000"/>
                </a:solidFill>
                <a:latin typeface="Arial" charset="0"/>
              </a:rPr>
            </a:b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V(Supply, </a:t>
            </a:r>
            <a:r>
              <a:rPr lang="en-US" sz="1600" err="1" smtClean="0">
                <a:solidFill>
                  <a:srgbClr val="000000"/>
                </a:solidFill>
                <a:latin typeface="Arial" charset="0"/>
              </a:rPr>
              <a:t>pno</a:t>
            </a: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) = 2500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0" y="76200"/>
            <a:ext cx="3618411" cy="7017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  <a:defRPr/>
            </a:pP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Supplier(</a:t>
            </a:r>
            <a:r>
              <a:rPr lang="en-US" sz="1800" u="sng" err="1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sid</a:t>
            </a: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, </a:t>
            </a:r>
            <a:r>
              <a:rPr lang="en-US" sz="1800" err="1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sname</a:t>
            </a: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, </a:t>
            </a:r>
            <a:r>
              <a:rPr lang="en-US" sz="1800" err="1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scity</a:t>
            </a: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, </a:t>
            </a:r>
            <a:r>
              <a:rPr lang="en-US" sz="1800" err="1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sstate</a:t>
            </a: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)</a:t>
            </a:r>
          </a:p>
          <a:p>
            <a:pPr>
              <a:buNone/>
              <a:defRPr/>
            </a:pP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Supply(</a:t>
            </a:r>
            <a:r>
              <a:rPr lang="en-US" sz="1800" u="sng" err="1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sid</a:t>
            </a:r>
            <a:r>
              <a:rPr lang="en-US" sz="1800" u="sng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, </a:t>
            </a:r>
            <a:r>
              <a:rPr lang="en-US" sz="1800" u="sng" err="1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pno</a:t>
            </a: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, quantity)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315200" y="6019800"/>
            <a:ext cx="940281" cy="461665"/>
          </a:xfrm>
          <a:prstGeom prst="rect">
            <a:avLst/>
          </a:prstGeom>
          <a:solidFill>
            <a:srgbClr val="FFF0CC"/>
          </a:solidFill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mtClean="0">
                <a:latin typeface="+mn-lt"/>
              </a:rPr>
              <a:t>M=11</a:t>
            </a:r>
          </a:p>
        </p:txBody>
      </p:sp>
      <p:cxnSp>
        <p:nvCxnSpPr>
          <p:cNvPr id="60" name="Straight Connector 59"/>
          <p:cNvCxnSpPr>
            <a:stCxn id="646157" idx="0"/>
            <a:endCxn id="646158" idx="2"/>
          </p:cNvCxnSpPr>
          <p:nvPr/>
        </p:nvCxnSpPr>
        <p:spPr bwMode="auto">
          <a:xfrm flipH="1" flipV="1">
            <a:off x="3182201" y="1833265"/>
            <a:ext cx="17334" cy="909935"/>
          </a:xfrm>
          <a:prstGeom prst="line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8" name="TextBox 87"/>
          <p:cNvSpPr txBox="1"/>
          <p:nvPr/>
        </p:nvSpPr>
        <p:spPr>
          <a:xfrm>
            <a:off x="1600200" y="3429000"/>
            <a:ext cx="1110701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eaLnBrk="1" hangingPunct="1">
              <a:spcBef>
                <a:spcPct val="0"/>
              </a:spcBef>
              <a:buFontTx/>
              <a:buNone/>
              <a:defRPr sz="1600">
                <a:solidFill>
                  <a:srgbClr val="000000"/>
                </a:solidFill>
                <a:latin typeface="Arial" charset="0"/>
              </a:defRPr>
            </a:lvl1pPr>
          </a:lstStyle>
          <a:p>
            <a:r>
              <a:rPr lang="en-US" smtClean="0"/>
              <a:t>T </a:t>
            </a:r>
            <a:r>
              <a:rPr lang="en-US"/>
              <a:t>= </a:t>
            </a:r>
            <a:r>
              <a:rPr lang="en-US" smtClean="0"/>
              <a:t>10000</a:t>
            </a:r>
            <a:endParaRPr lang="en-US"/>
          </a:p>
        </p:txBody>
      </p:sp>
      <p:sp>
        <p:nvSpPr>
          <p:cNvPr id="89" name="TextBox 88"/>
          <p:cNvSpPr txBox="1"/>
          <p:nvPr/>
        </p:nvSpPr>
        <p:spPr>
          <a:xfrm>
            <a:off x="1752600" y="2209800"/>
            <a:ext cx="711252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eaLnBrk="1" hangingPunct="1">
              <a:spcBef>
                <a:spcPct val="0"/>
              </a:spcBef>
              <a:buFontTx/>
              <a:buNone/>
              <a:defRPr sz="1600">
                <a:solidFill>
                  <a:srgbClr val="000000"/>
                </a:solidFill>
                <a:latin typeface="Arial" charset="0"/>
              </a:defRPr>
            </a:lvl1pPr>
          </a:lstStyle>
          <a:p>
            <a:r>
              <a:rPr lang="en-US" smtClean="0"/>
              <a:t>T  &lt; 1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286000" y="4495800"/>
            <a:ext cx="21808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600" smtClean="0">
                <a:solidFill>
                  <a:srgbClr val="FF0000"/>
                </a:solidFill>
                <a:latin typeface="+mn-lt"/>
              </a:rPr>
              <a:t>Block nested loop join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81000" y="5029200"/>
            <a:ext cx="6523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600" smtClean="0">
                <a:solidFill>
                  <a:srgbClr val="FF0000"/>
                </a:solidFill>
                <a:latin typeface="+mn-lt"/>
              </a:rPr>
              <a:t>Scan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657600" y="5181600"/>
            <a:ext cx="6523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600" smtClean="0">
                <a:solidFill>
                  <a:srgbClr val="FF0000"/>
                </a:solidFill>
                <a:latin typeface="+mn-lt"/>
              </a:rPr>
              <a:t>Scan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7469" y="3549134"/>
            <a:ext cx="3954159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88900" dir="2700000" algn="tl" rotWithShape="0">
              <a:srgbClr val="000000">
                <a:alpha val="43000"/>
              </a:srgbClr>
            </a:outerShdw>
          </a:effectLst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1800">
                <a:solidFill>
                  <a:prstClr val="black"/>
                </a:solidFill>
                <a:latin typeface="Arial"/>
              </a:rPr>
              <a:t>Total cost:   100+100*100/10 = 1100</a:t>
            </a:r>
          </a:p>
        </p:txBody>
      </p:sp>
      <p:sp>
        <p:nvSpPr>
          <p:cNvPr id="29" name="Rectangle 3"/>
          <p:cNvSpPr>
            <a:spLocks noGrp="1" noChangeArrowheads="1"/>
          </p:cNvSpPr>
          <p:nvPr>
            <p:ph idx="1"/>
          </p:nvPr>
        </p:nvSpPr>
        <p:spPr>
          <a:xfrm>
            <a:off x="5169424" y="4087090"/>
            <a:ext cx="8305800" cy="1447800"/>
          </a:xfrm>
        </p:spPr>
        <p:txBody>
          <a:bodyPr/>
          <a:lstStyle/>
          <a:p>
            <a:r>
              <a:rPr lang="en-US"/>
              <a:t>Cost: B(R) + B(R)B(S</a:t>
            </a:r>
            <a:r>
              <a:rPr lang="en-US" smtClean="0"/>
              <a:t>)/(M-1)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54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168" name="Rectangle 24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610600" cy="1143000"/>
          </a:xfrm>
          <a:noFill/>
          <a:ln/>
        </p:spPr>
        <p:txBody>
          <a:bodyPr/>
          <a:lstStyle/>
          <a:p>
            <a:r>
              <a:rPr lang="en-US" smtClean="0"/>
              <a:t>Physical Plan 2</a:t>
            </a:r>
            <a:endParaRPr lang="en-US"/>
          </a:p>
        </p:txBody>
      </p:sp>
      <p:sp>
        <p:nvSpPr>
          <p:cNvPr id="646146" name="Text Box 2"/>
          <p:cNvSpPr txBox="1">
            <a:spLocks noChangeArrowheads="1"/>
          </p:cNvSpPr>
          <p:nvPr/>
        </p:nvSpPr>
        <p:spPr bwMode="auto">
          <a:xfrm>
            <a:off x="1195964" y="5105400"/>
            <a:ext cx="11257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Supply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46147" name="Text Box 3"/>
          <p:cNvSpPr txBox="1">
            <a:spLocks noChangeArrowheads="1"/>
          </p:cNvSpPr>
          <p:nvPr/>
        </p:nvSpPr>
        <p:spPr bwMode="auto">
          <a:xfrm>
            <a:off x="4335621" y="5181600"/>
            <a:ext cx="13138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Supplier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2710657" y="3200400"/>
            <a:ext cx="943087" cy="584776"/>
            <a:chOff x="2819400" y="3429000"/>
            <a:chExt cx="943087" cy="584776"/>
          </a:xfrm>
        </p:grpSpPr>
        <p:sp>
          <p:nvSpPr>
            <p:cNvPr id="646149" name="Line 5"/>
            <p:cNvSpPr>
              <a:spLocks noChangeShapeType="1"/>
            </p:cNvSpPr>
            <p:nvPr/>
          </p:nvSpPr>
          <p:spPr bwMode="auto">
            <a:xfrm>
              <a:off x="2895600" y="3581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46150" name="Line 6"/>
            <p:cNvSpPr>
              <a:spLocks noChangeShapeType="1"/>
            </p:cNvSpPr>
            <p:nvPr/>
          </p:nvSpPr>
          <p:spPr bwMode="auto">
            <a:xfrm>
              <a:off x="3657600" y="3581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46151" name="Line 7"/>
            <p:cNvSpPr>
              <a:spLocks noChangeShapeType="1"/>
            </p:cNvSpPr>
            <p:nvPr/>
          </p:nvSpPr>
          <p:spPr bwMode="auto">
            <a:xfrm>
              <a:off x="2895600" y="3581400"/>
              <a:ext cx="7620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46152" name="Line 8"/>
            <p:cNvSpPr>
              <a:spLocks noChangeShapeType="1"/>
            </p:cNvSpPr>
            <p:nvPr/>
          </p:nvSpPr>
          <p:spPr bwMode="auto">
            <a:xfrm flipH="1">
              <a:off x="2895600" y="3581400"/>
              <a:ext cx="7620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46153" name="Text Box 9"/>
            <p:cNvSpPr txBox="1">
              <a:spLocks noChangeArrowheads="1"/>
            </p:cNvSpPr>
            <p:nvPr/>
          </p:nvSpPr>
          <p:spPr bwMode="auto">
            <a:xfrm>
              <a:off x="2819400" y="3429000"/>
              <a:ext cx="943087" cy="584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baseline="-25000" smtClean="0">
                <a:solidFill>
                  <a:prstClr val="black"/>
                </a:solidFill>
                <a:latin typeface="Arial"/>
                <a:cs typeface="Arial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baseline="-25000" err="1" smtClean="0">
                  <a:solidFill>
                    <a:prstClr val="black"/>
                  </a:solidFill>
                  <a:latin typeface="Arial"/>
                  <a:cs typeface="Arial"/>
                </a:rPr>
                <a:t>sid</a:t>
              </a:r>
              <a:r>
                <a:rPr lang="en-US" baseline="-25000" smtClean="0">
                  <a:solidFill>
                    <a:prstClr val="black"/>
                  </a:solidFill>
                  <a:latin typeface="Arial"/>
                  <a:cs typeface="Arial"/>
                </a:rPr>
                <a:t> </a:t>
              </a:r>
              <a:r>
                <a:rPr lang="en-US" baseline="-25000">
                  <a:solidFill>
                    <a:prstClr val="black"/>
                  </a:solidFill>
                  <a:latin typeface="Arial"/>
                  <a:cs typeface="Arial"/>
                </a:rPr>
                <a:t>= </a:t>
              </a:r>
              <a:r>
                <a:rPr lang="en-US" baseline="-25000" err="1" smtClean="0">
                  <a:solidFill>
                    <a:prstClr val="black"/>
                  </a:solidFill>
                  <a:latin typeface="Arial"/>
                  <a:cs typeface="Arial"/>
                </a:rPr>
                <a:t>sid</a:t>
              </a:r>
              <a:endParaRPr lang="en-US" baseline="-2500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</p:grpSp>
      <p:sp>
        <p:nvSpPr>
          <p:cNvPr id="646157" name="Text Box 13"/>
          <p:cNvSpPr txBox="1">
            <a:spLocks noChangeArrowheads="1"/>
          </p:cNvSpPr>
          <p:nvPr/>
        </p:nvSpPr>
        <p:spPr bwMode="auto">
          <a:xfrm>
            <a:off x="4288031" y="3886200"/>
            <a:ext cx="14090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smtClean="0">
                <a:solidFill>
                  <a:prstClr val="black"/>
                </a:solidFill>
              </a:rPr>
              <a:t>σ</a:t>
            </a:r>
            <a:r>
              <a:rPr lang="en-US" baseline="-25000" err="1" smtClean="0">
                <a:solidFill>
                  <a:prstClr val="black"/>
                </a:solidFill>
                <a:latin typeface="Arial"/>
                <a:cs typeface="Arial"/>
              </a:rPr>
              <a:t>sstate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=‘WA’</a:t>
            </a:r>
          </a:p>
        </p:txBody>
      </p:sp>
      <p:sp>
        <p:nvSpPr>
          <p:cNvPr id="646158" name="Text Box 14"/>
          <p:cNvSpPr txBox="1">
            <a:spLocks noChangeArrowheads="1"/>
          </p:cNvSpPr>
          <p:nvPr/>
        </p:nvSpPr>
        <p:spPr bwMode="auto">
          <a:xfrm>
            <a:off x="2676293" y="1371600"/>
            <a:ext cx="10118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smtClean="0">
                <a:solidFill>
                  <a:prstClr val="black"/>
                </a:solidFill>
                <a:latin typeface="Arial"/>
                <a:cs typeface="Arial"/>
              </a:rPr>
              <a:t>π</a:t>
            </a:r>
            <a:r>
              <a:rPr lang="en-US" baseline="-25000" err="1" smtClean="0">
                <a:solidFill>
                  <a:prstClr val="black"/>
                </a:solidFill>
                <a:latin typeface="Arial"/>
                <a:cs typeface="Arial"/>
              </a:rPr>
              <a:t>sname</a:t>
            </a:r>
            <a:endParaRPr lang="en-US" baseline="-250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46165" name="Text Box 21"/>
          <p:cNvSpPr txBox="1">
            <a:spLocks noChangeArrowheads="1"/>
          </p:cNvSpPr>
          <p:nvPr/>
        </p:nvSpPr>
        <p:spPr bwMode="auto">
          <a:xfrm>
            <a:off x="1295400" y="4267200"/>
            <a:ext cx="9268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smtClean="0">
                <a:solidFill>
                  <a:prstClr val="black"/>
                </a:solidFill>
              </a:rPr>
              <a:t>σ</a:t>
            </a:r>
            <a:r>
              <a:rPr lang="en-US" baseline="-25000" err="1" smtClean="0">
                <a:solidFill>
                  <a:prstClr val="black"/>
                </a:solidFill>
                <a:latin typeface="Arial"/>
                <a:cs typeface="Arial"/>
              </a:rPr>
              <a:t>pno</a:t>
            </a:r>
            <a:r>
              <a:rPr lang="en-US" baseline="-25000" smtClean="0">
                <a:solidFill>
                  <a:prstClr val="black"/>
                </a:solidFill>
                <a:latin typeface="Arial"/>
                <a:cs typeface="Arial"/>
              </a:rPr>
              <a:t>=2</a:t>
            </a:r>
            <a:endParaRPr lang="en-US" baseline="-250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4343400" y="5715000"/>
            <a:ext cx="1978915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400">
                <a:solidFill>
                  <a:srgbClr val="000000"/>
                </a:solidFill>
                <a:latin typeface="Arial" charset="0"/>
              </a:rPr>
              <a:t>T(</a:t>
            </a: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Supplier) </a:t>
            </a:r>
            <a:r>
              <a:rPr lang="en-US" sz="1400">
                <a:solidFill>
                  <a:srgbClr val="000000"/>
                </a:solidFill>
                <a:latin typeface="Arial" charset="0"/>
              </a:rPr>
              <a:t>= </a:t>
            </a: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1000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B(Supplier) = 100</a:t>
            </a:r>
            <a:br>
              <a:rPr lang="en-US" sz="1400" smtClean="0">
                <a:solidFill>
                  <a:srgbClr val="000000"/>
                </a:solidFill>
                <a:latin typeface="Arial" charset="0"/>
              </a:rPr>
            </a:b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V(Supplier, </a:t>
            </a:r>
            <a:r>
              <a:rPr lang="en-US" sz="1400" err="1" smtClean="0">
                <a:solidFill>
                  <a:srgbClr val="000000"/>
                </a:solidFill>
                <a:latin typeface="Arial" charset="0"/>
              </a:rPr>
              <a:t>scity</a:t>
            </a: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) = 20</a:t>
            </a:r>
            <a:br>
              <a:rPr lang="en-US" sz="1400" smtClean="0">
                <a:solidFill>
                  <a:srgbClr val="000000"/>
                </a:solidFill>
                <a:latin typeface="Arial" charset="0"/>
              </a:rPr>
            </a:b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V(Supplier, state) = 10</a:t>
            </a: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3" name="Straight Connector 2"/>
          <p:cNvCxnSpPr>
            <a:stCxn id="646147" idx="0"/>
            <a:endCxn id="36" idx="2"/>
          </p:cNvCxnSpPr>
          <p:nvPr/>
        </p:nvCxnSpPr>
        <p:spPr bwMode="auto">
          <a:xfrm flipV="1">
            <a:off x="4992562" y="4957465"/>
            <a:ext cx="0" cy="224135"/>
          </a:xfrm>
          <a:prstGeom prst="line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>
            <a:stCxn id="646157" idx="0"/>
            <a:endCxn id="646153" idx="3"/>
          </p:cNvCxnSpPr>
          <p:nvPr/>
        </p:nvCxnSpPr>
        <p:spPr bwMode="auto">
          <a:xfrm flipH="1" flipV="1">
            <a:off x="3653744" y="3492788"/>
            <a:ext cx="1338817" cy="393412"/>
          </a:xfrm>
          <a:prstGeom prst="line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646165" idx="0"/>
            <a:endCxn id="646153" idx="1"/>
          </p:cNvCxnSpPr>
          <p:nvPr/>
        </p:nvCxnSpPr>
        <p:spPr bwMode="auto">
          <a:xfrm flipV="1">
            <a:off x="1758828" y="3492788"/>
            <a:ext cx="951829" cy="774412"/>
          </a:xfrm>
          <a:prstGeom prst="line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646165" idx="2"/>
            <a:endCxn id="646146" idx="0"/>
          </p:cNvCxnSpPr>
          <p:nvPr/>
        </p:nvCxnSpPr>
        <p:spPr bwMode="auto">
          <a:xfrm>
            <a:off x="1758828" y="4728865"/>
            <a:ext cx="1" cy="376535"/>
          </a:xfrm>
          <a:prstGeom prst="line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533400" y="5867400"/>
            <a:ext cx="2216973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>
                <a:solidFill>
                  <a:srgbClr val="000000"/>
                </a:solidFill>
                <a:latin typeface="Arial" charset="0"/>
              </a:rPr>
              <a:t>T(Supply) = </a:t>
            </a: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10000</a:t>
            </a:r>
            <a:r>
              <a:rPr lang="en-US" sz="1600">
                <a:solidFill>
                  <a:srgbClr val="000000"/>
                </a:solidFill>
                <a:latin typeface="Arial" charset="0"/>
              </a:rPr>
              <a:t/>
            </a:r>
            <a:br>
              <a:rPr lang="en-US" sz="1600">
                <a:solidFill>
                  <a:srgbClr val="000000"/>
                </a:solidFill>
                <a:latin typeface="Arial" charset="0"/>
              </a:rPr>
            </a:b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B(Supply) = 100</a:t>
            </a:r>
            <a:br>
              <a:rPr lang="en-US" sz="1600" smtClean="0">
                <a:solidFill>
                  <a:srgbClr val="000000"/>
                </a:solidFill>
                <a:latin typeface="Arial" charset="0"/>
              </a:rPr>
            </a:b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V(Supply, </a:t>
            </a:r>
            <a:r>
              <a:rPr lang="en-US" sz="1600" err="1" smtClean="0">
                <a:solidFill>
                  <a:srgbClr val="000000"/>
                </a:solidFill>
                <a:latin typeface="Arial" charset="0"/>
              </a:rPr>
              <a:t>pno</a:t>
            </a: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) = 2500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0" y="76200"/>
            <a:ext cx="3618411" cy="7017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  <a:defRPr/>
            </a:pP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Supplier(</a:t>
            </a:r>
            <a:r>
              <a:rPr lang="en-US" sz="1800" u="sng" err="1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sid</a:t>
            </a: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, </a:t>
            </a:r>
            <a:r>
              <a:rPr lang="en-US" sz="1800" err="1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sname</a:t>
            </a: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, </a:t>
            </a:r>
            <a:r>
              <a:rPr lang="en-US" sz="1800" err="1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scity</a:t>
            </a: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, </a:t>
            </a:r>
            <a:r>
              <a:rPr lang="en-US" sz="1800" err="1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sstate</a:t>
            </a: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)</a:t>
            </a:r>
          </a:p>
          <a:p>
            <a:pPr>
              <a:buNone/>
              <a:defRPr/>
            </a:pP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Supply(</a:t>
            </a:r>
            <a:r>
              <a:rPr lang="en-US" sz="1800" u="sng" err="1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sid</a:t>
            </a:r>
            <a:r>
              <a:rPr lang="en-US" sz="1800" u="sng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, </a:t>
            </a:r>
            <a:r>
              <a:rPr lang="en-US" sz="1800" u="sng" err="1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pno</a:t>
            </a: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, quantity)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315200" y="6019800"/>
            <a:ext cx="940281" cy="461665"/>
          </a:xfrm>
          <a:prstGeom prst="rect">
            <a:avLst/>
          </a:prstGeom>
          <a:solidFill>
            <a:srgbClr val="FFF0CC"/>
          </a:solidFill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mtClean="0">
                <a:latin typeface="+mn-lt"/>
              </a:rPr>
              <a:t>M=11</a:t>
            </a:r>
          </a:p>
        </p:txBody>
      </p:sp>
      <p:cxnSp>
        <p:nvCxnSpPr>
          <p:cNvPr id="60" name="Straight Connector 59"/>
          <p:cNvCxnSpPr>
            <a:stCxn id="646153" idx="0"/>
            <a:endCxn id="646158" idx="2"/>
          </p:cNvCxnSpPr>
          <p:nvPr/>
        </p:nvCxnSpPr>
        <p:spPr bwMode="auto">
          <a:xfrm flipV="1">
            <a:off x="3182201" y="1833265"/>
            <a:ext cx="0" cy="1367135"/>
          </a:xfrm>
          <a:prstGeom prst="line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1295400" y="3657600"/>
            <a:ext cx="654246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eaLnBrk="1" hangingPunct="1">
              <a:spcBef>
                <a:spcPct val="0"/>
              </a:spcBef>
              <a:buFontTx/>
              <a:buNone/>
              <a:defRPr sz="1600">
                <a:solidFill>
                  <a:srgbClr val="000000"/>
                </a:solidFill>
                <a:latin typeface="Arial" charset="0"/>
              </a:defRPr>
            </a:lvl1pPr>
          </a:lstStyle>
          <a:p>
            <a:r>
              <a:rPr lang="en-US" smtClean="0"/>
              <a:t>T </a:t>
            </a:r>
            <a:r>
              <a:rPr lang="en-US"/>
              <a:t>= </a:t>
            </a:r>
            <a:r>
              <a:rPr lang="en-US" smtClean="0"/>
              <a:t>4</a:t>
            </a:r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4572000" y="3276600"/>
            <a:ext cx="600946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eaLnBrk="1" hangingPunct="1">
              <a:spcBef>
                <a:spcPct val="0"/>
              </a:spcBef>
              <a:buFontTx/>
              <a:buNone/>
              <a:defRPr sz="1600">
                <a:solidFill>
                  <a:srgbClr val="000000"/>
                </a:solidFill>
                <a:latin typeface="Arial" charset="0"/>
              </a:defRPr>
            </a:lvl1pPr>
          </a:lstStyle>
          <a:p>
            <a:r>
              <a:rPr lang="en-US" smtClean="0"/>
              <a:t>T= 5</a:t>
            </a:r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2514600" y="2286000"/>
            <a:ext cx="654246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eaLnBrk="1" hangingPunct="1">
              <a:spcBef>
                <a:spcPct val="0"/>
              </a:spcBef>
              <a:buFontTx/>
              <a:buNone/>
              <a:defRPr sz="1600">
                <a:solidFill>
                  <a:srgbClr val="000000"/>
                </a:solidFill>
                <a:latin typeface="Arial" charset="0"/>
              </a:defRPr>
            </a:lvl1pPr>
          </a:lstStyle>
          <a:p>
            <a:r>
              <a:rPr lang="en-US" smtClean="0"/>
              <a:t>T </a:t>
            </a:r>
            <a:r>
              <a:rPr lang="en-US"/>
              <a:t>= </a:t>
            </a:r>
            <a:r>
              <a:rPr lang="en-US" smtClean="0"/>
              <a:t>4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0" y="4419600"/>
            <a:ext cx="13368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600" err="1" smtClean="0">
                <a:solidFill>
                  <a:srgbClr val="FF0000"/>
                </a:solidFill>
                <a:latin typeface="+mn-lt"/>
              </a:rPr>
              <a:t>Unclustered</a:t>
            </a:r>
            <a:r>
              <a:rPr lang="en-US" sz="1600" smtClean="0">
                <a:solidFill>
                  <a:srgbClr val="FF0000"/>
                </a:solidFill>
                <a:latin typeface="+mn-lt"/>
              </a:rPr>
              <a:t/>
            </a:r>
            <a:br>
              <a:rPr lang="en-US" sz="1600" smtClean="0">
                <a:solidFill>
                  <a:srgbClr val="FF0000"/>
                </a:solidFill>
                <a:latin typeface="+mn-lt"/>
              </a:rPr>
            </a:br>
            <a:r>
              <a:rPr lang="en-US" sz="1600" smtClean="0">
                <a:solidFill>
                  <a:srgbClr val="FF0000"/>
                </a:solidFill>
                <a:latin typeface="+mn-lt"/>
              </a:rPr>
              <a:t>index lookup</a:t>
            </a:r>
            <a:br>
              <a:rPr lang="en-US" sz="1600" smtClean="0">
                <a:solidFill>
                  <a:srgbClr val="FF0000"/>
                </a:solidFill>
                <a:latin typeface="+mn-lt"/>
              </a:rPr>
            </a:br>
            <a:r>
              <a:rPr lang="en-US" sz="1600" smtClean="0">
                <a:solidFill>
                  <a:srgbClr val="FF0000"/>
                </a:solidFill>
                <a:latin typeface="+mn-lt"/>
              </a:rPr>
              <a:t>Supply(</a:t>
            </a:r>
            <a:r>
              <a:rPr lang="en-US" sz="1600" err="1" smtClean="0">
                <a:solidFill>
                  <a:srgbClr val="FF0000"/>
                </a:solidFill>
                <a:latin typeface="+mn-lt"/>
              </a:rPr>
              <a:t>pno</a:t>
            </a:r>
            <a:r>
              <a:rPr lang="en-US" sz="1600" smtClean="0">
                <a:solidFill>
                  <a:srgbClr val="FF0000"/>
                </a:solidFill>
                <a:latin typeface="+mn-lt"/>
              </a:rPr>
              <a:t>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096000" y="4724400"/>
            <a:ext cx="14845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600" err="1" smtClean="0">
                <a:solidFill>
                  <a:srgbClr val="FF0000"/>
                </a:solidFill>
                <a:latin typeface="+mn-lt"/>
              </a:rPr>
              <a:t>Unclustered</a:t>
            </a:r>
            <a:r>
              <a:rPr lang="en-US" sz="1600" smtClean="0">
                <a:solidFill>
                  <a:srgbClr val="FF0000"/>
                </a:solidFill>
                <a:latin typeface="+mn-lt"/>
              </a:rPr>
              <a:t/>
            </a:r>
            <a:br>
              <a:rPr lang="en-US" sz="1600" smtClean="0">
                <a:solidFill>
                  <a:srgbClr val="FF0000"/>
                </a:solidFill>
                <a:latin typeface="+mn-lt"/>
              </a:rPr>
            </a:br>
            <a:r>
              <a:rPr lang="en-US" sz="1600" smtClean="0">
                <a:solidFill>
                  <a:srgbClr val="FF0000"/>
                </a:solidFill>
                <a:latin typeface="+mn-lt"/>
              </a:rPr>
              <a:t>index lookup</a:t>
            </a:r>
            <a:br>
              <a:rPr lang="en-US" sz="1600" smtClean="0">
                <a:solidFill>
                  <a:srgbClr val="FF0000"/>
                </a:solidFill>
                <a:latin typeface="+mn-lt"/>
              </a:rPr>
            </a:br>
            <a:r>
              <a:rPr lang="en-US" sz="1600" smtClean="0">
                <a:solidFill>
                  <a:srgbClr val="FF0000"/>
                </a:solidFill>
                <a:latin typeface="+mn-lt"/>
              </a:rPr>
              <a:t>Supplier(</a:t>
            </a:r>
            <a:r>
              <a:rPr lang="en-US" sz="1600" err="1" smtClean="0">
                <a:solidFill>
                  <a:srgbClr val="FF0000"/>
                </a:solidFill>
                <a:latin typeface="+mn-lt"/>
              </a:rPr>
              <a:t>scity</a:t>
            </a:r>
            <a:r>
              <a:rPr lang="en-US" sz="1600" smtClean="0">
                <a:solidFill>
                  <a:srgbClr val="FF0000"/>
                </a:solidFill>
                <a:latin typeface="+mn-lt"/>
              </a:rPr>
              <a:t>)</a:t>
            </a:r>
          </a:p>
        </p:txBody>
      </p:sp>
      <p:sp>
        <p:nvSpPr>
          <p:cNvPr id="36" name="Text Box 13"/>
          <p:cNvSpPr txBox="1">
            <a:spLocks noChangeArrowheads="1"/>
          </p:cNvSpPr>
          <p:nvPr/>
        </p:nvSpPr>
        <p:spPr bwMode="auto">
          <a:xfrm>
            <a:off x="4191000" y="4495800"/>
            <a:ext cx="160312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smtClean="0">
                <a:solidFill>
                  <a:prstClr val="black"/>
                </a:solidFill>
              </a:rPr>
              <a:t>σ</a:t>
            </a:r>
            <a:r>
              <a:rPr lang="en-US" baseline="-25000" err="1" smtClean="0">
                <a:solidFill>
                  <a:prstClr val="black"/>
                </a:solidFill>
                <a:latin typeface="Arial"/>
                <a:cs typeface="Arial"/>
              </a:rPr>
              <a:t>scity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=‘Seattle</a:t>
            </a:r>
            <a:r>
              <a:rPr lang="en-US" baseline="-25000" smtClean="0">
                <a:solidFill>
                  <a:prstClr val="black"/>
                </a:solidFill>
                <a:latin typeface="Arial"/>
                <a:cs typeface="Arial"/>
              </a:rPr>
              <a:t>’</a:t>
            </a:r>
            <a:endParaRPr lang="en-US" baseline="-25000">
              <a:solidFill>
                <a:prstClr val="black"/>
              </a:solidFill>
              <a:latin typeface="Arial"/>
              <a:cs typeface="Arial"/>
            </a:endParaRPr>
          </a:p>
        </p:txBody>
      </p:sp>
      <p:cxnSp>
        <p:nvCxnSpPr>
          <p:cNvPr id="40" name="Straight Connector 39"/>
          <p:cNvCxnSpPr>
            <a:stCxn id="36" idx="0"/>
            <a:endCxn id="646157" idx="2"/>
          </p:cNvCxnSpPr>
          <p:nvPr/>
        </p:nvCxnSpPr>
        <p:spPr bwMode="auto">
          <a:xfrm flipH="1" flipV="1">
            <a:off x="4992561" y="4347865"/>
            <a:ext cx="1" cy="147935"/>
          </a:xfrm>
          <a:prstGeom prst="line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Rectangle 44"/>
          <p:cNvSpPr/>
          <p:nvPr/>
        </p:nvSpPr>
        <p:spPr>
          <a:xfrm>
            <a:off x="5791200" y="1981200"/>
            <a:ext cx="2962207" cy="10341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88900" dir="2700000" algn="tl" rotWithShape="0">
              <a:srgbClr val="000000">
                <a:alpha val="43000"/>
              </a:srgbClr>
            </a:outerShdw>
          </a:effectLst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1800" smtClean="0">
                <a:latin typeface="+mn-lt"/>
              </a:rPr>
              <a:t>Cost of Supply(</a:t>
            </a:r>
            <a:r>
              <a:rPr lang="en-US" sz="1800" err="1" smtClean="0">
                <a:latin typeface="+mn-lt"/>
              </a:rPr>
              <a:t>pno</a:t>
            </a:r>
            <a:r>
              <a:rPr lang="en-US" sz="1800" smtClean="0">
                <a:latin typeface="+mn-lt"/>
              </a:rPr>
              <a:t>) = </a:t>
            </a:r>
            <a:r>
              <a:rPr lang="en-US" sz="1800" smtClean="0">
                <a:solidFill>
                  <a:srgbClr val="FFFFFF"/>
                </a:solidFill>
                <a:latin typeface="+mn-lt"/>
              </a:rPr>
              <a:t>4</a:t>
            </a:r>
          </a:p>
          <a:p>
            <a:pPr>
              <a:buNone/>
            </a:pPr>
            <a:r>
              <a:rPr lang="en-US" sz="1800" smtClean="0">
                <a:latin typeface="+mn-lt"/>
              </a:rPr>
              <a:t>Cost of Supplier(</a:t>
            </a:r>
            <a:r>
              <a:rPr lang="en-US" sz="1800" err="1" smtClean="0">
                <a:latin typeface="+mn-lt"/>
              </a:rPr>
              <a:t>scity</a:t>
            </a:r>
            <a:r>
              <a:rPr lang="en-US" sz="1800" smtClean="0">
                <a:latin typeface="+mn-lt"/>
              </a:rPr>
              <a:t>) = </a:t>
            </a:r>
            <a:r>
              <a:rPr lang="en-US" sz="1800" smtClean="0">
                <a:solidFill>
                  <a:srgbClr val="FFFFFF"/>
                </a:solidFill>
                <a:latin typeface="+mn-lt"/>
              </a:rPr>
              <a:t>50</a:t>
            </a:r>
          </a:p>
          <a:p>
            <a:pPr>
              <a:buNone/>
            </a:pPr>
            <a:r>
              <a:rPr lang="en-US" sz="1800" smtClean="0">
                <a:latin typeface="+mn-lt"/>
              </a:rPr>
              <a:t>Total </a:t>
            </a:r>
            <a:r>
              <a:rPr lang="en-US" sz="1800">
                <a:latin typeface="+mn-lt"/>
              </a:rPr>
              <a:t>cost: </a:t>
            </a:r>
            <a:r>
              <a:rPr lang="en-US" sz="1800" smtClean="0">
                <a:latin typeface="+mn-lt"/>
              </a:rPr>
              <a:t>  </a:t>
            </a:r>
            <a:r>
              <a:rPr lang="en-US" sz="1800" smtClean="0">
                <a:solidFill>
                  <a:srgbClr val="FFFFFF"/>
                </a:solidFill>
                <a:latin typeface="+mn-lt"/>
              </a:rPr>
              <a:t>54</a:t>
            </a:r>
            <a:endParaRPr lang="en-US" sz="180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286000" y="3886200"/>
            <a:ext cx="18037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600" smtClean="0">
                <a:solidFill>
                  <a:srgbClr val="FF0000"/>
                </a:solidFill>
                <a:latin typeface="+mn-lt"/>
              </a:rPr>
              <a:t>Main memory join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181600" y="4343400"/>
            <a:ext cx="715060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eaLnBrk="1" hangingPunct="1">
              <a:spcBef>
                <a:spcPct val="0"/>
              </a:spcBef>
              <a:buFontTx/>
              <a:buNone/>
              <a:defRPr sz="1600">
                <a:solidFill>
                  <a:srgbClr val="000000"/>
                </a:solidFill>
                <a:latin typeface="Arial" charset="0"/>
              </a:defRPr>
            </a:lvl1pPr>
          </a:lstStyle>
          <a:p>
            <a:r>
              <a:rPr lang="en-US" smtClean="0"/>
              <a:t>T= 50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02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168" name="Rectangle 24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610600" cy="1143000"/>
          </a:xfrm>
          <a:noFill/>
          <a:ln/>
        </p:spPr>
        <p:txBody>
          <a:bodyPr/>
          <a:lstStyle/>
          <a:p>
            <a:r>
              <a:rPr lang="en-US" smtClean="0"/>
              <a:t>Physical Plan 2</a:t>
            </a:r>
            <a:endParaRPr lang="en-US"/>
          </a:p>
        </p:txBody>
      </p:sp>
      <p:sp>
        <p:nvSpPr>
          <p:cNvPr id="646146" name="Text Box 2"/>
          <p:cNvSpPr txBox="1">
            <a:spLocks noChangeArrowheads="1"/>
          </p:cNvSpPr>
          <p:nvPr/>
        </p:nvSpPr>
        <p:spPr bwMode="auto">
          <a:xfrm>
            <a:off x="1195964" y="5105400"/>
            <a:ext cx="11257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Supply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46147" name="Text Box 3"/>
          <p:cNvSpPr txBox="1">
            <a:spLocks noChangeArrowheads="1"/>
          </p:cNvSpPr>
          <p:nvPr/>
        </p:nvSpPr>
        <p:spPr bwMode="auto">
          <a:xfrm>
            <a:off x="4335621" y="5181600"/>
            <a:ext cx="13138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Supplier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2710657" y="3200400"/>
            <a:ext cx="943087" cy="584776"/>
            <a:chOff x="2819400" y="3429000"/>
            <a:chExt cx="943087" cy="584776"/>
          </a:xfrm>
        </p:grpSpPr>
        <p:sp>
          <p:nvSpPr>
            <p:cNvPr id="646149" name="Line 5"/>
            <p:cNvSpPr>
              <a:spLocks noChangeShapeType="1"/>
            </p:cNvSpPr>
            <p:nvPr/>
          </p:nvSpPr>
          <p:spPr bwMode="auto">
            <a:xfrm>
              <a:off x="2895600" y="3581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46150" name="Line 6"/>
            <p:cNvSpPr>
              <a:spLocks noChangeShapeType="1"/>
            </p:cNvSpPr>
            <p:nvPr/>
          </p:nvSpPr>
          <p:spPr bwMode="auto">
            <a:xfrm>
              <a:off x="3657600" y="3581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46151" name="Line 7"/>
            <p:cNvSpPr>
              <a:spLocks noChangeShapeType="1"/>
            </p:cNvSpPr>
            <p:nvPr/>
          </p:nvSpPr>
          <p:spPr bwMode="auto">
            <a:xfrm>
              <a:off x="2895600" y="3581400"/>
              <a:ext cx="7620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46152" name="Line 8"/>
            <p:cNvSpPr>
              <a:spLocks noChangeShapeType="1"/>
            </p:cNvSpPr>
            <p:nvPr/>
          </p:nvSpPr>
          <p:spPr bwMode="auto">
            <a:xfrm flipH="1">
              <a:off x="2895600" y="3581400"/>
              <a:ext cx="7620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46153" name="Text Box 9"/>
            <p:cNvSpPr txBox="1">
              <a:spLocks noChangeArrowheads="1"/>
            </p:cNvSpPr>
            <p:nvPr/>
          </p:nvSpPr>
          <p:spPr bwMode="auto">
            <a:xfrm>
              <a:off x="2819400" y="3429000"/>
              <a:ext cx="943087" cy="584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baseline="-25000" smtClean="0">
                <a:solidFill>
                  <a:prstClr val="black"/>
                </a:solidFill>
                <a:latin typeface="Arial"/>
                <a:cs typeface="Arial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baseline="-25000" err="1" smtClean="0">
                  <a:solidFill>
                    <a:prstClr val="black"/>
                  </a:solidFill>
                  <a:latin typeface="Arial"/>
                  <a:cs typeface="Arial"/>
                </a:rPr>
                <a:t>sid</a:t>
              </a:r>
              <a:r>
                <a:rPr lang="en-US" baseline="-25000" smtClean="0">
                  <a:solidFill>
                    <a:prstClr val="black"/>
                  </a:solidFill>
                  <a:latin typeface="Arial"/>
                  <a:cs typeface="Arial"/>
                </a:rPr>
                <a:t> </a:t>
              </a:r>
              <a:r>
                <a:rPr lang="en-US" baseline="-25000">
                  <a:solidFill>
                    <a:prstClr val="black"/>
                  </a:solidFill>
                  <a:latin typeface="Arial"/>
                  <a:cs typeface="Arial"/>
                </a:rPr>
                <a:t>= </a:t>
              </a:r>
              <a:r>
                <a:rPr lang="en-US" baseline="-25000" err="1" smtClean="0">
                  <a:solidFill>
                    <a:prstClr val="black"/>
                  </a:solidFill>
                  <a:latin typeface="Arial"/>
                  <a:cs typeface="Arial"/>
                </a:rPr>
                <a:t>sid</a:t>
              </a:r>
              <a:endParaRPr lang="en-US" baseline="-2500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</p:grpSp>
      <p:sp>
        <p:nvSpPr>
          <p:cNvPr id="646157" name="Text Box 13"/>
          <p:cNvSpPr txBox="1">
            <a:spLocks noChangeArrowheads="1"/>
          </p:cNvSpPr>
          <p:nvPr/>
        </p:nvSpPr>
        <p:spPr bwMode="auto">
          <a:xfrm>
            <a:off x="4288031" y="3886200"/>
            <a:ext cx="14090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smtClean="0">
                <a:solidFill>
                  <a:prstClr val="black"/>
                </a:solidFill>
              </a:rPr>
              <a:t>σ</a:t>
            </a:r>
            <a:r>
              <a:rPr lang="en-US" baseline="-25000" err="1" smtClean="0">
                <a:solidFill>
                  <a:prstClr val="black"/>
                </a:solidFill>
                <a:latin typeface="Arial"/>
                <a:cs typeface="Arial"/>
              </a:rPr>
              <a:t>sstate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=‘WA’</a:t>
            </a:r>
          </a:p>
        </p:txBody>
      </p:sp>
      <p:sp>
        <p:nvSpPr>
          <p:cNvPr id="646158" name="Text Box 14"/>
          <p:cNvSpPr txBox="1">
            <a:spLocks noChangeArrowheads="1"/>
          </p:cNvSpPr>
          <p:nvPr/>
        </p:nvSpPr>
        <p:spPr bwMode="auto">
          <a:xfrm>
            <a:off x="2676293" y="1371600"/>
            <a:ext cx="10118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smtClean="0">
                <a:solidFill>
                  <a:prstClr val="black"/>
                </a:solidFill>
                <a:latin typeface="Arial"/>
                <a:cs typeface="Arial"/>
              </a:rPr>
              <a:t>π</a:t>
            </a:r>
            <a:r>
              <a:rPr lang="en-US" baseline="-25000" err="1" smtClean="0">
                <a:solidFill>
                  <a:prstClr val="black"/>
                </a:solidFill>
                <a:latin typeface="Arial"/>
                <a:cs typeface="Arial"/>
              </a:rPr>
              <a:t>sname</a:t>
            </a:r>
            <a:endParaRPr lang="en-US" baseline="-250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46165" name="Text Box 21"/>
          <p:cNvSpPr txBox="1">
            <a:spLocks noChangeArrowheads="1"/>
          </p:cNvSpPr>
          <p:nvPr/>
        </p:nvSpPr>
        <p:spPr bwMode="auto">
          <a:xfrm>
            <a:off x="1295400" y="4267200"/>
            <a:ext cx="9268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smtClean="0">
                <a:solidFill>
                  <a:prstClr val="black"/>
                </a:solidFill>
              </a:rPr>
              <a:t>σ</a:t>
            </a:r>
            <a:r>
              <a:rPr lang="en-US" baseline="-25000" err="1" smtClean="0">
                <a:solidFill>
                  <a:prstClr val="black"/>
                </a:solidFill>
                <a:latin typeface="Arial"/>
                <a:cs typeface="Arial"/>
              </a:rPr>
              <a:t>pno</a:t>
            </a:r>
            <a:r>
              <a:rPr lang="en-US" baseline="-25000" smtClean="0">
                <a:solidFill>
                  <a:prstClr val="black"/>
                </a:solidFill>
                <a:latin typeface="Arial"/>
                <a:cs typeface="Arial"/>
              </a:rPr>
              <a:t>=2</a:t>
            </a:r>
            <a:endParaRPr lang="en-US" baseline="-250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4343400" y="5715000"/>
            <a:ext cx="1978915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400">
                <a:solidFill>
                  <a:srgbClr val="000000"/>
                </a:solidFill>
                <a:latin typeface="Arial" charset="0"/>
              </a:rPr>
              <a:t>T(</a:t>
            </a: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Supplier) </a:t>
            </a:r>
            <a:r>
              <a:rPr lang="en-US" sz="1400">
                <a:solidFill>
                  <a:srgbClr val="000000"/>
                </a:solidFill>
                <a:latin typeface="Arial" charset="0"/>
              </a:rPr>
              <a:t>= </a:t>
            </a: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1000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B(Supplier) = 100</a:t>
            </a:r>
            <a:br>
              <a:rPr lang="en-US" sz="1400" smtClean="0">
                <a:solidFill>
                  <a:srgbClr val="000000"/>
                </a:solidFill>
                <a:latin typeface="Arial" charset="0"/>
              </a:rPr>
            </a:b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V(Supplier, </a:t>
            </a:r>
            <a:r>
              <a:rPr lang="en-US" sz="1400" err="1" smtClean="0">
                <a:solidFill>
                  <a:srgbClr val="000000"/>
                </a:solidFill>
                <a:latin typeface="Arial" charset="0"/>
              </a:rPr>
              <a:t>scity</a:t>
            </a: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) = 20</a:t>
            </a:r>
            <a:br>
              <a:rPr lang="en-US" sz="1400" smtClean="0">
                <a:solidFill>
                  <a:srgbClr val="000000"/>
                </a:solidFill>
                <a:latin typeface="Arial" charset="0"/>
              </a:rPr>
            </a:b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V(Supplier, state) = 10</a:t>
            </a: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3" name="Straight Connector 2"/>
          <p:cNvCxnSpPr>
            <a:stCxn id="646147" idx="0"/>
            <a:endCxn id="36" idx="2"/>
          </p:cNvCxnSpPr>
          <p:nvPr/>
        </p:nvCxnSpPr>
        <p:spPr bwMode="auto">
          <a:xfrm flipV="1">
            <a:off x="4992562" y="4957465"/>
            <a:ext cx="0" cy="224135"/>
          </a:xfrm>
          <a:prstGeom prst="line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>
            <a:stCxn id="646157" idx="0"/>
            <a:endCxn id="646153" idx="3"/>
          </p:cNvCxnSpPr>
          <p:nvPr/>
        </p:nvCxnSpPr>
        <p:spPr bwMode="auto">
          <a:xfrm flipH="1" flipV="1">
            <a:off x="3653744" y="3492788"/>
            <a:ext cx="1338817" cy="393412"/>
          </a:xfrm>
          <a:prstGeom prst="line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646165" idx="0"/>
            <a:endCxn id="646153" idx="1"/>
          </p:cNvCxnSpPr>
          <p:nvPr/>
        </p:nvCxnSpPr>
        <p:spPr bwMode="auto">
          <a:xfrm flipV="1">
            <a:off x="1758828" y="3492788"/>
            <a:ext cx="951829" cy="774412"/>
          </a:xfrm>
          <a:prstGeom prst="line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646165" idx="2"/>
            <a:endCxn id="646146" idx="0"/>
          </p:cNvCxnSpPr>
          <p:nvPr/>
        </p:nvCxnSpPr>
        <p:spPr bwMode="auto">
          <a:xfrm>
            <a:off x="1758828" y="4728865"/>
            <a:ext cx="1" cy="376535"/>
          </a:xfrm>
          <a:prstGeom prst="line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533400" y="5867400"/>
            <a:ext cx="2216973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>
                <a:solidFill>
                  <a:srgbClr val="000000"/>
                </a:solidFill>
                <a:latin typeface="Arial" charset="0"/>
              </a:rPr>
              <a:t>T(Supply) = </a:t>
            </a: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10000</a:t>
            </a:r>
            <a:r>
              <a:rPr lang="en-US" sz="1600">
                <a:solidFill>
                  <a:srgbClr val="000000"/>
                </a:solidFill>
                <a:latin typeface="Arial" charset="0"/>
              </a:rPr>
              <a:t/>
            </a:r>
            <a:br>
              <a:rPr lang="en-US" sz="1600">
                <a:solidFill>
                  <a:srgbClr val="000000"/>
                </a:solidFill>
                <a:latin typeface="Arial" charset="0"/>
              </a:rPr>
            </a:b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B(Supply) = 100</a:t>
            </a:r>
            <a:br>
              <a:rPr lang="en-US" sz="1600" smtClean="0">
                <a:solidFill>
                  <a:srgbClr val="000000"/>
                </a:solidFill>
                <a:latin typeface="Arial" charset="0"/>
              </a:rPr>
            </a:b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V(Supply, </a:t>
            </a:r>
            <a:r>
              <a:rPr lang="en-US" sz="1600" err="1" smtClean="0">
                <a:solidFill>
                  <a:srgbClr val="000000"/>
                </a:solidFill>
                <a:latin typeface="Arial" charset="0"/>
              </a:rPr>
              <a:t>pno</a:t>
            </a: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) = 2500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0" y="76200"/>
            <a:ext cx="3618411" cy="7017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  <a:defRPr/>
            </a:pP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Supplier(</a:t>
            </a:r>
            <a:r>
              <a:rPr lang="en-US" sz="1800" u="sng" err="1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sid</a:t>
            </a: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, </a:t>
            </a:r>
            <a:r>
              <a:rPr lang="en-US" sz="1800" err="1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sname</a:t>
            </a: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, </a:t>
            </a:r>
            <a:r>
              <a:rPr lang="en-US" sz="1800" err="1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scity</a:t>
            </a: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, </a:t>
            </a:r>
            <a:r>
              <a:rPr lang="en-US" sz="1800" err="1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sstate</a:t>
            </a: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)</a:t>
            </a:r>
          </a:p>
          <a:p>
            <a:pPr>
              <a:buNone/>
              <a:defRPr/>
            </a:pP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Supply(</a:t>
            </a:r>
            <a:r>
              <a:rPr lang="en-US" sz="1800" u="sng" err="1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sid</a:t>
            </a:r>
            <a:r>
              <a:rPr lang="en-US" sz="1800" u="sng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, </a:t>
            </a:r>
            <a:r>
              <a:rPr lang="en-US" sz="1800" u="sng" err="1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pno</a:t>
            </a: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, quantity)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315200" y="6019800"/>
            <a:ext cx="940281" cy="461665"/>
          </a:xfrm>
          <a:prstGeom prst="rect">
            <a:avLst/>
          </a:prstGeom>
          <a:solidFill>
            <a:srgbClr val="FFF0CC"/>
          </a:solidFill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mtClean="0">
                <a:latin typeface="+mn-lt"/>
              </a:rPr>
              <a:t>M=11</a:t>
            </a:r>
          </a:p>
        </p:txBody>
      </p:sp>
      <p:cxnSp>
        <p:nvCxnSpPr>
          <p:cNvPr id="60" name="Straight Connector 59"/>
          <p:cNvCxnSpPr>
            <a:stCxn id="646153" idx="0"/>
            <a:endCxn id="646158" idx="2"/>
          </p:cNvCxnSpPr>
          <p:nvPr/>
        </p:nvCxnSpPr>
        <p:spPr bwMode="auto">
          <a:xfrm flipV="1">
            <a:off x="3182201" y="1833265"/>
            <a:ext cx="0" cy="1367135"/>
          </a:xfrm>
          <a:prstGeom prst="line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1295400" y="3657600"/>
            <a:ext cx="654246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eaLnBrk="1" hangingPunct="1">
              <a:spcBef>
                <a:spcPct val="0"/>
              </a:spcBef>
              <a:buFontTx/>
              <a:buNone/>
              <a:defRPr sz="1600">
                <a:solidFill>
                  <a:srgbClr val="000000"/>
                </a:solidFill>
                <a:latin typeface="Arial" charset="0"/>
              </a:defRPr>
            </a:lvl1pPr>
          </a:lstStyle>
          <a:p>
            <a:r>
              <a:rPr lang="en-US" smtClean="0"/>
              <a:t>T </a:t>
            </a:r>
            <a:r>
              <a:rPr lang="en-US"/>
              <a:t>= </a:t>
            </a:r>
            <a:r>
              <a:rPr lang="en-US" smtClean="0"/>
              <a:t>4</a:t>
            </a:r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4572000" y="3276600"/>
            <a:ext cx="600946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eaLnBrk="1" hangingPunct="1">
              <a:spcBef>
                <a:spcPct val="0"/>
              </a:spcBef>
              <a:buFontTx/>
              <a:buNone/>
              <a:defRPr sz="1600">
                <a:solidFill>
                  <a:srgbClr val="000000"/>
                </a:solidFill>
                <a:latin typeface="Arial" charset="0"/>
              </a:defRPr>
            </a:lvl1pPr>
          </a:lstStyle>
          <a:p>
            <a:r>
              <a:rPr lang="en-US" smtClean="0"/>
              <a:t>T= 5</a:t>
            </a:r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2514600" y="2286000"/>
            <a:ext cx="654246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eaLnBrk="1" hangingPunct="1">
              <a:spcBef>
                <a:spcPct val="0"/>
              </a:spcBef>
              <a:buFontTx/>
              <a:buNone/>
              <a:defRPr sz="1600">
                <a:solidFill>
                  <a:srgbClr val="000000"/>
                </a:solidFill>
                <a:latin typeface="Arial" charset="0"/>
              </a:defRPr>
            </a:lvl1pPr>
          </a:lstStyle>
          <a:p>
            <a:r>
              <a:rPr lang="en-US" smtClean="0"/>
              <a:t>T </a:t>
            </a:r>
            <a:r>
              <a:rPr lang="en-US"/>
              <a:t>= </a:t>
            </a:r>
            <a:r>
              <a:rPr lang="en-US" smtClean="0"/>
              <a:t>4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0" y="4419600"/>
            <a:ext cx="13368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600" err="1" smtClean="0">
                <a:solidFill>
                  <a:srgbClr val="FF0000"/>
                </a:solidFill>
                <a:latin typeface="+mn-lt"/>
              </a:rPr>
              <a:t>Unclustered</a:t>
            </a:r>
            <a:r>
              <a:rPr lang="en-US" sz="1600" smtClean="0">
                <a:solidFill>
                  <a:srgbClr val="FF0000"/>
                </a:solidFill>
                <a:latin typeface="+mn-lt"/>
              </a:rPr>
              <a:t/>
            </a:r>
            <a:br>
              <a:rPr lang="en-US" sz="1600" smtClean="0">
                <a:solidFill>
                  <a:srgbClr val="FF0000"/>
                </a:solidFill>
                <a:latin typeface="+mn-lt"/>
              </a:rPr>
            </a:br>
            <a:r>
              <a:rPr lang="en-US" sz="1600" smtClean="0">
                <a:solidFill>
                  <a:srgbClr val="FF0000"/>
                </a:solidFill>
                <a:latin typeface="+mn-lt"/>
              </a:rPr>
              <a:t>index lookup</a:t>
            </a:r>
            <a:br>
              <a:rPr lang="en-US" sz="1600" smtClean="0">
                <a:solidFill>
                  <a:srgbClr val="FF0000"/>
                </a:solidFill>
                <a:latin typeface="+mn-lt"/>
              </a:rPr>
            </a:br>
            <a:r>
              <a:rPr lang="en-US" sz="1600" smtClean="0">
                <a:solidFill>
                  <a:srgbClr val="FF0000"/>
                </a:solidFill>
                <a:latin typeface="+mn-lt"/>
              </a:rPr>
              <a:t>Supply(</a:t>
            </a:r>
            <a:r>
              <a:rPr lang="en-US" sz="1600" err="1" smtClean="0">
                <a:solidFill>
                  <a:srgbClr val="FF0000"/>
                </a:solidFill>
                <a:latin typeface="+mn-lt"/>
              </a:rPr>
              <a:t>pno</a:t>
            </a:r>
            <a:r>
              <a:rPr lang="en-US" sz="1600" smtClean="0">
                <a:solidFill>
                  <a:srgbClr val="FF0000"/>
                </a:solidFill>
                <a:latin typeface="+mn-lt"/>
              </a:rPr>
              <a:t>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096000" y="4724400"/>
            <a:ext cx="14845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600" err="1" smtClean="0">
                <a:solidFill>
                  <a:srgbClr val="FF0000"/>
                </a:solidFill>
                <a:latin typeface="+mn-lt"/>
              </a:rPr>
              <a:t>Unclustered</a:t>
            </a:r>
            <a:r>
              <a:rPr lang="en-US" sz="1600" smtClean="0">
                <a:solidFill>
                  <a:srgbClr val="FF0000"/>
                </a:solidFill>
                <a:latin typeface="+mn-lt"/>
              </a:rPr>
              <a:t/>
            </a:r>
            <a:br>
              <a:rPr lang="en-US" sz="1600" smtClean="0">
                <a:solidFill>
                  <a:srgbClr val="FF0000"/>
                </a:solidFill>
                <a:latin typeface="+mn-lt"/>
              </a:rPr>
            </a:br>
            <a:r>
              <a:rPr lang="en-US" sz="1600" smtClean="0">
                <a:solidFill>
                  <a:srgbClr val="FF0000"/>
                </a:solidFill>
                <a:latin typeface="+mn-lt"/>
              </a:rPr>
              <a:t>index lookup</a:t>
            </a:r>
            <a:br>
              <a:rPr lang="en-US" sz="1600" smtClean="0">
                <a:solidFill>
                  <a:srgbClr val="FF0000"/>
                </a:solidFill>
                <a:latin typeface="+mn-lt"/>
              </a:rPr>
            </a:br>
            <a:r>
              <a:rPr lang="en-US" sz="1600" smtClean="0">
                <a:solidFill>
                  <a:srgbClr val="FF0000"/>
                </a:solidFill>
                <a:latin typeface="+mn-lt"/>
              </a:rPr>
              <a:t>Supplier(</a:t>
            </a:r>
            <a:r>
              <a:rPr lang="en-US" sz="1600" err="1" smtClean="0">
                <a:solidFill>
                  <a:srgbClr val="FF0000"/>
                </a:solidFill>
                <a:latin typeface="+mn-lt"/>
              </a:rPr>
              <a:t>scity</a:t>
            </a:r>
            <a:r>
              <a:rPr lang="en-US" sz="1600" smtClean="0">
                <a:solidFill>
                  <a:srgbClr val="FF0000"/>
                </a:solidFill>
                <a:latin typeface="+mn-lt"/>
              </a:rPr>
              <a:t>)</a:t>
            </a:r>
          </a:p>
        </p:txBody>
      </p:sp>
      <p:sp>
        <p:nvSpPr>
          <p:cNvPr id="36" name="Text Box 13"/>
          <p:cNvSpPr txBox="1">
            <a:spLocks noChangeArrowheads="1"/>
          </p:cNvSpPr>
          <p:nvPr/>
        </p:nvSpPr>
        <p:spPr bwMode="auto">
          <a:xfrm>
            <a:off x="4191000" y="4495800"/>
            <a:ext cx="160312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smtClean="0">
                <a:solidFill>
                  <a:prstClr val="black"/>
                </a:solidFill>
              </a:rPr>
              <a:t>σ</a:t>
            </a:r>
            <a:r>
              <a:rPr lang="en-US" baseline="-25000" err="1" smtClean="0">
                <a:solidFill>
                  <a:prstClr val="black"/>
                </a:solidFill>
                <a:latin typeface="Arial"/>
                <a:cs typeface="Arial"/>
              </a:rPr>
              <a:t>scity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=‘Seattle</a:t>
            </a:r>
            <a:r>
              <a:rPr lang="en-US" baseline="-25000" smtClean="0">
                <a:solidFill>
                  <a:prstClr val="black"/>
                </a:solidFill>
                <a:latin typeface="Arial"/>
                <a:cs typeface="Arial"/>
              </a:rPr>
              <a:t>’</a:t>
            </a:r>
            <a:endParaRPr lang="en-US" baseline="-25000">
              <a:solidFill>
                <a:prstClr val="black"/>
              </a:solidFill>
              <a:latin typeface="Arial"/>
              <a:cs typeface="Arial"/>
            </a:endParaRPr>
          </a:p>
        </p:txBody>
      </p:sp>
      <p:cxnSp>
        <p:nvCxnSpPr>
          <p:cNvPr id="40" name="Straight Connector 39"/>
          <p:cNvCxnSpPr>
            <a:stCxn id="36" idx="0"/>
            <a:endCxn id="646157" idx="2"/>
          </p:cNvCxnSpPr>
          <p:nvPr/>
        </p:nvCxnSpPr>
        <p:spPr bwMode="auto">
          <a:xfrm flipH="1" flipV="1">
            <a:off x="4992561" y="4347865"/>
            <a:ext cx="1" cy="147935"/>
          </a:xfrm>
          <a:prstGeom prst="line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Rectangle 44"/>
          <p:cNvSpPr/>
          <p:nvPr/>
        </p:nvSpPr>
        <p:spPr>
          <a:xfrm>
            <a:off x="5791200" y="1981200"/>
            <a:ext cx="2962207" cy="10341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88900" dir="2700000" algn="tl" rotWithShape="0">
              <a:srgbClr val="000000">
                <a:alpha val="43000"/>
              </a:srgbClr>
            </a:outerShdw>
          </a:effectLst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1800" smtClean="0">
                <a:latin typeface="+mn-lt"/>
              </a:rPr>
              <a:t>Cost of Supply(</a:t>
            </a:r>
            <a:r>
              <a:rPr lang="en-US" sz="1800" err="1" smtClean="0">
                <a:latin typeface="+mn-lt"/>
              </a:rPr>
              <a:t>pno</a:t>
            </a:r>
            <a:r>
              <a:rPr lang="en-US" sz="1800" smtClean="0">
                <a:latin typeface="+mn-lt"/>
              </a:rPr>
              <a:t>) = 4</a:t>
            </a:r>
          </a:p>
          <a:p>
            <a:pPr>
              <a:buNone/>
            </a:pPr>
            <a:r>
              <a:rPr lang="en-US" sz="1800" smtClean="0">
                <a:latin typeface="+mn-lt"/>
              </a:rPr>
              <a:t>Cost of Supplier(</a:t>
            </a:r>
            <a:r>
              <a:rPr lang="en-US" sz="1800" err="1" smtClean="0">
                <a:latin typeface="+mn-lt"/>
              </a:rPr>
              <a:t>scity</a:t>
            </a:r>
            <a:r>
              <a:rPr lang="en-US" sz="1800" smtClean="0">
                <a:latin typeface="+mn-lt"/>
              </a:rPr>
              <a:t>) = </a:t>
            </a:r>
            <a:r>
              <a:rPr lang="en-US" sz="1800" smtClean="0">
                <a:solidFill>
                  <a:srgbClr val="FFFFFF"/>
                </a:solidFill>
                <a:latin typeface="+mn-lt"/>
              </a:rPr>
              <a:t>50</a:t>
            </a:r>
          </a:p>
          <a:p>
            <a:pPr>
              <a:buNone/>
            </a:pPr>
            <a:r>
              <a:rPr lang="en-US" sz="1800" smtClean="0">
                <a:latin typeface="+mn-lt"/>
              </a:rPr>
              <a:t>Total </a:t>
            </a:r>
            <a:r>
              <a:rPr lang="en-US" sz="1800">
                <a:latin typeface="+mn-lt"/>
              </a:rPr>
              <a:t>cost: </a:t>
            </a:r>
            <a:r>
              <a:rPr lang="en-US" sz="1800" smtClean="0">
                <a:latin typeface="+mn-lt"/>
              </a:rPr>
              <a:t>  </a:t>
            </a:r>
            <a:r>
              <a:rPr lang="en-US" sz="1800" smtClean="0">
                <a:solidFill>
                  <a:srgbClr val="FFFFFF"/>
                </a:solidFill>
                <a:latin typeface="+mn-lt"/>
              </a:rPr>
              <a:t>54</a:t>
            </a:r>
            <a:endParaRPr lang="en-US" sz="180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286000" y="3886200"/>
            <a:ext cx="18037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600" smtClean="0">
                <a:solidFill>
                  <a:srgbClr val="FF0000"/>
                </a:solidFill>
                <a:latin typeface="+mn-lt"/>
              </a:rPr>
              <a:t>Main memory join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181600" y="4343400"/>
            <a:ext cx="715060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eaLnBrk="1" hangingPunct="1">
              <a:spcBef>
                <a:spcPct val="0"/>
              </a:spcBef>
              <a:buFontTx/>
              <a:buNone/>
              <a:defRPr sz="1600">
                <a:solidFill>
                  <a:srgbClr val="000000"/>
                </a:solidFill>
                <a:latin typeface="Arial" charset="0"/>
              </a:defRPr>
            </a:lvl1pPr>
          </a:lstStyle>
          <a:p>
            <a:r>
              <a:rPr lang="en-US" smtClean="0"/>
              <a:t>T= 50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84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168" name="Rectangle 24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610600" cy="1143000"/>
          </a:xfrm>
          <a:noFill/>
          <a:ln/>
        </p:spPr>
        <p:txBody>
          <a:bodyPr/>
          <a:lstStyle/>
          <a:p>
            <a:r>
              <a:rPr lang="en-US" smtClean="0"/>
              <a:t>Physical Plan 2</a:t>
            </a:r>
            <a:endParaRPr lang="en-US"/>
          </a:p>
        </p:txBody>
      </p:sp>
      <p:sp>
        <p:nvSpPr>
          <p:cNvPr id="646146" name="Text Box 2"/>
          <p:cNvSpPr txBox="1">
            <a:spLocks noChangeArrowheads="1"/>
          </p:cNvSpPr>
          <p:nvPr/>
        </p:nvSpPr>
        <p:spPr bwMode="auto">
          <a:xfrm>
            <a:off x="1195964" y="5105400"/>
            <a:ext cx="11257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Supply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46147" name="Text Box 3"/>
          <p:cNvSpPr txBox="1">
            <a:spLocks noChangeArrowheads="1"/>
          </p:cNvSpPr>
          <p:nvPr/>
        </p:nvSpPr>
        <p:spPr bwMode="auto">
          <a:xfrm>
            <a:off x="4335621" y="5181600"/>
            <a:ext cx="13138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Supplier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2710657" y="3200400"/>
            <a:ext cx="943087" cy="584776"/>
            <a:chOff x="2819400" y="3429000"/>
            <a:chExt cx="943087" cy="584776"/>
          </a:xfrm>
        </p:grpSpPr>
        <p:sp>
          <p:nvSpPr>
            <p:cNvPr id="646149" name="Line 5"/>
            <p:cNvSpPr>
              <a:spLocks noChangeShapeType="1"/>
            </p:cNvSpPr>
            <p:nvPr/>
          </p:nvSpPr>
          <p:spPr bwMode="auto">
            <a:xfrm>
              <a:off x="2895600" y="3581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46150" name="Line 6"/>
            <p:cNvSpPr>
              <a:spLocks noChangeShapeType="1"/>
            </p:cNvSpPr>
            <p:nvPr/>
          </p:nvSpPr>
          <p:spPr bwMode="auto">
            <a:xfrm>
              <a:off x="3657600" y="3581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46151" name="Line 7"/>
            <p:cNvSpPr>
              <a:spLocks noChangeShapeType="1"/>
            </p:cNvSpPr>
            <p:nvPr/>
          </p:nvSpPr>
          <p:spPr bwMode="auto">
            <a:xfrm>
              <a:off x="2895600" y="3581400"/>
              <a:ext cx="7620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46152" name="Line 8"/>
            <p:cNvSpPr>
              <a:spLocks noChangeShapeType="1"/>
            </p:cNvSpPr>
            <p:nvPr/>
          </p:nvSpPr>
          <p:spPr bwMode="auto">
            <a:xfrm flipH="1">
              <a:off x="2895600" y="3581400"/>
              <a:ext cx="7620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46153" name="Text Box 9"/>
            <p:cNvSpPr txBox="1">
              <a:spLocks noChangeArrowheads="1"/>
            </p:cNvSpPr>
            <p:nvPr/>
          </p:nvSpPr>
          <p:spPr bwMode="auto">
            <a:xfrm>
              <a:off x="2819400" y="3429000"/>
              <a:ext cx="943087" cy="584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baseline="-25000" smtClean="0">
                <a:solidFill>
                  <a:prstClr val="black"/>
                </a:solidFill>
                <a:latin typeface="Arial"/>
                <a:cs typeface="Arial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baseline="-25000" err="1" smtClean="0">
                  <a:solidFill>
                    <a:prstClr val="black"/>
                  </a:solidFill>
                  <a:latin typeface="Arial"/>
                  <a:cs typeface="Arial"/>
                </a:rPr>
                <a:t>sid</a:t>
              </a:r>
              <a:r>
                <a:rPr lang="en-US" baseline="-25000" smtClean="0">
                  <a:solidFill>
                    <a:prstClr val="black"/>
                  </a:solidFill>
                  <a:latin typeface="Arial"/>
                  <a:cs typeface="Arial"/>
                </a:rPr>
                <a:t> </a:t>
              </a:r>
              <a:r>
                <a:rPr lang="en-US" baseline="-25000">
                  <a:solidFill>
                    <a:prstClr val="black"/>
                  </a:solidFill>
                  <a:latin typeface="Arial"/>
                  <a:cs typeface="Arial"/>
                </a:rPr>
                <a:t>= </a:t>
              </a:r>
              <a:r>
                <a:rPr lang="en-US" baseline="-25000" err="1" smtClean="0">
                  <a:solidFill>
                    <a:prstClr val="black"/>
                  </a:solidFill>
                  <a:latin typeface="Arial"/>
                  <a:cs typeface="Arial"/>
                </a:rPr>
                <a:t>sid</a:t>
              </a:r>
              <a:endParaRPr lang="en-US" baseline="-2500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</p:grpSp>
      <p:sp>
        <p:nvSpPr>
          <p:cNvPr id="646157" name="Text Box 13"/>
          <p:cNvSpPr txBox="1">
            <a:spLocks noChangeArrowheads="1"/>
          </p:cNvSpPr>
          <p:nvPr/>
        </p:nvSpPr>
        <p:spPr bwMode="auto">
          <a:xfrm>
            <a:off x="4288031" y="3886200"/>
            <a:ext cx="14090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smtClean="0">
                <a:solidFill>
                  <a:prstClr val="black"/>
                </a:solidFill>
              </a:rPr>
              <a:t>σ</a:t>
            </a:r>
            <a:r>
              <a:rPr lang="en-US" baseline="-25000" err="1" smtClean="0">
                <a:solidFill>
                  <a:prstClr val="black"/>
                </a:solidFill>
                <a:latin typeface="Arial"/>
                <a:cs typeface="Arial"/>
              </a:rPr>
              <a:t>sstate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=‘WA’</a:t>
            </a:r>
          </a:p>
        </p:txBody>
      </p:sp>
      <p:sp>
        <p:nvSpPr>
          <p:cNvPr id="646158" name="Text Box 14"/>
          <p:cNvSpPr txBox="1">
            <a:spLocks noChangeArrowheads="1"/>
          </p:cNvSpPr>
          <p:nvPr/>
        </p:nvSpPr>
        <p:spPr bwMode="auto">
          <a:xfrm>
            <a:off x="2676293" y="1371600"/>
            <a:ext cx="10118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smtClean="0">
                <a:solidFill>
                  <a:prstClr val="black"/>
                </a:solidFill>
                <a:latin typeface="Arial"/>
                <a:cs typeface="Arial"/>
              </a:rPr>
              <a:t>π</a:t>
            </a:r>
            <a:r>
              <a:rPr lang="en-US" baseline="-25000" err="1" smtClean="0">
                <a:solidFill>
                  <a:prstClr val="black"/>
                </a:solidFill>
                <a:latin typeface="Arial"/>
                <a:cs typeface="Arial"/>
              </a:rPr>
              <a:t>sname</a:t>
            </a:r>
            <a:endParaRPr lang="en-US" baseline="-250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46165" name="Text Box 21"/>
          <p:cNvSpPr txBox="1">
            <a:spLocks noChangeArrowheads="1"/>
          </p:cNvSpPr>
          <p:nvPr/>
        </p:nvSpPr>
        <p:spPr bwMode="auto">
          <a:xfrm>
            <a:off x="1295400" y="4267200"/>
            <a:ext cx="9268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smtClean="0">
                <a:solidFill>
                  <a:prstClr val="black"/>
                </a:solidFill>
              </a:rPr>
              <a:t>σ</a:t>
            </a:r>
            <a:r>
              <a:rPr lang="en-US" baseline="-25000" err="1" smtClean="0">
                <a:solidFill>
                  <a:prstClr val="black"/>
                </a:solidFill>
                <a:latin typeface="Arial"/>
                <a:cs typeface="Arial"/>
              </a:rPr>
              <a:t>pno</a:t>
            </a:r>
            <a:r>
              <a:rPr lang="en-US" baseline="-25000" smtClean="0">
                <a:solidFill>
                  <a:prstClr val="black"/>
                </a:solidFill>
                <a:latin typeface="Arial"/>
                <a:cs typeface="Arial"/>
              </a:rPr>
              <a:t>=2</a:t>
            </a:r>
            <a:endParaRPr lang="en-US" baseline="-250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4343400" y="5715000"/>
            <a:ext cx="1978915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400">
                <a:solidFill>
                  <a:srgbClr val="000000"/>
                </a:solidFill>
                <a:latin typeface="Arial" charset="0"/>
              </a:rPr>
              <a:t>T(</a:t>
            </a: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Supplier) </a:t>
            </a:r>
            <a:r>
              <a:rPr lang="en-US" sz="1400">
                <a:solidFill>
                  <a:srgbClr val="000000"/>
                </a:solidFill>
                <a:latin typeface="Arial" charset="0"/>
              </a:rPr>
              <a:t>= </a:t>
            </a: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1000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B(Supplier) = 100</a:t>
            </a:r>
            <a:br>
              <a:rPr lang="en-US" sz="1400" smtClean="0">
                <a:solidFill>
                  <a:srgbClr val="000000"/>
                </a:solidFill>
                <a:latin typeface="Arial" charset="0"/>
              </a:rPr>
            </a:b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V(Supplier, </a:t>
            </a:r>
            <a:r>
              <a:rPr lang="en-US" sz="1400" err="1" smtClean="0">
                <a:solidFill>
                  <a:srgbClr val="000000"/>
                </a:solidFill>
                <a:latin typeface="Arial" charset="0"/>
              </a:rPr>
              <a:t>scity</a:t>
            </a: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) = 20</a:t>
            </a:r>
            <a:br>
              <a:rPr lang="en-US" sz="1400" smtClean="0">
                <a:solidFill>
                  <a:srgbClr val="000000"/>
                </a:solidFill>
                <a:latin typeface="Arial" charset="0"/>
              </a:rPr>
            </a:b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V(Supplier, state) = 10</a:t>
            </a: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3" name="Straight Connector 2"/>
          <p:cNvCxnSpPr>
            <a:stCxn id="646147" idx="0"/>
            <a:endCxn id="36" idx="2"/>
          </p:cNvCxnSpPr>
          <p:nvPr/>
        </p:nvCxnSpPr>
        <p:spPr bwMode="auto">
          <a:xfrm flipV="1">
            <a:off x="4992562" y="4957465"/>
            <a:ext cx="0" cy="224135"/>
          </a:xfrm>
          <a:prstGeom prst="line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>
            <a:stCxn id="646157" idx="0"/>
            <a:endCxn id="646153" idx="3"/>
          </p:cNvCxnSpPr>
          <p:nvPr/>
        </p:nvCxnSpPr>
        <p:spPr bwMode="auto">
          <a:xfrm flipH="1" flipV="1">
            <a:off x="3653744" y="3492788"/>
            <a:ext cx="1338817" cy="393412"/>
          </a:xfrm>
          <a:prstGeom prst="line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646165" idx="0"/>
            <a:endCxn id="646153" idx="1"/>
          </p:cNvCxnSpPr>
          <p:nvPr/>
        </p:nvCxnSpPr>
        <p:spPr bwMode="auto">
          <a:xfrm flipV="1">
            <a:off x="1758828" y="3492788"/>
            <a:ext cx="951829" cy="774412"/>
          </a:xfrm>
          <a:prstGeom prst="line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646165" idx="2"/>
            <a:endCxn id="646146" idx="0"/>
          </p:cNvCxnSpPr>
          <p:nvPr/>
        </p:nvCxnSpPr>
        <p:spPr bwMode="auto">
          <a:xfrm>
            <a:off x="1758828" y="4728865"/>
            <a:ext cx="1" cy="376535"/>
          </a:xfrm>
          <a:prstGeom prst="line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533400" y="5867400"/>
            <a:ext cx="2216973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>
                <a:solidFill>
                  <a:srgbClr val="000000"/>
                </a:solidFill>
                <a:latin typeface="Arial" charset="0"/>
              </a:rPr>
              <a:t>T(Supply) = </a:t>
            </a: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10000</a:t>
            </a:r>
            <a:r>
              <a:rPr lang="en-US" sz="1600">
                <a:solidFill>
                  <a:srgbClr val="000000"/>
                </a:solidFill>
                <a:latin typeface="Arial" charset="0"/>
              </a:rPr>
              <a:t/>
            </a:r>
            <a:br>
              <a:rPr lang="en-US" sz="1600">
                <a:solidFill>
                  <a:srgbClr val="000000"/>
                </a:solidFill>
                <a:latin typeface="Arial" charset="0"/>
              </a:rPr>
            </a:b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B(Supply) = 100</a:t>
            </a:r>
            <a:br>
              <a:rPr lang="en-US" sz="1600" smtClean="0">
                <a:solidFill>
                  <a:srgbClr val="000000"/>
                </a:solidFill>
                <a:latin typeface="Arial" charset="0"/>
              </a:rPr>
            </a:b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V(Supply, </a:t>
            </a:r>
            <a:r>
              <a:rPr lang="en-US" sz="1600" err="1" smtClean="0">
                <a:solidFill>
                  <a:srgbClr val="000000"/>
                </a:solidFill>
                <a:latin typeface="Arial" charset="0"/>
              </a:rPr>
              <a:t>pno</a:t>
            </a: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) = 2500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0" y="76200"/>
            <a:ext cx="3618411" cy="7017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  <a:defRPr/>
            </a:pP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Supplier(</a:t>
            </a:r>
            <a:r>
              <a:rPr lang="en-US" sz="1800" u="sng" err="1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sid</a:t>
            </a: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, </a:t>
            </a:r>
            <a:r>
              <a:rPr lang="en-US" sz="1800" err="1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sname</a:t>
            </a: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, </a:t>
            </a:r>
            <a:r>
              <a:rPr lang="en-US" sz="1800" err="1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scity</a:t>
            </a: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, </a:t>
            </a:r>
            <a:r>
              <a:rPr lang="en-US" sz="1800" err="1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sstate</a:t>
            </a: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)</a:t>
            </a:r>
          </a:p>
          <a:p>
            <a:pPr>
              <a:buNone/>
              <a:defRPr/>
            </a:pP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Supply(</a:t>
            </a:r>
            <a:r>
              <a:rPr lang="en-US" sz="1800" u="sng" err="1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sid</a:t>
            </a:r>
            <a:r>
              <a:rPr lang="en-US" sz="1800" u="sng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, </a:t>
            </a:r>
            <a:r>
              <a:rPr lang="en-US" sz="1800" u="sng" err="1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pno</a:t>
            </a: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, quantity)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315200" y="6019800"/>
            <a:ext cx="940281" cy="461665"/>
          </a:xfrm>
          <a:prstGeom prst="rect">
            <a:avLst/>
          </a:prstGeom>
          <a:solidFill>
            <a:srgbClr val="FFF0CC"/>
          </a:solidFill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mtClean="0">
                <a:latin typeface="+mn-lt"/>
              </a:rPr>
              <a:t>M=11</a:t>
            </a:r>
          </a:p>
        </p:txBody>
      </p:sp>
      <p:cxnSp>
        <p:nvCxnSpPr>
          <p:cNvPr id="60" name="Straight Connector 59"/>
          <p:cNvCxnSpPr>
            <a:stCxn id="646153" idx="0"/>
            <a:endCxn id="646158" idx="2"/>
          </p:cNvCxnSpPr>
          <p:nvPr/>
        </p:nvCxnSpPr>
        <p:spPr bwMode="auto">
          <a:xfrm flipV="1">
            <a:off x="3182201" y="1833265"/>
            <a:ext cx="0" cy="1367135"/>
          </a:xfrm>
          <a:prstGeom prst="line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1295400" y="3657600"/>
            <a:ext cx="654246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eaLnBrk="1" hangingPunct="1">
              <a:spcBef>
                <a:spcPct val="0"/>
              </a:spcBef>
              <a:buFontTx/>
              <a:buNone/>
              <a:defRPr sz="1600">
                <a:solidFill>
                  <a:srgbClr val="000000"/>
                </a:solidFill>
                <a:latin typeface="Arial" charset="0"/>
              </a:defRPr>
            </a:lvl1pPr>
          </a:lstStyle>
          <a:p>
            <a:r>
              <a:rPr lang="en-US" smtClean="0"/>
              <a:t>T </a:t>
            </a:r>
            <a:r>
              <a:rPr lang="en-US"/>
              <a:t>= </a:t>
            </a:r>
            <a:r>
              <a:rPr lang="en-US" smtClean="0"/>
              <a:t>4</a:t>
            </a:r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4572000" y="3276600"/>
            <a:ext cx="600946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eaLnBrk="1" hangingPunct="1">
              <a:spcBef>
                <a:spcPct val="0"/>
              </a:spcBef>
              <a:buFontTx/>
              <a:buNone/>
              <a:defRPr sz="1600">
                <a:solidFill>
                  <a:srgbClr val="000000"/>
                </a:solidFill>
                <a:latin typeface="Arial" charset="0"/>
              </a:defRPr>
            </a:lvl1pPr>
          </a:lstStyle>
          <a:p>
            <a:r>
              <a:rPr lang="en-US" smtClean="0"/>
              <a:t>T= 5</a:t>
            </a:r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2514600" y="2286000"/>
            <a:ext cx="654246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eaLnBrk="1" hangingPunct="1">
              <a:spcBef>
                <a:spcPct val="0"/>
              </a:spcBef>
              <a:buFontTx/>
              <a:buNone/>
              <a:defRPr sz="1600">
                <a:solidFill>
                  <a:srgbClr val="000000"/>
                </a:solidFill>
                <a:latin typeface="Arial" charset="0"/>
              </a:defRPr>
            </a:lvl1pPr>
          </a:lstStyle>
          <a:p>
            <a:r>
              <a:rPr lang="en-US" smtClean="0"/>
              <a:t>T </a:t>
            </a:r>
            <a:r>
              <a:rPr lang="en-US"/>
              <a:t>= </a:t>
            </a:r>
            <a:r>
              <a:rPr lang="en-US" smtClean="0"/>
              <a:t>4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0" y="4419600"/>
            <a:ext cx="13368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600" err="1" smtClean="0">
                <a:solidFill>
                  <a:srgbClr val="FF0000"/>
                </a:solidFill>
                <a:latin typeface="+mn-lt"/>
              </a:rPr>
              <a:t>Unclustered</a:t>
            </a:r>
            <a:r>
              <a:rPr lang="en-US" sz="1600" smtClean="0">
                <a:solidFill>
                  <a:srgbClr val="FF0000"/>
                </a:solidFill>
                <a:latin typeface="+mn-lt"/>
              </a:rPr>
              <a:t/>
            </a:r>
            <a:br>
              <a:rPr lang="en-US" sz="1600" smtClean="0">
                <a:solidFill>
                  <a:srgbClr val="FF0000"/>
                </a:solidFill>
                <a:latin typeface="+mn-lt"/>
              </a:rPr>
            </a:br>
            <a:r>
              <a:rPr lang="en-US" sz="1600" smtClean="0">
                <a:solidFill>
                  <a:srgbClr val="FF0000"/>
                </a:solidFill>
                <a:latin typeface="+mn-lt"/>
              </a:rPr>
              <a:t>index lookup</a:t>
            </a:r>
            <a:br>
              <a:rPr lang="en-US" sz="1600" smtClean="0">
                <a:solidFill>
                  <a:srgbClr val="FF0000"/>
                </a:solidFill>
                <a:latin typeface="+mn-lt"/>
              </a:rPr>
            </a:br>
            <a:r>
              <a:rPr lang="en-US" sz="1600" smtClean="0">
                <a:solidFill>
                  <a:srgbClr val="FF0000"/>
                </a:solidFill>
                <a:latin typeface="+mn-lt"/>
              </a:rPr>
              <a:t>Supply(</a:t>
            </a:r>
            <a:r>
              <a:rPr lang="en-US" sz="1600" err="1" smtClean="0">
                <a:solidFill>
                  <a:srgbClr val="FF0000"/>
                </a:solidFill>
                <a:latin typeface="+mn-lt"/>
              </a:rPr>
              <a:t>pno</a:t>
            </a:r>
            <a:r>
              <a:rPr lang="en-US" sz="1600" smtClean="0">
                <a:solidFill>
                  <a:srgbClr val="FF0000"/>
                </a:solidFill>
                <a:latin typeface="+mn-lt"/>
              </a:rPr>
              <a:t>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096000" y="4724400"/>
            <a:ext cx="14845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600" err="1" smtClean="0">
                <a:solidFill>
                  <a:srgbClr val="FF0000"/>
                </a:solidFill>
                <a:latin typeface="+mn-lt"/>
              </a:rPr>
              <a:t>Unclustered</a:t>
            </a:r>
            <a:r>
              <a:rPr lang="en-US" sz="1600" smtClean="0">
                <a:solidFill>
                  <a:srgbClr val="FF0000"/>
                </a:solidFill>
                <a:latin typeface="+mn-lt"/>
              </a:rPr>
              <a:t/>
            </a:r>
            <a:br>
              <a:rPr lang="en-US" sz="1600" smtClean="0">
                <a:solidFill>
                  <a:srgbClr val="FF0000"/>
                </a:solidFill>
                <a:latin typeface="+mn-lt"/>
              </a:rPr>
            </a:br>
            <a:r>
              <a:rPr lang="en-US" sz="1600" smtClean="0">
                <a:solidFill>
                  <a:srgbClr val="FF0000"/>
                </a:solidFill>
                <a:latin typeface="+mn-lt"/>
              </a:rPr>
              <a:t>index lookup</a:t>
            </a:r>
            <a:br>
              <a:rPr lang="en-US" sz="1600" smtClean="0">
                <a:solidFill>
                  <a:srgbClr val="FF0000"/>
                </a:solidFill>
                <a:latin typeface="+mn-lt"/>
              </a:rPr>
            </a:br>
            <a:r>
              <a:rPr lang="en-US" sz="1600" smtClean="0">
                <a:solidFill>
                  <a:srgbClr val="FF0000"/>
                </a:solidFill>
                <a:latin typeface="+mn-lt"/>
              </a:rPr>
              <a:t>Supplier(</a:t>
            </a:r>
            <a:r>
              <a:rPr lang="en-US" sz="1600" err="1" smtClean="0">
                <a:solidFill>
                  <a:srgbClr val="FF0000"/>
                </a:solidFill>
                <a:latin typeface="+mn-lt"/>
              </a:rPr>
              <a:t>scity</a:t>
            </a:r>
            <a:r>
              <a:rPr lang="en-US" sz="1600" smtClean="0">
                <a:solidFill>
                  <a:srgbClr val="FF0000"/>
                </a:solidFill>
                <a:latin typeface="+mn-lt"/>
              </a:rPr>
              <a:t>)</a:t>
            </a:r>
          </a:p>
        </p:txBody>
      </p:sp>
      <p:sp>
        <p:nvSpPr>
          <p:cNvPr id="36" name="Text Box 13"/>
          <p:cNvSpPr txBox="1">
            <a:spLocks noChangeArrowheads="1"/>
          </p:cNvSpPr>
          <p:nvPr/>
        </p:nvSpPr>
        <p:spPr bwMode="auto">
          <a:xfrm>
            <a:off x="4191000" y="4495800"/>
            <a:ext cx="160312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smtClean="0">
                <a:solidFill>
                  <a:prstClr val="black"/>
                </a:solidFill>
              </a:rPr>
              <a:t>σ</a:t>
            </a:r>
            <a:r>
              <a:rPr lang="en-US" baseline="-25000" err="1" smtClean="0">
                <a:solidFill>
                  <a:prstClr val="black"/>
                </a:solidFill>
                <a:latin typeface="Arial"/>
                <a:cs typeface="Arial"/>
              </a:rPr>
              <a:t>scity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=‘Seattle</a:t>
            </a:r>
            <a:r>
              <a:rPr lang="en-US" baseline="-25000" smtClean="0">
                <a:solidFill>
                  <a:prstClr val="black"/>
                </a:solidFill>
                <a:latin typeface="Arial"/>
                <a:cs typeface="Arial"/>
              </a:rPr>
              <a:t>’</a:t>
            </a:r>
            <a:endParaRPr lang="en-US" baseline="-25000">
              <a:solidFill>
                <a:prstClr val="black"/>
              </a:solidFill>
              <a:latin typeface="Arial"/>
              <a:cs typeface="Arial"/>
            </a:endParaRPr>
          </a:p>
        </p:txBody>
      </p:sp>
      <p:cxnSp>
        <p:nvCxnSpPr>
          <p:cNvPr id="40" name="Straight Connector 39"/>
          <p:cNvCxnSpPr>
            <a:stCxn id="36" idx="0"/>
            <a:endCxn id="646157" idx="2"/>
          </p:cNvCxnSpPr>
          <p:nvPr/>
        </p:nvCxnSpPr>
        <p:spPr bwMode="auto">
          <a:xfrm flipH="1" flipV="1">
            <a:off x="4992561" y="4347865"/>
            <a:ext cx="1" cy="147935"/>
          </a:xfrm>
          <a:prstGeom prst="line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Rectangle 44"/>
          <p:cNvSpPr/>
          <p:nvPr/>
        </p:nvSpPr>
        <p:spPr>
          <a:xfrm>
            <a:off x="5791200" y="1981200"/>
            <a:ext cx="2962207" cy="10341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88900" dir="2700000" algn="tl" rotWithShape="0">
              <a:srgbClr val="000000">
                <a:alpha val="43000"/>
              </a:srgbClr>
            </a:outerShdw>
          </a:effectLst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1800" smtClean="0">
                <a:latin typeface="+mn-lt"/>
              </a:rPr>
              <a:t>Cost of Supply(</a:t>
            </a:r>
            <a:r>
              <a:rPr lang="en-US" sz="1800" err="1" smtClean="0">
                <a:latin typeface="+mn-lt"/>
              </a:rPr>
              <a:t>pno</a:t>
            </a:r>
            <a:r>
              <a:rPr lang="en-US" sz="1800" smtClean="0">
                <a:latin typeface="+mn-lt"/>
              </a:rPr>
              <a:t>) = 4</a:t>
            </a:r>
          </a:p>
          <a:p>
            <a:pPr>
              <a:buNone/>
            </a:pPr>
            <a:r>
              <a:rPr lang="en-US" sz="1800" smtClean="0">
                <a:latin typeface="+mn-lt"/>
              </a:rPr>
              <a:t>Cost of Supplier(</a:t>
            </a:r>
            <a:r>
              <a:rPr lang="en-US" sz="1800" err="1" smtClean="0">
                <a:latin typeface="+mn-lt"/>
              </a:rPr>
              <a:t>scity</a:t>
            </a:r>
            <a:r>
              <a:rPr lang="en-US" sz="1800" smtClean="0">
                <a:latin typeface="+mn-lt"/>
              </a:rPr>
              <a:t>) = 50</a:t>
            </a:r>
          </a:p>
          <a:p>
            <a:pPr>
              <a:buNone/>
            </a:pPr>
            <a:r>
              <a:rPr lang="en-US" sz="1800" smtClean="0">
                <a:latin typeface="+mn-lt"/>
              </a:rPr>
              <a:t>Total </a:t>
            </a:r>
            <a:r>
              <a:rPr lang="en-US" sz="1800">
                <a:latin typeface="+mn-lt"/>
              </a:rPr>
              <a:t>cost: </a:t>
            </a:r>
            <a:r>
              <a:rPr lang="en-US" sz="1800" smtClean="0">
                <a:latin typeface="+mn-lt"/>
              </a:rPr>
              <a:t>  54</a:t>
            </a:r>
            <a:endParaRPr lang="en-US" sz="1800">
              <a:latin typeface="+mn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286000" y="3886200"/>
            <a:ext cx="18037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600" smtClean="0">
                <a:solidFill>
                  <a:srgbClr val="FF0000"/>
                </a:solidFill>
                <a:latin typeface="+mn-lt"/>
              </a:rPr>
              <a:t>Main memory join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181600" y="4343400"/>
            <a:ext cx="715060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eaLnBrk="1" hangingPunct="1">
              <a:spcBef>
                <a:spcPct val="0"/>
              </a:spcBef>
              <a:buFontTx/>
              <a:buNone/>
              <a:defRPr sz="1600">
                <a:solidFill>
                  <a:srgbClr val="000000"/>
                </a:solidFill>
                <a:latin typeface="Arial" charset="0"/>
              </a:defRPr>
            </a:lvl1pPr>
          </a:lstStyle>
          <a:p>
            <a:r>
              <a:rPr lang="en-US" smtClean="0"/>
              <a:t>T= 50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08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Join operator algorithms</a:t>
            </a:r>
          </a:p>
          <a:p>
            <a:pPr lvl="1"/>
            <a:r>
              <a:rPr lang="en-US" smtClean="0"/>
              <a:t>One-pass algorithms (Sec. 15.2 and 15.3)</a:t>
            </a:r>
          </a:p>
          <a:p>
            <a:pPr lvl="1"/>
            <a:r>
              <a:rPr lang="en-US" smtClean="0"/>
              <a:t>Index-based algorithms (Sec 15.6)</a:t>
            </a:r>
          </a:p>
          <a:p>
            <a:pPr lvl="1"/>
            <a:endParaRPr lang="en-US" smtClean="0"/>
          </a:p>
          <a:p>
            <a:r>
              <a:rPr lang="en-US" smtClean="0"/>
              <a:t>Note about readings: </a:t>
            </a:r>
          </a:p>
          <a:p>
            <a:pPr lvl="1"/>
            <a:r>
              <a:rPr lang="en-US" smtClean="0"/>
              <a:t>In class, we discuss only algorithms for joins</a:t>
            </a:r>
          </a:p>
          <a:p>
            <a:pPr lvl="1"/>
            <a:r>
              <a:rPr lang="en-US" smtClean="0"/>
              <a:t>Other operators are easier: read the book</a:t>
            </a:r>
          </a:p>
        </p:txBody>
      </p:sp>
    </p:spTree>
    <p:extLst>
      <p:ext uri="{BB962C8B-B14F-4D97-AF65-F5344CB8AC3E}">
        <p14:creationId xmlns:p14="http://schemas.microsoft.com/office/powerpoint/2010/main" val="86823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168" name="Rectangle 24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610600" cy="1143000"/>
          </a:xfrm>
          <a:noFill/>
          <a:ln/>
        </p:spPr>
        <p:txBody>
          <a:bodyPr/>
          <a:lstStyle/>
          <a:p>
            <a:r>
              <a:rPr lang="en-US" smtClean="0"/>
              <a:t>Physical Plan 3</a:t>
            </a:r>
            <a:endParaRPr lang="en-US"/>
          </a:p>
        </p:txBody>
      </p:sp>
      <p:sp>
        <p:nvSpPr>
          <p:cNvPr id="646146" name="Text Box 2"/>
          <p:cNvSpPr txBox="1">
            <a:spLocks noChangeArrowheads="1"/>
          </p:cNvSpPr>
          <p:nvPr/>
        </p:nvSpPr>
        <p:spPr bwMode="auto">
          <a:xfrm>
            <a:off x="1195964" y="5105400"/>
            <a:ext cx="11257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Supply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46147" name="Text Box 3"/>
          <p:cNvSpPr txBox="1">
            <a:spLocks noChangeArrowheads="1"/>
          </p:cNvSpPr>
          <p:nvPr/>
        </p:nvSpPr>
        <p:spPr bwMode="auto">
          <a:xfrm>
            <a:off x="4335621" y="5181600"/>
            <a:ext cx="13138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Supplier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2710657" y="3200400"/>
            <a:ext cx="943087" cy="584776"/>
            <a:chOff x="2819400" y="3429000"/>
            <a:chExt cx="943087" cy="584776"/>
          </a:xfrm>
        </p:grpSpPr>
        <p:sp>
          <p:nvSpPr>
            <p:cNvPr id="646149" name="Line 5"/>
            <p:cNvSpPr>
              <a:spLocks noChangeShapeType="1"/>
            </p:cNvSpPr>
            <p:nvPr/>
          </p:nvSpPr>
          <p:spPr bwMode="auto">
            <a:xfrm>
              <a:off x="2895600" y="3581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46150" name="Line 6"/>
            <p:cNvSpPr>
              <a:spLocks noChangeShapeType="1"/>
            </p:cNvSpPr>
            <p:nvPr/>
          </p:nvSpPr>
          <p:spPr bwMode="auto">
            <a:xfrm>
              <a:off x="3657600" y="3581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46151" name="Line 7"/>
            <p:cNvSpPr>
              <a:spLocks noChangeShapeType="1"/>
            </p:cNvSpPr>
            <p:nvPr/>
          </p:nvSpPr>
          <p:spPr bwMode="auto">
            <a:xfrm>
              <a:off x="2895600" y="3581400"/>
              <a:ext cx="7620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46152" name="Line 8"/>
            <p:cNvSpPr>
              <a:spLocks noChangeShapeType="1"/>
            </p:cNvSpPr>
            <p:nvPr/>
          </p:nvSpPr>
          <p:spPr bwMode="auto">
            <a:xfrm flipH="1">
              <a:off x="2895600" y="3581400"/>
              <a:ext cx="7620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46153" name="Text Box 9"/>
            <p:cNvSpPr txBox="1">
              <a:spLocks noChangeArrowheads="1"/>
            </p:cNvSpPr>
            <p:nvPr/>
          </p:nvSpPr>
          <p:spPr bwMode="auto">
            <a:xfrm>
              <a:off x="2819400" y="3429000"/>
              <a:ext cx="943087" cy="584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baseline="-25000" smtClean="0">
                <a:solidFill>
                  <a:prstClr val="black"/>
                </a:solidFill>
                <a:latin typeface="Arial"/>
                <a:cs typeface="Arial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baseline="-25000" err="1" smtClean="0">
                  <a:solidFill>
                    <a:prstClr val="black"/>
                  </a:solidFill>
                  <a:latin typeface="Arial"/>
                  <a:cs typeface="Arial"/>
                </a:rPr>
                <a:t>sid</a:t>
              </a:r>
              <a:r>
                <a:rPr lang="en-US" baseline="-25000" smtClean="0">
                  <a:solidFill>
                    <a:prstClr val="black"/>
                  </a:solidFill>
                  <a:latin typeface="Arial"/>
                  <a:cs typeface="Arial"/>
                </a:rPr>
                <a:t> </a:t>
              </a:r>
              <a:r>
                <a:rPr lang="en-US" baseline="-25000">
                  <a:solidFill>
                    <a:prstClr val="black"/>
                  </a:solidFill>
                  <a:latin typeface="Arial"/>
                  <a:cs typeface="Arial"/>
                </a:rPr>
                <a:t>= </a:t>
              </a:r>
              <a:r>
                <a:rPr lang="en-US" baseline="-25000" err="1" smtClean="0">
                  <a:solidFill>
                    <a:prstClr val="black"/>
                  </a:solidFill>
                  <a:latin typeface="Arial"/>
                  <a:cs typeface="Arial"/>
                </a:rPr>
                <a:t>sid</a:t>
              </a:r>
              <a:endParaRPr lang="en-US" baseline="-2500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</p:grpSp>
      <p:sp>
        <p:nvSpPr>
          <p:cNvPr id="646158" name="Text Box 14"/>
          <p:cNvSpPr txBox="1">
            <a:spLocks noChangeArrowheads="1"/>
          </p:cNvSpPr>
          <p:nvPr/>
        </p:nvSpPr>
        <p:spPr bwMode="auto">
          <a:xfrm>
            <a:off x="2676293" y="1371600"/>
            <a:ext cx="10118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smtClean="0">
                <a:solidFill>
                  <a:prstClr val="black"/>
                </a:solidFill>
                <a:latin typeface="Arial"/>
                <a:cs typeface="Arial"/>
              </a:rPr>
              <a:t>π</a:t>
            </a:r>
            <a:r>
              <a:rPr lang="en-US" baseline="-25000" err="1" smtClean="0">
                <a:solidFill>
                  <a:prstClr val="black"/>
                </a:solidFill>
                <a:latin typeface="Arial"/>
                <a:cs typeface="Arial"/>
              </a:rPr>
              <a:t>sname</a:t>
            </a:r>
            <a:endParaRPr lang="en-US" baseline="-250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46165" name="Text Box 21"/>
          <p:cNvSpPr txBox="1">
            <a:spLocks noChangeArrowheads="1"/>
          </p:cNvSpPr>
          <p:nvPr/>
        </p:nvSpPr>
        <p:spPr bwMode="auto">
          <a:xfrm>
            <a:off x="1295400" y="4267200"/>
            <a:ext cx="9268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smtClean="0">
                <a:solidFill>
                  <a:prstClr val="black"/>
                </a:solidFill>
              </a:rPr>
              <a:t>σ</a:t>
            </a:r>
            <a:r>
              <a:rPr lang="en-US" baseline="-25000" err="1" smtClean="0">
                <a:solidFill>
                  <a:prstClr val="black"/>
                </a:solidFill>
                <a:latin typeface="Arial"/>
                <a:cs typeface="Arial"/>
              </a:rPr>
              <a:t>pno</a:t>
            </a:r>
            <a:r>
              <a:rPr lang="en-US" baseline="-25000" smtClean="0">
                <a:solidFill>
                  <a:prstClr val="black"/>
                </a:solidFill>
                <a:latin typeface="Arial"/>
                <a:cs typeface="Arial"/>
              </a:rPr>
              <a:t>=2</a:t>
            </a:r>
            <a:endParaRPr lang="en-US" baseline="-250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4343400" y="5715000"/>
            <a:ext cx="1978915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400">
                <a:solidFill>
                  <a:srgbClr val="000000"/>
                </a:solidFill>
                <a:latin typeface="Arial" charset="0"/>
              </a:rPr>
              <a:t>T(</a:t>
            </a: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Supplier) </a:t>
            </a:r>
            <a:r>
              <a:rPr lang="en-US" sz="1400">
                <a:solidFill>
                  <a:srgbClr val="000000"/>
                </a:solidFill>
                <a:latin typeface="Arial" charset="0"/>
              </a:rPr>
              <a:t>= </a:t>
            </a: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1000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B(Supplier) = 100</a:t>
            </a:r>
            <a:br>
              <a:rPr lang="en-US" sz="1400" smtClean="0">
                <a:solidFill>
                  <a:srgbClr val="000000"/>
                </a:solidFill>
                <a:latin typeface="Arial" charset="0"/>
              </a:rPr>
            </a:b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V(Supplier, </a:t>
            </a:r>
            <a:r>
              <a:rPr lang="en-US" sz="1400" err="1" smtClean="0">
                <a:solidFill>
                  <a:srgbClr val="000000"/>
                </a:solidFill>
                <a:latin typeface="Arial" charset="0"/>
              </a:rPr>
              <a:t>scity</a:t>
            </a: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) = 20</a:t>
            </a:r>
            <a:br>
              <a:rPr lang="en-US" sz="1400" smtClean="0">
                <a:solidFill>
                  <a:srgbClr val="000000"/>
                </a:solidFill>
                <a:latin typeface="Arial" charset="0"/>
              </a:rPr>
            </a:b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V(Supplier, state) = 10</a:t>
            </a: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43" name="Straight Connector 42"/>
          <p:cNvCxnSpPr>
            <a:stCxn id="646147" idx="0"/>
            <a:endCxn id="646153" idx="3"/>
          </p:cNvCxnSpPr>
          <p:nvPr/>
        </p:nvCxnSpPr>
        <p:spPr bwMode="auto">
          <a:xfrm flipH="1" flipV="1">
            <a:off x="3653744" y="3492788"/>
            <a:ext cx="1338818" cy="1688812"/>
          </a:xfrm>
          <a:prstGeom prst="line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646165" idx="0"/>
            <a:endCxn id="646153" idx="1"/>
          </p:cNvCxnSpPr>
          <p:nvPr/>
        </p:nvCxnSpPr>
        <p:spPr bwMode="auto">
          <a:xfrm flipV="1">
            <a:off x="1758828" y="3492788"/>
            <a:ext cx="951829" cy="774412"/>
          </a:xfrm>
          <a:prstGeom prst="line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646165" idx="2"/>
            <a:endCxn id="646146" idx="0"/>
          </p:cNvCxnSpPr>
          <p:nvPr/>
        </p:nvCxnSpPr>
        <p:spPr bwMode="auto">
          <a:xfrm>
            <a:off x="1758828" y="4728865"/>
            <a:ext cx="1" cy="376535"/>
          </a:xfrm>
          <a:prstGeom prst="line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533400" y="5867400"/>
            <a:ext cx="2216973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>
                <a:solidFill>
                  <a:srgbClr val="000000"/>
                </a:solidFill>
                <a:latin typeface="Arial" charset="0"/>
              </a:rPr>
              <a:t>T(Supply) = </a:t>
            </a: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10000</a:t>
            </a:r>
            <a:r>
              <a:rPr lang="en-US" sz="1600">
                <a:solidFill>
                  <a:srgbClr val="000000"/>
                </a:solidFill>
                <a:latin typeface="Arial" charset="0"/>
              </a:rPr>
              <a:t/>
            </a:r>
            <a:br>
              <a:rPr lang="en-US" sz="1600">
                <a:solidFill>
                  <a:srgbClr val="000000"/>
                </a:solidFill>
                <a:latin typeface="Arial" charset="0"/>
              </a:rPr>
            </a:b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B(Supply) = 100</a:t>
            </a:r>
            <a:br>
              <a:rPr lang="en-US" sz="1600" smtClean="0">
                <a:solidFill>
                  <a:srgbClr val="000000"/>
                </a:solidFill>
                <a:latin typeface="Arial" charset="0"/>
              </a:rPr>
            </a:b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V(Supply, </a:t>
            </a:r>
            <a:r>
              <a:rPr lang="en-US" sz="1600" err="1" smtClean="0">
                <a:solidFill>
                  <a:srgbClr val="000000"/>
                </a:solidFill>
                <a:latin typeface="Arial" charset="0"/>
              </a:rPr>
              <a:t>pno</a:t>
            </a: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) = 2500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0" y="76200"/>
            <a:ext cx="3618411" cy="7017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  <a:defRPr/>
            </a:pP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Supplier(</a:t>
            </a:r>
            <a:r>
              <a:rPr lang="en-US" sz="1800" u="sng" err="1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sid</a:t>
            </a: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, </a:t>
            </a:r>
            <a:r>
              <a:rPr lang="en-US" sz="1800" err="1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sname</a:t>
            </a: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, </a:t>
            </a:r>
            <a:r>
              <a:rPr lang="en-US" sz="1800" err="1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scity</a:t>
            </a: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, </a:t>
            </a:r>
            <a:r>
              <a:rPr lang="en-US" sz="1800" err="1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sstate</a:t>
            </a: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)</a:t>
            </a:r>
          </a:p>
          <a:p>
            <a:pPr>
              <a:buNone/>
              <a:defRPr/>
            </a:pP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Supply(</a:t>
            </a:r>
            <a:r>
              <a:rPr lang="en-US" sz="1800" u="sng" err="1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sid</a:t>
            </a:r>
            <a:r>
              <a:rPr lang="en-US" sz="1800" u="sng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, </a:t>
            </a:r>
            <a:r>
              <a:rPr lang="en-US" sz="1800" u="sng" err="1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pno</a:t>
            </a: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, quantity)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315200" y="6019800"/>
            <a:ext cx="940281" cy="461665"/>
          </a:xfrm>
          <a:prstGeom prst="rect">
            <a:avLst/>
          </a:prstGeom>
          <a:solidFill>
            <a:srgbClr val="FFF0CC"/>
          </a:solidFill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mtClean="0">
                <a:latin typeface="+mn-lt"/>
              </a:rPr>
              <a:t>M=11</a:t>
            </a:r>
          </a:p>
        </p:txBody>
      </p:sp>
      <p:cxnSp>
        <p:nvCxnSpPr>
          <p:cNvPr id="60" name="Straight Connector 59"/>
          <p:cNvCxnSpPr>
            <a:stCxn id="646153" idx="0"/>
            <a:endCxn id="37" idx="2"/>
          </p:cNvCxnSpPr>
          <p:nvPr/>
        </p:nvCxnSpPr>
        <p:spPr bwMode="auto">
          <a:xfrm flipV="1">
            <a:off x="3182201" y="2747665"/>
            <a:ext cx="7602" cy="452735"/>
          </a:xfrm>
          <a:prstGeom prst="line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1295400" y="3657600"/>
            <a:ext cx="654246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eaLnBrk="1" hangingPunct="1">
              <a:spcBef>
                <a:spcPct val="0"/>
              </a:spcBef>
              <a:buFontTx/>
              <a:buNone/>
              <a:defRPr sz="1600">
                <a:solidFill>
                  <a:srgbClr val="000000"/>
                </a:solidFill>
                <a:latin typeface="Arial" charset="0"/>
              </a:defRPr>
            </a:lvl1pPr>
          </a:lstStyle>
          <a:p>
            <a:r>
              <a:rPr lang="en-US" smtClean="0"/>
              <a:t>T </a:t>
            </a:r>
            <a:r>
              <a:rPr lang="en-US"/>
              <a:t>= </a:t>
            </a:r>
            <a:r>
              <a:rPr lang="en-US" smtClean="0"/>
              <a:t>4</a:t>
            </a:r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1295400" y="1905000"/>
            <a:ext cx="654246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eaLnBrk="1" hangingPunct="1">
              <a:spcBef>
                <a:spcPct val="0"/>
              </a:spcBef>
              <a:buFontTx/>
              <a:buNone/>
              <a:defRPr sz="1600">
                <a:solidFill>
                  <a:srgbClr val="000000"/>
                </a:solidFill>
                <a:latin typeface="Arial" charset="0"/>
              </a:defRPr>
            </a:lvl1pPr>
          </a:lstStyle>
          <a:p>
            <a:r>
              <a:rPr lang="en-US" smtClean="0"/>
              <a:t>T </a:t>
            </a:r>
            <a:r>
              <a:rPr lang="en-US"/>
              <a:t>= </a:t>
            </a:r>
            <a:r>
              <a:rPr lang="en-US" smtClean="0"/>
              <a:t>4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0" y="4419600"/>
            <a:ext cx="13368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600" err="1" smtClean="0">
                <a:solidFill>
                  <a:srgbClr val="FF0000"/>
                </a:solidFill>
                <a:latin typeface="+mn-lt"/>
              </a:rPr>
              <a:t>Unclustered</a:t>
            </a:r>
            <a:r>
              <a:rPr lang="en-US" sz="1600" smtClean="0">
                <a:solidFill>
                  <a:srgbClr val="FF0000"/>
                </a:solidFill>
                <a:latin typeface="+mn-lt"/>
              </a:rPr>
              <a:t/>
            </a:r>
            <a:br>
              <a:rPr lang="en-US" sz="1600" smtClean="0">
                <a:solidFill>
                  <a:srgbClr val="FF0000"/>
                </a:solidFill>
                <a:latin typeface="+mn-lt"/>
              </a:rPr>
            </a:br>
            <a:r>
              <a:rPr lang="en-US" sz="1600" smtClean="0">
                <a:solidFill>
                  <a:srgbClr val="FF0000"/>
                </a:solidFill>
                <a:latin typeface="+mn-lt"/>
              </a:rPr>
              <a:t>index lookup</a:t>
            </a:r>
            <a:br>
              <a:rPr lang="en-US" sz="1600" smtClean="0">
                <a:solidFill>
                  <a:srgbClr val="FF0000"/>
                </a:solidFill>
                <a:latin typeface="+mn-lt"/>
              </a:rPr>
            </a:br>
            <a:r>
              <a:rPr lang="en-US" sz="1600" smtClean="0">
                <a:solidFill>
                  <a:srgbClr val="FF0000"/>
                </a:solidFill>
                <a:latin typeface="+mn-lt"/>
              </a:rPr>
              <a:t>Supply(</a:t>
            </a:r>
            <a:r>
              <a:rPr lang="en-US" sz="1600" err="1" smtClean="0">
                <a:solidFill>
                  <a:srgbClr val="FF0000"/>
                </a:solidFill>
                <a:latin typeface="+mn-lt"/>
              </a:rPr>
              <a:t>pno</a:t>
            </a:r>
            <a:r>
              <a:rPr lang="en-US" sz="1600" smtClean="0">
                <a:solidFill>
                  <a:srgbClr val="FF0000"/>
                </a:solidFill>
                <a:latin typeface="+mn-lt"/>
              </a:rPr>
              <a:t>)</a:t>
            </a:r>
          </a:p>
        </p:txBody>
      </p:sp>
      <p:sp>
        <p:nvSpPr>
          <p:cNvPr id="45" name="Rectangle 44"/>
          <p:cNvSpPr/>
          <p:nvPr/>
        </p:nvSpPr>
        <p:spPr>
          <a:xfrm>
            <a:off x="5791200" y="2362200"/>
            <a:ext cx="2616183" cy="10341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88900" dir="2700000" algn="tl" rotWithShape="0">
              <a:srgbClr val="000000">
                <a:alpha val="43000"/>
              </a:srgbClr>
            </a:outerShdw>
          </a:effectLst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1800" smtClean="0">
                <a:latin typeface="+mn-lt"/>
              </a:rPr>
              <a:t>Cost of Supply(</a:t>
            </a:r>
            <a:r>
              <a:rPr lang="en-US" sz="1800" err="1" smtClean="0">
                <a:latin typeface="+mn-lt"/>
              </a:rPr>
              <a:t>pno</a:t>
            </a:r>
            <a:r>
              <a:rPr lang="en-US" sz="1800" smtClean="0">
                <a:latin typeface="+mn-lt"/>
              </a:rPr>
              <a:t>) = </a:t>
            </a:r>
            <a:r>
              <a:rPr lang="en-US" sz="1800" smtClean="0">
                <a:solidFill>
                  <a:srgbClr val="FFFFFF"/>
                </a:solidFill>
                <a:latin typeface="+mn-lt"/>
              </a:rPr>
              <a:t>4</a:t>
            </a:r>
          </a:p>
          <a:p>
            <a:pPr>
              <a:buNone/>
            </a:pPr>
            <a:r>
              <a:rPr lang="en-US" sz="1800" smtClean="0">
                <a:latin typeface="+mn-lt"/>
              </a:rPr>
              <a:t>Cost of Index join = </a:t>
            </a:r>
            <a:r>
              <a:rPr lang="en-US" sz="1800" smtClean="0">
                <a:solidFill>
                  <a:srgbClr val="FFFFFF"/>
                </a:solidFill>
                <a:latin typeface="+mn-lt"/>
              </a:rPr>
              <a:t>4</a:t>
            </a:r>
          </a:p>
          <a:p>
            <a:pPr>
              <a:buNone/>
            </a:pPr>
            <a:r>
              <a:rPr lang="en-US" sz="1800" smtClean="0">
                <a:latin typeface="+mn-lt"/>
              </a:rPr>
              <a:t>Total </a:t>
            </a:r>
            <a:r>
              <a:rPr lang="en-US" sz="1800">
                <a:latin typeface="+mn-lt"/>
              </a:rPr>
              <a:t>cost: </a:t>
            </a:r>
            <a:r>
              <a:rPr lang="en-US" sz="1800" smtClean="0">
                <a:latin typeface="+mn-lt"/>
              </a:rPr>
              <a:t>  </a:t>
            </a:r>
            <a:r>
              <a:rPr lang="en-US" sz="1800" smtClean="0">
                <a:solidFill>
                  <a:srgbClr val="FFFFFF"/>
                </a:solidFill>
                <a:latin typeface="+mn-lt"/>
              </a:rPr>
              <a:t>8</a:t>
            </a:r>
            <a:endParaRPr lang="en-US" sz="180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667000" y="3962400"/>
            <a:ext cx="106301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600" smtClean="0">
                <a:solidFill>
                  <a:srgbClr val="FF0000"/>
                </a:solidFill>
                <a:latin typeface="+mn-lt"/>
              </a:rPr>
              <a:t>Clustered</a:t>
            </a:r>
            <a:br>
              <a:rPr lang="en-US" sz="1600" smtClean="0">
                <a:solidFill>
                  <a:srgbClr val="FF0000"/>
                </a:solidFill>
                <a:latin typeface="+mn-lt"/>
              </a:rPr>
            </a:br>
            <a:r>
              <a:rPr lang="en-US" sz="1600" smtClean="0">
                <a:solidFill>
                  <a:srgbClr val="FF0000"/>
                </a:solidFill>
                <a:latin typeface="+mn-lt"/>
              </a:rPr>
              <a:t>Index join</a:t>
            </a:r>
          </a:p>
        </p:txBody>
      </p:sp>
      <p:sp>
        <p:nvSpPr>
          <p:cNvPr id="37" name="Text Box 13"/>
          <p:cNvSpPr txBox="1">
            <a:spLocks noChangeArrowheads="1"/>
          </p:cNvSpPr>
          <p:nvPr/>
        </p:nvSpPr>
        <p:spPr bwMode="auto">
          <a:xfrm>
            <a:off x="1752600" y="2286000"/>
            <a:ext cx="28744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smtClean="0">
                <a:solidFill>
                  <a:prstClr val="black"/>
                </a:solidFill>
              </a:rPr>
              <a:t>σ</a:t>
            </a:r>
            <a:r>
              <a:rPr lang="en-US" baseline="-25000" err="1" smtClean="0">
                <a:solidFill>
                  <a:prstClr val="black"/>
                </a:solidFill>
                <a:latin typeface="Arial"/>
                <a:cs typeface="Arial"/>
              </a:rPr>
              <a:t>scity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=‘Seattle</a:t>
            </a:r>
            <a:r>
              <a:rPr lang="en-US" baseline="-25000" smtClean="0">
                <a:solidFill>
                  <a:prstClr val="black"/>
                </a:solidFill>
                <a:latin typeface="Arial"/>
                <a:cs typeface="Arial"/>
              </a:rPr>
              <a:t>’</a:t>
            </a:r>
            <a:r>
              <a:rPr lang="en-US" baseline="-25000" smtClean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  <a:sym typeface="Symbol" charset="2"/>
              </a:rPr>
              <a:t>∧</a:t>
            </a:r>
            <a:r>
              <a:rPr lang="en-US" baseline="-25000" err="1" smtClean="0">
                <a:solidFill>
                  <a:prstClr val="black"/>
                </a:solidFill>
                <a:latin typeface="Arial"/>
                <a:cs typeface="Arial"/>
              </a:rPr>
              <a:t>sstate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=‘WA’</a:t>
            </a:r>
          </a:p>
        </p:txBody>
      </p:sp>
      <p:cxnSp>
        <p:nvCxnSpPr>
          <p:cNvPr id="39" name="Straight Connector 38"/>
          <p:cNvCxnSpPr>
            <a:stCxn id="37" idx="0"/>
            <a:endCxn id="646158" idx="2"/>
          </p:cNvCxnSpPr>
          <p:nvPr/>
        </p:nvCxnSpPr>
        <p:spPr bwMode="auto">
          <a:xfrm flipH="1" flipV="1">
            <a:off x="3182201" y="1833265"/>
            <a:ext cx="7602" cy="452735"/>
          </a:xfrm>
          <a:prstGeom prst="line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71329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168" name="Rectangle 24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610600" cy="1143000"/>
          </a:xfrm>
          <a:noFill/>
          <a:ln/>
        </p:spPr>
        <p:txBody>
          <a:bodyPr/>
          <a:lstStyle/>
          <a:p>
            <a:r>
              <a:rPr lang="en-US" smtClean="0"/>
              <a:t>Physical Plan 3</a:t>
            </a:r>
            <a:endParaRPr lang="en-US"/>
          </a:p>
        </p:txBody>
      </p:sp>
      <p:sp>
        <p:nvSpPr>
          <p:cNvPr id="646146" name="Text Box 2"/>
          <p:cNvSpPr txBox="1">
            <a:spLocks noChangeArrowheads="1"/>
          </p:cNvSpPr>
          <p:nvPr/>
        </p:nvSpPr>
        <p:spPr bwMode="auto">
          <a:xfrm>
            <a:off x="1195964" y="5105400"/>
            <a:ext cx="11257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Supply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46147" name="Text Box 3"/>
          <p:cNvSpPr txBox="1">
            <a:spLocks noChangeArrowheads="1"/>
          </p:cNvSpPr>
          <p:nvPr/>
        </p:nvSpPr>
        <p:spPr bwMode="auto">
          <a:xfrm>
            <a:off x="4335621" y="5181600"/>
            <a:ext cx="13138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Supplier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2710657" y="3200400"/>
            <a:ext cx="943087" cy="584776"/>
            <a:chOff x="2819400" y="3429000"/>
            <a:chExt cx="943087" cy="584776"/>
          </a:xfrm>
        </p:grpSpPr>
        <p:sp>
          <p:nvSpPr>
            <p:cNvPr id="646149" name="Line 5"/>
            <p:cNvSpPr>
              <a:spLocks noChangeShapeType="1"/>
            </p:cNvSpPr>
            <p:nvPr/>
          </p:nvSpPr>
          <p:spPr bwMode="auto">
            <a:xfrm>
              <a:off x="2895600" y="3581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46150" name="Line 6"/>
            <p:cNvSpPr>
              <a:spLocks noChangeShapeType="1"/>
            </p:cNvSpPr>
            <p:nvPr/>
          </p:nvSpPr>
          <p:spPr bwMode="auto">
            <a:xfrm>
              <a:off x="3657600" y="3581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46151" name="Line 7"/>
            <p:cNvSpPr>
              <a:spLocks noChangeShapeType="1"/>
            </p:cNvSpPr>
            <p:nvPr/>
          </p:nvSpPr>
          <p:spPr bwMode="auto">
            <a:xfrm>
              <a:off x="2895600" y="3581400"/>
              <a:ext cx="7620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46152" name="Line 8"/>
            <p:cNvSpPr>
              <a:spLocks noChangeShapeType="1"/>
            </p:cNvSpPr>
            <p:nvPr/>
          </p:nvSpPr>
          <p:spPr bwMode="auto">
            <a:xfrm flipH="1">
              <a:off x="2895600" y="3581400"/>
              <a:ext cx="7620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46153" name="Text Box 9"/>
            <p:cNvSpPr txBox="1">
              <a:spLocks noChangeArrowheads="1"/>
            </p:cNvSpPr>
            <p:nvPr/>
          </p:nvSpPr>
          <p:spPr bwMode="auto">
            <a:xfrm>
              <a:off x="2819400" y="3429000"/>
              <a:ext cx="943087" cy="584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baseline="-25000" smtClean="0">
                <a:solidFill>
                  <a:prstClr val="black"/>
                </a:solidFill>
                <a:latin typeface="Arial"/>
                <a:cs typeface="Arial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baseline="-25000" err="1" smtClean="0">
                  <a:solidFill>
                    <a:prstClr val="black"/>
                  </a:solidFill>
                  <a:latin typeface="Arial"/>
                  <a:cs typeface="Arial"/>
                </a:rPr>
                <a:t>sid</a:t>
              </a:r>
              <a:r>
                <a:rPr lang="en-US" baseline="-25000" smtClean="0">
                  <a:solidFill>
                    <a:prstClr val="black"/>
                  </a:solidFill>
                  <a:latin typeface="Arial"/>
                  <a:cs typeface="Arial"/>
                </a:rPr>
                <a:t> </a:t>
              </a:r>
              <a:r>
                <a:rPr lang="en-US" baseline="-25000">
                  <a:solidFill>
                    <a:prstClr val="black"/>
                  </a:solidFill>
                  <a:latin typeface="Arial"/>
                  <a:cs typeface="Arial"/>
                </a:rPr>
                <a:t>= </a:t>
              </a:r>
              <a:r>
                <a:rPr lang="en-US" baseline="-25000" err="1" smtClean="0">
                  <a:solidFill>
                    <a:prstClr val="black"/>
                  </a:solidFill>
                  <a:latin typeface="Arial"/>
                  <a:cs typeface="Arial"/>
                </a:rPr>
                <a:t>sid</a:t>
              </a:r>
              <a:endParaRPr lang="en-US" baseline="-2500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</p:grpSp>
      <p:sp>
        <p:nvSpPr>
          <p:cNvPr id="646158" name="Text Box 14"/>
          <p:cNvSpPr txBox="1">
            <a:spLocks noChangeArrowheads="1"/>
          </p:cNvSpPr>
          <p:nvPr/>
        </p:nvSpPr>
        <p:spPr bwMode="auto">
          <a:xfrm>
            <a:off x="2676293" y="1371600"/>
            <a:ext cx="10118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smtClean="0">
                <a:solidFill>
                  <a:prstClr val="black"/>
                </a:solidFill>
                <a:latin typeface="Arial"/>
                <a:cs typeface="Arial"/>
              </a:rPr>
              <a:t>π</a:t>
            </a:r>
            <a:r>
              <a:rPr lang="en-US" baseline="-25000" err="1" smtClean="0">
                <a:solidFill>
                  <a:prstClr val="black"/>
                </a:solidFill>
                <a:latin typeface="Arial"/>
                <a:cs typeface="Arial"/>
              </a:rPr>
              <a:t>sname</a:t>
            </a:r>
            <a:endParaRPr lang="en-US" baseline="-250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46165" name="Text Box 21"/>
          <p:cNvSpPr txBox="1">
            <a:spLocks noChangeArrowheads="1"/>
          </p:cNvSpPr>
          <p:nvPr/>
        </p:nvSpPr>
        <p:spPr bwMode="auto">
          <a:xfrm>
            <a:off x="1295400" y="4267200"/>
            <a:ext cx="9268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smtClean="0">
                <a:solidFill>
                  <a:prstClr val="black"/>
                </a:solidFill>
              </a:rPr>
              <a:t>σ</a:t>
            </a:r>
            <a:r>
              <a:rPr lang="en-US" baseline="-25000" err="1" smtClean="0">
                <a:solidFill>
                  <a:prstClr val="black"/>
                </a:solidFill>
                <a:latin typeface="Arial"/>
                <a:cs typeface="Arial"/>
              </a:rPr>
              <a:t>pno</a:t>
            </a:r>
            <a:r>
              <a:rPr lang="en-US" baseline="-25000" smtClean="0">
                <a:solidFill>
                  <a:prstClr val="black"/>
                </a:solidFill>
                <a:latin typeface="Arial"/>
                <a:cs typeface="Arial"/>
              </a:rPr>
              <a:t>=2</a:t>
            </a:r>
            <a:endParaRPr lang="en-US" baseline="-250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4343400" y="5715000"/>
            <a:ext cx="1978915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400">
                <a:solidFill>
                  <a:srgbClr val="000000"/>
                </a:solidFill>
                <a:latin typeface="Arial" charset="0"/>
              </a:rPr>
              <a:t>T(</a:t>
            </a: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Supplier) </a:t>
            </a:r>
            <a:r>
              <a:rPr lang="en-US" sz="1400">
                <a:solidFill>
                  <a:srgbClr val="000000"/>
                </a:solidFill>
                <a:latin typeface="Arial" charset="0"/>
              </a:rPr>
              <a:t>= </a:t>
            </a: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1000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B(Supplier) = 100</a:t>
            </a:r>
            <a:br>
              <a:rPr lang="en-US" sz="1400" smtClean="0">
                <a:solidFill>
                  <a:srgbClr val="000000"/>
                </a:solidFill>
                <a:latin typeface="Arial" charset="0"/>
              </a:rPr>
            </a:b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V(Supplier, </a:t>
            </a:r>
            <a:r>
              <a:rPr lang="en-US" sz="1400" err="1" smtClean="0">
                <a:solidFill>
                  <a:srgbClr val="000000"/>
                </a:solidFill>
                <a:latin typeface="Arial" charset="0"/>
              </a:rPr>
              <a:t>scity</a:t>
            </a: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) = 20</a:t>
            </a:r>
            <a:br>
              <a:rPr lang="en-US" sz="1400" smtClean="0">
                <a:solidFill>
                  <a:srgbClr val="000000"/>
                </a:solidFill>
                <a:latin typeface="Arial" charset="0"/>
              </a:rPr>
            </a:b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V(Supplier, state) = 10</a:t>
            </a: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43" name="Straight Connector 42"/>
          <p:cNvCxnSpPr>
            <a:stCxn id="646147" idx="0"/>
            <a:endCxn id="646153" idx="3"/>
          </p:cNvCxnSpPr>
          <p:nvPr/>
        </p:nvCxnSpPr>
        <p:spPr bwMode="auto">
          <a:xfrm flipH="1" flipV="1">
            <a:off x="3653744" y="3492788"/>
            <a:ext cx="1338818" cy="1688812"/>
          </a:xfrm>
          <a:prstGeom prst="line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646165" idx="0"/>
            <a:endCxn id="646153" idx="1"/>
          </p:cNvCxnSpPr>
          <p:nvPr/>
        </p:nvCxnSpPr>
        <p:spPr bwMode="auto">
          <a:xfrm flipV="1">
            <a:off x="1758828" y="3492788"/>
            <a:ext cx="951829" cy="774412"/>
          </a:xfrm>
          <a:prstGeom prst="line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646165" idx="2"/>
            <a:endCxn id="646146" idx="0"/>
          </p:cNvCxnSpPr>
          <p:nvPr/>
        </p:nvCxnSpPr>
        <p:spPr bwMode="auto">
          <a:xfrm>
            <a:off x="1758828" y="4728865"/>
            <a:ext cx="1" cy="376535"/>
          </a:xfrm>
          <a:prstGeom prst="line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533400" y="5867400"/>
            <a:ext cx="2216973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>
                <a:solidFill>
                  <a:srgbClr val="000000"/>
                </a:solidFill>
                <a:latin typeface="Arial" charset="0"/>
              </a:rPr>
              <a:t>T(Supply) = </a:t>
            </a: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10000</a:t>
            </a:r>
            <a:r>
              <a:rPr lang="en-US" sz="1600">
                <a:solidFill>
                  <a:srgbClr val="000000"/>
                </a:solidFill>
                <a:latin typeface="Arial" charset="0"/>
              </a:rPr>
              <a:t/>
            </a:r>
            <a:br>
              <a:rPr lang="en-US" sz="1600">
                <a:solidFill>
                  <a:srgbClr val="000000"/>
                </a:solidFill>
                <a:latin typeface="Arial" charset="0"/>
              </a:rPr>
            </a:b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B(Supply) = 100</a:t>
            </a:r>
            <a:br>
              <a:rPr lang="en-US" sz="1600" smtClean="0">
                <a:solidFill>
                  <a:srgbClr val="000000"/>
                </a:solidFill>
                <a:latin typeface="Arial" charset="0"/>
              </a:rPr>
            </a:b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V(Supply, </a:t>
            </a:r>
            <a:r>
              <a:rPr lang="en-US" sz="1600" err="1" smtClean="0">
                <a:solidFill>
                  <a:srgbClr val="000000"/>
                </a:solidFill>
                <a:latin typeface="Arial" charset="0"/>
              </a:rPr>
              <a:t>pno</a:t>
            </a: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) = 2500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0" y="76200"/>
            <a:ext cx="3618411" cy="7017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  <a:defRPr/>
            </a:pP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Supplier(</a:t>
            </a:r>
            <a:r>
              <a:rPr lang="en-US" sz="1800" u="sng" err="1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sid</a:t>
            </a: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, </a:t>
            </a:r>
            <a:r>
              <a:rPr lang="en-US" sz="1800" err="1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sname</a:t>
            </a: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, </a:t>
            </a:r>
            <a:r>
              <a:rPr lang="en-US" sz="1800" err="1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scity</a:t>
            </a: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, </a:t>
            </a:r>
            <a:r>
              <a:rPr lang="en-US" sz="1800" err="1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sstate</a:t>
            </a: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)</a:t>
            </a:r>
          </a:p>
          <a:p>
            <a:pPr>
              <a:buNone/>
              <a:defRPr/>
            </a:pP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Supply(</a:t>
            </a:r>
            <a:r>
              <a:rPr lang="en-US" sz="1800" u="sng" err="1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sid</a:t>
            </a:r>
            <a:r>
              <a:rPr lang="en-US" sz="1800" u="sng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, </a:t>
            </a:r>
            <a:r>
              <a:rPr lang="en-US" sz="1800" u="sng" err="1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pno</a:t>
            </a: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, quantity)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315200" y="6019800"/>
            <a:ext cx="940281" cy="461665"/>
          </a:xfrm>
          <a:prstGeom prst="rect">
            <a:avLst/>
          </a:prstGeom>
          <a:solidFill>
            <a:srgbClr val="FFF0CC"/>
          </a:solidFill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mtClean="0">
                <a:latin typeface="+mn-lt"/>
              </a:rPr>
              <a:t>M=11</a:t>
            </a:r>
          </a:p>
        </p:txBody>
      </p:sp>
      <p:cxnSp>
        <p:nvCxnSpPr>
          <p:cNvPr id="60" name="Straight Connector 59"/>
          <p:cNvCxnSpPr>
            <a:stCxn id="646153" idx="0"/>
            <a:endCxn id="37" idx="2"/>
          </p:cNvCxnSpPr>
          <p:nvPr/>
        </p:nvCxnSpPr>
        <p:spPr bwMode="auto">
          <a:xfrm flipV="1">
            <a:off x="3182201" y="2747665"/>
            <a:ext cx="7602" cy="452735"/>
          </a:xfrm>
          <a:prstGeom prst="line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1295400" y="3657600"/>
            <a:ext cx="654246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eaLnBrk="1" hangingPunct="1">
              <a:spcBef>
                <a:spcPct val="0"/>
              </a:spcBef>
              <a:buFontTx/>
              <a:buNone/>
              <a:defRPr sz="1600">
                <a:solidFill>
                  <a:srgbClr val="000000"/>
                </a:solidFill>
                <a:latin typeface="Arial" charset="0"/>
              </a:defRPr>
            </a:lvl1pPr>
          </a:lstStyle>
          <a:p>
            <a:r>
              <a:rPr lang="en-US" smtClean="0"/>
              <a:t>T </a:t>
            </a:r>
            <a:r>
              <a:rPr lang="en-US"/>
              <a:t>= </a:t>
            </a:r>
            <a:r>
              <a:rPr lang="en-US" smtClean="0"/>
              <a:t>4</a:t>
            </a:r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1295400" y="1905000"/>
            <a:ext cx="654246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eaLnBrk="1" hangingPunct="1">
              <a:spcBef>
                <a:spcPct val="0"/>
              </a:spcBef>
              <a:buFontTx/>
              <a:buNone/>
              <a:defRPr sz="1600">
                <a:solidFill>
                  <a:srgbClr val="000000"/>
                </a:solidFill>
                <a:latin typeface="Arial" charset="0"/>
              </a:defRPr>
            </a:lvl1pPr>
          </a:lstStyle>
          <a:p>
            <a:r>
              <a:rPr lang="en-US" smtClean="0"/>
              <a:t>T </a:t>
            </a:r>
            <a:r>
              <a:rPr lang="en-US"/>
              <a:t>= </a:t>
            </a:r>
            <a:r>
              <a:rPr lang="en-US" smtClean="0"/>
              <a:t>4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0" y="4419600"/>
            <a:ext cx="13368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600" err="1" smtClean="0">
                <a:solidFill>
                  <a:srgbClr val="FF0000"/>
                </a:solidFill>
                <a:latin typeface="+mn-lt"/>
              </a:rPr>
              <a:t>Unclustered</a:t>
            </a:r>
            <a:r>
              <a:rPr lang="en-US" sz="1600" smtClean="0">
                <a:solidFill>
                  <a:srgbClr val="FF0000"/>
                </a:solidFill>
                <a:latin typeface="+mn-lt"/>
              </a:rPr>
              <a:t/>
            </a:r>
            <a:br>
              <a:rPr lang="en-US" sz="1600" smtClean="0">
                <a:solidFill>
                  <a:srgbClr val="FF0000"/>
                </a:solidFill>
                <a:latin typeface="+mn-lt"/>
              </a:rPr>
            </a:br>
            <a:r>
              <a:rPr lang="en-US" sz="1600" smtClean="0">
                <a:solidFill>
                  <a:srgbClr val="FF0000"/>
                </a:solidFill>
                <a:latin typeface="+mn-lt"/>
              </a:rPr>
              <a:t>index lookup</a:t>
            </a:r>
            <a:br>
              <a:rPr lang="en-US" sz="1600" smtClean="0">
                <a:solidFill>
                  <a:srgbClr val="FF0000"/>
                </a:solidFill>
                <a:latin typeface="+mn-lt"/>
              </a:rPr>
            </a:br>
            <a:r>
              <a:rPr lang="en-US" sz="1600" smtClean="0">
                <a:solidFill>
                  <a:srgbClr val="FF0000"/>
                </a:solidFill>
                <a:latin typeface="+mn-lt"/>
              </a:rPr>
              <a:t>Supply(</a:t>
            </a:r>
            <a:r>
              <a:rPr lang="en-US" sz="1600" err="1" smtClean="0">
                <a:solidFill>
                  <a:srgbClr val="FF0000"/>
                </a:solidFill>
                <a:latin typeface="+mn-lt"/>
              </a:rPr>
              <a:t>pno</a:t>
            </a:r>
            <a:r>
              <a:rPr lang="en-US" sz="1600" smtClean="0">
                <a:solidFill>
                  <a:srgbClr val="FF0000"/>
                </a:solidFill>
                <a:latin typeface="+mn-lt"/>
              </a:rPr>
              <a:t>)</a:t>
            </a:r>
          </a:p>
        </p:txBody>
      </p:sp>
      <p:sp>
        <p:nvSpPr>
          <p:cNvPr id="45" name="Rectangle 44"/>
          <p:cNvSpPr/>
          <p:nvPr/>
        </p:nvSpPr>
        <p:spPr>
          <a:xfrm>
            <a:off x="5791200" y="2362200"/>
            <a:ext cx="2616183" cy="10341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88900" dir="2700000" algn="tl" rotWithShape="0">
              <a:srgbClr val="000000">
                <a:alpha val="43000"/>
              </a:srgbClr>
            </a:outerShdw>
          </a:effectLst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1800" smtClean="0">
                <a:latin typeface="+mn-lt"/>
              </a:rPr>
              <a:t>Cost of Supply(</a:t>
            </a:r>
            <a:r>
              <a:rPr lang="en-US" sz="1800" err="1" smtClean="0">
                <a:latin typeface="+mn-lt"/>
              </a:rPr>
              <a:t>pno</a:t>
            </a:r>
            <a:r>
              <a:rPr lang="en-US" sz="1800" smtClean="0">
                <a:latin typeface="+mn-lt"/>
              </a:rPr>
              <a:t>) = 4</a:t>
            </a:r>
          </a:p>
          <a:p>
            <a:pPr>
              <a:buNone/>
            </a:pPr>
            <a:r>
              <a:rPr lang="en-US" sz="1800" smtClean="0">
                <a:latin typeface="+mn-lt"/>
              </a:rPr>
              <a:t>Cost of Index join = </a:t>
            </a:r>
            <a:r>
              <a:rPr lang="en-US" sz="1800" smtClean="0">
                <a:solidFill>
                  <a:srgbClr val="FFFFFF"/>
                </a:solidFill>
                <a:latin typeface="+mn-lt"/>
              </a:rPr>
              <a:t>4</a:t>
            </a:r>
          </a:p>
          <a:p>
            <a:pPr>
              <a:buNone/>
            </a:pPr>
            <a:r>
              <a:rPr lang="en-US" sz="1800" smtClean="0">
                <a:latin typeface="+mn-lt"/>
              </a:rPr>
              <a:t>Total </a:t>
            </a:r>
            <a:r>
              <a:rPr lang="en-US" sz="1800">
                <a:latin typeface="+mn-lt"/>
              </a:rPr>
              <a:t>cost: </a:t>
            </a:r>
            <a:r>
              <a:rPr lang="en-US" sz="1800" smtClean="0">
                <a:latin typeface="+mn-lt"/>
              </a:rPr>
              <a:t>  </a:t>
            </a:r>
            <a:r>
              <a:rPr lang="en-US" sz="1800" smtClean="0">
                <a:solidFill>
                  <a:srgbClr val="FFFFFF"/>
                </a:solidFill>
                <a:latin typeface="+mn-lt"/>
              </a:rPr>
              <a:t>8</a:t>
            </a:r>
            <a:endParaRPr lang="en-US" sz="180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667000" y="3962400"/>
            <a:ext cx="106301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600" smtClean="0">
                <a:solidFill>
                  <a:srgbClr val="FF0000"/>
                </a:solidFill>
                <a:latin typeface="+mn-lt"/>
              </a:rPr>
              <a:t>Clustered</a:t>
            </a:r>
            <a:br>
              <a:rPr lang="en-US" sz="1600" smtClean="0">
                <a:solidFill>
                  <a:srgbClr val="FF0000"/>
                </a:solidFill>
                <a:latin typeface="+mn-lt"/>
              </a:rPr>
            </a:br>
            <a:r>
              <a:rPr lang="en-US" sz="1600" smtClean="0">
                <a:solidFill>
                  <a:srgbClr val="FF0000"/>
                </a:solidFill>
                <a:latin typeface="+mn-lt"/>
              </a:rPr>
              <a:t>Index join</a:t>
            </a:r>
          </a:p>
        </p:txBody>
      </p:sp>
      <p:sp>
        <p:nvSpPr>
          <p:cNvPr id="37" name="Text Box 13"/>
          <p:cNvSpPr txBox="1">
            <a:spLocks noChangeArrowheads="1"/>
          </p:cNvSpPr>
          <p:nvPr/>
        </p:nvSpPr>
        <p:spPr bwMode="auto">
          <a:xfrm>
            <a:off x="1752600" y="2286000"/>
            <a:ext cx="28744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smtClean="0">
                <a:solidFill>
                  <a:prstClr val="black"/>
                </a:solidFill>
              </a:rPr>
              <a:t>σ</a:t>
            </a:r>
            <a:r>
              <a:rPr lang="en-US" baseline="-25000" err="1" smtClean="0">
                <a:solidFill>
                  <a:prstClr val="black"/>
                </a:solidFill>
                <a:latin typeface="Arial"/>
                <a:cs typeface="Arial"/>
              </a:rPr>
              <a:t>scity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=‘Seattle</a:t>
            </a:r>
            <a:r>
              <a:rPr lang="en-US" baseline="-25000" smtClean="0">
                <a:solidFill>
                  <a:prstClr val="black"/>
                </a:solidFill>
                <a:latin typeface="Arial"/>
                <a:cs typeface="Arial"/>
              </a:rPr>
              <a:t>’</a:t>
            </a:r>
            <a:r>
              <a:rPr lang="en-US" baseline="-25000" smtClean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  <a:sym typeface="Symbol" charset="2"/>
              </a:rPr>
              <a:t>∧</a:t>
            </a:r>
            <a:r>
              <a:rPr lang="en-US" baseline="-25000" err="1" smtClean="0">
                <a:solidFill>
                  <a:prstClr val="black"/>
                </a:solidFill>
                <a:latin typeface="Arial"/>
                <a:cs typeface="Arial"/>
              </a:rPr>
              <a:t>sstate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=‘WA’</a:t>
            </a:r>
          </a:p>
        </p:txBody>
      </p:sp>
      <p:cxnSp>
        <p:nvCxnSpPr>
          <p:cNvPr id="39" name="Straight Connector 38"/>
          <p:cNvCxnSpPr>
            <a:stCxn id="37" idx="0"/>
            <a:endCxn id="646158" idx="2"/>
          </p:cNvCxnSpPr>
          <p:nvPr/>
        </p:nvCxnSpPr>
        <p:spPr bwMode="auto">
          <a:xfrm flipH="1" flipV="1">
            <a:off x="3182201" y="1833265"/>
            <a:ext cx="7602" cy="452735"/>
          </a:xfrm>
          <a:prstGeom prst="line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95351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168" name="Rectangle 24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610600" cy="1143000"/>
          </a:xfrm>
          <a:noFill/>
          <a:ln/>
        </p:spPr>
        <p:txBody>
          <a:bodyPr/>
          <a:lstStyle/>
          <a:p>
            <a:r>
              <a:rPr lang="en-US" smtClean="0"/>
              <a:t>Physical Plan 3</a:t>
            </a:r>
            <a:endParaRPr lang="en-US"/>
          </a:p>
        </p:txBody>
      </p:sp>
      <p:sp>
        <p:nvSpPr>
          <p:cNvPr id="646146" name="Text Box 2"/>
          <p:cNvSpPr txBox="1">
            <a:spLocks noChangeArrowheads="1"/>
          </p:cNvSpPr>
          <p:nvPr/>
        </p:nvSpPr>
        <p:spPr bwMode="auto">
          <a:xfrm>
            <a:off x="1195964" y="5105400"/>
            <a:ext cx="11257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Supply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46147" name="Text Box 3"/>
          <p:cNvSpPr txBox="1">
            <a:spLocks noChangeArrowheads="1"/>
          </p:cNvSpPr>
          <p:nvPr/>
        </p:nvSpPr>
        <p:spPr bwMode="auto">
          <a:xfrm>
            <a:off x="4335621" y="5181600"/>
            <a:ext cx="13138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Supplier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2710657" y="3200400"/>
            <a:ext cx="943087" cy="584776"/>
            <a:chOff x="2819400" y="3429000"/>
            <a:chExt cx="943087" cy="584776"/>
          </a:xfrm>
        </p:grpSpPr>
        <p:sp>
          <p:nvSpPr>
            <p:cNvPr id="646149" name="Line 5"/>
            <p:cNvSpPr>
              <a:spLocks noChangeShapeType="1"/>
            </p:cNvSpPr>
            <p:nvPr/>
          </p:nvSpPr>
          <p:spPr bwMode="auto">
            <a:xfrm>
              <a:off x="2895600" y="3581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46150" name="Line 6"/>
            <p:cNvSpPr>
              <a:spLocks noChangeShapeType="1"/>
            </p:cNvSpPr>
            <p:nvPr/>
          </p:nvSpPr>
          <p:spPr bwMode="auto">
            <a:xfrm>
              <a:off x="3657600" y="3581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46151" name="Line 7"/>
            <p:cNvSpPr>
              <a:spLocks noChangeShapeType="1"/>
            </p:cNvSpPr>
            <p:nvPr/>
          </p:nvSpPr>
          <p:spPr bwMode="auto">
            <a:xfrm>
              <a:off x="2895600" y="3581400"/>
              <a:ext cx="7620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46152" name="Line 8"/>
            <p:cNvSpPr>
              <a:spLocks noChangeShapeType="1"/>
            </p:cNvSpPr>
            <p:nvPr/>
          </p:nvSpPr>
          <p:spPr bwMode="auto">
            <a:xfrm flipH="1">
              <a:off x="2895600" y="3581400"/>
              <a:ext cx="7620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646153" name="Text Box 9"/>
            <p:cNvSpPr txBox="1">
              <a:spLocks noChangeArrowheads="1"/>
            </p:cNvSpPr>
            <p:nvPr/>
          </p:nvSpPr>
          <p:spPr bwMode="auto">
            <a:xfrm>
              <a:off x="2819400" y="3429000"/>
              <a:ext cx="943087" cy="584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baseline="-25000" smtClean="0">
                <a:solidFill>
                  <a:prstClr val="black"/>
                </a:solidFill>
                <a:latin typeface="Arial"/>
                <a:cs typeface="Arial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baseline="-25000" err="1" smtClean="0">
                  <a:solidFill>
                    <a:prstClr val="black"/>
                  </a:solidFill>
                  <a:latin typeface="Arial"/>
                  <a:cs typeface="Arial"/>
                </a:rPr>
                <a:t>sid</a:t>
              </a:r>
              <a:r>
                <a:rPr lang="en-US" baseline="-25000" smtClean="0">
                  <a:solidFill>
                    <a:prstClr val="black"/>
                  </a:solidFill>
                  <a:latin typeface="Arial"/>
                  <a:cs typeface="Arial"/>
                </a:rPr>
                <a:t> </a:t>
              </a:r>
              <a:r>
                <a:rPr lang="en-US" baseline="-25000">
                  <a:solidFill>
                    <a:prstClr val="black"/>
                  </a:solidFill>
                  <a:latin typeface="Arial"/>
                  <a:cs typeface="Arial"/>
                </a:rPr>
                <a:t>= </a:t>
              </a:r>
              <a:r>
                <a:rPr lang="en-US" baseline="-25000" err="1" smtClean="0">
                  <a:solidFill>
                    <a:prstClr val="black"/>
                  </a:solidFill>
                  <a:latin typeface="Arial"/>
                  <a:cs typeface="Arial"/>
                </a:rPr>
                <a:t>sid</a:t>
              </a:r>
              <a:endParaRPr lang="en-US" baseline="-2500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</p:grpSp>
      <p:sp>
        <p:nvSpPr>
          <p:cNvPr id="646158" name="Text Box 14"/>
          <p:cNvSpPr txBox="1">
            <a:spLocks noChangeArrowheads="1"/>
          </p:cNvSpPr>
          <p:nvPr/>
        </p:nvSpPr>
        <p:spPr bwMode="auto">
          <a:xfrm>
            <a:off x="2676293" y="1371600"/>
            <a:ext cx="10118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smtClean="0">
                <a:solidFill>
                  <a:prstClr val="black"/>
                </a:solidFill>
                <a:latin typeface="Arial"/>
                <a:cs typeface="Arial"/>
              </a:rPr>
              <a:t>π</a:t>
            </a:r>
            <a:r>
              <a:rPr lang="en-US" baseline="-25000" err="1" smtClean="0">
                <a:solidFill>
                  <a:prstClr val="black"/>
                </a:solidFill>
                <a:latin typeface="Arial"/>
                <a:cs typeface="Arial"/>
              </a:rPr>
              <a:t>sname</a:t>
            </a:r>
            <a:endParaRPr lang="en-US" baseline="-250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46165" name="Text Box 21"/>
          <p:cNvSpPr txBox="1">
            <a:spLocks noChangeArrowheads="1"/>
          </p:cNvSpPr>
          <p:nvPr/>
        </p:nvSpPr>
        <p:spPr bwMode="auto">
          <a:xfrm>
            <a:off x="1295400" y="4267200"/>
            <a:ext cx="9268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smtClean="0">
                <a:solidFill>
                  <a:prstClr val="black"/>
                </a:solidFill>
              </a:rPr>
              <a:t>σ</a:t>
            </a:r>
            <a:r>
              <a:rPr lang="en-US" baseline="-25000" err="1" smtClean="0">
                <a:solidFill>
                  <a:prstClr val="black"/>
                </a:solidFill>
                <a:latin typeface="Arial"/>
                <a:cs typeface="Arial"/>
              </a:rPr>
              <a:t>pno</a:t>
            </a:r>
            <a:r>
              <a:rPr lang="en-US" baseline="-25000" smtClean="0">
                <a:solidFill>
                  <a:prstClr val="black"/>
                </a:solidFill>
                <a:latin typeface="Arial"/>
                <a:cs typeface="Arial"/>
              </a:rPr>
              <a:t>=2</a:t>
            </a:r>
            <a:endParaRPr lang="en-US" baseline="-250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4343400" y="5715000"/>
            <a:ext cx="1978915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400">
                <a:solidFill>
                  <a:srgbClr val="000000"/>
                </a:solidFill>
                <a:latin typeface="Arial" charset="0"/>
              </a:rPr>
              <a:t>T(</a:t>
            </a: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Supplier) </a:t>
            </a:r>
            <a:r>
              <a:rPr lang="en-US" sz="1400">
                <a:solidFill>
                  <a:srgbClr val="000000"/>
                </a:solidFill>
                <a:latin typeface="Arial" charset="0"/>
              </a:rPr>
              <a:t>= </a:t>
            </a: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1000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B(Supplier) = 100</a:t>
            </a:r>
            <a:br>
              <a:rPr lang="en-US" sz="1400" smtClean="0">
                <a:solidFill>
                  <a:srgbClr val="000000"/>
                </a:solidFill>
                <a:latin typeface="Arial" charset="0"/>
              </a:rPr>
            </a:b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V(Supplier, </a:t>
            </a:r>
            <a:r>
              <a:rPr lang="en-US" sz="1400" err="1" smtClean="0">
                <a:solidFill>
                  <a:srgbClr val="000000"/>
                </a:solidFill>
                <a:latin typeface="Arial" charset="0"/>
              </a:rPr>
              <a:t>scity</a:t>
            </a: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) = 20</a:t>
            </a:r>
            <a:br>
              <a:rPr lang="en-US" sz="1400" smtClean="0">
                <a:solidFill>
                  <a:srgbClr val="000000"/>
                </a:solidFill>
                <a:latin typeface="Arial" charset="0"/>
              </a:rPr>
            </a:b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V(Supplier, state) = 10</a:t>
            </a: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43" name="Straight Connector 42"/>
          <p:cNvCxnSpPr>
            <a:stCxn id="646147" idx="0"/>
            <a:endCxn id="646153" idx="3"/>
          </p:cNvCxnSpPr>
          <p:nvPr/>
        </p:nvCxnSpPr>
        <p:spPr bwMode="auto">
          <a:xfrm flipH="1" flipV="1">
            <a:off x="3653744" y="3492788"/>
            <a:ext cx="1338818" cy="1688812"/>
          </a:xfrm>
          <a:prstGeom prst="line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646165" idx="0"/>
            <a:endCxn id="646153" idx="1"/>
          </p:cNvCxnSpPr>
          <p:nvPr/>
        </p:nvCxnSpPr>
        <p:spPr bwMode="auto">
          <a:xfrm flipV="1">
            <a:off x="1758828" y="3492788"/>
            <a:ext cx="951829" cy="774412"/>
          </a:xfrm>
          <a:prstGeom prst="line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646165" idx="2"/>
            <a:endCxn id="646146" idx="0"/>
          </p:cNvCxnSpPr>
          <p:nvPr/>
        </p:nvCxnSpPr>
        <p:spPr bwMode="auto">
          <a:xfrm>
            <a:off x="1758828" y="4728865"/>
            <a:ext cx="1" cy="376535"/>
          </a:xfrm>
          <a:prstGeom prst="line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533400" y="5867400"/>
            <a:ext cx="2216973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600">
                <a:solidFill>
                  <a:srgbClr val="000000"/>
                </a:solidFill>
                <a:latin typeface="Arial" charset="0"/>
              </a:rPr>
              <a:t>T(Supply) = </a:t>
            </a: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10000</a:t>
            </a:r>
            <a:r>
              <a:rPr lang="en-US" sz="1600">
                <a:solidFill>
                  <a:srgbClr val="000000"/>
                </a:solidFill>
                <a:latin typeface="Arial" charset="0"/>
              </a:rPr>
              <a:t/>
            </a:r>
            <a:br>
              <a:rPr lang="en-US" sz="1600">
                <a:solidFill>
                  <a:srgbClr val="000000"/>
                </a:solidFill>
                <a:latin typeface="Arial" charset="0"/>
              </a:rPr>
            </a:b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B(Supply) = 100</a:t>
            </a:r>
            <a:br>
              <a:rPr lang="en-US" sz="1600" smtClean="0">
                <a:solidFill>
                  <a:srgbClr val="000000"/>
                </a:solidFill>
                <a:latin typeface="Arial" charset="0"/>
              </a:rPr>
            </a:b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V(Supply, </a:t>
            </a:r>
            <a:r>
              <a:rPr lang="en-US" sz="1600" err="1" smtClean="0">
                <a:solidFill>
                  <a:srgbClr val="000000"/>
                </a:solidFill>
                <a:latin typeface="Arial" charset="0"/>
              </a:rPr>
              <a:t>pno</a:t>
            </a: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) = 2500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0" y="76200"/>
            <a:ext cx="3618411" cy="7017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  <a:defRPr/>
            </a:pP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Supplier(</a:t>
            </a:r>
            <a:r>
              <a:rPr lang="en-US" sz="1800" u="sng" err="1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sid</a:t>
            </a: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, </a:t>
            </a:r>
            <a:r>
              <a:rPr lang="en-US" sz="1800" err="1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sname</a:t>
            </a: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, </a:t>
            </a:r>
            <a:r>
              <a:rPr lang="en-US" sz="1800" err="1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scity</a:t>
            </a: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, </a:t>
            </a:r>
            <a:r>
              <a:rPr lang="en-US" sz="1800" err="1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sstate</a:t>
            </a: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)</a:t>
            </a:r>
          </a:p>
          <a:p>
            <a:pPr>
              <a:buNone/>
              <a:defRPr/>
            </a:pP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Supply(</a:t>
            </a:r>
            <a:r>
              <a:rPr lang="en-US" sz="1800" u="sng" err="1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sid</a:t>
            </a:r>
            <a:r>
              <a:rPr lang="en-US" sz="1800" u="sng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, </a:t>
            </a:r>
            <a:r>
              <a:rPr lang="en-US" sz="1800" u="sng" err="1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pno</a:t>
            </a:r>
            <a:r>
              <a:rPr lang="en-US" sz="1800">
                <a:solidFill>
                  <a:srgbClr val="0000FF"/>
                </a:solidFill>
                <a:latin typeface="+mn-lt"/>
                <a:ea typeface="Consolas" charset="0"/>
                <a:cs typeface="Consolas" charset="0"/>
              </a:rPr>
              <a:t>, quantity)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315200" y="6019800"/>
            <a:ext cx="940281" cy="461665"/>
          </a:xfrm>
          <a:prstGeom prst="rect">
            <a:avLst/>
          </a:prstGeom>
          <a:solidFill>
            <a:srgbClr val="FFF0CC"/>
          </a:solidFill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mtClean="0">
                <a:latin typeface="+mn-lt"/>
              </a:rPr>
              <a:t>M=11</a:t>
            </a:r>
          </a:p>
        </p:txBody>
      </p:sp>
      <p:cxnSp>
        <p:nvCxnSpPr>
          <p:cNvPr id="60" name="Straight Connector 59"/>
          <p:cNvCxnSpPr>
            <a:stCxn id="646153" idx="0"/>
            <a:endCxn id="37" idx="2"/>
          </p:cNvCxnSpPr>
          <p:nvPr/>
        </p:nvCxnSpPr>
        <p:spPr bwMode="auto">
          <a:xfrm flipV="1">
            <a:off x="3182201" y="2747665"/>
            <a:ext cx="7602" cy="452735"/>
          </a:xfrm>
          <a:prstGeom prst="line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1295400" y="3657600"/>
            <a:ext cx="654246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eaLnBrk="1" hangingPunct="1">
              <a:spcBef>
                <a:spcPct val="0"/>
              </a:spcBef>
              <a:buFontTx/>
              <a:buNone/>
              <a:defRPr sz="1600">
                <a:solidFill>
                  <a:srgbClr val="000000"/>
                </a:solidFill>
                <a:latin typeface="Arial" charset="0"/>
              </a:defRPr>
            </a:lvl1pPr>
          </a:lstStyle>
          <a:p>
            <a:r>
              <a:rPr lang="en-US" smtClean="0"/>
              <a:t>T </a:t>
            </a:r>
            <a:r>
              <a:rPr lang="en-US"/>
              <a:t>= </a:t>
            </a:r>
            <a:r>
              <a:rPr lang="en-US" smtClean="0"/>
              <a:t>4</a:t>
            </a:r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1295400" y="1905000"/>
            <a:ext cx="654246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eaLnBrk="1" hangingPunct="1">
              <a:spcBef>
                <a:spcPct val="0"/>
              </a:spcBef>
              <a:buFontTx/>
              <a:buNone/>
              <a:defRPr sz="1600">
                <a:solidFill>
                  <a:srgbClr val="000000"/>
                </a:solidFill>
                <a:latin typeface="Arial" charset="0"/>
              </a:defRPr>
            </a:lvl1pPr>
          </a:lstStyle>
          <a:p>
            <a:r>
              <a:rPr lang="en-US" smtClean="0"/>
              <a:t>T </a:t>
            </a:r>
            <a:r>
              <a:rPr lang="en-US"/>
              <a:t>= </a:t>
            </a:r>
            <a:r>
              <a:rPr lang="en-US" smtClean="0"/>
              <a:t>4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0" y="4419600"/>
            <a:ext cx="13368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600" err="1" smtClean="0">
                <a:solidFill>
                  <a:srgbClr val="FF0000"/>
                </a:solidFill>
                <a:latin typeface="+mn-lt"/>
              </a:rPr>
              <a:t>Unclustered</a:t>
            </a:r>
            <a:r>
              <a:rPr lang="en-US" sz="1600" smtClean="0">
                <a:solidFill>
                  <a:srgbClr val="FF0000"/>
                </a:solidFill>
                <a:latin typeface="+mn-lt"/>
              </a:rPr>
              <a:t/>
            </a:r>
            <a:br>
              <a:rPr lang="en-US" sz="1600" smtClean="0">
                <a:solidFill>
                  <a:srgbClr val="FF0000"/>
                </a:solidFill>
                <a:latin typeface="+mn-lt"/>
              </a:rPr>
            </a:br>
            <a:r>
              <a:rPr lang="en-US" sz="1600" smtClean="0">
                <a:solidFill>
                  <a:srgbClr val="FF0000"/>
                </a:solidFill>
                <a:latin typeface="+mn-lt"/>
              </a:rPr>
              <a:t>index lookup</a:t>
            </a:r>
            <a:br>
              <a:rPr lang="en-US" sz="1600" smtClean="0">
                <a:solidFill>
                  <a:srgbClr val="FF0000"/>
                </a:solidFill>
                <a:latin typeface="+mn-lt"/>
              </a:rPr>
            </a:br>
            <a:r>
              <a:rPr lang="en-US" sz="1600" smtClean="0">
                <a:solidFill>
                  <a:srgbClr val="FF0000"/>
                </a:solidFill>
                <a:latin typeface="+mn-lt"/>
              </a:rPr>
              <a:t>Supply(</a:t>
            </a:r>
            <a:r>
              <a:rPr lang="en-US" sz="1600" err="1" smtClean="0">
                <a:solidFill>
                  <a:srgbClr val="FF0000"/>
                </a:solidFill>
                <a:latin typeface="+mn-lt"/>
              </a:rPr>
              <a:t>pno</a:t>
            </a:r>
            <a:r>
              <a:rPr lang="en-US" sz="1600" smtClean="0">
                <a:solidFill>
                  <a:srgbClr val="FF0000"/>
                </a:solidFill>
                <a:latin typeface="+mn-lt"/>
              </a:rPr>
              <a:t>)</a:t>
            </a:r>
          </a:p>
        </p:txBody>
      </p:sp>
      <p:sp>
        <p:nvSpPr>
          <p:cNvPr id="45" name="Rectangle 44"/>
          <p:cNvSpPr/>
          <p:nvPr/>
        </p:nvSpPr>
        <p:spPr>
          <a:xfrm>
            <a:off x="5791200" y="2362200"/>
            <a:ext cx="2616183" cy="10341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88900" dir="2700000" algn="tl" rotWithShape="0">
              <a:srgbClr val="000000">
                <a:alpha val="43000"/>
              </a:srgbClr>
            </a:outerShdw>
          </a:effectLst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1800" smtClean="0">
                <a:latin typeface="+mn-lt"/>
              </a:rPr>
              <a:t>Cost of Supply(</a:t>
            </a:r>
            <a:r>
              <a:rPr lang="en-US" sz="1800" err="1" smtClean="0">
                <a:latin typeface="+mn-lt"/>
              </a:rPr>
              <a:t>pno</a:t>
            </a:r>
            <a:r>
              <a:rPr lang="en-US" sz="1800" smtClean="0">
                <a:latin typeface="+mn-lt"/>
              </a:rPr>
              <a:t>) = 4</a:t>
            </a:r>
          </a:p>
          <a:p>
            <a:pPr>
              <a:buNone/>
            </a:pPr>
            <a:r>
              <a:rPr lang="en-US" sz="1800" smtClean="0">
                <a:latin typeface="+mn-lt"/>
              </a:rPr>
              <a:t>Cost of Index join = 4</a:t>
            </a:r>
          </a:p>
          <a:p>
            <a:pPr>
              <a:buNone/>
            </a:pPr>
            <a:r>
              <a:rPr lang="en-US" sz="1800" smtClean="0">
                <a:latin typeface="+mn-lt"/>
              </a:rPr>
              <a:t>Total </a:t>
            </a:r>
            <a:r>
              <a:rPr lang="en-US" sz="1800">
                <a:latin typeface="+mn-lt"/>
              </a:rPr>
              <a:t>cost: </a:t>
            </a:r>
            <a:r>
              <a:rPr lang="en-US" sz="1800" smtClean="0">
                <a:latin typeface="+mn-lt"/>
              </a:rPr>
              <a:t>  8</a:t>
            </a:r>
            <a:endParaRPr lang="en-US" sz="1800">
              <a:latin typeface="+mn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667000" y="3962400"/>
            <a:ext cx="106301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600" smtClean="0">
                <a:solidFill>
                  <a:srgbClr val="FF0000"/>
                </a:solidFill>
                <a:latin typeface="+mn-lt"/>
              </a:rPr>
              <a:t>Clustered</a:t>
            </a:r>
            <a:br>
              <a:rPr lang="en-US" sz="1600" smtClean="0">
                <a:solidFill>
                  <a:srgbClr val="FF0000"/>
                </a:solidFill>
                <a:latin typeface="+mn-lt"/>
              </a:rPr>
            </a:br>
            <a:r>
              <a:rPr lang="en-US" sz="1600" smtClean="0">
                <a:solidFill>
                  <a:srgbClr val="FF0000"/>
                </a:solidFill>
                <a:latin typeface="+mn-lt"/>
              </a:rPr>
              <a:t>Index join</a:t>
            </a:r>
          </a:p>
        </p:txBody>
      </p:sp>
      <p:sp>
        <p:nvSpPr>
          <p:cNvPr id="37" name="Text Box 13"/>
          <p:cNvSpPr txBox="1">
            <a:spLocks noChangeArrowheads="1"/>
          </p:cNvSpPr>
          <p:nvPr/>
        </p:nvSpPr>
        <p:spPr bwMode="auto">
          <a:xfrm>
            <a:off x="1752600" y="2286000"/>
            <a:ext cx="28744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smtClean="0">
                <a:solidFill>
                  <a:prstClr val="black"/>
                </a:solidFill>
              </a:rPr>
              <a:t>σ</a:t>
            </a:r>
            <a:r>
              <a:rPr lang="en-US" baseline="-25000" err="1" smtClean="0">
                <a:solidFill>
                  <a:prstClr val="black"/>
                </a:solidFill>
                <a:latin typeface="Arial"/>
                <a:cs typeface="Arial"/>
              </a:rPr>
              <a:t>scity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=‘Seattle</a:t>
            </a:r>
            <a:r>
              <a:rPr lang="en-US" baseline="-25000" smtClean="0">
                <a:solidFill>
                  <a:prstClr val="black"/>
                </a:solidFill>
                <a:latin typeface="Arial"/>
                <a:cs typeface="Arial"/>
              </a:rPr>
              <a:t>’</a:t>
            </a:r>
            <a:r>
              <a:rPr lang="en-US" baseline="-25000" smtClean="0">
                <a:solidFill>
                  <a:prstClr val="black"/>
                </a:solidFill>
                <a:latin typeface="ＭＳ ゴシック"/>
                <a:ea typeface="ＭＳ ゴシック"/>
                <a:cs typeface="ＭＳ ゴシック"/>
                <a:sym typeface="Symbol" charset="2"/>
              </a:rPr>
              <a:t>∧</a:t>
            </a:r>
            <a:r>
              <a:rPr lang="en-US" baseline="-25000" err="1" smtClean="0">
                <a:solidFill>
                  <a:prstClr val="black"/>
                </a:solidFill>
                <a:latin typeface="Arial"/>
                <a:cs typeface="Arial"/>
              </a:rPr>
              <a:t>sstate</a:t>
            </a:r>
            <a:r>
              <a:rPr lang="en-US" baseline="-25000">
                <a:solidFill>
                  <a:prstClr val="black"/>
                </a:solidFill>
                <a:latin typeface="Arial"/>
                <a:cs typeface="Arial"/>
              </a:rPr>
              <a:t>=‘WA’</a:t>
            </a:r>
          </a:p>
        </p:txBody>
      </p:sp>
      <p:cxnSp>
        <p:nvCxnSpPr>
          <p:cNvPr id="39" name="Straight Connector 38"/>
          <p:cNvCxnSpPr>
            <a:stCxn id="37" idx="0"/>
            <a:endCxn id="646158" idx="2"/>
          </p:cNvCxnSpPr>
          <p:nvPr/>
        </p:nvCxnSpPr>
        <p:spPr bwMode="auto">
          <a:xfrm flipH="1" flipV="1">
            <a:off x="3182201" y="1833265"/>
            <a:ext cx="7602" cy="452735"/>
          </a:xfrm>
          <a:prstGeom prst="line">
            <a:avLst/>
          </a:prstGeom>
          <a:solidFill>
            <a:srgbClr val="C0C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55004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Query </a:t>
            </a:r>
            <a:r>
              <a:rPr lang="en-US" smtClean="0"/>
              <a:t>Optimizer Summary</a:t>
            </a:r>
            <a:endParaRPr lang="en-US"/>
          </a:p>
        </p:txBody>
      </p:sp>
      <p:sp>
        <p:nvSpPr>
          <p:cNvPr id="67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smtClean="0"/>
              <a:t>Input: A logical query plan</a:t>
            </a:r>
            <a:endParaRPr lang="en-US"/>
          </a:p>
          <a:p>
            <a:pPr>
              <a:lnSpc>
                <a:spcPct val="110000"/>
              </a:lnSpc>
            </a:pPr>
            <a:r>
              <a:rPr lang="en-US" smtClean="0"/>
              <a:t>Output: A good physical query plan</a:t>
            </a:r>
            <a:endParaRPr lang="en-US"/>
          </a:p>
          <a:p>
            <a:r>
              <a:rPr lang="en-US"/>
              <a:t>Basic query optimization algorithm</a:t>
            </a:r>
          </a:p>
          <a:p>
            <a:pPr lvl="1"/>
            <a:r>
              <a:rPr lang="en-US"/>
              <a:t>Enumerate alternative </a:t>
            </a:r>
            <a:r>
              <a:rPr lang="en-US" smtClean="0"/>
              <a:t>plans (logical and physical)</a:t>
            </a:r>
            <a:endParaRPr lang="en-US"/>
          </a:p>
          <a:p>
            <a:pPr lvl="1"/>
            <a:r>
              <a:rPr lang="en-US"/>
              <a:t>Compute estimated cost of each plan</a:t>
            </a:r>
          </a:p>
          <a:p>
            <a:pPr lvl="1"/>
            <a:r>
              <a:rPr lang="en-US" smtClean="0"/>
              <a:t>Choose </a:t>
            </a:r>
            <a:r>
              <a:rPr lang="en-US"/>
              <a:t>plan with lowest cost</a:t>
            </a:r>
          </a:p>
          <a:p>
            <a:endParaRPr lang="en-US" smtClean="0"/>
          </a:p>
          <a:p>
            <a:r>
              <a:rPr lang="en-US" smtClean="0"/>
              <a:t>This </a:t>
            </a:r>
            <a:r>
              <a:rPr lang="en-US"/>
              <a:t>is called cost-based optimization</a:t>
            </a:r>
          </a:p>
        </p:txBody>
      </p:sp>
    </p:spTree>
    <p:extLst>
      <p:ext uri="{BB962C8B-B14F-4D97-AF65-F5344CB8AC3E}">
        <p14:creationId xmlns:p14="http://schemas.microsoft.com/office/powerpoint/2010/main" val="46785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smtClean="0"/>
              <a:t>Disk Scheduling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smtClean="0"/>
              <a:t>Query optimization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smtClean="0"/>
              <a:t>Good DB design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smtClean="0"/>
              <a:t>Good estimation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smtClean="0"/>
              <a:t>Hardware independent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smtClean="0"/>
              <a:t>All Disk I/</a:t>
            </a:r>
            <a:r>
              <a:rPr lang="en-US" sz="2800" err="1" smtClean="0"/>
              <a:t>Os</a:t>
            </a:r>
            <a:r>
              <a:rPr lang="en-US" sz="2800" smtClean="0"/>
              <a:t> are not created equal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smtClean="0"/>
              <a:t>Sectors close to each other are more preferable to read</a:t>
            </a:r>
          </a:p>
        </p:txBody>
      </p:sp>
    </p:spTree>
    <p:extLst>
      <p:ext uri="{BB962C8B-B14F-4D97-AF65-F5344CB8AC3E}">
        <p14:creationId xmlns:p14="http://schemas.microsoft.com/office/powerpoint/2010/main" val="212770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Join </a:t>
            </a:r>
            <a:r>
              <a:rPr lang="en-US"/>
              <a:t>Algorithms</a:t>
            </a:r>
          </a:p>
        </p:txBody>
      </p:sp>
      <p:sp>
        <p:nvSpPr>
          <p:cNvPr id="40653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Hash </a:t>
            </a:r>
            <a:r>
              <a:rPr lang="en-US"/>
              <a:t>join</a:t>
            </a:r>
          </a:p>
          <a:p>
            <a:endParaRPr lang="en-US" smtClean="0"/>
          </a:p>
          <a:p>
            <a:r>
              <a:rPr lang="en-US" smtClean="0"/>
              <a:t>Nested </a:t>
            </a:r>
            <a:r>
              <a:rPr lang="en-US"/>
              <a:t>loop join</a:t>
            </a:r>
          </a:p>
          <a:p>
            <a:endParaRPr lang="en-US" smtClean="0"/>
          </a:p>
          <a:p>
            <a:r>
              <a:rPr lang="en-US" smtClean="0"/>
              <a:t>Sort</a:t>
            </a:r>
            <a:r>
              <a:rPr lang="en-US"/>
              <a:t>-merge join</a:t>
            </a:r>
          </a:p>
        </p:txBody>
      </p:sp>
    </p:spTree>
    <p:extLst>
      <p:ext uri="{BB962C8B-B14F-4D97-AF65-F5344CB8AC3E}">
        <p14:creationId xmlns:p14="http://schemas.microsoft.com/office/powerpoint/2010/main" val="188151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Hash Join</a:t>
            </a:r>
          </a:p>
        </p:txBody>
      </p:sp>
      <p:sp>
        <p:nvSpPr>
          <p:cNvPr id="417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Hash join:  R </a:t>
            </a:r>
            <a:r>
              <a:rPr lang="en-US">
                <a:ea typeface="Arial Unicode MS" charset="0"/>
                <a:cs typeface="Arial Unicode MS" charset="0"/>
              </a:rPr>
              <a:t>⋈</a:t>
            </a:r>
            <a:r>
              <a:rPr lang="en-US"/>
              <a:t> S</a:t>
            </a:r>
          </a:p>
          <a:p>
            <a:r>
              <a:rPr lang="en-US"/>
              <a:t>Scan R, build buckets in main memory</a:t>
            </a:r>
          </a:p>
          <a:p>
            <a:r>
              <a:rPr lang="en-US"/>
              <a:t>Then scan S and </a:t>
            </a:r>
            <a:r>
              <a:rPr lang="en-US" smtClean="0"/>
              <a:t>join</a:t>
            </a:r>
          </a:p>
          <a:p>
            <a:r>
              <a:rPr lang="en-US"/>
              <a:t>Cost: B(R) + B(S</a:t>
            </a:r>
            <a:r>
              <a:rPr lang="en-US" smtClean="0"/>
              <a:t>)</a:t>
            </a:r>
          </a:p>
          <a:p>
            <a:r>
              <a:rPr lang="en-US" smtClean="0"/>
              <a:t>Which relation to build the hash table on?</a:t>
            </a:r>
            <a:endParaRPr lang="en-US"/>
          </a:p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CSE 344 - 2017au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0950E-715D-EE4F-98A2-DE2C81BFC62C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02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Hash Join</a:t>
            </a:r>
          </a:p>
        </p:txBody>
      </p:sp>
      <p:sp>
        <p:nvSpPr>
          <p:cNvPr id="417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Hash join:  R </a:t>
            </a:r>
            <a:r>
              <a:rPr lang="en-US">
                <a:ea typeface="Arial Unicode MS" charset="0"/>
                <a:cs typeface="Arial Unicode MS" charset="0"/>
              </a:rPr>
              <a:t>⋈</a:t>
            </a:r>
            <a:r>
              <a:rPr lang="en-US"/>
              <a:t> S</a:t>
            </a:r>
          </a:p>
          <a:p>
            <a:r>
              <a:rPr lang="en-US"/>
              <a:t>Scan R, build buckets in main memory</a:t>
            </a:r>
          </a:p>
          <a:p>
            <a:r>
              <a:rPr lang="en-US"/>
              <a:t>Then scan S and </a:t>
            </a:r>
            <a:r>
              <a:rPr lang="en-US" smtClean="0"/>
              <a:t>join</a:t>
            </a:r>
          </a:p>
          <a:p>
            <a:r>
              <a:rPr lang="en-US"/>
              <a:t>Cost: B(R) + B(S</a:t>
            </a:r>
            <a:r>
              <a:rPr lang="en-US" smtClean="0"/>
              <a:t>)</a:t>
            </a:r>
          </a:p>
          <a:p>
            <a:r>
              <a:rPr lang="en-US" smtClean="0"/>
              <a:t>Which relation to build the hash table on?</a:t>
            </a:r>
            <a:endParaRPr lang="en-US"/>
          </a:p>
          <a:p>
            <a:endParaRPr lang="en-US"/>
          </a:p>
          <a:p>
            <a:r>
              <a:rPr lang="en-US" smtClean="0"/>
              <a:t>One-pass algorithm </a:t>
            </a:r>
            <a:r>
              <a:rPr lang="en-US"/>
              <a:t>when B(R) </a:t>
            </a:r>
            <a:r>
              <a:rPr lang="en-US" smtClean="0"/>
              <a:t>≤ M</a:t>
            </a:r>
          </a:p>
          <a:p>
            <a:pPr lvl="1"/>
            <a:r>
              <a:rPr lang="en-US" smtClean="0"/>
              <a:t>M = number of memory pages available</a:t>
            </a:r>
          </a:p>
        </p:txBody>
      </p:sp>
    </p:spTree>
    <p:extLst>
      <p:ext uri="{BB962C8B-B14F-4D97-AF65-F5344CB8AC3E}">
        <p14:creationId xmlns:p14="http://schemas.microsoft.com/office/powerpoint/2010/main" val="161866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Hash Join Example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60073" y="2981980"/>
            <a:ext cx="34780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smtClean="0">
                <a:solidFill>
                  <a:prstClr val="black"/>
                </a:solidFill>
                <a:latin typeface="Arial"/>
                <a:cs typeface="Arial"/>
              </a:rPr>
              <a:t>Patient    </a:t>
            </a:r>
            <a:r>
              <a:rPr lang="en-US" sz="2800" baseline="-2500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800" smtClean="0">
                <a:solidFill>
                  <a:prstClr val="black"/>
                </a:solidFill>
                <a:latin typeface="Arial"/>
                <a:cs typeface="Arial"/>
              </a:rPr>
              <a:t>Insurance </a:t>
            </a:r>
            <a:endParaRPr lang="en-US" sz="2800">
              <a:solidFill>
                <a:prstClr val="black"/>
              </a:solidFill>
              <a:latin typeface="Arial"/>
              <a:cs typeface="Arial"/>
            </a:endParaRPr>
          </a:p>
        </p:txBody>
      </p:sp>
      <p:grpSp>
        <p:nvGrpSpPr>
          <p:cNvPr id="7" name="Group 11"/>
          <p:cNvGrpSpPr>
            <a:grpSpLocks/>
          </p:cNvGrpSpPr>
          <p:nvPr/>
        </p:nvGrpSpPr>
        <p:grpSpPr bwMode="auto">
          <a:xfrm>
            <a:off x="2155473" y="3210580"/>
            <a:ext cx="228600" cy="152400"/>
            <a:chOff x="480" y="4080"/>
            <a:chExt cx="96" cy="48"/>
          </a:xfrm>
        </p:grpSpPr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480" y="40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sz="280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576" y="40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sz="280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480" y="4080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sz="280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 flipH="1">
              <a:off x="480" y="4080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sz="280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838200" y="1905000"/>
            <a:ext cx="45955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err="1" smtClean="0">
                <a:solidFill>
                  <a:prstClr val="black"/>
                </a:solidFill>
                <a:latin typeface="Arial"/>
                <a:cs typeface="Arial"/>
              </a:rPr>
              <a:t>Patient(pid</a:t>
            </a:r>
            <a:r>
              <a:rPr lang="en-US" sz="2800" smtClean="0">
                <a:solidFill>
                  <a:prstClr val="black"/>
                </a:solidFill>
                <a:latin typeface="Arial"/>
                <a:cs typeface="Arial"/>
              </a:rPr>
              <a:t>, name, address)</a:t>
            </a:r>
            <a:endParaRPr lang="en-US" sz="28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38200" y="2448580"/>
            <a:ext cx="56734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err="1" smtClean="0">
                <a:solidFill>
                  <a:prstClr val="black"/>
                </a:solidFill>
                <a:latin typeface="Arial"/>
                <a:cs typeface="Arial"/>
              </a:rPr>
              <a:t>Insurance(pid</a:t>
            </a:r>
            <a:r>
              <a:rPr lang="en-US" sz="2800" smtClean="0">
                <a:solidFill>
                  <a:prstClr val="black"/>
                </a:solidFill>
                <a:latin typeface="Arial"/>
                <a:cs typeface="Arial"/>
              </a:rPr>
              <a:t>, provider, </a:t>
            </a:r>
            <a:r>
              <a:rPr lang="en-US" sz="2800" err="1" smtClean="0">
                <a:solidFill>
                  <a:prstClr val="black"/>
                </a:solidFill>
                <a:latin typeface="Arial"/>
                <a:cs typeface="Arial"/>
              </a:rPr>
              <a:t>policy_nb</a:t>
            </a:r>
            <a:r>
              <a:rPr lang="en-US" sz="2800" smtClean="0">
                <a:solidFill>
                  <a:prstClr val="black"/>
                </a:solidFill>
                <a:latin typeface="Arial"/>
                <a:cs typeface="Arial"/>
              </a:rPr>
              <a:t>)</a:t>
            </a:r>
            <a:endParaRPr lang="en-US" sz="28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4" name="Can 13"/>
          <p:cNvSpPr/>
          <p:nvPr/>
        </p:nvSpPr>
        <p:spPr bwMode="auto">
          <a:xfrm>
            <a:off x="685800" y="3505200"/>
            <a:ext cx="7391400" cy="3276600"/>
          </a:xfrm>
          <a:prstGeom prst="can">
            <a:avLst>
              <a:gd name="adj" fmla="val 1531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sp>
      <p:sp>
        <p:nvSpPr>
          <p:cNvPr id="15" name="Rectangle 14"/>
          <p:cNvSpPr/>
          <p:nvPr/>
        </p:nvSpPr>
        <p:spPr bwMode="auto">
          <a:xfrm>
            <a:off x="951199" y="4606617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1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371600" y="4606617"/>
            <a:ext cx="914400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‘Bob’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286000" y="4606617"/>
            <a:ext cx="1447800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‘Seattle’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951199" y="5019020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371600" y="5019020"/>
            <a:ext cx="914400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‘</a:t>
            </a:r>
            <a:r>
              <a:rPr lang="en-US" err="1" smtClean="0">
                <a:solidFill>
                  <a:prstClr val="black"/>
                </a:solidFill>
                <a:latin typeface="Arial"/>
                <a:cs typeface="Arial"/>
              </a:rPr>
              <a:t>Ela</a:t>
            </a: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’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286000" y="5019020"/>
            <a:ext cx="1447800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‘Everett’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951199" y="5642014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1371600" y="5642014"/>
            <a:ext cx="914400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‘Jill’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2286000" y="5642014"/>
            <a:ext cx="1447800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‘Kent’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951199" y="6054417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4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1371600" y="6054417"/>
            <a:ext cx="914400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‘Joe’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2286000" y="6054417"/>
            <a:ext cx="1447800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‘Seattle’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38200" y="4038600"/>
            <a:ext cx="13025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smtClean="0">
                <a:solidFill>
                  <a:prstClr val="black"/>
                </a:solidFill>
                <a:latin typeface="Arial"/>
                <a:cs typeface="Arial"/>
              </a:rPr>
              <a:t>Patient</a:t>
            </a:r>
            <a:endParaRPr lang="en-US" sz="28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800600" y="46167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5257800" y="4616797"/>
            <a:ext cx="1219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‘Blue’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6477000" y="4616797"/>
            <a:ext cx="9906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123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800600" y="5029200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4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5257800" y="5029200"/>
            <a:ext cx="1219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‘</a:t>
            </a:r>
            <a:r>
              <a:rPr lang="en-US" err="1" smtClean="0">
                <a:solidFill>
                  <a:prstClr val="black"/>
                </a:solidFill>
                <a:latin typeface="Arial"/>
                <a:cs typeface="Arial"/>
              </a:rPr>
              <a:t>Prem</a:t>
            </a: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’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6477000" y="5029200"/>
            <a:ext cx="9906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432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800600" y="4041648"/>
            <a:ext cx="17615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smtClean="0">
                <a:solidFill>
                  <a:prstClr val="black"/>
                </a:solidFill>
                <a:latin typeface="Arial"/>
                <a:cs typeface="Arial"/>
              </a:rPr>
              <a:t>Insurance</a:t>
            </a:r>
            <a:endParaRPr lang="en-US" sz="28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4800600" y="5652194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4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257800" y="5652194"/>
            <a:ext cx="1219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‘</a:t>
            </a:r>
            <a:r>
              <a:rPr lang="en-US" err="1" smtClean="0">
                <a:solidFill>
                  <a:prstClr val="black"/>
                </a:solidFill>
                <a:latin typeface="Arial"/>
                <a:cs typeface="Arial"/>
              </a:rPr>
              <a:t>Prem</a:t>
            </a: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’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6477000" y="5652194"/>
            <a:ext cx="9906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343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4800600" y="60645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257800" y="6064597"/>
            <a:ext cx="1219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‘</a:t>
            </a:r>
            <a:r>
              <a:rPr lang="en-US" err="1" smtClean="0">
                <a:solidFill>
                  <a:prstClr val="black"/>
                </a:solidFill>
                <a:latin typeface="Arial"/>
                <a:cs typeface="Arial"/>
              </a:rPr>
              <a:t>GrpH</a:t>
            </a: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’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6477000" y="6064597"/>
            <a:ext cx="9906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554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1" name="Oval Callout 40"/>
          <p:cNvSpPr/>
          <p:nvPr/>
        </p:nvSpPr>
        <p:spPr bwMode="auto">
          <a:xfrm>
            <a:off x="6629400" y="2971800"/>
            <a:ext cx="2057400" cy="1009060"/>
          </a:xfrm>
          <a:prstGeom prst="wedgeEllipseCallout">
            <a:avLst>
              <a:gd name="adj1" fmla="val -32316"/>
              <a:gd name="adj2" fmla="val 113725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smtClean="0">
                <a:solidFill>
                  <a:prstClr val="black"/>
                </a:solidFill>
                <a:cs typeface="Arial"/>
              </a:rPr>
              <a:t>Two </a:t>
            </a:r>
            <a:r>
              <a:rPr lang="en-US" sz="2000" err="1" smtClean="0">
                <a:solidFill>
                  <a:prstClr val="black"/>
                </a:solidFill>
                <a:cs typeface="Arial"/>
              </a:rPr>
              <a:t>tuples</a:t>
            </a:r>
            <a:r>
              <a:rPr lang="en-US" sz="2000" smtClean="0">
                <a:solidFill>
                  <a:prstClr val="black"/>
                </a:solidFill>
                <a:cs typeface="Arial"/>
              </a:rPr>
              <a:t> per page</a:t>
            </a:r>
            <a:endParaRPr lang="en-US" sz="2000">
              <a:solidFill>
                <a:prstClr val="black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33502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Hash Join Example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12965" y="1524000"/>
            <a:ext cx="34780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smtClean="0">
                <a:solidFill>
                  <a:prstClr val="black"/>
                </a:solidFill>
                <a:latin typeface="Arial"/>
                <a:cs typeface="Arial"/>
              </a:rPr>
              <a:t>Patient    </a:t>
            </a:r>
            <a:r>
              <a:rPr lang="en-US" sz="2800" baseline="-2500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800" smtClean="0">
                <a:solidFill>
                  <a:prstClr val="black"/>
                </a:solidFill>
                <a:latin typeface="Arial"/>
                <a:cs typeface="Arial"/>
              </a:rPr>
              <a:t>Insurance </a:t>
            </a:r>
            <a:endParaRPr lang="en-US" sz="2800">
              <a:solidFill>
                <a:prstClr val="black"/>
              </a:solidFill>
              <a:latin typeface="Arial"/>
              <a:cs typeface="Arial"/>
            </a:endParaRP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2008365" y="1752600"/>
            <a:ext cx="228600" cy="152400"/>
            <a:chOff x="480" y="4080"/>
            <a:chExt cx="96" cy="48"/>
          </a:xfrm>
        </p:grpSpPr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480" y="40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sz="280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576" y="4080"/>
              <a:ext cx="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sz="280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480" y="4080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sz="280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 flipH="1">
              <a:off x="480" y="4080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sz="280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</p:grpSp>
      <p:sp>
        <p:nvSpPr>
          <p:cNvPr id="14" name="Can 13"/>
          <p:cNvSpPr/>
          <p:nvPr/>
        </p:nvSpPr>
        <p:spPr bwMode="auto">
          <a:xfrm>
            <a:off x="304800" y="3581400"/>
            <a:ext cx="3657600" cy="3276600"/>
          </a:xfrm>
          <a:prstGeom prst="can">
            <a:avLst>
              <a:gd name="adj" fmla="val 1531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sp>
      <p:sp>
        <p:nvSpPr>
          <p:cNvPr id="15" name="Rectangle 14"/>
          <p:cNvSpPr/>
          <p:nvPr/>
        </p:nvSpPr>
        <p:spPr bwMode="auto">
          <a:xfrm>
            <a:off x="493999" y="4606617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1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914400" y="4608576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93999" y="5105400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914400" y="5105400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4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81000" y="4038600"/>
            <a:ext cx="13025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smtClean="0">
                <a:solidFill>
                  <a:prstClr val="black"/>
                </a:solidFill>
                <a:latin typeface="Arial"/>
                <a:cs typeface="Arial"/>
              </a:rPr>
              <a:t>Patient</a:t>
            </a:r>
            <a:endParaRPr lang="en-US" sz="28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1752600" y="46167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2209800" y="46167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4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667430" y="4041648"/>
            <a:ext cx="17615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smtClean="0">
                <a:solidFill>
                  <a:prstClr val="black"/>
                </a:solidFill>
                <a:latin typeface="Arial"/>
                <a:cs typeface="Arial"/>
              </a:rPr>
              <a:t>Insurance</a:t>
            </a:r>
            <a:endParaRPr lang="en-US" sz="28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1752600" y="51501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4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2209800" y="51501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1" name="Oval Callout 40"/>
          <p:cNvSpPr/>
          <p:nvPr/>
        </p:nvSpPr>
        <p:spPr bwMode="auto">
          <a:xfrm>
            <a:off x="76200" y="2438400"/>
            <a:ext cx="2209800" cy="1009060"/>
          </a:xfrm>
          <a:prstGeom prst="wedgeEllipseCallout">
            <a:avLst>
              <a:gd name="adj1" fmla="val 25151"/>
              <a:gd name="adj2" fmla="val 163486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000" smtClean="0">
                <a:solidFill>
                  <a:prstClr val="black"/>
                </a:solidFill>
                <a:cs typeface="Arial"/>
              </a:rPr>
              <a:t>Showing </a:t>
            </a:r>
            <a:r>
              <a:rPr lang="en-US" sz="2000" err="1" smtClean="0">
                <a:solidFill>
                  <a:prstClr val="black"/>
                </a:solidFill>
                <a:cs typeface="Arial"/>
              </a:rPr>
              <a:t>pid</a:t>
            </a:r>
            <a:r>
              <a:rPr lang="en-US" sz="2000" smtClean="0">
                <a:solidFill>
                  <a:prstClr val="black"/>
                </a:solidFill>
                <a:cs typeface="Arial"/>
              </a:rPr>
              <a:t> only</a:t>
            </a:r>
            <a:endParaRPr lang="en-US" sz="2000">
              <a:solidFill>
                <a:prstClr val="black"/>
              </a:solidFill>
              <a:cs typeface="Arial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493999" y="6174159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8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914400" y="6174159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5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493776" y="5638800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9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914400" y="5640759"/>
            <a:ext cx="420401" cy="412403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6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1752600" y="56835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2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2209800" y="56835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8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1752600" y="62169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8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2209800" y="6216997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9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2819400" y="4648200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6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3276600" y="4648200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6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2819400" y="5181600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1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3276600" y="5181600"/>
            <a:ext cx="457200" cy="412403"/>
          </a:xfrm>
          <a:prstGeom prst="rect">
            <a:avLst/>
          </a:prstGeom>
          <a:solidFill>
            <a:srgbClr val="FFF0A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prstClr val="black"/>
                </a:solidFill>
                <a:latin typeface="Arial"/>
                <a:cs typeface="Arial"/>
              </a:rPr>
              <a:t>3</a:t>
            </a:r>
            <a:endParaRPr lang="en-US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828800" y="3581400"/>
            <a:ext cx="6848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smtClean="0">
                <a:solidFill>
                  <a:prstClr val="black"/>
                </a:solidFill>
                <a:latin typeface="Arial"/>
                <a:cs typeface="Arial"/>
              </a:rPr>
              <a:t>Disk</a:t>
            </a:r>
            <a:endParaRPr lang="en-US" sz="20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4114800" y="2424020"/>
            <a:ext cx="4800600" cy="321477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sp>
      <p:sp>
        <p:nvSpPr>
          <p:cNvPr id="60" name="Rectangle 59"/>
          <p:cNvSpPr/>
          <p:nvPr/>
        </p:nvSpPr>
        <p:spPr>
          <a:xfrm>
            <a:off x="4038600" y="2038290"/>
            <a:ext cx="27434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smtClean="0">
                <a:solidFill>
                  <a:prstClr val="black"/>
                </a:solidFill>
                <a:latin typeface="Arial"/>
                <a:cs typeface="Arial"/>
              </a:rPr>
              <a:t>Memory M = 21 pages</a:t>
            </a:r>
            <a:endParaRPr lang="en-US" sz="20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9" name="Oval Callout 38"/>
          <p:cNvSpPr/>
          <p:nvPr/>
        </p:nvSpPr>
        <p:spPr bwMode="auto">
          <a:xfrm>
            <a:off x="6781800" y="1066800"/>
            <a:ext cx="2362200" cy="1009060"/>
          </a:xfrm>
          <a:prstGeom prst="wedgeEllipseCallout">
            <a:avLst>
              <a:gd name="adj1" fmla="val -94867"/>
              <a:gd name="adj2" fmla="val 52423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000" smtClean="0">
                <a:solidFill>
                  <a:prstClr val="black"/>
                </a:solidFill>
                <a:cs typeface="Arial"/>
              </a:rPr>
              <a:t>Some large-enough </a:t>
            </a:r>
            <a:r>
              <a:rPr lang="en-US" sz="2000">
                <a:solidFill>
                  <a:prstClr val="black"/>
                </a:solidFill>
                <a:cs typeface="Arial"/>
              </a:rPr>
              <a:t>#</a:t>
            </a:r>
          </a:p>
        </p:txBody>
      </p:sp>
      <p:sp>
        <p:nvSpPr>
          <p:cNvPr id="40" name="Oval Callout 39"/>
          <p:cNvSpPr/>
          <p:nvPr/>
        </p:nvSpPr>
        <p:spPr bwMode="auto">
          <a:xfrm>
            <a:off x="4114800" y="5848940"/>
            <a:ext cx="2971800" cy="1009060"/>
          </a:xfrm>
          <a:prstGeom prst="wedgeEllipseCallout">
            <a:avLst>
              <a:gd name="adj1" fmla="val -69957"/>
              <a:gd name="adj2" fmla="val -76621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smtClean="0">
                <a:solidFill>
                  <a:prstClr val="black"/>
                </a:solidFill>
                <a:cs typeface="Arial"/>
              </a:rPr>
              <a:t>This is one page with two tuples</a:t>
            </a:r>
            <a:endParaRPr lang="en-US" sz="2000">
              <a:solidFill>
                <a:prstClr val="black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19557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39" grpId="0" animBg="1"/>
      <p:bldP spid="4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110635</TotalTime>
  <Words>2606</Words>
  <Application>Microsoft Macintosh PowerPoint</Application>
  <PresentationFormat>On-screen Show (4:3)</PresentationFormat>
  <Paragraphs>1002</Paragraphs>
  <Slides>44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4" baseType="lpstr">
      <vt:lpstr>Arial Black</vt:lpstr>
      <vt:lpstr>Arial Unicode MS</vt:lpstr>
      <vt:lpstr>Calibri</vt:lpstr>
      <vt:lpstr>Consolas</vt:lpstr>
      <vt:lpstr>Mangal</vt:lpstr>
      <vt:lpstr>ＭＳ ゴシック</vt:lpstr>
      <vt:lpstr>Symbol</vt:lpstr>
      <vt:lpstr>Wingdings</vt:lpstr>
      <vt:lpstr>Arial</vt:lpstr>
      <vt:lpstr>Essential</vt:lpstr>
      <vt:lpstr>Cse 344</vt:lpstr>
      <vt:lpstr>Administrivia</vt:lpstr>
      <vt:lpstr>Index Based Selection</vt:lpstr>
      <vt:lpstr>Outline</vt:lpstr>
      <vt:lpstr>Join Algorithms</vt:lpstr>
      <vt:lpstr>Hash Join</vt:lpstr>
      <vt:lpstr>Hash Join</vt:lpstr>
      <vt:lpstr>Hash Join Example</vt:lpstr>
      <vt:lpstr>Hash Join Example</vt:lpstr>
      <vt:lpstr>Hash Join Example</vt:lpstr>
      <vt:lpstr>Hash Join Example</vt:lpstr>
      <vt:lpstr>Hash Join Example</vt:lpstr>
      <vt:lpstr>Hash Join Example</vt:lpstr>
      <vt:lpstr>Nested Loop Joins</vt:lpstr>
      <vt:lpstr>Nested Loop Joins</vt:lpstr>
      <vt:lpstr>Page-at-a-time Refinement</vt:lpstr>
      <vt:lpstr>Page-at-a-time Refinement</vt:lpstr>
      <vt:lpstr>Page-at-a-time Refinement</vt:lpstr>
      <vt:lpstr>Page-at-a-time Refinement</vt:lpstr>
      <vt:lpstr>Block-Nested-Loop Refinement</vt:lpstr>
      <vt:lpstr>Sort-Merge Join</vt:lpstr>
      <vt:lpstr>Sort-Merge Join Example</vt:lpstr>
      <vt:lpstr>Sort-Merge Join Example</vt:lpstr>
      <vt:lpstr>Sort-Merge Join Example</vt:lpstr>
      <vt:lpstr>Sort-Merge Join Example</vt:lpstr>
      <vt:lpstr>Index Nested Loop Join</vt:lpstr>
      <vt:lpstr>Logical Query Plan 1</vt:lpstr>
      <vt:lpstr>Logical Query Plan 1</vt:lpstr>
      <vt:lpstr>Logical Query Plan 1</vt:lpstr>
      <vt:lpstr>Logical Query Plan 2</vt:lpstr>
      <vt:lpstr>Logical Query Plan 2</vt:lpstr>
      <vt:lpstr>Logical Query Plan 2</vt:lpstr>
      <vt:lpstr>Logical Query Plan 2</vt:lpstr>
      <vt:lpstr>Logical Query Plan 2</vt:lpstr>
      <vt:lpstr>Physical Plan 1</vt:lpstr>
      <vt:lpstr>Physical Plan 1</vt:lpstr>
      <vt:lpstr>Physical Plan 2</vt:lpstr>
      <vt:lpstr>Physical Plan 2</vt:lpstr>
      <vt:lpstr>Physical Plan 2</vt:lpstr>
      <vt:lpstr>Physical Plan 3</vt:lpstr>
      <vt:lpstr>Physical Plan 3</vt:lpstr>
      <vt:lpstr>Physical Plan 3</vt:lpstr>
      <vt:lpstr>Query Optimizer Summary</vt:lpstr>
      <vt:lpstr>Disk Scheduling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373</dc:title>
  <dc:creator>Evan McCarty</dc:creator>
  <cp:lastModifiedBy>Evan J. McCarty</cp:lastModifiedBy>
  <cp:revision>332</cp:revision>
  <cp:lastPrinted>2018-02-16T22:59:01Z</cp:lastPrinted>
  <dcterms:created xsi:type="dcterms:W3CDTF">2017-03-27T18:12:41Z</dcterms:created>
  <dcterms:modified xsi:type="dcterms:W3CDTF">2018-04-27T17:52:11Z</dcterms:modified>
</cp:coreProperties>
</file>