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1"/>
  </p:notesMasterIdLst>
  <p:sldIdLst>
    <p:sldId id="256" r:id="rId2"/>
    <p:sldId id="534" r:id="rId3"/>
    <p:sldId id="648" r:id="rId4"/>
    <p:sldId id="650" r:id="rId5"/>
    <p:sldId id="651" r:id="rId6"/>
    <p:sldId id="652" r:id="rId7"/>
    <p:sldId id="653" r:id="rId8"/>
    <p:sldId id="654" r:id="rId9"/>
    <p:sldId id="655" r:id="rId10"/>
    <p:sldId id="656" r:id="rId11"/>
    <p:sldId id="657" r:id="rId12"/>
    <p:sldId id="658" r:id="rId13"/>
    <p:sldId id="659" r:id="rId14"/>
    <p:sldId id="660" r:id="rId15"/>
    <p:sldId id="661" r:id="rId16"/>
    <p:sldId id="662" r:id="rId17"/>
    <p:sldId id="663" r:id="rId18"/>
    <p:sldId id="664" r:id="rId19"/>
    <p:sldId id="665" r:id="rId20"/>
    <p:sldId id="666" r:id="rId21"/>
    <p:sldId id="667" r:id="rId22"/>
    <p:sldId id="669" r:id="rId23"/>
    <p:sldId id="670" r:id="rId24"/>
    <p:sldId id="671" r:id="rId25"/>
    <p:sldId id="672" r:id="rId26"/>
    <p:sldId id="673" r:id="rId27"/>
    <p:sldId id="674" r:id="rId28"/>
    <p:sldId id="675" r:id="rId29"/>
    <p:sldId id="676" r:id="rId30"/>
    <p:sldId id="677" r:id="rId31"/>
    <p:sldId id="678" r:id="rId32"/>
    <p:sldId id="679" r:id="rId33"/>
    <p:sldId id="681" r:id="rId34"/>
    <p:sldId id="682" r:id="rId35"/>
    <p:sldId id="683" r:id="rId36"/>
    <p:sldId id="684" r:id="rId37"/>
    <p:sldId id="685" r:id="rId38"/>
    <p:sldId id="686" r:id="rId39"/>
    <p:sldId id="687" r:id="rId40"/>
    <p:sldId id="688" r:id="rId41"/>
    <p:sldId id="689" r:id="rId42"/>
    <p:sldId id="690" r:id="rId43"/>
    <p:sldId id="691" r:id="rId44"/>
    <p:sldId id="692" r:id="rId45"/>
    <p:sldId id="693" r:id="rId46"/>
    <p:sldId id="694" r:id="rId47"/>
    <p:sldId id="695" r:id="rId48"/>
    <p:sldId id="696" r:id="rId49"/>
    <p:sldId id="697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0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16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Stopped here fall 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04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FBCE9-E5BC-E341-A45E-19C2A7D7B6F0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63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33807-8DB7-B543-9E0C-D2ED5157139C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00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BB1F8-2D63-7A4F-916F-EFC1423F8E3F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0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BB1F8-2D63-7A4F-916F-EFC1423F8E3F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6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BB1F8-2D63-7A4F-916F-EFC1423F8E3F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3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BB1F8-2D63-7A4F-916F-EFC1423F8E3F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4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BB1F8-2D63-7A4F-916F-EFC1423F8E3F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1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BB1F8-2D63-7A4F-916F-EFC1423F8E3F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94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5F507-A89A-D944-BF1A-F6934326E521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E8170-054E-654C-8C4A-ADD9689E779D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0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07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91505-C857-1042-81FD-E82F1C26F7D6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6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91505-C857-1042-81FD-E82F1C26F7D6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714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“close()” deletes</a:t>
            </a:r>
            <a:r>
              <a:rPr lang="en-US" baseline="0" dirty="0" smtClean="0"/>
              <a:t> the </a:t>
            </a:r>
            <a:r>
              <a:rPr lang="en-US" baseline="0" smtClean="0"/>
              <a:t>hash table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78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663F1-263A-E948-9A17-D2A96253A09A}" type="slidenum">
              <a:rPr lang="en-US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6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663F1-263A-E948-9A17-D2A96253A09A}" type="slidenum">
              <a:rPr lang="en-US">
                <a:solidFill>
                  <a:srgbClr val="000000"/>
                </a:solidFill>
              </a:rPr>
              <a:pPr/>
              <a:t>44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7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92518-CDCB-4647-8733-080979A83700}" type="slidenum">
              <a:rPr lang="en-US">
                <a:solidFill>
                  <a:srgbClr val="000000"/>
                </a:solidFill>
              </a:rPr>
              <a:pPr/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22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92518-CDCB-4647-8733-080979A83700}" type="slidenum">
              <a:rPr lang="en-US">
                <a:solidFill>
                  <a:srgbClr val="000000"/>
                </a:solidFill>
              </a:rPr>
              <a:pPr/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Stopped here 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27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we are not looking up the rest of the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4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67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34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1B45AB-02D6-8C40-A190-2EDC30A364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82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FBCE9-E5BC-E341-A45E-19C2A7D7B6F0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63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FBCE9-E5BC-E341-A45E-19C2A7D7B6F0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8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Disk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3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662362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9400" y="3681412"/>
            <a:ext cx="322967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 and P&gt;?</a:t>
            </a:r>
          </a:p>
        </p:txBody>
      </p: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457200" y="31242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5304" name="TextBox 7"/>
          <p:cNvSpPr txBox="1">
            <a:spLocks noChangeArrowheads="1"/>
          </p:cNvSpPr>
          <p:nvPr/>
        </p:nvSpPr>
        <p:spPr bwMode="auto">
          <a:xfrm>
            <a:off x="2971800" y="3124200"/>
            <a:ext cx="2563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1000000 queries:</a:t>
            </a:r>
          </a:p>
        </p:txBody>
      </p: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457200" y="2667000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5306" name="Rounded Rectangle 9"/>
          <p:cNvSpPr>
            <a:spLocks noChangeArrowheads="1"/>
          </p:cNvSpPr>
          <p:nvPr/>
        </p:nvSpPr>
        <p:spPr bwMode="auto">
          <a:xfrm>
            <a:off x="1371600" y="54102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662362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5308" name="TextBox 11"/>
          <p:cNvSpPr txBox="1">
            <a:spLocks noChangeArrowheads="1"/>
          </p:cNvSpPr>
          <p:nvPr/>
        </p:nvSpPr>
        <p:spPr bwMode="auto">
          <a:xfrm>
            <a:off x="5867400" y="3128962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</p:spTree>
    <p:extLst>
      <p:ext uri="{BB962C8B-B14F-4D97-AF65-F5344CB8AC3E}">
        <p14:creationId xmlns:p14="http://schemas.microsoft.com/office/powerpoint/2010/main" val="6465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3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662362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19400" y="3681412"/>
            <a:ext cx="322967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 and P&gt;?</a:t>
            </a: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457200" y="3124200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6328" name="TextBox 7"/>
          <p:cNvSpPr txBox="1">
            <a:spLocks noChangeArrowheads="1"/>
          </p:cNvSpPr>
          <p:nvPr/>
        </p:nvSpPr>
        <p:spPr bwMode="auto">
          <a:xfrm>
            <a:off x="2971800" y="3124200"/>
            <a:ext cx="2563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1000000 queries:</a:t>
            </a:r>
          </a:p>
        </p:txBody>
      </p:sp>
      <p:sp>
        <p:nvSpPr>
          <p:cNvPr id="56329" name="TextBox 8"/>
          <p:cNvSpPr txBox="1">
            <a:spLocks noChangeArrowheads="1"/>
          </p:cNvSpPr>
          <p:nvPr/>
        </p:nvSpPr>
        <p:spPr bwMode="auto">
          <a:xfrm>
            <a:off x="457200" y="2667000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6330" name="Rounded Rectangle 9"/>
          <p:cNvSpPr>
            <a:spLocks noChangeArrowheads="1"/>
          </p:cNvSpPr>
          <p:nvPr/>
        </p:nvSpPr>
        <p:spPr bwMode="auto">
          <a:xfrm>
            <a:off x="1371600" y="5338762"/>
            <a:ext cx="1955568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 V(N, P)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662362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6332" name="TextBox 11"/>
          <p:cNvSpPr txBox="1">
            <a:spLocks noChangeArrowheads="1"/>
          </p:cNvSpPr>
          <p:nvPr/>
        </p:nvSpPr>
        <p:spPr bwMode="auto">
          <a:xfrm>
            <a:off x="5867400" y="3128962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5410200"/>
            <a:ext cx="4532010" cy="1200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How does this index differ from: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Two indexes V(N) and V(P)?</a:t>
            </a:r>
          </a:p>
          <a:p>
            <a:pPr marL="457200" indent="-4572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An index V(P, N)?</a:t>
            </a:r>
          </a:p>
        </p:txBody>
      </p:sp>
    </p:spTree>
    <p:extLst>
      <p:ext uri="{BB962C8B-B14F-4D97-AF65-F5344CB8AC3E}">
        <p14:creationId xmlns:p14="http://schemas.microsoft.com/office/powerpoint/2010/main" val="65412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4</a:t>
            </a:r>
          </a:p>
        </p:txBody>
      </p:sp>
      <p:sp>
        <p:nvSpPr>
          <p:cNvPr id="573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F1518-F3B5-AB40-890E-693A9B3C8FA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063" y="3752850"/>
            <a:ext cx="321268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P&gt;? and P&lt;?</a:t>
            </a:r>
          </a:p>
        </p:txBody>
      </p:sp>
      <p:sp>
        <p:nvSpPr>
          <p:cNvPr id="57350" name="TextBox 6"/>
          <p:cNvSpPr txBox="1">
            <a:spLocks noChangeArrowheads="1"/>
          </p:cNvSpPr>
          <p:nvPr/>
        </p:nvSpPr>
        <p:spPr bwMode="auto">
          <a:xfrm>
            <a:off x="457200" y="3195638"/>
            <a:ext cx="204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 queries:</a:t>
            </a:r>
          </a:p>
        </p:txBody>
      </p:sp>
      <p:sp>
        <p:nvSpPr>
          <p:cNvPr id="57351" name="TextBox 7"/>
          <p:cNvSpPr txBox="1">
            <a:spLocks noChangeArrowheads="1"/>
          </p:cNvSpPr>
          <p:nvPr/>
        </p:nvSpPr>
        <p:spPr bwMode="auto">
          <a:xfrm>
            <a:off x="4800600" y="31956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7352" name="TextBox 8"/>
          <p:cNvSpPr txBox="1">
            <a:spLocks noChangeArrowheads="1"/>
          </p:cNvSpPr>
          <p:nvPr/>
        </p:nvSpPr>
        <p:spPr bwMode="auto">
          <a:xfrm>
            <a:off x="457200" y="27384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0" y="37338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57354" name="Rounded Rectangle 14"/>
          <p:cNvSpPr>
            <a:spLocks noChangeArrowheads="1"/>
          </p:cNvSpPr>
          <p:nvPr/>
        </p:nvSpPr>
        <p:spPr bwMode="auto">
          <a:xfrm>
            <a:off x="1423988" y="54864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black"/>
                </a:solidFill>
              </a:rPr>
              <a:t>CSE 344 - </a:t>
            </a:r>
            <a:r>
              <a:rPr lang="is-IS" dirty="0" smtClean="0">
                <a:solidFill>
                  <a:prstClr val="black"/>
                </a:solidFill>
              </a:rPr>
              <a:t>2017au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4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80063" y="3752850"/>
            <a:ext cx="3212688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P&gt;? and P&lt;?</a:t>
            </a:r>
          </a:p>
        </p:txBody>
      </p:sp>
      <p:sp>
        <p:nvSpPr>
          <p:cNvPr id="58374" name="TextBox 6"/>
          <p:cNvSpPr txBox="1">
            <a:spLocks noChangeArrowheads="1"/>
          </p:cNvSpPr>
          <p:nvPr/>
        </p:nvSpPr>
        <p:spPr bwMode="auto">
          <a:xfrm>
            <a:off x="457200" y="3195638"/>
            <a:ext cx="2049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 queries:</a:t>
            </a:r>
          </a:p>
        </p:txBody>
      </p: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4800600" y="31956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8376" name="TextBox 8"/>
          <p:cNvSpPr txBox="1">
            <a:spLocks noChangeArrowheads="1"/>
          </p:cNvSpPr>
          <p:nvPr/>
        </p:nvSpPr>
        <p:spPr bwMode="auto">
          <a:xfrm>
            <a:off x="457200" y="27384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28600" y="3733800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58378" name="Rounded Rectangle 14"/>
          <p:cNvSpPr>
            <a:spLocks noChangeArrowheads="1"/>
          </p:cNvSpPr>
          <p:nvPr/>
        </p:nvSpPr>
        <p:spPr bwMode="auto">
          <a:xfrm>
            <a:off x="1295400" y="5410200"/>
            <a:ext cx="6957354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V(N) </a:t>
            </a:r>
            <a:r>
              <a:rPr lang="en-US" sz="2800" dirty="0" err="1" smtClean="0">
                <a:solidFill>
                  <a:prstClr val="black"/>
                </a:solidFill>
                <a:cs typeface="Arial"/>
              </a:rPr>
              <a:t>unclustered</a:t>
            </a:r>
            <a:r>
              <a:rPr lang="en-US" sz="2800" dirty="0" smtClean="0">
                <a:solidFill>
                  <a:prstClr val="black"/>
                </a:solidFill>
                <a:cs typeface="Arial"/>
              </a:rPr>
              <a:t>,   </a:t>
            </a:r>
            <a:r>
              <a:rPr lang="en-US" sz="2800" dirty="0">
                <a:solidFill>
                  <a:prstClr val="black"/>
                </a:solidFill>
                <a:cs typeface="Arial"/>
              </a:rPr>
              <a:t>V(P</a:t>
            </a:r>
            <a:r>
              <a:rPr lang="en-US" sz="2800">
                <a:solidFill>
                  <a:prstClr val="black"/>
                </a:solidFill>
                <a:cs typeface="Arial"/>
              </a:rPr>
              <a:t>) </a:t>
            </a:r>
            <a:r>
              <a:rPr lang="en-US" sz="2800" smtClean="0">
                <a:solidFill>
                  <a:prstClr val="black"/>
                </a:solidFill>
                <a:cs typeface="Arial"/>
              </a:rPr>
              <a:t>clustered </a:t>
            </a:r>
            <a:r>
              <a:rPr lang="en-US" sz="2800" dirty="0">
                <a:solidFill>
                  <a:prstClr val="black"/>
                </a:solidFill>
                <a:cs typeface="Arial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2075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typical kinds of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752600"/>
            <a:ext cx="4267200" cy="2133600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Point queries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What data structure should be used for index?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5267" y="2133600"/>
            <a:ext cx="2536272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/>
              <a:t>Movie</a:t>
            </a:r>
            <a:endParaRPr 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smtClean="0"/>
              <a:t>year = ?</a:t>
            </a:r>
            <a:endParaRPr 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5267" y="4191000"/>
            <a:ext cx="343465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</a:t>
            </a:r>
            <a:r>
              <a:rPr lang="en-US" dirty="0" smtClean="0"/>
              <a:t>Movie</a:t>
            </a:r>
            <a:endParaRPr 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</a:t>
            </a:r>
            <a:r>
              <a:rPr lang="en-US" dirty="0" smtClean="0"/>
              <a:t>year &gt;= ? AND</a:t>
            </a:r>
            <a:br>
              <a:rPr lang="en-US" dirty="0" smtClean="0"/>
            </a:br>
            <a:r>
              <a:rPr lang="en-US" dirty="0" smtClean="0"/>
              <a:t>              year &lt;= ?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161312" y="4029199"/>
            <a:ext cx="4267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kern="0" dirty="0" smtClean="0">
                <a:solidFill>
                  <a:prstClr val="black"/>
                </a:solidFill>
              </a:rPr>
              <a:t>Range queries</a:t>
            </a:r>
          </a:p>
          <a:p>
            <a:r>
              <a:rPr lang="en-US" sz="2400" kern="0" dirty="0" smtClean="0">
                <a:solidFill>
                  <a:prstClr val="black"/>
                </a:solidFill>
              </a:rPr>
              <a:t>What data structure should be used for index?</a:t>
            </a:r>
          </a:p>
        </p:txBody>
      </p:sp>
    </p:spTree>
    <p:extLst>
      <p:ext uri="{BB962C8B-B14F-4D97-AF65-F5344CB8AC3E}">
        <p14:creationId xmlns:p14="http://schemas.microsoft.com/office/powerpoint/2010/main" val="92390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Index Selection Guidelines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400" dirty="0" smtClean="0"/>
              <a:t>Consider queries in workload in order of importance</a:t>
            </a:r>
          </a:p>
          <a:p>
            <a:endParaRPr lang="en-US" sz="2400" dirty="0" smtClean="0"/>
          </a:p>
          <a:p>
            <a:r>
              <a:rPr lang="en-US" sz="2400" dirty="0" smtClean="0"/>
              <a:t>Consider relations accessed by query</a:t>
            </a:r>
          </a:p>
          <a:p>
            <a:pPr lvl="1"/>
            <a:r>
              <a:rPr lang="en-US" sz="2000" dirty="0" smtClean="0"/>
              <a:t>No point indexing other relations</a:t>
            </a:r>
          </a:p>
          <a:p>
            <a:endParaRPr lang="en-US" sz="2400" dirty="0" smtClean="0"/>
          </a:p>
          <a:p>
            <a:r>
              <a:rPr lang="en-US" sz="2400" dirty="0" smtClean="0"/>
              <a:t>Look at WHERE clause for possible search key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Try to choose indexes that speed-up multiple queries</a:t>
            </a:r>
          </a:p>
        </p:txBody>
      </p:sp>
    </p:spTree>
    <p:extLst>
      <p:ext uri="{BB962C8B-B14F-4D97-AF65-F5344CB8AC3E}">
        <p14:creationId xmlns:p14="http://schemas.microsoft.com/office/powerpoint/2010/main" val="17572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Cluster or Not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Range queries benefit mostly from clustering</a:t>
            </a:r>
          </a:p>
          <a:p>
            <a:pPr eaLnBrk="1" hangingPunct="1"/>
            <a:r>
              <a:rPr lang="en-US" dirty="0" smtClean="0"/>
              <a:t>Point indexes do </a:t>
            </a:r>
            <a:r>
              <a:rPr lang="en-US" i="1" dirty="0" smtClean="0"/>
              <a:t>not</a:t>
            </a:r>
            <a:r>
              <a:rPr lang="en-US" dirty="0" smtClean="0"/>
              <a:t> need to be clustered: they work equally well </a:t>
            </a:r>
            <a:r>
              <a:rPr lang="en-US" dirty="0" err="1" smtClean="0"/>
              <a:t>unclustered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4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-647700" y="3009900"/>
            <a:ext cx="5181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08" name="Straight Arrow Connector 8"/>
          <p:cNvCxnSpPr>
            <a:cxnSpLocks noChangeShapeType="1"/>
          </p:cNvCxnSpPr>
          <p:nvPr/>
        </p:nvCxnSpPr>
        <p:spPr bwMode="auto">
          <a:xfrm>
            <a:off x="1143000" y="5257800"/>
            <a:ext cx="7391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2895600" y="5715000"/>
            <a:ext cx="4575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Percentage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retrieved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498475" y="2209800"/>
            <a:ext cx="922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Cost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981200" y="5410200"/>
            <a:ext cx="384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7162800" y="5334000"/>
            <a:ext cx="783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100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495800" y="533400"/>
            <a:ext cx="4437112" cy="1385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R.K&gt;? and R.K&lt;?</a:t>
            </a:r>
          </a:p>
        </p:txBody>
      </p:sp>
    </p:spTree>
    <p:extLst>
      <p:ext uri="{BB962C8B-B14F-4D97-AF65-F5344CB8AC3E}">
        <p14:creationId xmlns:p14="http://schemas.microsoft.com/office/powerpoint/2010/main" val="5282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-647700" y="3009900"/>
            <a:ext cx="5181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08" name="Straight Arrow Connector 8"/>
          <p:cNvCxnSpPr>
            <a:cxnSpLocks noChangeShapeType="1"/>
          </p:cNvCxnSpPr>
          <p:nvPr/>
        </p:nvCxnSpPr>
        <p:spPr bwMode="auto">
          <a:xfrm>
            <a:off x="1143000" y="5257800"/>
            <a:ext cx="7391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2895600" y="5715000"/>
            <a:ext cx="4575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Percentage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retrieved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498475" y="2209800"/>
            <a:ext cx="922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Cost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981200" y="5410200"/>
            <a:ext cx="384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7162800" y="5334000"/>
            <a:ext cx="783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100</a:t>
            </a:r>
          </a:p>
        </p:txBody>
      </p:sp>
      <p:cxnSp>
        <p:nvCxnSpPr>
          <p:cNvPr id="21513" name="Straight Connector 14"/>
          <p:cNvCxnSpPr>
            <a:cxnSpLocks noChangeShapeType="1"/>
          </p:cNvCxnSpPr>
          <p:nvPr/>
        </p:nvCxnSpPr>
        <p:spPr bwMode="auto">
          <a:xfrm>
            <a:off x="1981200" y="2819400"/>
            <a:ext cx="6096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4800600" y="2286000"/>
            <a:ext cx="2374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Sequential scan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495800" y="533400"/>
            <a:ext cx="4437112" cy="1385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R.K&gt;? and R.K&lt;?</a:t>
            </a:r>
          </a:p>
        </p:txBody>
      </p:sp>
    </p:spTree>
    <p:extLst>
      <p:ext uri="{BB962C8B-B14F-4D97-AF65-F5344CB8AC3E}">
        <p14:creationId xmlns:p14="http://schemas.microsoft.com/office/powerpoint/2010/main" val="3013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-647700" y="3009900"/>
            <a:ext cx="5181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08" name="Straight Arrow Connector 8"/>
          <p:cNvCxnSpPr>
            <a:cxnSpLocks noChangeShapeType="1"/>
          </p:cNvCxnSpPr>
          <p:nvPr/>
        </p:nvCxnSpPr>
        <p:spPr bwMode="auto">
          <a:xfrm>
            <a:off x="1143000" y="5257800"/>
            <a:ext cx="7391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2895600" y="5715000"/>
            <a:ext cx="4575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Percentage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retrieved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498475" y="2209800"/>
            <a:ext cx="922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Cost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981200" y="5410200"/>
            <a:ext cx="384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7162800" y="5334000"/>
            <a:ext cx="783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100</a:t>
            </a:r>
          </a:p>
        </p:txBody>
      </p:sp>
      <p:cxnSp>
        <p:nvCxnSpPr>
          <p:cNvPr id="21513" name="Straight Connector 14"/>
          <p:cNvCxnSpPr>
            <a:cxnSpLocks noChangeShapeType="1"/>
          </p:cNvCxnSpPr>
          <p:nvPr/>
        </p:nvCxnSpPr>
        <p:spPr bwMode="auto">
          <a:xfrm>
            <a:off x="1981200" y="2819400"/>
            <a:ext cx="6096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 flipV="1">
            <a:off x="1905000" y="2819400"/>
            <a:ext cx="6172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4800600" y="2286000"/>
            <a:ext cx="2374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Sequential scan</a:t>
            </a:r>
          </a:p>
        </p:txBody>
      </p:sp>
      <p:sp>
        <p:nvSpPr>
          <p:cNvPr id="21517" name="TextBox 20"/>
          <p:cNvSpPr txBox="1">
            <a:spLocks noChangeArrowheads="1"/>
          </p:cNvSpPr>
          <p:nvPr/>
        </p:nvSpPr>
        <p:spPr bwMode="auto">
          <a:xfrm rot="-1263122">
            <a:off x="4102599" y="3362474"/>
            <a:ext cx="2326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Clustered index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495800" y="533400"/>
            <a:ext cx="4437112" cy="1385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R.K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&gt;? and </a:t>
            </a:r>
            <a:r>
              <a:rPr lang="en-US" sz="28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R.K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&lt;?</a:t>
            </a:r>
          </a:p>
        </p:txBody>
      </p:sp>
    </p:spTree>
    <p:extLst>
      <p:ext uri="{BB962C8B-B14F-4D97-AF65-F5344CB8AC3E}">
        <p14:creationId xmlns:p14="http://schemas.microsoft.com/office/powerpoint/2010/main" val="19230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HW4 Due Tonight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OQ5 Due Tonight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HW5 Out Tonight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SQL++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Due next Wednesday, 11:30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7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-647700" y="3009900"/>
            <a:ext cx="51816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08" name="Straight Arrow Connector 8"/>
          <p:cNvCxnSpPr>
            <a:cxnSpLocks noChangeShapeType="1"/>
          </p:cNvCxnSpPr>
          <p:nvPr/>
        </p:nvCxnSpPr>
        <p:spPr bwMode="auto">
          <a:xfrm>
            <a:off x="1143000" y="5257800"/>
            <a:ext cx="7391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2895600" y="5715000"/>
            <a:ext cx="4575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Percentage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retrieved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498475" y="2209800"/>
            <a:ext cx="922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Cost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981200" y="5410200"/>
            <a:ext cx="384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7162800" y="5334000"/>
            <a:ext cx="783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100</a:t>
            </a:r>
          </a:p>
        </p:txBody>
      </p:sp>
      <p:cxnSp>
        <p:nvCxnSpPr>
          <p:cNvPr id="21513" name="Straight Connector 14"/>
          <p:cNvCxnSpPr>
            <a:cxnSpLocks noChangeShapeType="1"/>
          </p:cNvCxnSpPr>
          <p:nvPr/>
        </p:nvCxnSpPr>
        <p:spPr bwMode="auto">
          <a:xfrm>
            <a:off x="1981200" y="2819400"/>
            <a:ext cx="6096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 flipV="1">
            <a:off x="1905000" y="2819400"/>
            <a:ext cx="6172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5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342900" y="2171700"/>
            <a:ext cx="464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4800600" y="2286000"/>
            <a:ext cx="2374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Sequential scan</a:t>
            </a:r>
          </a:p>
        </p:txBody>
      </p:sp>
      <p:sp>
        <p:nvSpPr>
          <p:cNvPr id="21517" name="TextBox 20"/>
          <p:cNvSpPr txBox="1">
            <a:spLocks noChangeArrowheads="1"/>
          </p:cNvSpPr>
          <p:nvPr/>
        </p:nvSpPr>
        <p:spPr bwMode="auto">
          <a:xfrm rot="-1263122">
            <a:off x="4102599" y="3362474"/>
            <a:ext cx="2326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Clustered index</a:t>
            </a:r>
          </a:p>
        </p:txBody>
      </p:sp>
      <p:sp>
        <p:nvSpPr>
          <p:cNvPr id="21518" name="TextBox 21"/>
          <p:cNvSpPr txBox="1">
            <a:spLocks noChangeArrowheads="1"/>
          </p:cNvSpPr>
          <p:nvPr/>
        </p:nvSpPr>
        <p:spPr bwMode="auto">
          <a:xfrm rot="-4153585">
            <a:off x="1456392" y="1064567"/>
            <a:ext cx="2648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Unclustered index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495800" y="533400"/>
            <a:ext cx="4437112" cy="1385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b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R.K&gt;? and R.K&lt;?</a:t>
            </a:r>
          </a:p>
        </p:txBody>
      </p:sp>
    </p:spTree>
    <p:extLst>
      <p:ext uri="{BB962C8B-B14F-4D97-AF65-F5344CB8AC3E}">
        <p14:creationId xmlns:p14="http://schemas.microsoft.com/office/powerpoint/2010/main" val="13501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Index is Not Enough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estimate the cost of a query plan, we still need to consider other factors: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each operator is implemented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cost of each operator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Let’s start with the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Parameters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Cost = I/O + CPU + Network BW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 will focus on I/O in this class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Parameters (a.k.a. statistics):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B(R) </a:t>
            </a:r>
            <a:r>
              <a:rPr lang="en-US" sz="2000" dirty="0"/>
              <a:t>= # of blocks (i.e., pages) for relation R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T(R) </a:t>
            </a:r>
            <a:r>
              <a:rPr lang="en-US" sz="2000" dirty="0">
                <a:solidFill>
                  <a:srgbClr val="000000"/>
                </a:solidFill>
              </a:rPr>
              <a:t>= # of </a:t>
            </a:r>
            <a:r>
              <a:rPr lang="en-US" sz="2000" dirty="0" err="1">
                <a:solidFill>
                  <a:srgbClr val="000000"/>
                </a:solidFill>
              </a:rPr>
              <a:t>tuples</a:t>
            </a:r>
            <a:r>
              <a:rPr lang="en-US" sz="2000" dirty="0">
                <a:solidFill>
                  <a:srgbClr val="000000"/>
                </a:solidFill>
              </a:rPr>
              <a:t> in relation R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V(R, a) </a:t>
            </a:r>
            <a:r>
              <a:rPr lang="en-US" sz="2000" dirty="0">
                <a:solidFill>
                  <a:srgbClr val="000000"/>
                </a:solidFill>
              </a:rPr>
              <a:t>= # of distinct values of attribute </a:t>
            </a:r>
            <a:r>
              <a:rPr lang="en-US" sz="2000" dirty="0" smtClean="0">
                <a:solidFill>
                  <a:srgbClr val="000000"/>
                </a:solidFill>
              </a:rPr>
              <a:t>a</a:t>
            </a:r>
          </a:p>
          <a:p>
            <a:endParaRPr lang="en-US" sz="2400" dirty="0" smtClean="0">
              <a:solidFill>
                <a:srgbClr val="000000"/>
              </a:solidFill>
              <a:sym typeface="Symbol" charset="2"/>
            </a:endParaRPr>
          </a:p>
          <a:p>
            <a:endParaRPr lang="en-US" sz="2400" dirty="0">
              <a:solidFill>
                <a:srgbClr val="000000"/>
              </a:solidFill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1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Parameters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Cost = I/O + CPU + Network BW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 will focus on I/O in this class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Parameters (a.k.a. statistics):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B(R) </a:t>
            </a:r>
            <a:r>
              <a:rPr lang="en-US" sz="2000" dirty="0"/>
              <a:t>= # of blocks (i.e., pages) for relation R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T(R) </a:t>
            </a:r>
            <a:r>
              <a:rPr lang="en-US" sz="2000" dirty="0">
                <a:solidFill>
                  <a:srgbClr val="000000"/>
                </a:solidFill>
              </a:rPr>
              <a:t>= # of </a:t>
            </a:r>
            <a:r>
              <a:rPr lang="en-US" sz="2000" dirty="0" err="1">
                <a:solidFill>
                  <a:srgbClr val="000000"/>
                </a:solidFill>
              </a:rPr>
              <a:t>tuples</a:t>
            </a:r>
            <a:r>
              <a:rPr lang="en-US" sz="2000" dirty="0">
                <a:solidFill>
                  <a:srgbClr val="000000"/>
                </a:solidFill>
              </a:rPr>
              <a:t> in relation R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V(R, a) </a:t>
            </a:r>
            <a:r>
              <a:rPr lang="en-US" sz="2000" dirty="0">
                <a:solidFill>
                  <a:srgbClr val="000000"/>
                </a:solidFill>
              </a:rPr>
              <a:t>= # of distinct values of attribute </a:t>
            </a:r>
            <a:r>
              <a:rPr lang="en-US" sz="2000" dirty="0" smtClean="0">
                <a:solidFill>
                  <a:srgbClr val="000000"/>
                </a:solidFill>
              </a:rPr>
              <a:t>a</a:t>
            </a:r>
          </a:p>
          <a:p>
            <a:endParaRPr lang="en-US" sz="2400" dirty="0" smtClean="0">
              <a:solidFill>
                <a:srgbClr val="000000"/>
              </a:solidFill>
              <a:sym typeface="Symbol" charset="2"/>
            </a:endParaRPr>
          </a:p>
          <a:p>
            <a:endParaRPr lang="en-US" sz="2400" dirty="0">
              <a:solidFill>
                <a:srgbClr val="000000"/>
              </a:solidFill>
              <a:sym typeface="Symbol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4516585"/>
            <a:ext cx="4995741" cy="7014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>
                <a:latin typeface="+mn-lt"/>
                <a:sym typeface="Symbol" charset="2"/>
              </a:rPr>
              <a:t>When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a</a:t>
            </a:r>
            <a:r>
              <a:rPr lang="en-US" sz="1600" dirty="0">
                <a:latin typeface="+mn-lt"/>
                <a:sym typeface="Symbol" charset="2"/>
              </a:rPr>
              <a:t> is a key,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V(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sym typeface="Symbol" charset="2"/>
              </a:rPr>
              <a:t>R,a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) = T(R)</a:t>
            </a:r>
          </a:p>
          <a:p>
            <a:pPr>
              <a:buNone/>
            </a:pPr>
            <a:r>
              <a:rPr lang="en-US" sz="1600" dirty="0">
                <a:latin typeface="+mn-lt"/>
                <a:sym typeface="Symbol" charset="2"/>
              </a:rPr>
              <a:t>When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a</a:t>
            </a:r>
            <a:r>
              <a:rPr lang="en-US" sz="1600" dirty="0">
                <a:latin typeface="+mn-lt"/>
                <a:sym typeface="Symbol" charset="2"/>
              </a:rPr>
              <a:t> is not a key,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V(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sym typeface="Symbol" charset="2"/>
              </a:rPr>
              <a:t>R,a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)</a:t>
            </a:r>
            <a:r>
              <a:rPr lang="en-US" sz="1600" dirty="0">
                <a:latin typeface="+mn-lt"/>
                <a:sym typeface="Symbol" charset="2"/>
              </a:rPr>
              <a:t> can be anything &lt;=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T(R)</a:t>
            </a:r>
          </a:p>
        </p:txBody>
      </p:sp>
    </p:spTree>
    <p:extLst>
      <p:ext uri="{BB962C8B-B14F-4D97-AF65-F5344CB8AC3E}">
        <p14:creationId xmlns:p14="http://schemas.microsoft.com/office/powerpoint/2010/main" val="11626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 Parameters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Cost = I/O + CPU + Network BW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We will focus on I/O in this class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Parameters (a.k.a. statistics):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B(R) </a:t>
            </a:r>
            <a:r>
              <a:rPr lang="en-US" sz="2000" dirty="0"/>
              <a:t>= # of blocks (i.e., pages) for relation R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T(R) </a:t>
            </a:r>
            <a:r>
              <a:rPr lang="en-US" sz="2000" dirty="0">
                <a:solidFill>
                  <a:srgbClr val="000000"/>
                </a:solidFill>
              </a:rPr>
              <a:t>= # of </a:t>
            </a:r>
            <a:r>
              <a:rPr lang="en-US" sz="2000" dirty="0" err="1">
                <a:solidFill>
                  <a:srgbClr val="000000"/>
                </a:solidFill>
              </a:rPr>
              <a:t>tuples</a:t>
            </a:r>
            <a:r>
              <a:rPr lang="en-US" sz="2000" dirty="0">
                <a:solidFill>
                  <a:srgbClr val="000000"/>
                </a:solidFill>
              </a:rPr>
              <a:t> in relation R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</a:rPr>
              <a:t>V(R, a) </a:t>
            </a:r>
            <a:r>
              <a:rPr lang="en-US" sz="2000" dirty="0">
                <a:solidFill>
                  <a:srgbClr val="000000"/>
                </a:solidFill>
              </a:rPr>
              <a:t>= # of distinct values of attribute </a:t>
            </a:r>
            <a:r>
              <a:rPr lang="en-US" sz="2000" dirty="0" smtClean="0">
                <a:solidFill>
                  <a:srgbClr val="000000"/>
                </a:solidFill>
              </a:rPr>
              <a:t>a</a:t>
            </a:r>
          </a:p>
          <a:p>
            <a:endParaRPr lang="en-US" sz="2400" dirty="0" smtClean="0">
              <a:solidFill>
                <a:srgbClr val="000000"/>
              </a:solidFill>
              <a:sym typeface="Symbol" charset="2"/>
            </a:endParaRPr>
          </a:p>
          <a:p>
            <a:endParaRPr lang="en-US" sz="2400" dirty="0">
              <a:solidFill>
                <a:srgbClr val="000000"/>
              </a:solidFill>
              <a:sym typeface="Symbol" charset="2"/>
            </a:endParaRPr>
          </a:p>
          <a:p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DBMS collects </a:t>
            </a:r>
            <a:r>
              <a:rPr lang="en-US" sz="2400" dirty="0" smtClean="0">
                <a:solidFill>
                  <a:srgbClr val="FF0000"/>
                </a:solidFill>
                <a:sym typeface="Symbol" charset="2"/>
              </a:rPr>
              <a:t>statistics</a:t>
            </a: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 about base tables</a:t>
            </a:r>
            <a:br>
              <a:rPr lang="en-US" sz="2400" dirty="0" smtClean="0">
                <a:solidFill>
                  <a:srgbClr val="000000"/>
                </a:solidFill>
                <a:sym typeface="Symbol" charset="2"/>
              </a:rPr>
            </a:br>
            <a:r>
              <a:rPr lang="en-US" sz="2400" dirty="0" smtClean="0">
                <a:solidFill>
                  <a:srgbClr val="000000"/>
                </a:solidFill>
                <a:sym typeface="Symbol" charset="2"/>
              </a:rPr>
              <a:t>must infer them for intermediate results</a:t>
            </a:r>
            <a:endParaRPr lang="en-US" sz="2400" dirty="0">
              <a:solidFill>
                <a:srgbClr val="000000"/>
              </a:solidFill>
              <a:sym typeface="Symbol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4114800"/>
            <a:ext cx="4995741" cy="70146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>
                <a:latin typeface="+mn-lt"/>
                <a:sym typeface="Symbol" charset="2"/>
              </a:rPr>
              <a:t>When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a</a:t>
            </a:r>
            <a:r>
              <a:rPr lang="en-US" sz="1600" dirty="0">
                <a:latin typeface="+mn-lt"/>
                <a:sym typeface="Symbol" charset="2"/>
              </a:rPr>
              <a:t> is a key,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V(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sym typeface="Symbol" charset="2"/>
              </a:rPr>
              <a:t>R,a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) = T(R)</a:t>
            </a:r>
          </a:p>
          <a:p>
            <a:pPr>
              <a:buNone/>
            </a:pPr>
            <a:r>
              <a:rPr lang="en-US" sz="1600" dirty="0">
                <a:latin typeface="+mn-lt"/>
                <a:sym typeface="Symbol" charset="2"/>
              </a:rPr>
              <a:t>When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a</a:t>
            </a:r>
            <a:r>
              <a:rPr lang="en-US" sz="1600" dirty="0">
                <a:latin typeface="+mn-lt"/>
                <a:sym typeface="Symbol" charset="2"/>
              </a:rPr>
              <a:t> is not a key,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V(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sym typeface="Symbol" charset="2"/>
              </a:rPr>
              <a:t>R,a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)</a:t>
            </a:r>
            <a:r>
              <a:rPr lang="en-US" sz="1600" dirty="0">
                <a:latin typeface="+mn-lt"/>
                <a:sym typeface="Symbol" charset="2"/>
              </a:rPr>
              <a:t> can be anything &lt;= </a:t>
            </a:r>
            <a:r>
              <a:rPr lang="en-US" sz="1600" b="1" dirty="0">
                <a:solidFill>
                  <a:srgbClr val="0000FF"/>
                </a:solidFill>
                <a:latin typeface="+mn-lt"/>
                <a:sym typeface="Symbol" charset="2"/>
              </a:rPr>
              <a:t>T(R)</a:t>
            </a:r>
          </a:p>
        </p:txBody>
      </p:sp>
    </p:spTree>
    <p:extLst>
      <p:ext uri="{BB962C8B-B14F-4D97-AF65-F5344CB8AC3E}">
        <p14:creationId xmlns:p14="http://schemas.microsoft.com/office/powerpoint/2010/main" val="16160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+mn-lt"/>
                <a:ea typeface="ＭＳ Ｐゴシック" charset="-128"/>
                <a:cs typeface="ＭＳ Ｐゴシック" charset="-128"/>
              </a:rPr>
              <a:t>Selectivity Factors for Conditions</a:t>
            </a:r>
            <a:endParaRPr lang="en-US" b="1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493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 = c     			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/* </a:t>
            </a:r>
            <a:r>
              <a:rPr lang="en-US" sz="28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σ</a:t>
            </a:r>
            <a:r>
              <a:rPr lang="en-US" sz="2800" baseline="-250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sz="2800" baseline="-25000" dirty="0" smtClean="0">
                <a:latin typeface="Arial" charset="0"/>
                <a:ea typeface="ＭＳ Ｐゴシック" charset="-128"/>
                <a:cs typeface="ＭＳ Ｐゴシック" charset="-128"/>
              </a:rPr>
              <a:t>=c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(R) 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 </a:t>
            </a:r>
            <a:r>
              <a:rPr lang="en-US" sz="2400" dirty="0">
                <a:latin typeface="Arial" charset="0"/>
              </a:rPr>
              <a:t>=</a:t>
            </a:r>
            <a:r>
              <a:rPr lang="en-US" sz="2400" dirty="0" smtClean="0">
                <a:latin typeface="Arial" charset="0"/>
              </a:rPr>
              <a:t> 1/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V(R,A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8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 </a:t>
            </a:r>
            <a:r>
              <a:rPr lang="en-US" sz="2800" dirty="0">
                <a:solidFill>
                  <a:srgbClr val="008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&lt; c      </a:t>
            </a:r>
            <a:r>
              <a:rPr lang="en-US" sz="2800" dirty="0" smtClean="0">
                <a:solidFill>
                  <a:srgbClr val="008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			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/* </a:t>
            </a:r>
            <a:r>
              <a:rPr lang="en-US" dirty="0" err="1" smtClean="0">
                <a:latin typeface="Arial" charset="0"/>
                <a:ea typeface="ＭＳ Ｐゴシック" charset="-128"/>
                <a:cs typeface="ＭＳ Ｐゴシック" charset="-128"/>
              </a:rPr>
              <a:t>σ</a:t>
            </a:r>
            <a:r>
              <a:rPr lang="en-US" baseline="-25000" dirty="0" err="1" smtClean="0">
                <a:latin typeface="Arial" charset="0"/>
                <a:ea typeface="ＭＳ Ｐゴシック" charset="-128"/>
                <a:cs typeface="ＭＳ Ｐゴシック" charset="-128"/>
              </a:rPr>
              <a:t>A</a:t>
            </a:r>
            <a:r>
              <a:rPr lang="en-US" baseline="-25000" dirty="0" smtClean="0">
                <a:latin typeface="Arial" charset="0"/>
                <a:ea typeface="ＭＳ Ｐゴシック" charset="-128"/>
                <a:cs typeface="ＭＳ Ｐゴシック" charset="-128"/>
              </a:rPr>
              <a:t>&lt;c</a:t>
            </a:r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(R)*</a:t>
            </a:r>
            <a:r>
              <a:rPr lang="en-US" sz="2800" dirty="0" smtClean="0">
                <a:latin typeface="Arial" charset="0"/>
                <a:ea typeface="ＭＳ Ｐゴシック" charset="-128"/>
                <a:cs typeface="ＭＳ Ｐゴシック" charset="-128"/>
              </a:rPr>
              <a:t>/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Selectivity = </a:t>
            </a:r>
            <a:r>
              <a:rPr lang="en-US" sz="2400" dirty="0">
                <a:latin typeface="Arial" charset="0"/>
              </a:rPr>
              <a:t>(c -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(R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, A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sz="2400" dirty="0" smtClean="0">
                <a:latin typeface="Arial" charset="0"/>
              </a:rPr>
              <a:t>)/(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max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(R,A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sz="2400" dirty="0">
                <a:latin typeface="Arial" charset="0"/>
              </a:rPr>
              <a:t> - </a:t>
            </a:r>
            <a:r>
              <a:rPr lang="en-US" sz="2400" dirty="0" smtClean="0">
                <a:latin typeface="Arial" charset="0"/>
              </a:rPr>
              <a:t>min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(R,A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  <a:latin typeface="Arial" charset="0"/>
                <a:cs typeface="ＭＳ Ｐゴシック" charset="-128"/>
              </a:rPr>
              <a:t>c1 &lt; A </a:t>
            </a:r>
            <a:r>
              <a:rPr lang="en-US" dirty="0">
                <a:solidFill>
                  <a:srgbClr val="008000"/>
                </a:solidFill>
                <a:latin typeface="Arial" charset="0"/>
                <a:cs typeface="ＭＳ Ｐゴシック" charset="-128"/>
              </a:rPr>
              <a:t>&lt; </a:t>
            </a:r>
            <a:r>
              <a:rPr lang="en-US" dirty="0" smtClean="0">
                <a:solidFill>
                  <a:srgbClr val="008000"/>
                </a:solidFill>
                <a:latin typeface="Arial" charset="0"/>
                <a:cs typeface="ＭＳ Ｐゴシック" charset="-128"/>
              </a:rPr>
              <a:t>c2      </a:t>
            </a:r>
            <a:r>
              <a:rPr lang="en-US" dirty="0">
                <a:solidFill>
                  <a:srgbClr val="008000"/>
                </a:solidFill>
                <a:latin typeface="Arial" charset="0"/>
                <a:cs typeface="ＭＳ Ｐゴシック" charset="-128"/>
              </a:rPr>
              <a:t>			</a:t>
            </a:r>
            <a:r>
              <a:rPr lang="en-US" dirty="0">
                <a:latin typeface="Arial" charset="0"/>
                <a:cs typeface="ＭＳ Ｐゴシック" charset="-128"/>
              </a:rPr>
              <a:t>/* </a:t>
            </a:r>
            <a:r>
              <a:rPr lang="en-US" dirty="0" smtClean="0">
                <a:latin typeface="Arial" charset="0"/>
                <a:cs typeface="ＭＳ Ｐゴシック" charset="-128"/>
              </a:rPr>
              <a:t>σ</a:t>
            </a:r>
            <a:r>
              <a:rPr lang="en-US" baseline="-25000" dirty="0" smtClean="0">
                <a:latin typeface="Arial" charset="0"/>
                <a:cs typeface="ＭＳ Ｐゴシック" charset="-128"/>
              </a:rPr>
              <a:t>c1&lt;A&lt;c2</a:t>
            </a:r>
            <a:r>
              <a:rPr lang="en-US" dirty="0" smtClean="0">
                <a:latin typeface="Arial" charset="0"/>
                <a:cs typeface="ＭＳ Ｐゴシック" charset="-128"/>
              </a:rPr>
              <a:t>(</a:t>
            </a:r>
            <a:r>
              <a:rPr lang="en-US" dirty="0">
                <a:latin typeface="Arial" charset="0"/>
                <a:cs typeface="ＭＳ Ｐゴシック" charset="-128"/>
              </a:rPr>
              <a:t>R)*/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Selectivity = (</a:t>
            </a:r>
            <a:r>
              <a:rPr lang="en-US" dirty="0" smtClean="0">
                <a:latin typeface="Arial" charset="0"/>
              </a:rPr>
              <a:t>c2 – c1)/(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max(R,A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dirty="0">
                <a:latin typeface="Arial" charset="0"/>
              </a:rPr>
              <a:t> - 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min(R,A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)</a:t>
            </a:r>
            <a:r>
              <a:rPr lang="en-US" dirty="0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Reading Data From Disk</a:t>
            </a:r>
            <a:endParaRPr lang="en-US" dirty="0"/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scan for relation R costs </a:t>
            </a:r>
            <a:r>
              <a:rPr lang="en-US" b="1" dirty="0" smtClean="0">
                <a:solidFill>
                  <a:srgbClr val="0000FF"/>
                </a:solidFill>
              </a:rPr>
              <a:t>B(R)</a:t>
            </a:r>
          </a:p>
          <a:p>
            <a:endParaRPr lang="en-US" dirty="0"/>
          </a:p>
          <a:p>
            <a:r>
              <a:rPr lang="en-US" dirty="0" smtClean="0"/>
              <a:t>Index-based selection</a:t>
            </a:r>
          </a:p>
          <a:p>
            <a:pPr lvl="1"/>
            <a:r>
              <a:rPr lang="en-US" dirty="0" smtClean="0"/>
              <a:t>Estimate selectivity factor </a:t>
            </a:r>
            <a:r>
              <a:rPr lang="en-US" b="1" dirty="0" smtClean="0">
                <a:solidFill>
                  <a:srgbClr val="000000"/>
                </a:solidFill>
              </a:rPr>
              <a:t>f</a:t>
            </a:r>
            <a:r>
              <a:rPr lang="en-US" dirty="0" smtClean="0"/>
              <a:t> (see previous slide)</a:t>
            </a:r>
            <a:endParaRPr lang="en-US" dirty="0"/>
          </a:p>
          <a:p>
            <a:pPr lvl="1"/>
            <a:r>
              <a:rPr lang="en-US" dirty="0" smtClean="0"/>
              <a:t>Clustered index: f*</a:t>
            </a:r>
            <a:r>
              <a:rPr lang="en-US" b="1" dirty="0" smtClean="0">
                <a:solidFill>
                  <a:srgbClr val="0000FF"/>
                </a:solidFill>
              </a:rPr>
              <a:t>B(R)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dirty="0" err="1" smtClean="0"/>
              <a:t>Unclustered</a:t>
            </a:r>
            <a:r>
              <a:rPr lang="en-US" dirty="0" smtClean="0"/>
              <a:t> </a:t>
            </a:r>
            <a:r>
              <a:rPr lang="en-US" dirty="0"/>
              <a:t>index </a:t>
            </a:r>
            <a:r>
              <a:rPr lang="en-US" dirty="0" smtClean="0"/>
              <a:t>f*</a:t>
            </a:r>
            <a:r>
              <a:rPr lang="en-US" b="1" dirty="0" smtClean="0">
                <a:solidFill>
                  <a:srgbClr val="0000FF"/>
                </a:solidFill>
              </a:rPr>
              <a:t>T(R)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5105400"/>
            <a:ext cx="659151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kern="0" dirty="0">
                <a:solidFill>
                  <a:prstClr val="black"/>
                </a:solidFill>
                <a:cs typeface="Arial"/>
              </a:rPr>
              <a:t>Note: we </a:t>
            </a:r>
            <a:r>
              <a:rPr lang="en-US" sz="2800" kern="0" dirty="0" smtClean="0">
                <a:solidFill>
                  <a:prstClr val="black"/>
                </a:solidFill>
                <a:cs typeface="Arial"/>
              </a:rPr>
              <a:t>ignore </a:t>
            </a:r>
            <a:r>
              <a:rPr lang="en-US" sz="2800" kern="0" dirty="0">
                <a:solidFill>
                  <a:prstClr val="black"/>
                </a:solidFill>
                <a:cs typeface="Arial"/>
              </a:rPr>
              <a:t>I/O cost for index pages</a:t>
            </a:r>
            <a:endParaRPr lang="en-US" dirty="0" smtClean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68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Based Selection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/>
              <a:t>Example: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Table</a:t>
            </a:r>
            <a:r>
              <a:rPr lang="en-US" dirty="0" smtClean="0"/>
              <a:t> scan:</a:t>
            </a:r>
            <a:endParaRPr lang="en-US" dirty="0"/>
          </a:p>
          <a:p>
            <a:r>
              <a:rPr lang="en-US" dirty="0"/>
              <a:t>Index based </a:t>
            </a:r>
            <a:r>
              <a:rPr lang="en-US" dirty="0" smtClean="0"/>
              <a:t>selection:</a:t>
            </a:r>
            <a:endParaRPr lang="en-US" dirty="0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895600" y="1741487"/>
            <a:ext cx="226321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B(R) = 2000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T(R) = 100,000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V(R, a) = 20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5715000" y="1981200"/>
            <a:ext cx="254614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cost of </a:t>
            </a:r>
            <a:r>
              <a:rPr lang="en-US" dirty="0" err="1">
                <a:solidFill>
                  <a:prstClr val="black"/>
                </a:solidFill>
                <a:latin typeface="Symbol" charset="2"/>
              </a:rPr>
              <a:t>s</a:t>
            </a:r>
            <a:r>
              <a:rPr lang="en-US" baseline="-25000" dirty="0" err="1">
                <a:solidFill>
                  <a:prstClr val="black"/>
                </a:solidFill>
              </a:rPr>
              <a:t>a</a:t>
            </a:r>
            <a:r>
              <a:rPr lang="en-US" baseline="-25000" dirty="0">
                <a:solidFill>
                  <a:prstClr val="black"/>
                </a:solidFill>
              </a:rPr>
              <a:t>=</a:t>
            </a:r>
            <a:r>
              <a:rPr lang="en-US" baseline="-25000" dirty="0" err="1">
                <a:solidFill>
                  <a:prstClr val="black"/>
                </a:solidFill>
              </a:rPr>
              <a:t>v</a:t>
            </a:r>
            <a:r>
              <a:rPr lang="en-US" dirty="0" err="1">
                <a:solidFill>
                  <a:prstClr val="black"/>
                </a:solidFill>
              </a:rPr>
              <a:t>(R</a:t>
            </a:r>
            <a:r>
              <a:rPr lang="en-US" dirty="0">
                <a:solidFill>
                  <a:prstClr val="black"/>
                </a:solidFill>
              </a:rPr>
              <a:t>) = ?</a:t>
            </a:r>
          </a:p>
        </p:txBody>
      </p:sp>
    </p:spTree>
    <p:extLst>
      <p:ext uri="{BB962C8B-B14F-4D97-AF65-F5344CB8AC3E}">
        <p14:creationId xmlns:p14="http://schemas.microsoft.com/office/powerpoint/2010/main" val="7736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Based Selection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/>
              <a:t>Example: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Table</a:t>
            </a:r>
            <a:r>
              <a:rPr lang="en-US" dirty="0" smtClean="0"/>
              <a:t> scan: B</a:t>
            </a:r>
            <a:r>
              <a:rPr lang="en-US" dirty="0"/>
              <a:t>(R) = 2,000 I/Os</a:t>
            </a:r>
          </a:p>
          <a:p>
            <a:r>
              <a:rPr lang="en-US" dirty="0"/>
              <a:t>Index based </a:t>
            </a:r>
            <a:r>
              <a:rPr lang="en-US" dirty="0" smtClean="0"/>
              <a:t>selection:</a:t>
            </a:r>
            <a:endParaRPr lang="en-US" dirty="0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895600" y="1741487"/>
            <a:ext cx="226321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B(R) = 2000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T(R) = 100,000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V(R, a) = 20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5715000" y="1981200"/>
            <a:ext cx="254614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cost of </a:t>
            </a:r>
            <a:r>
              <a:rPr lang="en-US" dirty="0" err="1">
                <a:solidFill>
                  <a:prstClr val="black"/>
                </a:solidFill>
                <a:latin typeface="Symbol" charset="2"/>
              </a:rPr>
              <a:t>s</a:t>
            </a:r>
            <a:r>
              <a:rPr lang="en-US" baseline="-25000" dirty="0" err="1">
                <a:solidFill>
                  <a:prstClr val="black"/>
                </a:solidFill>
              </a:rPr>
              <a:t>a</a:t>
            </a:r>
            <a:r>
              <a:rPr lang="en-US" baseline="-25000" dirty="0">
                <a:solidFill>
                  <a:prstClr val="black"/>
                </a:solidFill>
              </a:rPr>
              <a:t>=</a:t>
            </a:r>
            <a:r>
              <a:rPr lang="en-US" baseline="-25000" dirty="0" err="1">
                <a:solidFill>
                  <a:prstClr val="black"/>
                </a:solidFill>
              </a:rPr>
              <a:t>v</a:t>
            </a:r>
            <a:r>
              <a:rPr lang="en-US" dirty="0" err="1">
                <a:solidFill>
                  <a:prstClr val="black"/>
                </a:solidFill>
              </a:rPr>
              <a:t>(R</a:t>
            </a:r>
            <a:r>
              <a:rPr lang="en-US" dirty="0">
                <a:solidFill>
                  <a:prstClr val="black"/>
                </a:solidFill>
              </a:rPr>
              <a:t>) = ?</a:t>
            </a:r>
          </a:p>
        </p:txBody>
      </p:sp>
    </p:spTree>
    <p:extLst>
      <p:ext uri="{BB962C8B-B14F-4D97-AF65-F5344CB8AC3E}">
        <p14:creationId xmlns:p14="http://schemas.microsoft.com/office/powerpoint/2010/main" val="2488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Based Selection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/>
              <a:t>Example: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Table</a:t>
            </a:r>
            <a:r>
              <a:rPr lang="en-US" dirty="0" smtClean="0"/>
              <a:t> scan: B</a:t>
            </a:r>
            <a:r>
              <a:rPr lang="en-US" dirty="0"/>
              <a:t>(R) = 2,000 I/Os</a:t>
            </a:r>
          </a:p>
          <a:p>
            <a:r>
              <a:rPr lang="en-US" dirty="0"/>
              <a:t>Index based </a:t>
            </a:r>
            <a:r>
              <a:rPr lang="en-US" dirty="0" smtClean="0"/>
              <a:t>selection:</a:t>
            </a:r>
            <a:endParaRPr lang="en-US" dirty="0"/>
          </a:p>
          <a:p>
            <a:pPr lvl="1"/>
            <a:r>
              <a:rPr lang="en-US" dirty="0"/>
              <a:t>If index is clustered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index is </a:t>
            </a:r>
            <a:r>
              <a:rPr lang="en-US" dirty="0" err="1" smtClean="0"/>
              <a:t>unclustered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895600" y="1741487"/>
            <a:ext cx="226321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B(R) = 2000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T(R) = 100,000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V(R, a) = 20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5715000" y="1981200"/>
            <a:ext cx="254614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cost of </a:t>
            </a:r>
            <a:r>
              <a:rPr lang="en-US" dirty="0" err="1">
                <a:solidFill>
                  <a:prstClr val="black"/>
                </a:solidFill>
                <a:latin typeface="Symbol" charset="2"/>
              </a:rPr>
              <a:t>s</a:t>
            </a:r>
            <a:r>
              <a:rPr lang="en-US" baseline="-25000" dirty="0" err="1">
                <a:solidFill>
                  <a:prstClr val="black"/>
                </a:solidFill>
              </a:rPr>
              <a:t>a</a:t>
            </a:r>
            <a:r>
              <a:rPr lang="en-US" baseline="-25000" dirty="0">
                <a:solidFill>
                  <a:prstClr val="black"/>
                </a:solidFill>
              </a:rPr>
              <a:t>=</a:t>
            </a:r>
            <a:r>
              <a:rPr lang="en-US" baseline="-25000" dirty="0" err="1">
                <a:solidFill>
                  <a:prstClr val="black"/>
                </a:solidFill>
              </a:rPr>
              <a:t>v</a:t>
            </a:r>
            <a:r>
              <a:rPr lang="en-US" dirty="0" err="1">
                <a:solidFill>
                  <a:prstClr val="black"/>
                </a:solidFill>
              </a:rPr>
              <a:t>(R</a:t>
            </a:r>
            <a:r>
              <a:rPr lang="en-US" dirty="0">
                <a:solidFill>
                  <a:prstClr val="black"/>
                </a:solidFill>
              </a:rPr>
              <a:t>) = ?</a:t>
            </a:r>
          </a:p>
        </p:txBody>
      </p:sp>
    </p:spTree>
    <p:extLst>
      <p:ext uri="{BB962C8B-B14F-4D97-AF65-F5344CB8AC3E}">
        <p14:creationId xmlns:p14="http://schemas.microsoft.com/office/powerpoint/2010/main" val="16413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Which Indexes?</a:t>
            </a:r>
          </a:p>
        </p:txBody>
      </p:sp>
      <p:sp>
        <p:nvSpPr>
          <p:cNvPr id="50179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rgbClr val="0000FF"/>
                </a:solidFill>
              </a:rPr>
              <a:t>index selection problem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dirty="0" smtClean="0"/>
              <a:t>Given a table, and a “workload” (big Java application with lots of SQL queries), decide which indexes to create (and which ones NOT to create!)</a:t>
            </a:r>
          </a:p>
          <a:p>
            <a:pPr eaLnBrk="1" hangingPunct="1"/>
            <a:r>
              <a:rPr lang="en-US" dirty="0" smtClean="0"/>
              <a:t>Who does index selection:</a:t>
            </a:r>
          </a:p>
          <a:p>
            <a:pPr lvl="1" eaLnBrk="1" hangingPunct="1"/>
            <a:r>
              <a:rPr lang="en-US" dirty="0" smtClean="0"/>
              <a:t>The database administrator DBA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Semi-automatically, using a database administration tool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629400" y="76200"/>
            <a:ext cx="9482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/>
                <a:cs typeface="Arial"/>
              </a:rPr>
              <a:t>Student</a:t>
            </a:r>
            <a:endParaRPr lang="en-US" sz="16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8" name="Group 126"/>
          <p:cNvGraphicFramePr>
            <a:graphicFrameLocks noGrp="1"/>
          </p:cNvGraphicFramePr>
          <p:nvPr>
            <p:extLst/>
          </p:nvPr>
        </p:nvGraphicFramePr>
        <p:xfrm>
          <a:off x="6629399" y="609600"/>
          <a:ext cx="2286000" cy="1653224"/>
        </p:xfrm>
        <a:graphic>
          <a:graphicData uri="http://schemas.openxmlformats.org/drawingml/2006/table">
            <a:tbl>
              <a:tblPr/>
              <a:tblGrid>
                <a:gridCol w="436880"/>
                <a:gridCol w="858520"/>
                <a:gridCol w="990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fName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…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08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Based Selection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/>
              <a:t>Example: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Table</a:t>
            </a:r>
            <a:r>
              <a:rPr lang="en-US" dirty="0" smtClean="0"/>
              <a:t> scan: B</a:t>
            </a:r>
            <a:r>
              <a:rPr lang="en-US" dirty="0"/>
              <a:t>(R) = 2,000 I/Os</a:t>
            </a:r>
          </a:p>
          <a:p>
            <a:r>
              <a:rPr lang="en-US" dirty="0"/>
              <a:t>Index based </a:t>
            </a:r>
            <a:r>
              <a:rPr lang="en-US" dirty="0" smtClean="0"/>
              <a:t>selection:</a:t>
            </a:r>
            <a:endParaRPr lang="en-US" dirty="0"/>
          </a:p>
          <a:p>
            <a:pPr lvl="1"/>
            <a:r>
              <a:rPr lang="en-US" dirty="0"/>
              <a:t>If index is clustered: B(R</a:t>
            </a:r>
            <a:r>
              <a:rPr lang="en-US" dirty="0" smtClean="0"/>
              <a:t>) * 1/V(</a:t>
            </a:r>
            <a:r>
              <a:rPr lang="en-US" dirty="0" err="1" smtClean="0"/>
              <a:t>R,a</a:t>
            </a:r>
            <a:r>
              <a:rPr lang="en-US" dirty="0"/>
              <a:t>) = 100 I/Os</a:t>
            </a:r>
          </a:p>
          <a:p>
            <a:pPr lvl="1"/>
            <a:r>
              <a:rPr lang="en-US" dirty="0"/>
              <a:t>If index is </a:t>
            </a:r>
            <a:r>
              <a:rPr lang="en-US" dirty="0" err="1"/>
              <a:t>unclustered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895600" y="1741487"/>
            <a:ext cx="226321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B(R) = 2000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T(R) = 100,000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V(R, a) = 20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5715000" y="1981200"/>
            <a:ext cx="254614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cost of </a:t>
            </a:r>
            <a:r>
              <a:rPr lang="en-US" dirty="0" err="1">
                <a:solidFill>
                  <a:prstClr val="black"/>
                </a:solidFill>
                <a:latin typeface="Symbol" charset="2"/>
              </a:rPr>
              <a:t>s</a:t>
            </a:r>
            <a:r>
              <a:rPr lang="en-US" baseline="-25000" dirty="0" err="1">
                <a:solidFill>
                  <a:prstClr val="black"/>
                </a:solidFill>
              </a:rPr>
              <a:t>a</a:t>
            </a:r>
            <a:r>
              <a:rPr lang="en-US" baseline="-25000" dirty="0">
                <a:solidFill>
                  <a:prstClr val="black"/>
                </a:solidFill>
              </a:rPr>
              <a:t>=</a:t>
            </a:r>
            <a:r>
              <a:rPr lang="en-US" baseline="-25000" dirty="0" err="1">
                <a:solidFill>
                  <a:prstClr val="black"/>
                </a:solidFill>
              </a:rPr>
              <a:t>v</a:t>
            </a:r>
            <a:r>
              <a:rPr lang="en-US" dirty="0" err="1">
                <a:solidFill>
                  <a:prstClr val="black"/>
                </a:solidFill>
              </a:rPr>
              <a:t>(R</a:t>
            </a:r>
            <a:r>
              <a:rPr lang="en-US" dirty="0">
                <a:solidFill>
                  <a:prstClr val="black"/>
                </a:solidFill>
              </a:rPr>
              <a:t>) = ?</a:t>
            </a:r>
          </a:p>
        </p:txBody>
      </p:sp>
    </p:spTree>
    <p:extLst>
      <p:ext uri="{BB962C8B-B14F-4D97-AF65-F5344CB8AC3E}">
        <p14:creationId xmlns:p14="http://schemas.microsoft.com/office/powerpoint/2010/main" val="14639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Based Selection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/>
              <a:t>Example: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Table</a:t>
            </a:r>
            <a:r>
              <a:rPr lang="en-US" dirty="0" smtClean="0"/>
              <a:t> scan: B</a:t>
            </a:r>
            <a:r>
              <a:rPr lang="en-US" dirty="0"/>
              <a:t>(R) = 2,000 I/Os</a:t>
            </a:r>
          </a:p>
          <a:p>
            <a:r>
              <a:rPr lang="en-US" dirty="0"/>
              <a:t>Index based </a:t>
            </a:r>
            <a:r>
              <a:rPr lang="en-US" dirty="0" smtClean="0"/>
              <a:t>selection:</a:t>
            </a:r>
            <a:endParaRPr lang="en-US" dirty="0"/>
          </a:p>
          <a:p>
            <a:pPr lvl="1"/>
            <a:r>
              <a:rPr lang="en-US" dirty="0"/>
              <a:t>If index is clustered: </a:t>
            </a:r>
            <a:r>
              <a:rPr lang="en-US" dirty="0" smtClean="0"/>
              <a:t>B(R) * 1/V(</a:t>
            </a:r>
            <a:r>
              <a:rPr lang="en-US" dirty="0" err="1" smtClean="0"/>
              <a:t>R,a</a:t>
            </a:r>
            <a:r>
              <a:rPr lang="en-US" dirty="0"/>
              <a:t>) = 100 I/Os</a:t>
            </a:r>
          </a:p>
          <a:p>
            <a:pPr lvl="1"/>
            <a:r>
              <a:rPr lang="en-US" dirty="0"/>
              <a:t>If index is </a:t>
            </a:r>
            <a:r>
              <a:rPr lang="en-US" dirty="0" err="1"/>
              <a:t>unclustered</a:t>
            </a:r>
            <a:r>
              <a:rPr lang="en-US" dirty="0"/>
              <a:t>: T(R</a:t>
            </a:r>
            <a:r>
              <a:rPr lang="en-US" dirty="0" smtClean="0"/>
              <a:t>) * 1/V(</a:t>
            </a:r>
            <a:r>
              <a:rPr lang="en-US" dirty="0" err="1" smtClean="0"/>
              <a:t>R,a</a:t>
            </a:r>
            <a:r>
              <a:rPr lang="en-US" dirty="0"/>
              <a:t>) = 5,000 I/</a:t>
            </a:r>
            <a:r>
              <a:rPr lang="en-US" dirty="0" err="1" smtClean="0"/>
              <a:t>Os</a:t>
            </a:r>
            <a:endParaRPr lang="en-US" dirty="0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895600" y="1741487"/>
            <a:ext cx="226321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B(R) = 2000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T(R) = 100,000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V(R, a) = 20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5715000" y="1981200"/>
            <a:ext cx="254614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cost of </a:t>
            </a:r>
            <a:r>
              <a:rPr lang="en-US" dirty="0" err="1">
                <a:solidFill>
                  <a:prstClr val="black"/>
                </a:solidFill>
                <a:latin typeface="Symbol" charset="2"/>
              </a:rPr>
              <a:t>s</a:t>
            </a:r>
            <a:r>
              <a:rPr lang="en-US" baseline="-25000" dirty="0" err="1">
                <a:solidFill>
                  <a:prstClr val="black"/>
                </a:solidFill>
              </a:rPr>
              <a:t>a</a:t>
            </a:r>
            <a:r>
              <a:rPr lang="en-US" baseline="-25000" dirty="0">
                <a:solidFill>
                  <a:prstClr val="black"/>
                </a:solidFill>
              </a:rPr>
              <a:t>=</a:t>
            </a:r>
            <a:r>
              <a:rPr lang="en-US" baseline="-25000" dirty="0" err="1">
                <a:solidFill>
                  <a:prstClr val="black"/>
                </a:solidFill>
              </a:rPr>
              <a:t>v</a:t>
            </a:r>
            <a:r>
              <a:rPr lang="en-US" dirty="0" err="1">
                <a:solidFill>
                  <a:prstClr val="black"/>
                </a:solidFill>
              </a:rPr>
              <a:t>(R</a:t>
            </a:r>
            <a:r>
              <a:rPr lang="en-US" dirty="0">
                <a:solidFill>
                  <a:prstClr val="black"/>
                </a:solidFill>
              </a:rPr>
              <a:t>) = ?</a:t>
            </a:r>
          </a:p>
        </p:txBody>
      </p:sp>
    </p:spTree>
    <p:extLst>
      <p:ext uri="{BB962C8B-B14F-4D97-AF65-F5344CB8AC3E}">
        <p14:creationId xmlns:p14="http://schemas.microsoft.com/office/powerpoint/2010/main" val="21004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Based Selection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/>
              <a:t>Example: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Table scan: B(R) = 2,000 I/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dirty="0"/>
              <a:t>Index based selection:</a:t>
            </a:r>
          </a:p>
          <a:p>
            <a:pPr lvl="1"/>
            <a:r>
              <a:rPr lang="en-US" dirty="0"/>
              <a:t>If index is clustered: B(R) * 1/V(</a:t>
            </a:r>
            <a:r>
              <a:rPr lang="en-US" dirty="0" err="1"/>
              <a:t>R,a</a:t>
            </a:r>
            <a:r>
              <a:rPr lang="en-US" dirty="0"/>
              <a:t>) = 100 I/</a:t>
            </a:r>
            <a:r>
              <a:rPr lang="en-US" dirty="0" err="1"/>
              <a:t>Os</a:t>
            </a:r>
            <a:endParaRPr lang="en-US" dirty="0"/>
          </a:p>
          <a:p>
            <a:pPr lvl="1"/>
            <a:r>
              <a:rPr lang="en-US" dirty="0"/>
              <a:t>If index is </a:t>
            </a:r>
            <a:r>
              <a:rPr lang="en-US" dirty="0" err="1"/>
              <a:t>unclustered</a:t>
            </a:r>
            <a:r>
              <a:rPr lang="en-US" dirty="0"/>
              <a:t>: T(R) * 1/V(</a:t>
            </a:r>
            <a:r>
              <a:rPr lang="en-US" dirty="0" err="1"/>
              <a:t>R,a</a:t>
            </a:r>
            <a:r>
              <a:rPr lang="en-US" dirty="0"/>
              <a:t>) = 5,000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895600" y="1741487"/>
            <a:ext cx="226321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B(R) = 2000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T(R) = 100,000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V(R, a) = 20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5715000" y="1981200"/>
            <a:ext cx="254614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cost of </a:t>
            </a:r>
            <a:r>
              <a:rPr lang="en-US" dirty="0" err="1">
                <a:solidFill>
                  <a:prstClr val="black"/>
                </a:solidFill>
                <a:latin typeface="Symbol" charset="2"/>
              </a:rPr>
              <a:t>s</a:t>
            </a:r>
            <a:r>
              <a:rPr lang="en-US" baseline="-25000" dirty="0" err="1">
                <a:solidFill>
                  <a:prstClr val="black"/>
                </a:solidFill>
              </a:rPr>
              <a:t>a</a:t>
            </a:r>
            <a:r>
              <a:rPr lang="en-US" baseline="-25000" dirty="0">
                <a:solidFill>
                  <a:prstClr val="black"/>
                </a:solidFill>
              </a:rPr>
              <a:t>=</a:t>
            </a:r>
            <a:r>
              <a:rPr lang="en-US" baseline="-25000" dirty="0" err="1">
                <a:solidFill>
                  <a:prstClr val="black"/>
                </a:solidFill>
              </a:rPr>
              <a:t>v</a:t>
            </a:r>
            <a:r>
              <a:rPr lang="en-US" dirty="0" err="1">
                <a:solidFill>
                  <a:prstClr val="black"/>
                </a:solidFill>
              </a:rPr>
              <a:t>(R</a:t>
            </a:r>
            <a:r>
              <a:rPr lang="en-US" dirty="0">
                <a:solidFill>
                  <a:prstClr val="black"/>
                </a:solidFill>
              </a:rPr>
              <a:t>) =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562600"/>
            <a:ext cx="870397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Lesson: Don’t build 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unclustered</a:t>
            </a:r>
            <a:r>
              <a:rPr lang="en-US" dirty="0">
                <a:solidFill>
                  <a:prstClr val="black"/>
                </a:solidFill>
                <a:cs typeface="Arial"/>
              </a:rPr>
              <a:t> indexes when V(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R,a</a:t>
            </a:r>
            <a:r>
              <a:rPr lang="en-US" dirty="0">
                <a:solidFill>
                  <a:prstClr val="black"/>
                </a:solidFill>
                <a:cs typeface="Arial"/>
              </a:rPr>
              <a:t>) is small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!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2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Join operator algorithms</a:t>
            </a:r>
          </a:p>
          <a:p>
            <a:pPr lvl="1"/>
            <a:r>
              <a:rPr lang="en-US" dirty="0" smtClean="0"/>
              <a:t>One-pass algorithms (Sec. 15.2 and 15.3)</a:t>
            </a:r>
          </a:p>
          <a:p>
            <a:pPr lvl="1"/>
            <a:r>
              <a:rPr lang="en-US" dirty="0" smtClean="0"/>
              <a:t>Index-based algorithms (Sec 15.6)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 about readings: </a:t>
            </a:r>
          </a:p>
          <a:p>
            <a:pPr lvl="1"/>
            <a:r>
              <a:rPr lang="en-US" dirty="0" smtClean="0"/>
              <a:t>In class, we discuss only algorithms for joins</a:t>
            </a:r>
          </a:p>
          <a:p>
            <a:pPr lvl="1"/>
            <a:r>
              <a:rPr lang="en-US" dirty="0" smtClean="0"/>
              <a:t>Other operators are easier: read the book</a:t>
            </a:r>
          </a:p>
        </p:txBody>
      </p:sp>
    </p:spTree>
    <p:extLst>
      <p:ext uri="{BB962C8B-B14F-4D97-AF65-F5344CB8AC3E}">
        <p14:creationId xmlns:p14="http://schemas.microsoft.com/office/powerpoint/2010/main" val="8682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</a:t>
            </a:r>
            <a:r>
              <a:rPr lang="en-US" dirty="0"/>
              <a:t>Algorithms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</a:t>
            </a:r>
            <a:r>
              <a:rPr lang="en-US" dirty="0"/>
              <a:t>join</a:t>
            </a:r>
          </a:p>
          <a:p>
            <a:endParaRPr lang="en-US" dirty="0" smtClean="0"/>
          </a:p>
          <a:p>
            <a:r>
              <a:rPr lang="en-US" dirty="0" smtClean="0"/>
              <a:t>Nested </a:t>
            </a:r>
            <a:r>
              <a:rPr lang="en-US" dirty="0"/>
              <a:t>loop join</a:t>
            </a:r>
          </a:p>
          <a:p>
            <a:endParaRPr lang="en-US" dirty="0" smtClean="0"/>
          </a:p>
          <a:p>
            <a:r>
              <a:rPr lang="en-US" dirty="0" smtClean="0"/>
              <a:t>Sort</a:t>
            </a:r>
            <a:r>
              <a:rPr lang="en-US" dirty="0"/>
              <a:t>-merge join</a:t>
            </a:r>
          </a:p>
        </p:txBody>
      </p:sp>
    </p:spTree>
    <p:extLst>
      <p:ext uri="{BB962C8B-B14F-4D97-AF65-F5344CB8AC3E}">
        <p14:creationId xmlns:p14="http://schemas.microsoft.com/office/powerpoint/2010/main" val="18815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Join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Hash join:  R </a:t>
            </a:r>
            <a:r>
              <a:rPr lang="en-US" dirty="0">
                <a:ea typeface="Arial Unicode MS" charset="0"/>
                <a:cs typeface="Arial Unicode MS" charset="0"/>
              </a:rPr>
              <a:t>⋈</a:t>
            </a:r>
            <a:r>
              <a:rPr lang="en-US" dirty="0"/>
              <a:t> S</a:t>
            </a:r>
          </a:p>
          <a:p>
            <a:r>
              <a:rPr lang="en-US" dirty="0"/>
              <a:t>Scan R, build buckets in main memory</a:t>
            </a:r>
          </a:p>
          <a:p>
            <a:r>
              <a:rPr lang="en-US" dirty="0"/>
              <a:t>Then scan S and </a:t>
            </a:r>
            <a:r>
              <a:rPr lang="en-US" dirty="0" smtClean="0"/>
              <a:t>join</a:t>
            </a:r>
          </a:p>
          <a:p>
            <a:r>
              <a:rPr lang="en-US" dirty="0"/>
              <a:t>Cost: B(R) + B(S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Which relation to build the hash table 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Join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Hash join:  R </a:t>
            </a:r>
            <a:r>
              <a:rPr lang="en-US" dirty="0">
                <a:ea typeface="Arial Unicode MS" charset="0"/>
                <a:cs typeface="Arial Unicode MS" charset="0"/>
              </a:rPr>
              <a:t>⋈</a:t>
            </a:r>
            <a:r>
              <a:rPr lang="en-US" dirty="0"/>
              <a:t> S</a:t>
            </a:r>
          </a:p>
          <a:p>
            <a:r>
              <a:rPr lang="en-US" dirty="0"/>
              <a:t>Scan R, build buckets in main memory</a:t>
            </a:r>
          </a:p>
          <a:p>
            <a:r>
              <a:rPr lang="en-US" dirty="0"/>
              <a:t>Then scan S and </a:t>
            </a:r>
            <a:r>
              <a:rPr lang="en-US" dirty="0" smtClean="0"/>
              <a:t>join</a:t>
            </a:r>
          </a:p>
          <a:p>
            <a:r>
              <a:rPr lang="en-US" dirty="0"/>
              <a:t>Cost: B(R) + B(S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Which relation to build the hash table on?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One-pass algorithm </a:t>
            </a:r>
            <a:r>
              <a:rPr lang="en-US" dirty="0"/>
              <a:t>when B(R) </a:t>
            </a:r>
            <a:r>
              <a:rPr lang="en-US" dirty="0" smtClean="0"/>
              <a:t>≤ M</a:t>
            </a:r>
          </a:p>
          <a:p>
            <a:pPr lvl="1"/>
            <a:r>
              <a:rPr lang="en-US" dirty="0" smtClean="0"/>
              <a:t>M = number of memory pages available</a:t>
            </a:r>
          </a:p>
        </p:txBody>
      </p:sp>
    </p:spTree>
    <p:extLst>
      <p:ext uri="{BB962C8B-B14F-4D97-AF65-F5344CB8AC3E}">
        <p14:creationId xmlns:p14="http://schemas.microsoft.com/office/powerpoint/2010/main" val="16186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Join 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0073" y="2981980"/>
            <a:ext cx="3478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    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2155473" y="3210580"/>
            <a:ext cx="228600" cy="152400"/>
            <a:chOff x="480" y="4080"/>
            <a:chExt cx="96" cy="48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838200" y="1905000"/>
            <a:ext cx="4595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Patient(pid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, name, address)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2448580"/>
            <a:ext cx="5673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Insurance(pid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, provider,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policy_nb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685800" y="3505200"/>
            <a:ext cx="73914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9511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4606617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‘Bob’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606617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‘Seattle’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51199" y="501902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371600" y="5019020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Ela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86000" y="5019020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‘Everett’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51199" y="5642014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371600" y="5642014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‘Jill’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286000" y="5642014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‘Kent’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51199" y="60544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71600" y="6054417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‘Joe’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6000" y="6054417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‘Seattle’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2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00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257800" y="4616797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‘Blue’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477000" y="4616797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123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00600" y="5029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7800" y="5029200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Prem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77000" y="5029200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432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0060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00600" y="5652194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257800" y="5652194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Prem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77000" y="5652194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343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800600" y="6064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257800" y="6064597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GrpH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477000" y="6064597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554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1" name="Oval Callout 40"/>
          <p:cNvSpPr/>
          <p:nvPr/>
        </p:nvSpPr>
        <p:spPr bwMode="auto">
          <a:xfrm>
            <a:off x="6629400" y="2971800"/>
            <a:ext cx="2057400" cy="1009060"/>
          </a:xfrm>
          <a:prstGeom prst="wedgeEllipseCallout">
            <a:avLst>
              <a:gd name="adj1" fmla="val -32316"/>
              <a:gd name="adj2" fmla="val 11372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Two </a:t>
            </a:r>
            <a:r>
              <a:rPr lang="en-US" sz="2000" dirty="0" err="1" smtClean="0">
                <a:solidFill>
                  <a:prstClr val="black"/>
                </a:solidFill>
                <a:cs typeface="Arial"/>
              </a:rPr>
              <a:t>tuples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 per page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50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Join 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2965" y="1524000"/>
            <a:ext cx="3478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    </a:t>
            </a:r>
            <a:r>
              <a:rPr lang="en-US" sz="2800" baseline="-250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08365" y="1752600"/>
            <a:ext cx="228600" cy="152400"/>
            <a:chOff x="480" y="4080"/>
            <a:chExt cx="96" cy="48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1" name="Oval Callout 40"/>
          <p:cNvSpPr/>
          <p:nvPr/>
        </p:nvSpPr>
        <p:spPr bwMode="auto">
          <a:xfrm>
            <a:off x="76200" y="2438400"/>
            <a:ext cx="2209800" cy="1009060"/>
          </a:xfrm>
          <a:prstGeom prst="wedgeEllipseCallout">
            <a:avLst>
              <a:gd name="adj1" fmla="val 25151"/>
              <a:gd name="adj2" fmla="val 16348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Showing </a:t>
            </a:r>
            <a:r>
              <a:rPr lang="en-US" sz="2000" dirty="0" err="1" smtClean="0">
                <a:solidFill>
                  <a:prstClr val="black"/>
                </a:solidFill>
                <a:cs typeface="Arial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cs typeface="Arial"/>
              </a:rPr>
              <a:t> only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60" name="Rectangle 59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Oval Callout 38"/>
          <p:cNvSpPr/>
          <p:nvPr/>
        </p:nvSpPr>
        <p:spPr bwMode="auto">
          <a:xfrm>
            <a:off x="6781800" y="1066800"/>
            <a:ext cx="2362200" cy="1009060"/>
          </a:xfrm>
          <a:prstGeom prst="wedgeEllipseCallout">
            <a:avLst>
              <a:gd name="adj1" fmla="val -94867"/>
              <a:gd name="adj2" fmla="val 5242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Some large-enough </a:t>
            </a:r>
            <a:r>
              <a:rPr lang="en-US" sz="2000" dirty="0">
                <a:solidFill>
                  <a:prstClr val="black"/>
                </a:solidFill>
                <a:cs typeface="Arial"/>
              </a:rPr>
              <a:t>#</a:t>
            </a:r>
          </a:p>
        </p:txBody>
      </p:sp>
      <p:sp>
        <p:nvSpPr>
          <p:cNvPr id="40" name="Oval Callout 39"/>
          <p:cNvSpPr/>
          <p:nvPr/>
        </p:nvSpPr>
        <p:spPr bwMode="auto">
          <a:xfrm>
            <a:off x="4114800" y="5848940"/>
            <a:ext cx="2971800" cy="1009060"/>
          </a:xfrm>
          <a:prstGeom prst="wedgeEllipseCallout">
            <a:avLst>
              <a:gd name="adj1" fmla="val -69957"/>
              <a:gd name="adj2" fmla="val -7662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This is one page with two tuples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955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 animBg="1"/>
      <p:bldP spid="4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Join 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548184" cy="15573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Step 1: Scan Patient and </a:t>
            </a:r>
            <a:r>
              <a:rPr lang="en-US" sz="2800" dirty="0" smtClean="0">
                <a:solidFill>
                  <a:srgbClr val="C00000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build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hash table in memory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Can be done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method open()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6" name="Freeform 59"/>
          <p:cNvSpPr>
            <a:spLocks/>
          </p:cNvSpPr>
          <p:nvPr/>
        </p:nvSpPr>
        <p:spPr bwMode="auto">
          <a:xfrm>
            <a:off x="5029200" y="3656012"/>
            <a:ext cx="3063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192" y="173"/>
              </a:cxn>
              <a:cxn ang="0">
                <a:pos x="188" y="145"/>
              </a:cxn>
              <a:cxn ang="0">
                <a:pos x="0" y="115"/>
              </a:cxn>
              <a:cxn ang="0">
                <a:pos x="192" y="0"/>
              </a:cxn>
            </a:cxnLst>
            <a:rect l="0" t="0" r="r" b="b"/>
            <a:pathLst>
              <a:path w="193" h="289">
                <a:moveTo>
                  <a:pt x="0" y="288"/>
                </a:moveTo>
                <a:lnTo>
                  <a:pt x="192" y="173"/>
                </a:lnTo>
                <a:lnTo>
                  <a:pt x="188" y="145"/>
                </a:lnTo>
                <a:lnTo>
                  <a:pt x="0" y="115"/>
                </a:lnTo>
                <a:lnTo>
                  <a:pt x="192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60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Index Selection: Which Search Key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Make some attribute K a search key if the WHERE clause contains:</a:t>
            </a:r>
          </a:p>
          <a:p>
            <a:pPr lvl="1" eaLnBrk="1" hangingPunct="1"/>
            <a:r>
              <a:rPr lang="en-US" dirty="0" smtClean="0"/>
              <a:t>An exact match on K</a:t>
            </a:r>
          </a:p>
          <a:p>
            <a:pPr lvl="1" eaLnBrk="1" hangingPunct="1"/>
            <a:r>
              <a:rPr lang="en-US" dirty="0" smtClean="0"/>
              <a:t>A range predicate on K</a:t>
            </a:r>
          </a:p>
          <a:p>
            <a:pPr lvl="1" eaLnBrk="1" hangingPunct="1"/>
            <a:r>
              <a:rPr lang="en-US" dirty="0" smtClean="0"/>
              <a:t>A join on K</a:t>
            </a:r>
          </a:p>
        </p:txBody>
      </p:sp>
    </p:spTree>
    <p:extLst>
      <p:ext uri="{BB962C8B-B14F-4D97-AF65-F5344CB8AC3E}">
        <p14:creationId xmlns:p14="http://schemas.microsoft.com/office/powerpoint/2010/main" val="5780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Join 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069887" cy="15573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Step 2: Scan Insurance and </a:t>
            </a:r>
            <a:r>
              <a:rPr lang="en-US" sz="2800" dirty="0" smtClean="0">
                <a:solidFill>
                  <a:srgbClr val="FF4040"/>
                </a:solidFill>
                <a:latin typeface="Arial"/>
                <a:cs typeface="Arial"/>
              </a:rPr>
              <a:t>probe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into hash table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Done during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calls to next()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8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495800" y="4191000"/>
            <a:ext cx="914400" cy="412403"/>
            <a:chOff x="4495800" y="4191000"/>
            <a:chExt cx="914400" cy="412403"/>
          </a:xfrm>
        </p:grpSpPr>
        <p:sp>
          <p:nvSpPr>
            <p:cNvPr id="74" name="Rectangle 73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80" name="Rectangle 79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82" name="Oval Callout 81"/>
          <p:cNvSpPr/>
          <p:nvPr/>
        </p:nvSpPr>
        <p:spPr bwMode="auto">
          <a:xfrm>
            <a:off x="5486400" y="5334000"/>
            <a:ext cx="2743200" cy="1219200"/>
          </a:xfrm>
          <a:prstGeom prst="wedgeEllipseCallout">
            <a:avLst>
              <a:gd name="adj1" fmla="val 16237"/>
              <a:gd name="adj2" fmla="val -11111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cs typeface="Arial"/>
              </a:rPr>
              <a:t>Write to disk or pass to next operator</a:t>
            </a:r>
            <a:endParaRPr lang="en-US" sz="2000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3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Join 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069887" cy="2074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Step 2: Scan Insurance and </a:t>
            </a:r>
            <a:r>
              <a:rPr lang="en-US" sz="2800" dirty="0" smtClean="0">
                <a:solidFill>
                  <a:srgbClr val="FF4040"/>
                </a:solidFill>
                <a:latin typeface="Arial"/>
                <a:cs typeface="Arial"/>
              </a:rPr>
              <a:t>probe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into hash table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Done during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calls to next()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8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4495800" y="4191000"/>
            <a:ext cx="914400" cy="412403"/>
            <a:chOff x="4495800" y="4191000"/>
            <a:chExt cx="914400" cy="412403"/>
          </a:xfrm>
        </p:grpSpPr>
        <p:sp>
          <p:nvSpPr>
            <p:cNvPr id="74" name="Rectangle 73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10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80" name="Rectangle 79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623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Join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6A4E-9079-274B-8CBC-BED33EC11BF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069887" cy="2074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Step 2: Scan Insurance and </a:t>
            </a:r>
            <a:r>
              <a:rPr lang="en-US" sz="2800" dirty="0" smtClean="0">
                <a:solidFill>
                  <a:srgbClr val="FF4040"/>
                </a:solidFill>
                <a:latin typeface="Arial"/>
                <a:cs typeface="Arial"/>
              </a:rPr>
              <a:t>probe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into hash table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Done during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calls to next()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8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4495800" y="4191000"/>
            <a:ext cx="914400" cy="412403"/>
            <a:chOff x="4495800" y="4191000"/>
            <a:chExt cx="914400" cy="412403"/>
          </a:xfrm>
        </p:grpSpPr>
        <p:sp>
          <p:nvSpPr>
            <p:cNvPr id="74" name="Rectangle 73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38100" cap="flat" cmpd="sng" algn="ctr">
              <a:solidFill>
                <a:srgbClr val="FF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10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80" name="Rectangle 79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343400" y="5162490"/>
            <a:ext cx="4419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Keep going until read all of Insurance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267200" y="6019800"/>
            <a:ext cx="258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Cost: B(R) + B(S)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9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Loop Joins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419600"/>
          </a:xfrm>
        </p:spPr>
        <p:txBody>
          <a:bodyPr/>
          <a:lstStyle/>
          <a:p>
            <a:r>
              <a:rPr lang="en-US" dirty="0" err="1"/>
              <a:t>Tuple</a:t>
            </a:r>
            <a:r>
              <a:rPr lang="en-US" dirty="0"/>
              <a:t>-based nested loop R </a:t>
            </a:r>
            <a:r>
              <a:rPr lang="en-US" dirty="0">
                <a:ea typeface="Arial Unicode MS" charset="0"/>
                <a:cs typeface="Arial Unicode MS" charset="0"/>
              </a:rPr>
              <a:t>⋈</a:t>
            </a:r>
            <a:r>
              <a:rPr lang="en-US" dirty="0"/>
              <a:t> S</a:t>
            </a:r>
          </a:p>
          <a:p>
            <a:r>
              <a:rPr lang="en-US" dirty="0"/>
              <a:t>R is the outer relation, S is the inner relation</a:t>
            </a:r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1649413" y="2814638"/>
            <a:ext cx="5157532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each tuple 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in R </a:t>
            </a:r>
            <a:r>
              <a:rPr lang="en-US" u="sng" dirty="0" smtClean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each tuple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S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and 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join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output (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dirty="0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85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Loop Joins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419600"/>
          </a:xfrm>
        </p:spPr>
        <p:txBody>
          <a:bodyPr/>
          <a:lstStyle/>
          <a:p>
            <a:r>
              <a:rPr lang="en-US" dirty="0" err="1"/>
              <a:t>Tuple</a:t>
            </a:r>
            <a:r>
              <a:rPr lang="en-US" dirty="0"/>
              <a:t>-based nested loop R </a:t>
            </a:r>
            <a:r>
              <a:rPr lang="en-US" dirty="0">
                <a:ea typeface="Arial Unicode MS" charset="0"/>
                <a:cs typeface="Arial Unicode MS" charset="0"/>
              </a:rPr>
              <a:t>⋈</a:t>
            </a:r>
            <a:r>
              <a:rPr lang="en-US" dirty="0"/>
              <a:t> S</a:t>
            </a:r>
          </a:p>
          <a:p>
            <a:r>
              <a:rPr lang="en-US" dirty="0"/>
              <a:t>R is the outer relation, S is the inner relation</a:t>
            </a:r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Cost: B(R) + T(R) B(S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Multiple-pass since S is read many times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dirty="0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49413" y="2814638"/>
            <a:ext cx="5157532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each tuple 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in R </a:t>
            </a:r>
            <a:r>
              <a:rPr lang="en-US" u="sng" dirty="0" smtClean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each tuple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S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and 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join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output (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08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Page-at-a-time Refinement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0"/>
            <a:ext cx="8305800" cy="14478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Cost: B(R) + B(R)B(S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dirty="0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2105025"/>
            <a:ext cx="7315200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each page of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in R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each page of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in S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 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pairs of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tuples 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in r, 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in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join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output (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6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4495800" y="2819400"/>
            <a:ext cx="9174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498848" y="2819400"/>
            <a:ext cx="917002" cy="414362"/>
            <a:chOff x="4495800" y="2819400"/>
            <a:chExt cx="917002" cy="414362"/>
          </a:xfrm>
        </p:grpSpPr>
        <p:sp>
          <p:nvSpPr>
            <p:cNvPr id="69" name="Rectangle 68"/>
            <p:cNvSpPr/>
            <p:nvPr/>
          </p:nvSpPr>
          <p:spPr bwMode="auto">
            <a:xfrm>
              <a:off x="4495800" y="2819400"/>
              <a:ext cx="4966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992401" y="28213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Page-at-a-time Refinement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4" name="Rectangle 33"/>
          <p:cNvSpPr/>
          <p:nvPr/>
        </p:nvSpPr>
        <p:spPr>
          <a:xfrm>
            <a:off x="5562600" y="2819400"/>
            <a:ext cx="2717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 for Patient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60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61" name="Rectangle 60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5562600" y="3429000"/>
            <a:ext cx="3045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 for Insurance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66" name="Group 70"/>
          <p:cNvGrpSpPr/>
          <p:nvPr/>
        </p:nvGrpSpPr>
        <p:grpSpPr>
          <a:xfrm>
            <a:off x="4495800" y="3429000"/>
            <a:ext cx="914400" cy="412403"/>
            <a:chOff x="4495800" y="4191000"/>
            <a:chExt cx="914400" cy="412403"/>
          </a:xfrm>
        </p:grpSpPr>
        <p:sp>
          <p:nvSpPr>
            <p:cNvPr id="67" name="Rectangle 66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205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Page-at-a-time Refinement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3" name="Rectangle 32"/>
          <p:cNvSpPr/>
          <p:nvPr/>
        </p:nvSpPr>
        <p:spPr bwMode="auto">
          <a:xfrm>
            <a:off x="4572000" y="28194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62600" y="2819400"/>
            <a:ext cx="2717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 for Patient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3"/>
          <p:cNvGrpSpPr/>
          <p:nvPr/>
        </p:nvGrpSpPr>
        <p:grpSpPr>
          <a:xfrm>
            <a:off x="4572000" y="2819400"/>
            <a:ext cx="840802" cy="414362"/>
            <a:chOff x="4572000" y="4191000"/>
            <a:chExt cx="840802" cy="414362"/>
          </a:xfrm>
        </p:grpSpPr>
        <p:sp>
          <p:nvSpPr>
            <p:cNvPr id="52" name="Rectangle 5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4495800" y="2819400"/>
            <a:ext cx="9174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62600" y="3429000"/>
            <a:ext cx="3045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 for Insurance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1" name="Group 70"/>
          <p:cNvGrpSpPr/>
          <p:nvPr/>
        </p:nvGrpSpPr>
        <p:grpSpPr>
          <a:xfrm>
            <a:off x="4495800" y="3429000"/>
            <a:ext cx="914400" cy="412403"/>
            <a:chOff x="4495800" y="4191000"/>
            <a:chExt cx="914400" cy="412403"/>
          </a:xfrm>
        </p:grpSpPr>
        <p:sp>
          <p:nvSpPr>
            <p:cNvPr id="67" name="Rectangle 66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2" name="Group 70"/>
          <p:cNvGrpSpPr/>
          <p:nvPr/>
        </p:nvGrpSpPr>
        <p:grpSpPr>
          <a:xfrm>
            <a:off x="4495800" y="2819400"/>
            <a:ext cx="917002" cy="414362"/>
            <a:chOff x="4495800" y="2819400"/>
            <a:chExt cx="917002" cy="414362"/>
          </a:xfrm>
        </p:grpSpPr>
        <p:sp>
          <p:nvSpPr>
            <p:cNvPr id="69" name="Rectangle 68"/>
            <p:cNvSpPr/>
            <p:nvPr/>
          </p:nvSpPr>
          <p:spPr bwMode="auto">
            <a:xfrm>
              <a:off x="4495800" y="2819400"/>
              <a:ext cx="4966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992401" y="28213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02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Page-at-a-time Refinement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3" name="Rectangle 32"/>
          <p:cNvSpPr/>
          <p:nvPr/>
        </p:nvSpPr>
        <p:spPr bwMode="auto">
          <a:xfrm>
            <a:off x="4572000" y="28194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62600" y="2819400"/>
            <a:ext cx="2717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 for Patient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3"/>
          <p:cNvGrpSpPr/>
          <p:nvPr/>
        </p:nvGrpSpPr>
        <p:grpSpPr>
          <a:xfrm>
            <a:off x="4572000" y="2819400"/>
            <a:ext cx="840802" cy="414362"/>
            <a:chOff x="4572000" y="4191000"/>
            <a:chExt cx="840802" cy="414362"/>
          </a:xfrm>
        </p:grpSpPr>
        <p:sp>
          <p:nvSpPr>
            <p:cNvPr id="52" name="Rectangle 5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4495800" y="2819400"/>
            <a:ext cx="9174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62600" y="3429000"/>
            <a:ext cx="3045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Input buffer for Insurance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4495800" y="3429000"/>
            <a:ext cx="914400" cy="412403"/>
            <a:chOff x="4495800" y="4191000"/>
            <a:chExt cx="914400" cy="412403"/>
          </a:xfrm>
        </p:grpSpPr>
        <p:sp>
          <p:nvSpPr>
            <p:cNvPr id="67" name="Rectangle 66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1" name="Group 70"/>
          <p:cNvGrpSpPr/>
          <p:nvPr/>
        </p:nvGrpSpPr>
        <p:grpSpPr>
          <a:xfrm>
            <a:off x="4495800" y="2819400"/>
            <a:ext cx="917002" cy="414362"/>
            <a:chOff x="4495800" y="2819400"/>
            <a:chExt cx="917002" cy="414362"/>
          </a:xfrm>
        </p:grpSpPr>
        <p:sp>
          <p:nvSpPr>
            <p:cNvPr id="69" name="Rectangle 68"/>
            <p:cNvSpPr/>
            <p:nvPr/>
          </p:nvSpPr>
          <p:spPr bwMode="auto">
            <a:xfrm>
              <a:off x="4495800" y="2819400"/>
              <a:ext cx="4966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992401" y="28213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4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45" name="Rectangle 44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4267200" y="6019800"/>
            <a:ext cx="32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Cost: B(R) + B(R)B(S)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43400" y="4038600"/>
            <a:ext cx="26088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Keep going until read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all of Insurance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43400" y="4778514"/>
            <a:ext cx="44422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Then repeat for next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page of Patient… until end of Patient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99013" y="45720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19414" y="45739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757614" y="56835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214814" y="56835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0306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  <p:bldP spid="49" grpId="0"/>
      <p:bldP spid="5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Block-Nested-Loop </a:t>
            </a:r>
            <a:r>
              <a:rPr lang="en-US" dirty="0"/>
              <a:t>Refinement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0"/>
            <a:ext cx="8305800" cy="1447800"/>
          </a:xfrm>
        </p:spPr>
        <p:txBody>
          <a:bodyPr/>
          <a:lstStyle/>
          <a:p>
            <a:r>
              <a:rPr lang="en-US" dirty="0"/>
              <a:t>Cost: B(R) + B(R)B(S</a:t>
            </a:r>
            <a:r>
              <a:rPr lang="en-US" dirty="0" smtClean="0"/>
              <a:t>)/(M-1)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dirty="0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2105025"/>
            <a:ext cx="7315200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each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group of M-1 pages r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R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each page of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in S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for 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pairs of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tuples t</a:t>
            </a:r>
            <a:r>
              <a:rPr lang="en-US" baseline="-250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r, 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in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		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and 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join </a:t>
            </a:r>
            <a:r>
              <a:rPr lang="en-US" u="sng" dirty="0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output (t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1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900237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V(M, N, P);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N=?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6766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P=?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914400" y="31194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4419600" y="31194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457200" y="26622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</p:spTree>
    <p:extLst>
      <p:ext uri="{BB962C8B-B14F-4D97-AF65-F5344CB8AC3E}">
        <p14:creationId xmlns:p14="http://schemas.microsoft.com/office/powerpoint/2010/main" val="4689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1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900237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V(M, N, P);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N=?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6766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*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P=?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914400" y="31194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4419600" y="31194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457200" y="26622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2" name="Rounded Rectangle 9"/>
          <p:cNvSpPr>
            <a:spLocks noChangeArrowheads="1"/>
          </p:cNvSpPr>
          <p:nvPr/>
        </p:nvSpPr>
        <p:spPr bwMode="auto">
          <a:xfrm>
            <a:off x="1371600" y="54102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</p:spTree>
    <p:extLst>
      <p:ext uri="{BB962C8B-B14F-4D97-AF65-F5344CB8AC3E}">
        <p14:creationId xmlns:p14="http://schemas.microsoft.com/office/powerpoint/2010/main" val="110056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1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900237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1988946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N=?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99063" y="3676650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P=?</a:t>
            </a:r>
          </a:p>
        </p:txBody>
      </p:sp>
      <p:sp>
        <p:nvSpPr>
          <p:cNvPr id="52231" name="TextBox 6"/>
          <p:cNvSpPr txBox="1">
            <a:spLocks noChangeArrowheads="1"/>
          </p:cNvSpPr>
          <p:nvPr/>
        </p:nvSpPr>
        <p:spPr bwMode="auto">
          <a:xfrm>
            <a:off x="914400" y="3119438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2232" name="TextBox 7"/>
          <p:cNvSpPr txBox="1">
            <a:spLocks noChangeArrowheads="1"/>
          </p:cNvSpPr>
          <p:nvPr/>
        </p:nvSpPr>
        <p:spPr bwMode="auto">
          <a:xfrm>
            <a:off x="4419600" y="3119438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457200" y="2662238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2234" name="Rounded Rectangle 9"/>
          <p:cNvSpPr>
            <a:spLocks noChangeArrowheads="1"/>
          </p:cNvSpPr>
          <p:nvPr/>
        </p:nvSpPr>
        <p:spPr bwMode="auto">
          <a:xfrm>
            <a:off x="1069975" y="5448300"/>
            <a:ext cx="6829789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 V(N) and V(P) (hash tables or B-trees)</a:t>
            </a:r>
          </a:p>
        </p:txBody>
      </p:sp>
    </p:spTree>
    <p:extLst>
      <p:ext uri="{BB962C8B-B14F-4D97-AF65-F5344CB8AC3E}">
        <p14:creationId xmlns:p14="http://schemas.microsoft.com/office/powerpoint/2010/main" val="9729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2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586163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1263" y="3605213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P=?</a:t>
            </a:r>
          </a:p>
        </p:txBody>
      </p:sp>
      <p:sp>
        <p:nvSpPr>
          <p:cNvPr id="53255" name="TextBox 6"/>
          <p:cNvSpPr txBox="1">
            <a:spLocks noChangeArrowheads="1"/>
          </p:cNvSpPr>
          <p:nvPr/>
        </p:nvSpPr>
        <p:spPr bwMode="auto">
          <a:xfrm>
            <a:off x="457200" y="3048001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3256" name="TextBox 7"/>
          <p:cNvSpPr txBox="1">
            <a:spLocks noChangeArrowheads="1"/>
          </p:cNvSpPr>
          <p:nvPr/>
        </p:nvSpPr>
        <p:spPr bwMode="auto">
          <a:xfrm>
            <a:off x="3683961" y="3048001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3257" name="TextBox 8"/>
          <p:cNvSpPr txBox="1">
            <a:spLocks noChangeArrowheads="1"/>
          </p:cNvSpPr>
          <p:nvPr/>
        </p:nvSpPr>
        <p:spPr bwMode="auto">
          <a:xfrm>
            <a:off x="457200" y="2590801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53258" name="Rounded Rectangle 9"/>
          <p:cNvSpPr>
            <a:spLocks noChangeArrowheads="1"/>
          </p:cNvSpPr>
          <p:nvPr/>
        </p:nvSpPr>
        <p:spPr bwMode="auto">
          <a:xfrm>
            <a:off x="1371600" y="5410200"/>
            <a:ext cx="271104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What indexes ?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586163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3260" name="TextBox 11"/>
          <p:cNvSpPr txBox="1">
            <a:spLocks noChangeArrowheads="1"/>
          </p:cNvSpPr>
          <p:nvPr/>
        </p:nvSpPr>
        <p:spPr bwMode="auto">
          <a:xfrm>
            <a:off x="6370849" y="3052763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</p:spTree>
    <p:extLst>
      <p:ext uri="{BB962C8B-B14F-4D97-AF65-F5344CB8AC3E}">
        <p14:creationId xmlns:p14="http://schemas.microsoft.com/office/powerpoint/2010/main" val="20175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Index Selection Problem 2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2963" y="1828800"/>
            <a:ext cx="170641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/>
              <a:t>V(M, N, P);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8600" y="3586163"/>
            <a:ext cx="324665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N&gt;? and N&lt;?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1263" y="3605213"/>
            <a:ext cx="197196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/>
              <a:t> *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/>
              <a:t> P=?</a:t>
            </a:r>
          </a:p>
        </p:txBody>
      </p:sp>
      <p:sp>
        <p:nvSpPr>
          <p:cNvPr id="53255" name="TextBox 6"/>
          <p:cNvSpPr txBox="1">
            <a:spLocks noChangeArrowheads="1"/>
          </p:cNvSpPr>
          <p:nvPr/>
        </p:nvSpPr>
        <p:spPr bwMode="auto">
          <a:xfrm>
            <a:off x="457200" y="3048001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53256" name="TextBox 7"/>
          <p:cNvSpPr txBox="1">
            <a:spLocks noChangeArrowheads="1"/>
          </p:cNvSpPr>
          <p:nvPr/>
        </p:nvSpPr>
        <p:spPr bwMode="auto">
          <a:xfrm>
            <a:off x="3683961" y="3048001"/>
            <a:ext cx="1878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 queries:</a:t>
            </a:r>
          </a:p>
        </p:txBody>
      </p:sp>
      <p:sp>
        <p:nvSpPr>
          <p:cNvPr id="53257" name="TextBox 8"/>
          <p:cNvSpPr txBox="1">
            <a:spLocks noChangeArrowheads="1"/>
          </p:cNvSpPr>
          <p:nvPr/>
        </p:nvSpPr>
        <p:spPr bwMode="auto">
          <a:xfrm>
            <a:off x="457200" y="2590801"/>
            <a:ext cx="2995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Your workload is this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4613" y="3586163"/>
            <a:ext cx="252244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INSERT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INTO</a:t>
            </a:r>
            <a:r>
              <a:rPr lang="en-US" dirty="0"/>
              <a:t>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(?, ?, ?)</a:t>
            </a:r>
          </a:p>
        </p:txBody>
      </p:sp>
      <p:sp>
        <p:nvSpPr>
          <p:cNvPr id="53260" name="TextBox 11"/>
          <p:cNvSpPr txBox="1">
            <a:spLocks noChangeArrowheads="1"/>
          </p:cNvSpPr>
          <p:nvPr/>
        </p:nvSpPr>
        <p:spPr bwMode="auto">
          <a:xfrm>
            <a:off x="6370849" y="3052763"/>
            <a:ext cx="2392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100000 queries:</a:t>
            </a:r>
          </a:p>
        </p:txBody>
      </p:sp>
      <p:sp>
        <p:nvSpPr>
          <p:cNvPr id="14" name="Rounded Rectangle 12"/>
          <p:cNvSpPr>
            <a:spLocks noChangeArrowheads="1"/>
          </p:cNvSpPr>
          <p:nvPr/>
        </p:nvSpPr>
        <p:spPr bwMode="auto">
          <a:xfrm>
            <a:off x="376645" y="5410200"/>
            <a:ext cx="8386355" cy="5788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prstClr val="black"/>
                </a:solidFill>
                <a:cs typeface="Arial"/>
              </a:rPr>
              <a:t>A:  definitely V(N) (must B-tree); unsure about  V(P)</a:t>
            </a:r>
          </a:p>
        </p:txBody>
      </p:sp>
    </p:spTree>
    <p:extLst>
      <p:ext uri="{BB962C8B-B14F-4D97-AF65-F5344CB8AC3E}">
        <p14:creationId xmlns:p14="http://schemas.microsoft.com/office/powerpoint/2010/main" val="17716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101050</TotalTime>
  <Words>2250</Words>
  <Application>Microsoft Macintosh PowerPoint</Application>
  <PresentationFormat>On-screen Show (4:3)</PresentationFormat>
  <Paragraphs>748</Paragraphs>
  <Slides>49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 Black</vt:lpstr>
      <vt:lpstr>Arial Unicode MS</vt:lpstr>
      <vt:lpstr>Calibri</vt:lpstr>
      <vt:lpstr>Consolas</vt:lpstr>
      <vt:lpstr>Mangal</vt:lpstr>
      <vt:lpstr>ＭＳ Ｐゴシック</vt:lpstr>
      <vt:lpstr>Symbol</vt:lpstr>
      <vt:lpstr>Arial</vt:lpstr>
      <vt:lpstr>Essential</vt:lpstr>
      <vt:lpstr>Cse 344</vt:lpstr>
      <vt:lpstr>Administrivia</vt:lpstr>
      <vt:lpstr>Which Indexes?</vt:lpstr>
      <vt:lpstr>Index Selection: Which Search Key</vt:lpstr>
      <vt:lpstr>The Index Selection Problem 1</vt:lpstr>
      <vt:lpstr>The Index Selection Problem 1</vt:lpstr>
      <vt:lpstr>The Index Selection Problem 1</vt:lpstr>
      <vt:lpstr>The Index Selection Problem 2</vt:lpstr>
      <vt:lpstr>The Index Selection Problem 2</vt:lpstr>
      <vt:lpstr>The Index Selection Problem 3</vt:lpstr>
      <vt:lpstr>The Index Selection Problem 3</vt:lpstr>
      <vt:lpstr>The Index Selection Problem 4</vt:lpstr>
      <vt:lpstr>The Index Selection Problem 4</vt:lpstr>
      <vt:lpstr>Two typical kinds of queries</vt:lpstr>
      <vt:lpstr>Basic Index Selection Guidelines</vt:lpstr>
      <vt:lpstr>To Cluster or Not</vt:lpstr>
      <vt:lpstr>PowerPoint Presentation</vt:lpstr>
      <vt:lpstr>PowerPoint Presentation</vt:lpstr>
      <vt:lpstr>PowerPoint Presentation</vt:lpstr>
      <vt:lpstr>PowerPoint Presentation</vt:lpstr>
      <vt:lpstr>Choosing Index is Not Enough</vt:lpstr>
      <vt:lpstr>Cost Parameters</vt:lpstr>
      <vt:lpstr>Cost Parameters</vt:lpstr>
      <vt:lpstr>Cost Parameters</vt:lpstr>
      <vt:lpstr>Selectivity Factors for Conditions</vt:lpstr>
      <vt:lpstr>Cost of Reading Data From Disk</vt:lpstr>
      <vt:lpstr>Index Based Selection</vt:lpstr>
      <vt:lpstr>Index Based Selection</vt:lpstr>
      <vt:lpstr>Index Based Selection</vt:lpstr>
      <vt:lpstr>Index Based Selection</vt:lpstr>
      <vt:lpstr>Index Based Selection</vt:lpstr>
      <vt:lpstr>Index Based Selection</vt:lpstr>
      <vt:lpstr>Outline</vt:lpstr>
      <vt:lpstr>Join Algorithms</vt:lpstr>
      <vt:lpstr>Hash Join</vt:lpstr>
      <vt:lpstr>Hash Join</vt:lpstr>
      <vt:lpstr>Hash Join Example</vt:lpstr>
      <vt:lpstr>Hash Join Example</vt:lpstr>
      <vt:lpstr>Hash Join Example</vt:lpstr>
      <vt:lpstr>Hash Join Example</vt:lpstr>
      <vt:lpstr>Hash Join Example</vt:lpstr>
      <vt:lpstr>Hash Join Example</vt:lpstr>
      <vt:lpstr>Nested Loop Joins</vt:lpstr>
      <vt:lpstr>Nested Loop Joins</vt:lpstr>
      <vt:lpstr>Page-at-a-time Refinement</vt:lpstr>
      <vt:lpstr>Page-at-a-time Refinement</vt:lpstr>
      <vt:lpstr>Page-at-a-time Refinement</vt:lpstr>
      <vt:lpstr>Page-at-a-time Refinement</vt:lpstr>
      <vt:lpstr>Block-Nested-Loop Refinement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322</cp:revision>
  <cp:lastPrinted>2018-02-14T22:12:47Z</cp:lastPrinted>
  <dcterms:created xsi:type="dcterms:W3CDTF">2017-03-27T18:12:41Z</dcterms:created>
  <dcterms:modified xsi:type="dcterms:W3CDTF">2018-05-05T03:32:59Z</dcterms:modified>
</cp:coreProperties>
</file>