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256" r:id="rId2"/>
    <p:sldId id="534" r:id="rId3"/>
    <p:sldId id="539" r:id="rId4"/>
    <p:sldId id="540" r:id="rId5"/>
    <p:sldId id="581" r:id="rId6"/>
    <p:sldId id="582" r:id="rId7"/>
    <p:sldId id="583" r:id="rId8"/>
    <p:sldId id="607" r:id="rId9"/>
    <p:sldId id="608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17" r:id="rId19"/>
    <p:sldId id="618" r:id="rId20"/>
    <p:sldId id="619" r:id="rId21"/>
    <p:sldId id="620" r:id="rId22"/>
    <p:sldId id="621" r:id="rId23"/>
    <p:sldId id="622" r:id="rId24"/>
    <p:sldId id="623" r:id="rId25"/>
    <p:sldId id="628" r:id="rId26"/>
    <p:sldId id="629" r:id="rId27"/>
    <p:sldId id="632" r:id="rId28"/>
    <p:sldId id="636" r:id="rId29"/>
    <p:sldId id="637" r:id="rId30"/>
    <p:sldId id="638" r:id="rId31"/>
    <p:sldId id="639" r:id="rId32"/>
    <p:sldId id="643" r:id="rId33"/>
    <p:sldId id="644" r:id="rId34"/>
    <p:sldId id="645" r:id="rId35"/>
    <p:sldId id="648" r:id="rId36"/>
    <p:sldId id="650" r:id="rId37"/>
    <p:sldId id="651" r:id="rId38"/>
    <p:sldId id="652" r:id="rId39"/>
    <p:sldId id="653" r:id="rId40"/>
    <p:sldId id="654" r:id="rId41"/>
    <p:sldId id="655" r:id="rId42"/>
    <p:sldId id="656" r:id="rId43"/>
    <p:sldId id="657" r:id="rId44"/>
    <p:sldId id="658" r:id="rId45"/>
    <p:sldId id="659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6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84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BD530-43E8-4B4E-B97D-CE6AEB198AB0}" type="slidenum">
              <a:rPr lang="en-US"/>
              <a:pPr/>
              <a:t>3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Analogy with sorting: we have decided</a:t>
            </a:r>
            <a:r>
              <a:rPr lang="en-US" baseline="0" dirty="0" smtClean="0"/>
              <a:t> the ordering of operations, and now we need to choose their implementation. For instance, </a:t>
            </a:r>
            <a:r>
              <a:rPr lang="en-US" dirty="0" smtClean="0"/>
              <a:t>there are many ways to implement sort.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15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Unique</a:t>
            </a:r>
            <a:r>
              <a:rPr lang="en-US" baseline="0" dirty="0" smtClean="0"/>
              <a:t> = duplicate index entries are not allowed, attempt to insert duplicate entry will result in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67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79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24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3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46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Stopped here fall 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04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0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2258C-F769-9C4F-B765-21E4796E57FA}" type="slidenum">
              <a:rPr lang="en-US"/>
              <a:pPr/>
              <a:t>5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some engines process tuples</a:t>
            </a:r>
            <a:r>
              <a:rPr lang="en-US" baseline="0" dirty="0" smtClean="0"/>
              <a:t> in batches rather than one at a time. Others process one at a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81569-A45E-D348-AEAA-84FED81EC4A8}" type="slidenum">
              <a:rPr lang="en-US"/>
              <a:pPr/>
              <a:t>6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4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DBMS decides how to map relations to OS</a:t>
            </a:r>
            <a:r>
              <a:rPr lang="en-US" baseline="0" dirty="0" smtClean="0"/>
              <a:t> </a:t>
            </a:r>
            <a:r>
              <a:rPr lang="en-US" dirty="0" smtClean="0"/>
              <a:t>files.</a:t>
            </a:r>
            <a:r>
              <a:rPr lang="en-US" baseline="0" dirty="0" smtClean="0"/>
              <a:t> DBMSs can also store data directly on disk, bypassing the OS. We won’t get into those details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9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this doesn’t speed up a sequential scan if the file data is organized by ID, but it allows fast access to an ID without having to scan the full </a:t>
            </a:r>
            <a:r>
              <a:rPr lang="en-US" dirty="0" smtClean="0"/>
              <a:t>table</a:t>
            </a:r>
          </a:p>
          <a:p>
            <a:endParaRPr lang="en-US" dirty="0" smtClean="0"/>
          </a:p>
          <a:p>
            <a:r>
              <a:rPr lang="en-US" dirty="0" err="1" smtClean="0"/>
              <a:t>Student_ID</a:t>
            </a:r>
            <a:r>
              <a:rPr lang="en-US" baseline="0" dirty="0" smtClean="0"/>
              <a:t> is the name of the index on the attribute </a:t>
            </a:r>
            <a:r>
              <a:rPr lang="en-US" baseline="0" dirty="0" err="1" smtClean="0"/>
              <a:t>Student.ID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6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0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this, explain Binary trees (they should know this from 311, but just as a refresher)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35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r>
              <a:rPr lang="en-US" baseline="0" dirty="0" smtClean="0"/>
              <a:t> for scanning ranges of tuples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6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9128A-07DC-674B-80BF-FB0000989988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>
            <a:prstTxWarp prst="textNoShape">
              <a:avLst/>
            </a:prstTxWarp>
          </a:bodyPr>
          <a:lstStyle/>
          <a:p>
            <a:pPr algn="r" defTabSz="909638">
              <a:spcBef>
                <a:spcPct val="0"/>
              </a:spcBef>
              <a:buFontTx/>
              <a:buNone/>
            </a:pPr>
            <a:r>
              <a:rPr lang="en-US" sz="1000" i="1" dirty="0">
                <a:solidFill>
                  <a:srgbClr val="000000"/>
                </a:solidFill>
                <a:latin typeface="Arial"/>
              </a:rPr>
              <a:t>12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-1588" y="8685213"/>
            <a:ext cx="297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-1588" y="-1588"/>
            <a:ext cx="297021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7" name="Rectangle 6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6" tIns="46079" rIns="92156" bIns="46079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8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Indexing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File </a:t>
            </a:r>
            <a:r>
              <a:rPr lang="en-US" dirty="0"/>
              <a:t>Types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 data file can be one of: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Heap file</a:t>
            </a:r>
            <a:endParaRPr lang="en-US" dirty="0" smtClean="0"/>
          </a:p>
          <a:p>
            <a:pPr lvl="1" eaLnBrk="1" hangingPunct="1"/>
            <a:r>
              <a:rPr lang="en-US" dirty="0" smtClean="0"/>
              <a:t>Unsorted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Sequential file</a:t>
            </a:r>
            <a:endParaRPr lang="en-US" dirty="0" smtClean="0"/>
          </a:p>
          <a:p>
            <a:pPr lvl="1" eaLnBrk="1" hangingPunct="1"/>
            <a:r>
              <a:rPr lang="en-US" dirty="0" smtClean="0"/>
              <a:t>Sorted according to some attribute(s) called </a:t>
            </a:r>
            <a:r>
              <a:rPr lang="en-US" i="1" u="sng" dirty="0" smtClean="0"/>
              <a:t>key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8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96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File </a:t>
            </a:r>
            <a:r>
              <a:rPr lang="en-US" dirty="0"/>
              <a:t>Types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 data file can be one of: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Heap file</a:t>
            </a:r>
            <a:endParaRPr lang="en-US" dirty="0" smtClean="0"/>
          </a:p>
          <a:p>
            <a:pPr lvl="1" eaLnBrk="1" hangingPunct="1"/>
            <a:r>
              <a:rPr lang="en-US" dirty="0" smtClean="0"/>
              <a:t>Unsorted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Sequential file</a:t>
            </a:r>
            <a:endParaRPr lang="en-US" dirty="0" smtClean="0"/>
          </a:p>
          <a:p>
            <a:pPr lvl="1" eaLnBrk="1" hangingPunct="1"/>
            <a:r>
              <a:rPr lang="en-US" dirty="0" smtClean="0"/>
              <a:t>Sorted according to some attribute(s) called </a:t>
            </a:r>
            <a:r>
              <a:rPr lang="en-US" i="1" u="sng" dirty="0" smtClean="0"/>
              <a:t>key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1E664-74FC-5941-AF98-3E5E9FA6876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8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729" y="4724400"/>
            <a:ext cx="9011451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</a:rPr>
              <a:t>Note: </a:t>
            </a:r>
            <a:r>
              <a:rPr lang="en-US" i="1" u="sng" dirty="0">
                <a:solidFill>
                  <a:prstClr val="black"/>
                </a:solidFill>
              </a:rPr>
              <a:t>key</a:t>
            </a:r>
            <a:r>
              <a:rPr lang="en-US" dirty="0">
                <a:solidFill>
                  <a:prstClr val="black"/>
                </a:solidFill>
              </a:rPr>
              <a:t> here means something different from primary key: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it </a:t>
            </a:r>
            <a:r>
              <a:rPr lang="en-US" dirty="0">
                <a:solidFill>
                  <a:prstClr val="black"/>
                </a:solidFill>
              </a:rPr>
              <a:t>just means that we order the file according to that attribute.  </a:t>
            </a: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>
                <a:solidFill>
                  <a:prstClr val="black"/>
                </a:solidFill>
              </a:rPr>
              <a:t>our example we ordered by </a:t>
            </a:r>
            <a:r>
              <a:rPr lang="en-US" b="1" dirty="0">
                <a:solidFill>
                  <a:prstClr val="black"/>
                </a:solidFill>
              </a:rPr>
              <a:t>ID</a:t>
            </a:r>
            <a:r>
              <a:rPr lang="en-US" dirty="0">
                <a:solidFill>
                  <a:prstClr val="black"/>
                </a:solidFill>
              </a:rPr>
              <a:t>.  Might as well order by </a:t>
            </a:r>
            <a:r>
              <a:rPr lang="en-US" b="1" dirty="0" err="1" smtClean="0">
                <a:solidFill>
                  <a:prstClr val="black"/>
                </a:solidFill>
              </a:rPr>
              <a:t>fName</a:t>
            </a:r>
            <a:r>
              <a:rPr lang="en-US" b="1" dirty="0" smtClean="0">
                <a:solidFill>
                  <a:prstClr val="black"/>
                </a:solidFill>
              </a:rPr>
              <a:t>, </a:t>
            </a:r>
            <a:br>
              <a:rPr lang="en-US" b="1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if </a:t>
            </a:r>
            <a:r>
              <a:rPr lang="en-US" dirty="0">
                <a:solidFill>
                  <a:prstClr val="black"/>
                </a:solidFill>
              </a:rPr>
              <a:t>that seems a better idea for the applications running </a:t>
            </a:r>
            <a:r>
              <a:rPr lang="en-US" dirty="0" smtClean="0">
                <a:solidFill>
                  <a:prstClr val="black"/>
                </a:solidFill>
              </a:rPr>
              <a:t>on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our </a:t>
            </a:r>
            <a:r>
              <a:rPr lang="en-US" dirty="0">
                <a:solidFill>
                  <a:prstClr val="black"/>
                </a:solidFill>
              </a:rPr>
              <a:t>database. </a:t>
            </a:r>
          </a:p>
        </p:txBody>
      </p:sp>
    </p:spTree>
    <p:extLst>
      <p:ext uri="{BB962C8B-B14F-4D97-AF65-F5344CB8AC3E}">
        <p14:creationId xmlns:p14="http://schemas.microsoft.com/office/powerpoint/2010/main" val="9684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An </a:t>
            </a:r>
            <a:r>
              <a:rPr lang="en-US" b="1" dirty="0" smtClean="0">
                <a:solidFill>
                  <a:srgbClr val="0000FF"/>
                </a:solidFill>
              </a:rPr>
              <a:t>additional </a:t>
            </a:r>
            <a:r>
              <a:rPr lang="en-US" dirty="0" smtClean="0">
                <a:solidFill>
                  <a:srgbClr val="0000FF"/>
                </a:solidFill>
              </a:rPr>
              <a:t>file, that allows fast access to records in the data file given a search key</a:t>
            </a:r>
          </a:p>
        </p:txBody>
      </p:sp>
    </p:spTree>
    <p:extLst>
      <p:ext uri="{BB962C8B-B14F-4D97-AF65-F5344CB8AC3E}">
        <p14:creationId xmlns:p14="http://schemas.microsoft.com/office/powerpoint/2010/main" val="2183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An </a:t>
            </a:r>
            <a:r>
              <a:rPr lang="en-US" b="1" dirty="0" smtClean="0">
                <a:solidFill>
                  <a:srgbClr val="0000FF"/>
                </a:solidFill>
              </a:rPr>
              <a:t>additional </a:t>
            </a:r>
            <a:r>
              <a:rPr lang="en-US" dirty="0" smtClean="0">
                <a:solidFill>
                  <a:srgbClr val="0000FF"/>
                </a:solidFill>
              </a:rPr>
              <a:t>file, that allows fast access to records in the data file given a search key</a:t>
            </a:r>
          </a:p>
          <a:p>
            <a:pPr eaLnBrk="1" hangingPunct="1"/>
            <a:r>
              <a:rPr lang="en-US" dirty="0" smtClean="0"/>
              <a:t>The index contains (key, value) pairs:</a:t>
            </a:r>
          </a:p>
          <a:p>
            <a:pPr lvl="1" eaLnBrk="1" hangingPunct="1"/>
            <a:r>
              <a:rPr lang="en-US" dirty="0" smtClean="0"/>
              <a:t>The key = an attribute value (e.g., student ID or name)</a:t>
            </a:r>
          </a:p>
          <a:p>
            <a:pPr lvl="1" eaLnBrk="1" hangingPunct="1"/>
            <a:r>
              <a:rPr lang="en-US" dirty="0" smtClean="0"/>
              <a:t>The value = a pointer to the record</a:t>
            </a:r>
          </a:p>
        </p:txBody>
      </p:sp>
    </p:spTree>
    <p:extLst>
      <p:ext uri="{BB962C8B-B14F-4D97-AF65-F5344CB8AC3E}">
        <p14:creationId xmlns:p14="http://schemas.microsoft.com/office/powerpoint/2010/main" val="20518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An </a:t>
            </a:r>
            <a:r>
              <a:rPr lang="en-US" b="1" dirty="0" smtClean="0">
                <a:solidFill>
                  <a:srgbClr val="0000FF"/>
                </a:solidFill>
              </a:rPr>
              <a:t>additional </a:t>
            </a:r>
            <a:r>
              <a:rPr lang="en-US" dirty="0" smtClean="0">
                <a:solidFill>
                  <a:srgbClr val="0000FF"/>
                </a:solidFill>
              </a:rPr>
              <a:t>file, that allows fast access to records in the data file given a search key</a:t>
            </a:r>
          </a:p>
          <a:p>
            <a:pPr eaLnBrk="1" hangingPunct="1"/>
            <a:r>
              <a:rPr lang="en-US" dirty="0" smtClean="0"/>
              <a:t>The index contains (key, value) pairs:</a:t>
            </a:r>
          </a:p>
          <a:p>
            <a:pPr lvl="1" eaLnBrk="1" hangingPunct="1"/>
            <a:r>
              <a:rPr lang="en-US" dirty="0" smtClean="0"/>
              <a:t>The key = an attribute value (e.g., student ID or name)</a:t>
            </a:r>
          </a:p>
          <a:p>
            <a:pPr lvl="1" eaLnBrk="1" hangingPunct="1"/>
            <a:r>
              <a:rPr lang="en-US" dirty="0" smtClean="0"/>
              <a:t>The value = a pointer to the record</a:t>
            </a:r>
          </a:p>
          <a:p>
            <a:pPr eaLnBrk="1" hangingPunct="1"/>
            <a:r>
              <a:rPr lang="en-US" dirty="0" smtClean="0"/>
              <a:t>Could have many indexes for one table</a:t>
            </a:r>
          </a:p>
        </p:txBody>
      </p:sp>
      <p:sp>
        <p:nvSpPr>
          <p:cNvPr id="20485" name="Rounded Rectangle 5"/>
          <p:cNvSpPr>
            <a:spLocks noChangeArrowheads="1"/>
          </p:cNvSpPr>
          <p:nvPr/>
        </p:nvSpPr>
        <p:spPr bwMode="auto">
          <a:xfrm>
            <a:off x="1066800" y="5105400"/>
            <a:ext cx="4992656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Key = means here search key</a:t>
            </a:r>
            <a:endParaRPr lang="en-US" sz="28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1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in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keys: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Primary key </a:t>
            </a:r>
            <a:r>
              <a:rPr lang="en-US" dirty="0" smtClean="0"/>
              <a:t>– uniquely identifies a tuple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Key of the sequential file</a:t>
            </a:r>
            <a:r>
              <a:rPr lang="en-US" dirty="0" smtClean="0"/>
              <a:t> – how the data file is sorted, if at all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ndex key </a:t>
            </a:r>
            <a:r>
              <a:rPr lang="en-US" dirty="0" smtClean="0"/>
              <a:t>– how the index is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1:</a:t>
            </a:r>
            <a:br>
              <a:rPr lang="en-US" dirty="0" smtClean="0"/>
            </a:br>
            <a:r>
              <a:rPr lang="en-US" dirty="0" smtClean="0"/>
              <a:t>Index on ID</a:t>
            </a:r>
            <a:endParaRPr lang="en-US" dirty="0"/>
          </a:p>
        </p:txBody>
      </p:sp>
      <p:graphicFrame>
        <p:nvGraphicFramePr>
          <p:cNvPr id="399364" name="Group 4"/>
          <p:cNvGraphicFramePr>
            <a:graphicFrameLocks noGrp="1"/>
          </p:cNvGraphicFramePr>
          <p:nvPr>
            <p:extLst/>
          </p:nvPr>
        </p:nvGraphicFramePr>
        <p:xfrm>
          <a:off x="1828800" y="2743200"/>
          <a:ext cx="914400" cy="19812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95"/>
          <p:cNvSpPr>
            <a:spLocks/>
          </p:cNvSpPr>
          <p:nvPr/>
        </p:nvSpPr>
        <p:spPr bwMode="auto">
          <a:xfrm rot="5399890" flipH="1">
            <a:off x="2171697" y="2261427"/>
            <a:ext cx="152400" cy="506313"/>
          </a:xfrm>
          <a:prstGeom prst="rightBrace">
            <a:avLst>
              <a:gd name="adj1" fmla="val 54167"/>
              <a:gd name="adj2" fmla="val 50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AutoShape 97"/>
          <p:cNvSpPr>
            <a:spLocks/>
          </p:cNvSpPr>
          <p:nvPr/>
        </p:nvSpPr>
        <p:spPr bwMode="auto">
          <a:xfrm rot="5399890" flipH="1">
            <a:off x="5638003" y="2093463"/>
            <a:ext cx="152400" cy="537567"/>
          </a:xfrm>
          <a:prstGeom prst="rightBrace">
            <a:avLst>
              <a:gd name="adj1" fmla="val 158420"/>
              <a:gd name="adj2" fmla="val 50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 flipH="1">
            <a:off x="4419600" y="1905000"/>
            <a:ext cx="223676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algn="r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Data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File </a:t>
            </a:r>
            <a:r>
              <a:rPr lang="en-US" sz="2000" b="1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</a:t>
            </a:r>
            <a:endParaRPr lang="en-US" sz="2000" b="1" dirty="0">
              <a:solidFill>
                <a:prstClr val="black"/>
              </a:solidFill>
              <a:latin typeface="Arial"/>
              <a:ea typeface="Osaka" charset="-128"/>
              <a:cs typeface="Arial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29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38"/>
          <p:cNvGraphicFramePr>
            <a:graphicFrameLocks noGrp="1"/>
          </p:cNvGraphicFramePr>
          <p:nvPr>
            <p:extLst/>
          </p:nvPr>
        </p:nvGraphicFramePr>
        <p:xfrm>
          <a:off x="4267200" y="2590800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49"/>
          <p:cNvGraphicFramePr>
            <a:graphicFrameLocks noGrp="1"/>
          </p:cNvGraphicFramePr>
          <p:nvPr>
            <p:extLst/>
          </p:nvPr>
        </p:nvGraphicFramePr>
        <p:xfrm>
          <a:off x="4267200" y="32765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Group 60"/>
          <p:cNvGraphicFramePr>
            <a:graphicFrameLocks noGrp="1"/>
          </p:cNvGraphicFramePr>
          <p:nvPr>
            <p:extLst/>
          </p:nvPr>
        </p:nvGraphicFramePr>
        <p:xfrm>
          <a:off x="4267200" y="39623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71"/>
          <p:cNvGraphicFramePr>
            <a:graphicFrameLocks noGrp="1"/>
          </p:cNvGraphicFramePr>
          <p:nvPr>
            <p:extLst/>
          </p:nvPr>
        </p:nvGraphicFramePr>
        <p:xfrm>
          <a:off x="4267200" y="46481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Group 4"/>
          <p:cNvGraphicFramePr>
            <a:graphicFrameLocks noGrp="1"/>
          </p:cNvGraphicFramePr>
          <p:nvPr>
            <p:extLst/>
          </p:nvPr>
        </p:nvGraphicFramePr>
        <p:xfrm>
          <a:off x="1828800" y="4800600"/>
          <a:ext cx="914400" cy="19812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84"/>
          <p:cNvSpPr>
            <a:spLocks noChangeShapeType="1"/>
          </p:cNvSpPr>
          <p:nvPr/>
        </p:nvSpPr>
        <p:spPr bwMode="auto">
          <a:xfrm flipV="1">
            <a:off x="2514600" y="27432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6" name="Line 84"/>
          <p:cNvSpPr>
            <a:spLocks noChangeShapeType="1"/>
          </p:cNvSpPr>
          <p:nvPr/>
        </p:nvSpPr>
        <p:spPr bwMode="auto">
          <a:xfrm flipV="1">
            <a:off x="2514600" y="30480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Line 84"/>
          <p:cNvSpPr>
            <a:spLocks noChangeShapeType="1"/>
          </p:cNvSpPr>
          <p:nvPr/>
        </p:nvSpPr>
        <p:spPr bwMode="auto">
          <a:xfrm>
            <a:off x="2514600" y="3352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8" name="Line 84"/>
          <p:cNvSpPr>
            <a:spLocks noChangeShapeType="1"/>
          </p:cNvSpPr>
          <p:nvPr/>
        </p:nvSpPr>
        <p:spPr bwMode="auto">
          <a:xfrm>
            <a:off x="2514600" y="35814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" name="Rectangle 96"/>
          <p:cNvSpPr>
            <a:spLocks noChangeArrowheads="1"/>
          </p:cNvSpPr>
          <p:nvPr/>
        </p:nvSpPr>
        <p:spPr bwMode="auto">
          <a:xfrm flipH="1">
            <a:off x="240236" y="1981200"/>
            <a:ext cx="3947089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Index 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Student_ID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 on 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Student.ID</a:t>
            </a:r>
            <a:endParaRPr lang="en-US" sz="2000" b="1" dirty="0">
              <a:solidFill>
                <a:prstClr val="black"/>
              </a:solidFill>
              <a:latin typeface="Arial"/>
              <a:ea typeface="Osaka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0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35" grpId="0" animBg="1"/>
      <p:bldP spid="36" grpId="0" animBg="1"/>
      <p:bldP spid="37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2:</a:t>
            </a:r>
            <a:br>
              <a:rPr lang="en-US" dirty="0" smtClean="0"/>
            </a:br>
            <a:r>
              <a:rPr lang="en-US" dirty="0" smtClean="0"/>
              <a:t>Index on </a:t>
            </a:r>
            <a:r>
              <a:rPr lang="en-US" dirty="0" err="1" smtClean="0"/>
              <a:t>fName</a:t>
            </a:r>
            <a:endParaRPr lang="en-US" dirty="0"/>
          </a:p>
        </p:txBody>
      </p:sp>
      <p:sp>
        <p:nvSpPr>
          <p:cNvPr id="23635" name="Line 82"/>
          <p:cNvSpPr>
            <a:spLocks noChangeShapeType="1"/>
          </p:cNvSpPr>
          <p:nvPr/>
        </p:nvSpPr>
        <p:spPr bwMode="auto">
          <a:xfrm>
            <a:off x="2514600" y="2895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636" name="Line 83"/>
          <p:cNvSpPr>
            <a:spLocks noChangeShapeType="1"/>
          </p:cNvSpPr>
          <p:nvPr/>
        </p:nvSpPr>
        <p:spPr bwMode="auto">
          <a:xfrm>
            <a:off x="2514600" y="3124200"/>
            <a:ext cx="1676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637" name="Line 84"/>
          <p:cNvSpPr>
            <a:spLocks noChangeShapeType="1"/>
          </p:cNvSpPr>
          <p:nvPr/>
        </p:nvSpPr>
        <p:spPr bwMode="auto">
          <a:xfrm flipV="1">
            <a:off x="25146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638" name="Line 85"/>
          <p:cNvSpPr>
            <a:spLocks noChangeShapeType="1"/>
          </p:cNvSpPr>
          <p:nvPr/>
        </p:nvSpPr>
        <p:spPr bwMode="auto">
          <a:xfrm>
            <a:off x="2514600" y="3657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642" name="Line 89"/>
          <p:cNvSpPr>
            <a:spLocks noChangeShapeType="1"/>
          </p:cNvSpPr>
          <p:nvPr/>
        </p:nvSpPr>
        <p:spPr bwMode="auto">
          <a:xfrm flipV="1">
            <a:off x="2514600" y="37338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AutoShape 95"/>
          <p:cNvSpPr>
            <a:spLocks/>
          </p:cNvSpPr>
          <p:nvPr/>
        </p:nvSpPr>
        <p:spPr bwMode="auto">
          <a:xfrm rot="5399890" flipH="1">
            <a:off x="2171697" y="2261427"/>
            <a:ext cx="152400" cy="506313"/>
          </a:xfrm>
          <a:prstGeom prst="rightBrace">
            <a:avLst>
              <a:gd name="adj1" fmla="val 54167"/>
              <a:gd name="adj2" fmla="val 50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" name="Rectangle 96"/>
          <p:cNvSpPr>
            <a:spLocks noChangeArrowheads="1"/>
          </p:cNvSpPr>
          <p:nvPr/>
        </p:nvSpPr>
        <p:spPr bwMode="auto">
          <a:xfrm flipH="1">
            <a:off x="685800" y="1676400"/>
            <a:ext cx="2764499" cy="65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Index 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Student_fName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 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on 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Student.fName</a:t>
            </a:r>
            <a:endParaRPr lang="en-US" sz="2000" b="1" dirty="0">
              <a:solidFill>
                <a:prstClr val="black"/>
              </a:solidFill>
              <a:latin typeface="Arial"/>
              <a:ea typeface="Osaka" charset="-128"/>
              <a:cs typeface="Arial"/>
            </a:endParaRPr>
          </a:p>
        </p:txBody>
      </p:sp>
      <p:sp>
        <p:nvSpPr>
          <p:cNvPr id="22" name="AutoShape 97"/>
          <p:cNvSpPr>
            <a:spLocks/>
          </p:cNvSpPr>
          <p:nvPr/>
        </p:nvSpPr>
        <p:spPr bwMode="auto">
          <a:xfrm rot="5399890" flipH="1">
            <a:off x="5638003" y="2093463"/>
            <a:ext cx="152400" cy="537567"/>
          </a:xfrm>
          <a:prstGeom prst="rightBrace">
            <a:avLst>
              <a:gd name="adj1" fmla="val 158420"/>
              <a:gd name="adj2" fmla="val 50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29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4"/>
          <p:cNvGraphicFramePr>
            <a:graphicFrameLocks noGrp="1"/>
          </p:cNvGraphicFramePr>
          <p:nvPr>
            <p:extLst/>
          </p:nvPr>
        </p:nvGraphicFramePr>
        <p:xfrm>
          <a:off x="1828800" y="2743200"/>
          <a:ext cx="914400" cy="19812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Bob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Cho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4"/>
          <p:cNvGraphicFramePr>
            <a:graphicFrameLocks noGrp="1"/>
          </p:cNvGraphicFramePr>
          <p:nvPr>
            <p:extLst/>
          </p:nvPr>
        </p:nvGraphicFramePr>
        <p:xfrm>
          <a:off x="1828800" y="4800600"/>
          <a:ext cx="914400" cy="19812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Group 38"/>
          <p:cNvGraphicFramePr>
            <a:graphicFrameLocks noGrp="1"/>
          </p:cNvGraphicFramePr>
          <p:nvPr>
            <p:extLst/>
          </p:nvPr>
        </p:nvGraphicFramePr>
        <p:xfrm>
          <a:off x="4267200" y="2590800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49"/>
          <p:cNvGraphicFramePr>
            <a:graphicFrameLocks noGrp="1"/>
          </p:cNvGraphicFramePr>
          <p:nvPr>
            <p:extLst/>
          </p:nvPr>
        </p:nvGraphicFramePr>
        <p:xfrm>
          <a:off x="4267200" y="32765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Group 60"/>
          <p:cNvGraphicFramePr>
            <a:graphicFrameLocks noGrp="1"/>
          </p:cNvGraphicFramePr>
          <p:nvPr>
            <p:extLst/>
          </p:nvPr>
        </p:nvGraphicFramePr>
        <p:xfrm>
          <a:off x="4267200" y="39623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71"/>
          <p:cNvGraphicFramePr>
            <a:graphicFrameLocks noGrp="1"/>
          </p:cNvGraphicFramePr>
          <p:nvPr>
            <p:extLst/>
          </p:nvPr>
        </p:nvGraphicFramePr>
        <p:xfrm>
          <a:off x="4267200" y="46481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Line 89"/>
          <p:cNvSpPr>
            <a:spLocks noChangeShapeType="1"/>
          </p:cNvSpPr>
          <p:nvPr/>
        </p:nvSpPr>
        <p:spPr bwMode="auto">
          <a:xfrm flipV="1">
            <a:off x="2514600" y="2743200"/>
            <a:ext cx="1676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Rectangle 98"/>
          <p:cNvSpPr>
            <a:spLocks noChangeArrowheads="1"/>
          </p:cNvSpPr>
          <p:nvPr/>
        </p:nvSpPr>
        <p:spPr bwMode="auto">
          <a:xfrm flipH="1">
            <a:off x="4419600" y="1905000"/>
            <a:ext cx="223676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algn="r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Data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File </a:t>
            </a:r>
            <a:r>
              <a:rPr lang="en-US" sz="2000" b="1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</a:t>
            </a:r>
            <a:endParaRPr lang="en-US" sz="2000" b="1" dirty="0">
              <a:solidFill>
                <a:prstClr val="black"/>
              </a:solidFill>
              <a:latin typeface="Arial"/>
              <a:ea typeface="Osaka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2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need a way to represent indexes after loading into memory so that they can be used</a:t>
            </a:r>
          </a:p>
          <a:p>
            <a:pPr marL="0" indent="0">
              <a:buNone/>
            </a:pPr>
            <a:r>
              <a:rPr lang="en-US" dirty="0" smtClean="0"/>
              <a:t>Several ways to do this:</a:t>
            </a:r>
          </a:p>
          <a:p>
            <a:r>
              <a:rPr lang="en-US" dirty="0" smtClean="0"/>
              <a:t>Hash table</a:t>
            </a:r>
          </a:p>
          <a:p>
            <a:r>
              <a:rPr lang="en-US" dirty="0" smtClean="0"/>
              <a:t>B+ trees – most popular</a:t>
            </a:r>
          </a:p>
          <a:p>
            <a:pPr lvl="1"/>
            <a:r>
              <a:rPr lang="en-US" dirty="0" smtClean="0"/>
              <a:t>They are search trees, but they are not binary instead have higher </a:t>
            </a:r>
            <a:r>
              <a:rPr lang="en-US" dirty="0" err="1" smtClean="0"/>
              <a:t>fanout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ill discuss them briefly next</a:t>
            </a:r>
            <a:endParaRPr lang="en-US" dirty="0"/>
          </a:p>
          <a:p>
            <a:r>
              <a:rPr lang="en-US" dirty="0" smtClean="0"/>
              <a:t>Specialized indexes: bit maps, R-trees, inverted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609575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Hash table example</a:t>
            </a:r>
            <a:endParaRPr lang="en-US" dirty="0"/>
          </a:p>
        </p:txBody>
      </p:sp>
      <p:graphicFrame>
        <p:nvGraphicFramePr>
          <p:cNvPr id="399364" name="Group 4"/>
          <p:cNvGraphicFramePr>
            <a:graphicFrameLocks noGrp="1"/>
          </p:cNvGraphicFramePr>
          <p:nvPr>
            <p:extLst/>
          </p:nvPr>
        </p:nvGraphicFramePr>
        <p:xfrm>
          <a:off x="1828800" y="2743200"/>
          <a:ext cx="914400" cy="24765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95"/>
          <p:cNvSpPr>
            <a:spLocks/>
          </p:cNvSpPr>
          <p:nvPr/>
        </p:nvSpPr>
        <p:spPr bwMode="auto">
          <a:xfrm rot="5399890" flipH="1">
            <a:off x="2171697" y="2261427"/>
            <a:ext cx="152400" cy="506313"/>
          </a:xfrm>
          <a:prstGeom prst="rightBrace">
            <a:avLst>
              <a:gd name="adj1" fmla="val 54167"/>
              <a:gd name="adj2" fmla="val 50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AutoShape 97"/>
          <p:cNvSpPr>
            <a:spLocks/>
          </p:cNvSpPr>
          <p:nvPr/>
        </p:nvSpPr>
        <p:spPr bwMode="auto">
          <a:xfrm rot="5399890" flipH="1">
            <a:off x="5638003" y="2093463"/>
            <a:ext cx="152400" cy="537567"/>
          </a:xfrm>
          <a:prstGeom prst="rightBrace">
            <a:avLst>
              <a:gd name="adj1" fmla="val 158420"/>
              <a:gd name="adj2" fmla="val 50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 flipH="1">
            <a:off x="4419600" y="1905000"/>
            <a:ext cx="223676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algn="r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Data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File </a:t>
            </a:r>
            <a:r>
              <a:rPr lang="en-US" sz="2000" b="1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</a:t>
            </a:r>
            <a:endParaRPr lang="en-US" sz="2000" b="1" dirty="0">
              <a:solidFill>
                <a:prstClr val="black"/>
              </a:solidFill>
              <a:latin typeface="Arial"/>
              <a:ea typeface="Osaka" charset="-128"/>
              <a:cs typeface="Arial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29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38"/>
          <p:cNvGraphicFramePr>
            <a:graphicFrameLocks noGrp="1"/>
          </p:cNvGraphicFramePr>
          <p:nvPr>
            <p:extLst/>
          </p:nvPr>
        </p:nvGraphicFramePr>
        <p:xfrm>
          <a:off x="4267200" y="2590800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49"/>
          <p:cNvGraphicFramePr>
            <a:graphicFrameLocks noGrp="1"/>
          </p:cNvGraphicFramePr>
          <p:nvPr>
            <p:extLst/>
          </p:nvPr>
        </p:nvGraphicFramePr>
        <p:xfrm>
          <a:off x="4267200" y="32765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Group 60"/>
          <p:cNvGraphicFramePr>
            <a:graphicFrameLocks noGrp="1"/>
          </p:cNvGraphicFramePr>
          <p:nvPr>
            <p:extLst/>
          </p:nvPr>
        </p:nvGraphicFramePr>
        <p:xfrm>
          <a:off x="4267200" y="39623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71"/>
          <p:cNvGraphicFramePr>
            <a:graphicFrameLocks noGrp="1"/>
          </p:cNvGraphicFramePr>
          <p:nvPr>
            <p:extLst/>
          </p:nvPr>
        </p:nvGraphicFramePr>
        <p:xfrm>
          <a:off x="4267200" y="46481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84"/>
          <p:cNvSpPr>
            <a:spLocks noChangeShapeType="1"/>
          </p:cNvSpPr>
          <p:nvPr/>
        </p:nvSpPr>
        <p:spPr bwMode="auto">
          <a:xfrm flipV="1">
            <a:off x="2514600" y="27432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6" name="Line 84"/>
          <p:cNvSpPr>
            <a:spLocks noChangeShapeType="1"/>
          </p:cNvSpPr>
          <p:nvPr/>
        </p:nvSpPr>
        <p:spPr bwMode="auto">
          <a:xfrm flipV="1">
            <a:off x="2514600" y="30480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Line 84"/>
          <p:cNvSpPr>
            <a:spLocks noChangeShapeType="1"/>
          </p:cNvSpPr>
          <p:nvPr/>
        </p:nvSpPr>
        <p:spPr bwMode="auto">
          <a:xfrm>
            <a:off x="2514600" y="3352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8" name="Line 84"/>
          <p:cNvSpPr>
            <a:spLocks noChangeShapeType="1"/>
          </p:cNvSpPr>
          <p:nvPr/>
        </p:nvSpPr>
        <p:spPr bwMode="auto">
          <a:xfrm>
            <a:off x="2514600" y="35814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0" name="Rectangle 96"/>
          <p:cNvSpPr>
            <a:spLocks noChangeArrowheads="1"/>
          </p:cNvSpPr>
          <p:nvPr/>
        </p:nvSpPr>
        <p:spPr bwMode="auto">
          <a:xfrm flipH="1">
            <a:off x="240236" y="1981200"/>
            <a:ext cx="3947089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Index 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Student_ID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 on 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  <a:ea typeface="Osaka" charset="-128"/>
                <a:cs typeface="Arial"/>
              </a:rPr>
              <a:t>Student.ID</a:t>
            </a:r>
            <a:endParaRPr lang="en-US" sz="2000" b="1" dirty="0">
              <a:solidFill>
                <a:prstClr val="black"/>
              </a:solidFill>
              <a:latin typeface="Arial"/>
              <a:ea typeface="Osaka" charset="-128"/>
              <a:cs typeface="Arial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1651359" y="5386463"/>
            <a:ext cx="166757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srgbClr val="00B0F0"/>
                </a:solidFill>
                <a:latin typeface="Arial" charset="0"/>
              </a:rPr>
              <a:t>Index File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srgbClr val="00B0F0"/>
                </a:solidFill>
                <a:latin typeface="Arial" charset="0"/>
              </a:rPr>
              <a:t>(preferably</a:t>
            </a:r>
            <a:br>
              <a:rPr lang="en-US" sz="1600" b="1" dirty="0" smtClean="0">
                <a:solidFill>
                  <a:srgbClr val="00B0F0"/>
                </a:solidFill>
                <a:latin typeface="Arial" charset="0"/>
              </a:rPr>
            </a:br>
            <a:r>
              <a:rPr lang="en-US" sz="1600" b="1" dirty="0" smtClean="0">
                <a:solidFill>
                  <a:srgbClr val="00B0F0"/>
                </a:solidFill>
                <a:latin typeface="Arial" charset="0"/>
              </a:rPr>
              <a:t>in memory)</a:t>
            </a:r>
            <a:endParaRPr lang="en-US" sz="1200" b="1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4" name="Rectangle 65"/>
          <p:cNvSpPr>
            <a:spLocks noChangeArrowheads="1"/>
          </p:cNvSpPr>
          <p:nvPr/>
        </p:nvSpPr>
        <p:spPr bwMode="auto">
          <a:xfrm>
            <a:off x="3729037" y="5410200"/>
            <a:ext cx="107632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srgbClr val="2C7C9F"/>
                </a:solidFill>
                <a:latin typeface="Arial" charset="0"/>
              </a:rPr>
              <a:t>Data file</a:t>
            </a:r>
            <a:r>
              <a:rPr lang="en-US" sz="1600" b="1" dirty="0">
                <a:solidFill>
                  <a:srgbClr val="2C7C9F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2C7C9F"/>
                </a:solidFill>
                <a:latin typeface="Arial" charset="0"/>
              </a:rPr>
            </a:br>
            <a:r>
              <a:rPr lang="en-US" sz="1600" b="1" dirty="0" smtClean="0">
                <a:solidFill>
                  <a:srgbClr val="2C7C9F"/>
                </a:solidFill>
                <a:latin typeface="Arial" charset="0"/>
              </a:rPr>
              <a:t>(on disk)</a:t>
            </a:r>
            <a:endParaRPr lang="en-US" sz="1600" b="1" dirty="0">
              <a:solidFill>
                <a:srgbClr val="2C7C9F"/>
              </a:solidFill>
              <a:latin typeface="Arial" charset="0"/>
            </a:endParaRPr>
          </a:p>
        </p:txBody>
      </p:sp>
      <p:sp>
        <p:nvSpPr>
          <p:cNvPr id="25" name="Line 123"/>
          <p:cNvSpPr>
            <a:spLocks noChangeShapeType="1"/>
          </p:cNvSpPr>
          <p:nvPr/>
        </p:nvSpPr>
        <p:spPr bwMode="auto">
          <a:xfrm>
            <a:off x="3465992" y="2262824"/>
            <a:ext cx="0" cy="3293237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6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HW4 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OQ5 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HW5 Out 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SQL++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Home VM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AWS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Email if having trouble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B+ Tree</a:t>
            </a:r>
            <a:r>
              <a:rPr lang="en-US" dirty="0" smtClean="0"/>
              <a:t> Index by Example</a:t>
            </a:r>
            <a:endParaRPr lang="en-US" dirty="0"/>
          </a:p>
        </p:txBody>
      </p:sp>
      <p:graphicFrame>
        <p:nvGraphicFramePr>
          <p:cNvPr id="4116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95" name="Group 47"/>
          <p:cNvGraphicFramePr>
            <a:graphicFrameLocks noGrp="1"/>
          </p:cNvGraphicFramePr>
          <p:nvPr>
            <p:extLst/>
          </p:nvPr>
        </p:nvGraphicFramePr>
        <p:xfrm>
          <a:off x="4953000" y="3124200"/>
          <a:ext cx="2362201" cy="685800"/>
        </p:xfrm>
        <a:graphic>
          <a:graphicData uri="http://schemas.openxmlformats.org/drawingml/2006/table">
            <a:tbl>
              <a:tblPr/>
              <a:tblGrid>
                <a:gridCol w="330427"/>
                <a:gridCol w="272427"/>
                <a:gridCol w="275941"/>
                <a:gridCol w="274184"/>
                <a:gridCol w="330427"/>
                <a:gridCol w="275942"/>
                <a:gridCol w="272426"/>
                <a:gridCol w="330427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17" name="Group 69"/>
          <p:cNvGraphicFramePr>
            <a:graphicFrameLocks noGrp="1"/>
          </p:cNvGraphicFramePr>
          <p:nvPr>
            <p:extLst/>
          </p:nvPr>
        </p:nvGraphicFramePr>
        <p:xfrm>
          <a:off x="228600" y="4572000"/>
          <a:ext cx="1828801" cy="685800"/>
        </p:xfrm>
        <a:graphic>
          <a:graphicData uri="http://schemas.openxmlformats.org/drawingml/2006/table">
            <a:tbl>
              <a:tblPr/>
              <a:tblGrid>
                <a:gridCol w="255815"/>
                <a:gridCol w="212271"/>
                <a:gridCol w="212272"/>
                <a:gridCol w="212271"/>
                <a:gridCol w="255815"/>
                <a:gridCol w="212271"/>
                <a:gridCol w="212272"/>
                <a:gridCol w="255814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39" name="Group 91"/>
          <p:cNvGraphicFramePr>
            <a:graphicFrameLocks noGrp="1"/>
          </p:cNvGraphicFramePr>
          <p:nvPr>
            <p:extLst/>
          </p:nvPr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61" name="Group 113"/>
          <p:cNvGraphicFramePr>
            <a:graphicFrameLocks noGrp="1"/>
          </p:cNvGraphicFramePr>
          <p:nvPr>
            <p:extLst/>
          </p:nvPr>
        </p:nvGraphicFramePr>
        <p:xfrm>
          <a:off x="419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83" name="Group 135"/>
          <p:cNvGraphicFramePr>
            <a:graphicFrameLocks noGrp="1"/>
          </p:cNvGraphicFramePr>
          <p:nvPr>
            <p:extLst/>
          </p:nvPr>
        </p:nvGraphicFramePr>
        <p:xfrm>
          <a:off x="6172199" y="4572000"/>
          <a:ext cx="1828801" cy="685800"/>
        </p:xfrm>
        <a:graphic>
          <a:graphicData uri="http://schemas.openxmlformats.org/drawingml/2006/table">
            <a:tbl>
              <a:tblPr/>
              <a:tblGrid>
                <a:gridCol w="255815"/>
                <a:gridCol w="212271"/>
                <a:gridCol w="212272"/>
                <a:gridCol w="212271"/>
                <a:gridCol w="255815"/>
                <a:gridCol w="212271"/>
                <a:gridCol w="212272"/>
                <a:gridCol w="255814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0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1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2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3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4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5" name="Line 162"/>
          <p:cNvSpPr>
            <a:spLocks noChangeShapeType="1"/>
          </p:cNvSpPr>
          <p:nvPr/>
        </p:nvSpPr>
        <p:spPr bwMode="auto">
          <a:xfrm>
            <a:off x="5105400" y="3657600"/>
            <a:ext cx="1143000" cy="911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6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7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8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39" name="Line 166"/>
          <p:cNvSpPr>
            <a:spLocks noChangeShapeType="1"/>
          </p:cNvSpPr>
          <p:nvPr/>
        </p:nvSpPr>
        <p:spPr bwMode="auto">
          <a:xfrm>
            <a:off x="1981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40" name="Line 167"/>
          <p:cNvSpPr>
            <a:spLocks noChangeShapeType="1"/>
          </p:cNvSpPr>
          <p:nvPr/>
        </p:nvSpPr>
        <p:spPr bwMode="auto">
          <a:xfrm>
            <a:off x="3962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41" name="Line 168"/>
          <p:cNvSpPr>
            <a:spLocks noChangeShapeType="1"/>
          </p:cNvSpPr>
          <p:nvPr/>
        </p:nvSpPr>
        <p:spPr bwMode="auto">
          <a:xfrm>
            <a:off x="59436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42" name="Rectangle 169"/>
          <p:cNvSpPr>
            <a:spLocks noChangeArrowheads="1"/>
          </p:cNvSpPr>
          <p:nvPr/>
        </p:nvSpPr>
        <p:spPr bwMode="auto">
          <a:xfrm>
            <a:off x="603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28843" name="Rectangle 170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sp>
        <p:nvSpPr>
          <p:cNvPr id="28844" name="Rectangle 171"/>
          <p:cNvSpPr>
            <a:spLocks noChangeArrowheads="1"/>
          </p:cNvSpPr>
          <p:nvPr/>
        </p:nvSpPr>
        <p:spPr bwMode="auto">
          <a:xfrm>
            <a:off x="1669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18</a:t>
            </a:r>
          </a:p>
        </p:txBody>
      </p:sp>
      <p:sp>
        <p:nvSpPr>
          <p:cNvPr id="28845" name="Rectangle 172"/>
          <p:cNvSpPr>
            <a:spLocks noChangeArrowheads="1"/>
          </p:cNvSpPr>
          <p:nvPr/>
        </p:nvSpPr>
        <p:spPr bwMode="auto">
          <a:xfrm>
            <a:off x="2279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20</a:t>
            </a:r>
          </a:p>
        </p:txBody>
      </p:sp>
      <p:sp>
        <p:nvSpPr>
          <p:cNvPr id="28846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30</a:t>
            </a:r>
          </a:p>
        </p:txBody>
      </p:sp>
      <p:sp>
        <p:nvSpPr>
          <p:cNvPr id="28847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40</a:t>
            </a:r>
          </a:p>
        </p:txBody>
      </p:sp>
      <p:sp>
        <p:nvSpPr>
          <p:cNvPr id="28848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50</a:t>
            </a:r>
          </a:p>
        </p:txBody>
      </p:sp>
      <p:sp>
        <p:nvSpPr>
          <p:cNvPr id="28849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60</a:t>
            </a:r>
          </a:p>
        </p:txBody>
      </p:sp>
      <p:sp>
        <p:nvSpPr>
          <p:cNvPr id="28850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65</a:t>
            </a:r>
          </a:p>
        </p:txBody>
      </p:sp>
      <p:sp>
        <p:nvSpPr>
          <p:cNvPr id="28851" name="Rectangle 178"/>
          <p:cNvSpPr>
            <a:spLocks noChangeArrowheads="1"/>
          </p:cNvSpPr>
          <p:nvPr/>
        </p:nvSpPr>
        <p:spPr bwMode="auto">
          <a:xfrm>
            <a:off x="5251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80</a:t>
            </a:r>
          </a:p>
        </p:txBody>
      </p:sp>
      <p:sp>
        <p:nvSpPr>
          <p:cNvPr id="28852" name="Rectangle 179"/>
          <p:cNvSpPr>
            <a:spLocks noChangeArrowheads="1"/>
          </p:cNvSpPr>
          <p:nvPr/>
        </p:nvSpPr>
        <p:spPr bwMode="auto">
          <a:xfrm>
            <a:off x="578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85</a:t>
            </a:r>
          </a:p>
        </p:txBody>
      </p:sp>
      <p:sp>
        <p:nvSpPr>
          <p:cNvPr id="28853" name="Rectangle 180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90</a:t>
            </a:r>
          </a:p>
        </p:txBody>
      </p:sp>
      <p:sp>
        <p:nvSpPr>
          <p:cNvPr id="28854" name="Line 181"/>
          <p:cNvSpPr>
            <a:spLocks noChangeShapeType="1"/>
          </p:cNvSpPr>
          <p:nvPr/>
        </p:nvSpPr>
        <p:spPr bwMode="auto">
          <a:xfrm>
            <a:off x="3810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55" name="Line 182"/>
          <p:cNvSpPr>
            <a:spLocks noChangeShapeType="1"/>
          </p:cNvSpPr>
          <p:nvPr/>
        </p:nvSpPr>
        <p:spPr bwMode="auto">
          <a:xfrm>
            <a:off x="6858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56" name="Line 183"/>
          <p:cNvSpPr>
            <a:spLocks noChangeShapeType="1"/>
          </p:cNvSpPr>
          <p:nvPr/>
        </p:nvSpPr>
        <p:spPr bwMode="auto">
          <a:xfrm>
            <a:off x="1143000" y="5105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57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58" name="Line 185"/>
          <p:cNvSpPr>
            <a:spLocks noChangeShapeType="1"/>
          </p:cNvSpPr>
          <p:nvPr/>
        </p:nvSpPr>
        <p:spPr bwMode="auto">
          <a:xfrm>
            <a:off x="27432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5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1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2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3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4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5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6" name="Line 193"/>
          <p:cNvSpPr>
            <a:spLocks noChangeShapeType="1"/>
          </p:cNvSpPr>
          <p:nvPr/>
        </p:nvSpPr>
        <p:spPr bwMode="auto">
          <a:xfrm>
            <a:off x="7924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867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877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d = 2</a:t>
            </a:r>
          </a:p>
        </p:txBody>
      </p:sp>
      <p:sp>
        <p:nvSpPr>
          <p:cNvPr id="411843" name="Text Box 195"/>
          <p:cNvSpPr txBox="1">
            <a:spLocks noChangeArrowheads="1"/>
          </p:cNvSpPr>
          <p:nvPr/>
        </p:nvSpPr>
        <p:spPr bwMode="auto">
          <a:xfrm>
            <a:off x="6461125" y="1865313"/>
            <a:ext cx="1236862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244A58"/>
                </a:solidFill>
                <a:latin typeface="Arial"/>
              </a:rPr>
              <a:t>Find the key </a:t>
            </a:r>
            <a:r>
              <a:rPr lang="en-US" sz="1200" u="sng" dirty="0">
                <a:solidFill>
                  <a:srgbClr val="244A58"/>
                </a:solidFill>
                <a:latin typeface="Arial"/>
              </a:rPr>
              <a:t>40</a:t>
            </a:r>
          </a:p>
        </p:txBody>
      </p:sp>
      <p:sp>
        <p:nvSpPr>
          <p:cNvPr id="411845" name="Text Box 197"/>
          <p:cNvSpPr txBox="1">
            <a:spLocks noChangeArrowheads="1"/>
          </p:cNvSpPr>
          <p:nvPr/>
        </p:nvSpPr>
        <p:spPr bwMode="auto">
          <a:xfrm>
            <a:off x="1371600" y="2581275"/>
            <a:ext cx="790601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u="sng" dirty="0">
                <a:solidFill>
                  <a:srgbClr val="244A58"/>
                </a:solidFill>
                <a:latin typeface="Arial"/>
              </a:rPr>
              <a:t>40 </a:t>
            </a:r>
            <a:r>
              <a:rPr lang="en-US" sz="1200" dirty="0" smtClean="0">
                <a:solidFill>
                  <a:srgbClr val="244A58"/>
                </a:solidFill>
                <a:latin typeface="Arial"/>
                <a:sym typeface="Symbol" charset="2"/>
              </a:rPr>
              <a:t>&lt;= </a:t>
            </a:r>
            <a:r>
              <a:rPr lang="en-US" sz="1200" dirty="0" smtClean="0">
                <a:solidFill>
                  <a:srgbClr val="244A58"/>
                </a:solidFill>
                <a:latin typeface="Arial"/>
              </a:rPr>
              <a:t>80</a:t>
            </a:r>
            <a:endParaRPr lang="en-US" sz="1200" dirty="0">
              <a:solidFill>
                <a:srgbClr val="244A58"/>
              </a:solidFill>
              <a:latin typeface="Arial"/>
            </a:endParaRPr>
          </a:p>
        </p:txBody>
      </p:sp>
      <p:sp>
        <p:nvSpPr>
          <p:cNvPr id="411846" name="Text Box 198"/>
          <p:cNvSpPr txBox="1">
            <a:spLocks noChangeArrowheads="1"/>
          </p:cNvSpPr>
          <p:nvPr/>
        </p:nvSpPr>
        <p:spPr bwMode="auto">
          <a:xfrm>
            <a:off x="1905000" y="3957638"/>
            <a:ext cx="1136850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244A58"/>
                </a:solidFill>
                <a:latin typeface="Arial"/>
              </a:rPr>
              <a:t>20 &lt; </a:t>
            </a:r>
            <a:r>
              <a:rPr lang="en-US" sz="1200" u="sng" dirty="0">
                <a:solidFill>
                  <a:srgbClr val="244A58"/>
                </a:solidFill>
                <a:latin typeface="Arial"/>
              </a:rPr>
              <a:t>40 </a:t>
            </a:r>
            <a:r>
              <a:rPr lang="en-US" sz="1200" dirty="0" smtClean="0">
                <a:solidFill>
                  <a:srgbClr val="244A58"/>
                </a:solidFill>
                <a:latin typeface="Arial"/>
                <a:sym typeface="Symbol" charset="2"/>
              </a:rPr>
              <a:t>&lt;= </a:t>
            </a:r>
            <a:r>
              <a:rPr lang="en-US" sz="1200" dirty="0" smtClean="0">
                <a:solidFill>
                  <a:srgbClr val="244A58"/>
                </a:solidFill>
                <a:latin typeface="Arial"/>
              </a:rPr>
              <a:t>60</a:t>
            </a:r>
            <a:endParaRPr lang="en-US" sz="1200" dirty="0">
              <a:solidFill>
                <a:srgbClr val="244A58"/>
              </a:solidFill>
              <a:latin typeface="Arial"/>
            </a:endParaRPr>
          </a:p>
        </p:txBody>
      </p:sp>
      <p:sp>
        <p:nvSpPr>
          <p:cNvPr id="411847" name="Text Box 199"/>
          <p:cNvSpPr txBox="1">
            <a:spLocks noChangeArrowheads="1"/>
          </p:cNvSpPr>
          <p:nvPr/>
        </p:nvSpPr>
        <p:spPr bwMode="auto">
          <a:xfrm>
            <a:off x="2895600" y="5329238"/>
            <a:ext cx="1136850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244A58"/>
                </a:solidFill>
                <a:latin typeface="Arial"/>
              </a:rPr>
              <a:t>30 &lt; </a:t>
            </a:r>
            <a:r>
              <a:rPr lang="en-US" sz="1200" u="sng" dirty="0">
                <a:solidFill>
                  <a:srgbClr val="244A58"/>
                </a:solidFill>
                <a:latin typeface="Arial"/>
              </a:rPr>
              <a:t>40 </a:t>
            </a:r>
            <a:r>
              <a:rPr lang="en-US" sz="1200" dirty="0" smtClean="0">
                <a:solidFill>
                  <a:srgbClr val="244A58"/>
                </a:solidFill>
                <a:latin typeface="Arial"/>
                <a:sym typeface="Symbol" charset="2"/>
              </a:rPr>
              <a:t>&lt;= </a:t>
            </a:r>
            <a:r>
              <a:rPr lang="en-US" sz="1200" dirty="0" smtClean="0">
                <a:solidFill>
                  <a:srgbClr val="244A58"/>
                </a:solidFill>
                <a:latin typeface="Arial"/>
              </a:rPr>
              <a:t>40</a:t>
            </a:r>
            <a:endParaRPr lang="en-US" sz="1200" dirty="0">
              <a:solidFill>
                <a:srgbClr val="244A58"/>
              </a:solidFill>
              <a:latin typeface="Arial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04800" y="5713412"/>
            <a:ext cx="8458200" cy="1588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1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43" grpId="0" animBg="1" autoUpdateAnimBg="0"/>
      <p:bldP spid="411845" grpId="0" animBg="1" autoUpdateAnimBg="0"/>
      <p:bldP spid="411846" grpId="0" animBg="1" autoUpdateAnimBg="0"/>
      <p:bldP spid="41184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90550" y="417036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28950" y="417036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Clustered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Unclustered</a:t>
            </a:r>
            <a:endParaRPr lang="en-US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90550" y="417036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28950" y="417036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85738" y="4017962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714375" y="4017962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1241425" y="4017962"/>
            <a:ext cx="400050" cy="328613"/>
          </a:xfrm>
          <a:custGeom>
            <a:avLst/>
            <a:gdLst>
              <a:gd name="T0" fmla="*/ 0 w 252"/>
              <a:gd name="T1" fmla="*/ 327025 h 207"/>
              <a:gd name="T2" fmla="*/ 0 w 252"/>
              <a:gd name="T3" fmla="*/ 0 h 207"/>
              <a:gd name="T4" fmla="*/ 398463 w 252"/>
              <a:gd name="T5" fmla="*/ 0 h 207"/>
              <a:gd name="T6" fmla="*/ 398463 w 252"/>
              <a:gd name="T7" fmla="*/ 327025 h 207"/>
              <a:gd name="T8" fmla="*/ 0 w 252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07"/>
              <a:gd name="T17" fmla="*/ 252 w 252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07">
                <a:moveTo>
                  <a:pt x="0" y="206"/>
                </a:moveTo>
                <a:lnTo>
                  <a:pt x="0" y="0"/>
                </a:lnTo>
                <a:lnTo>
                  <a:pt x="251" y="0"/>
                </a:lnTo>
                <a:lnTo>
                  <a:pt x="251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1771650" y="4017962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300288" y="4017962"/>
            <a:ext cx="396875" cy="328613"/>
          </a:xfrm>
          <a:custGeom>
            <a:avLst/>
            <a:gdLst>
              <a:gd name="T0" fmla="*/ 0 w 250"/>
              <a:gd name="T1" fmla="*/ 327025 h 207"/>
              <a:gd name="T2" fmla="*/ 0 w 250"/>
              <a:gd name="T3" fmla="*/ 0 h 207"/>
              <a:gd name="T4" fmla="*/ 395288 w 250"/>
              <a:gd name="T5" fmla="*/ 0 h 207"/>
              <a:gd name="T6" fmla="*/ 395288 w 250"/>
              <a:gd name="T7" fmla="*/ 327025 h 207"/>
              <a:gd name="T8" fmla="*/ 0 w 250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827338" y="4017962"/>
            <a:ext cx="398462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3355975" y="4017962"/>
            <a:ext cx="398463" cy="328613"/>
          </a:xfrm>
          <a:custGeom>
            <a:avLst/>
            <a:gdLst>
              <a:gd name="T0" fmla="*/ 0 w 251"/>
              <a:gd name="T1" fmla="*/ 327025 h 207"/>
              <a:gd name="T2" fmla="*/ 0 w 251"/>
              <a:gd name="T3" fmla="*/ 0 h 207"/>
              <a:gd name="T4" fmla="*/ 396875 w 251"/>
              <a:gd name="T5" fmla="*/ 0 h 207"/>
              <a:gd name="T6" fmla="*/ 396875 w 251"/>
              <a:gd name="T7" fmla="*/ 327025 h 207"/>
              <a:gd name="T8" fmla="*/ 0 w 251"/>
              <a:gd name="T9" fmla="*/ 327025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946150" y="2936875"/>
            <a:ext cx="1724025" cy="1587"/>
          </a:xfrm>
          <a:custGeom>
            <a:avLst/>
            <a:gdLst>
              <a:gd name="T0" fmla="*/ 0 w 1086"/>
              <a:gd name="T1" fmla="*/ 0 h 1"/>
              <a:gd name="T2" fmla="*/ 1722438 w 1086"/>
              <a:gd name="T3" fmla="*/ 0 h 1"/>
              <a:gd name="T4" fmla="*/ 0 w 1086"/>
              <a:gd name="T5" fmla="*/ 0 h 1"/>
              <a:gd name="T6" fmla="*/ 0 60000 65536"/>
              <a:gd name="T7" fmla="*/ 0 60000 65536"/>
              <a:gd name="T8" fmla="*/ 0 60000 65536"/>
              <a:gd name="T9" fmla="*/ 0 w 1086"/>
              <a:gd name="T10" fmla="*/ 0 h 1"/>
              <a:gd name="T11" fmla="*/ 1086 w 108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6" h="1">
                <a:moveTo>
                  <a:pt x="0" y="0"/>
                </a:moveTo>
                <a:lnTo>
                  <a:pt x="1085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946150" y="1962150"/>
            <a:ext cx="909638" cy="976312"/>
          </a:xfrm>
          <a:custGeom>
            <a:avLst/>
            <a:gdLst>
              <a:gd name="T0" fmla="*/ 0 w 573"/>
              <a:gd name="T1" fmla="*/ 974725 h 615"/>
              <a:gd name="T2" fmla="*/ 908050 w 573"/>
              <a:gd name="T3" fmla="*/ 0 h 615"/>
              <a:gd name="T4" fmla="*/ 0 w 573"/>
              <a:gd name="T5" fmla="*/ 974725 h 615"/>
              <a:gd name="T6" fmla="*/ 0 60000 65536"/>
              <a:gd name="T7" fmla="*/ 0 60000 65536"/>
              <a:gd name="T8" fmla="*/ 0 60000 65536"/>
              <a:gd name="T9" fmla="*/ 0 w 573"/>
              <a:gd name="T10" fmla="*/ 0 h 615"/>
              <a:gd name="T11" fmla="*/ 573 w 57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615">
                <a:moveTo>
                  <a:pt x="0" y="614"/>
                </a:moveTo>
                <a:lnTo>
                  <a:pt x="572" y="0"/>
                </a:lnTo>
                <a:lnTo>
                  <a:pt x="0" y="6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1854200" y="1962150"/>
            <a:ext cx="825500" cy="976312"/>
          </a:xfrm>
          <a:custGeom>
            <a:avLst/>
            <a:gdLst>
              <a:gd name="T0" fmla="*/ 0 w 520"/>
              <a:gd name="T1" fmla="*/ 0 h 615"/>
              <a:gd name="T2" fmla="*/ 823913 w 520"/>
              <a:gd name="T3" fmla="*/ 974725 h 615"/>
              <a:gd name="T4" fmla="*/ 0 w 520"/>
              <a:gd name="T5" fmla="*/ 0 h 615"/>
              <a:gd name="T6" fmla="*/ 0 60000 65536"/>
              <a:gd name="T7" fmla="*/ 0 60000 65536"/>
              <a:gd name="T8" fmla="*/ 0 60000 65536"/>
              <a:gd name="T9" fmla="*/ 0 w 520"/>
              <a:gd name="T10" fmla="*/ 0 h 615"/>
              <a:gd name="T11" fmla="*/ 520 w 520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615">
                <a:moveTo>
                  <a:pt x="0" y="0"/>
                </a:moveTo>
                <a:lnTo>
                  <a:pt x="519" y="61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1520825" y="1876425"/>
            <a:ext cx="334963" cy="87312"/>
          </a:xfrm>
          <a:custGeom>
            <a:avLst/>
            <a:gdLst>
              <a:gd name="T0" fmla="*/ 0 w 211"/>
              <a:gd name="T1" fmla="*/ 0 h 55"/>
              <a:gd name="T2" fmla="*/ 55563 w 211"/>
              <a:gd name="T3" fmla="*/ 12700 h 55"/>
              <a:gd name="T4" fmla="*/ 333375 w 211"/>
              <a:gd name="T5" fmla="*/ 85725 h 55"/>
              <a:gd name="T6" fmla="*/ 0 w 211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55"/>
              <a:gd name="T14" fmla="*/ 211 w 211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55">
                <a:moveTo>
                  <a:pt x="0" y="0"/>
                </a:moveTo>
                <a:lnTo>
                  <a:pt x="35" y="8"/>
                </a:lnTo>
                <a:lnTo>
                  <a:pt x="210" y="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1757363" y="1914525"/>
            <a:ext cx="98425" cy="49212"/>
          </a:xfrm>
          <a:custGeom>
            <a:avLst/>
            <a:gdLst>
              <a:gd name="T0" fmla="*/ 11113 w 62"/>
              <a:gd name="T1" fmla="*/ 0 h 31"/>
              <a:gd name="T2" fmla="*/ 96838 w 62"/>
              <a:gd name="T3" fmla="*/ 47625 h 31"/>
              <a:gd name="T4" fmla="*/ 0 w 62"/>
              <a:gd name="T5" fmla="*/ 46037 h 31"/>
              <a:gd name="T6" fmla="*/ 11113 w 62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31"/>
              <a:gd name="T14" fmla="*/ 62 w 62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31">
                <a:moveTo>
                  <a:pt x="7" y="0"/>
                </a:moveTo>
                <a:lnTo>
                  <a:pt x="61" y="30"/>
                </a:lnTo>
                <a:lnTo>
                  <a:pt x="0" y="29"/>
                </a:lnTo>
                <a:lnTo>
                  <a:pt x="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528638" y="3195637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995363" y="3314700"/>
            <a:ext cx="74612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995363" y="3333750"/>
            <a:ext cx="280987" cy="1587"/>
          </a:xfrm>
          <a:custGeom>
            <a:avLst/>
            <a:gdLst>
              <a:gd name="T0" fmla="*/ 0 w 177"/>
              <a:gd name="T1" fmla="*/ 0 h 1"/>
              <a:gd name="T2" fmla="*/ 279400 w 177"/>
              <a:gd name="T3" fmla="*/ 0 h 1"/>
              <a:gd name="T4" fmla="*/ 0 w 177"/>
              <a:gd name="T5" fmla="*/ 0 h 1"/>
              <a:gd name="T6" fmla="*/ 0 60000 65536"/>
              <a:gd name="T7" fmla="*/ 0 60000 65536"/>
              <a:gd name="T8" fmla="*/ 0 60000 65536"/>
              <a:gd name="T9" fmla="*/ 0 w 177"/>
              <a:gd name="T10" fmla="*/ 0 h 1"/>
              <a:gd name="T11" fmla="*/ 177 w 1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">
                <a:moveTo>
                  <a:pt x="0" y="0"/>
                </a:moveTo>
                <a:lnTo>
                  <a:pt x="17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1200150" y="3314700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1274763" y="3195637"/>
            <a:ext cx="468312" cy="323850"/>
          </a:xfrm>
          <a:custGeom>
            <a:avLst/>
            <a:gdLst>
              <a:gd name="T0" fmla="*/ 0 w 295"/>
              <a:gd name="T1" fmla="*/ 0 h 204"/>
              <a:gd name="T2" fmla="*/ 466725 w 295"/>
              <a:gd name="T3" fmla="*/ 0 h 204"/>
              <a:gd name="T4" fmla="*/ 466725 w 295"/>
              <a:gd name="T5" fmla="*/ 322263 h 204"/>
              <a:gd name="T6" fmla="*/ 0 w 295"/>
              <a:gd name="T7" fmla="*/ 32226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1741488" y="3314700"/>
            <a:ext cx="76200" cy="38100"/>
          </a:xfrm>
          <a:custGeom>
            <a:avLst/>
            <a:gdLst>
              <a:gd name="T0" fmla="*/ 74613 w 48"/>
              <a:gd name="T1" fmla="*/ 36513 h 24"/>
              <a:gd name="T2" fmla="*/ 0 w 48"/>
              <a:gd name="T3" fmla="*/ 19050 h 24"/>
              <a:gd name="T4" fmla="*/ 74613 w 48"/>
              <a:gd name="T5" fmla="*/ 0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47" y="23"/>
                </a:moveTo>
                <a:lnTo>
                  <a:pt x="0" y="12"/>
                </a:lnTo>
                <a:lnTo>
                  <a:pt x="4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1741488" y="3333750"/>
            <a:ext cx="233362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1898650" y="3314700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854075" y="2917825"/>
            <a:ext cx="188913" cy="279400"/>
          </a:xfrm>
          <a:custGeom>
            <a:avLst/>
            <a:gdLst>
              <a:gd name="T0" fmla="*/ 187325 w 119"/>
              <a:gd name="T1" fmla="*/ 0 h 176"/>
              <a:gd name="T2" fmla="*/ 0 w 119"/>
              <a:gd name="T3" fmla="*/ 277813 h 176"/>
              <a:gd name="T4" fmla="*/ 187325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118" y="0"/>
                </a:moveTo>
                <a:lnTo>
                  <a:pt x="0" y="175"/>
                </a:lnTo>
                <a:lnTo>
                  <a:pt x="118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854075" y="3122612"/>
            <a:ext cx="60325" cy="74613"/>
          </a:xfrm>
          <a:custGeom>
            <a:avLst/>
            <a:gdLst>
              <a:gd name="T0" fmla="*/ 58738 w 38"/>
              <a:gd name="T1" fmla="*/ 22225 h 47"/>
              <a:gd name="T2" fmla="*/ 0 w 38"/>
              <a:gd name="T3" fmla="*/ 73025 h 47"/>
              <a:gd name="T4" fmla="*/ 25400 w 38"/>
              <a:gd name="T5" fmla="*/ 0 h 47"/>
              <a:gd name="T6" fmla="*/ 0 60000 65536"/>
              <a:gd name="T7" fmla="*/ 0 60000 65536"/>
              <a:gd name="T8" fmla="*/ 0 60000 65536"/>
              <a:gd name="T9" fmla="*/ 0 w 38"/>
              <a:gd name="T10" fmla="*/ 0 h 47"/>
              <a:gd name="T11" fmla="*/ 38 w 3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7">
                <a:moveTo>
                  <a:pt x="37" y="14"/>
                </a:moveTo>
                <a:lnTo>
                  <a:pt x="0" y="46"/>
                </a:lnTo>
                <a:lnTo>
                  <a:pt x="16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1506538" y="2917825"/>
            <a:ext cx="1587" cy="279400"/>
          </a:xfrm>
          <a:custGeom>
            <a:avLst/>
            <a:gdLst>
              <a:gd name="T0" fmla="*/ 0 w 1"/>
              <a:gd name="T1" fmla="*/ 0 h 176"/>
              <a:gd name="T2" fmla="*/ 0 w 1"/>
              <a:gd name="T3" fmla="*/ 277813 h 176"/>
              <a:gd name="T4" fmla="*/ 0 w 1"/>
              <a:gd name="T5" fmla="*/ 0 h 176"/>
              <a:gd name="T6" fmla="*/ 0 60000 65536"/>
              <a:gd name="T7" fmla="*/ 0 60000 65536"/>
              <a:gd name="T8" fmla="*/ 0 60000 65536"/>
              <a:gd name="T9" fmla="*/ 0 w 1"/>
              <a:gd name="T10" fmla="*/ 0 h 176"/>
              <a:gd name="T11" fmla="*/ 1 w 1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6">
                <a:moveTo>
                  <a:pt x="0" y="0"/>
                </a:moveTo>
                <a:lnTo>
                  <a:pt x="0" y="17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89075" y="3121025"/>
            <a:ext cx="38100" cy="76200"/>
          </a:xfrm>
          <a:custGeom>
            <a:avLst/>
            <a:gdLst>
              <a:gd name="T0" fmla="*/ 36513 w 24"/>
              <a:gd name="T1" fmla="*/ 0 h 48"/>
              <a:gd name="T2" fmla="*/ 17463 w 24"/>
              <a:gd name="T3" fmla="*/ 74613 h 48"/>
              <a:gd name="T4" fmla="*/ 0 w 24"/>
              <a:gd name="T5" fmla="*/ 0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1" y="4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2533650" y="3195637"/>
            <a:ext cx="466725" cy="323850"/>
          </a:xfrm>
          <a:custGeom>
            <a:avLst/>
            <a:gdLst>
              <a:gd name="T0" fmla="*/ 0 w 294"/>
              <a:gd name="T1" fmla="*/ 0 h 204"/>
              <a:gd name="T2" fmla="*/ 465138 w 294"/>
              <a:gd name="T3" fmla="*/ 0 h 204"/>
              <a:gd name="T4" fmla="*/ 465138 w 294"/>
              <a:gd name="T5" fmla="*/ 322263 h 204"/>
              <a:gd name="T6" fmla="*/ 0 w 294"/>
              <a:gd name="T7" fmla="*/ 322263 h 204"/>
              <a:gd name="T8" fmla="*/ 0 w 294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204"/>
              <a:gd name="T17" fmla="*/ 294 w 294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204">
                <a:moveTo>
                  <a:pt x="0" y="0"/>
                </a:moveTo>
                <a:lnTo>
                  <a:pt x="293" y="0"/>
                </a:lnTo>
                <a:lnTo>
                  <a:pt x="293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2301875" y="3314700"/>
            <a:ext cx="74613" cy="38100"/>
          </a:xfrm>
          <a:custGeom>
            <a:avLst/>
            <a:gdLst>
              <a:gd name="T0" fmla="*/ 73025 w 47"/>
              <a:gd name="T1" fmla="*/ 36513 h 24"/>
              <a:gd name="T2" fmla="*/ 0 w 47"/>
              <a:gd name="T3" fmla="*/ 19050 h 24"/>
              <a:gd name="T4" fmla="*/ 73025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2301875" y="3333750"/>
            <a:ext cx="233363" cy="1587"/>
          </a:xfrm>
          <a:custGeom>
            <a:avLst/>
            <a:gdLst>
              <a:gd name="T0" fmla="*/ 0 w 147"/>
              <a:gd name="T1" fmla="*/ 0 h 1"/>
              <a:gd name="T2" fmla="*/ 231775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2459038" y="3314700"/>
            <a:ext cx="76200" cy="38100"/>
          </a:xfrm>
          <a:custGeom>
            <a:avLst/>
            <a:gdLst>
              <a:gd name="T0" fmla="*/ 0 w 48"/>
              <a:gd name="T1" fmla="*/ 0 h 24"/>
              <a:gd name="T2" fmla="*/ 74613 w 48"/>
              <a:gd name="T3" fmla="*/ 19050 h 24"/>
              <a:gd name="T4" fmla="*/ 0 w 48"/>
              <a:gd name="T5" fmla="*/ 36513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2579688" y="2917825"/>
            <a:ext cx="188912" cy="279400"/>
          </a:xfrm>
          <a:custGeom>
            <a:avLst/>
            <a:gdLst>
              <a:gd name="T0" fmla="*/ 0 w 119"/>
              <a:gd name="T1" fmla="*/ 0 h 176"/>
              <a:gd name="T2" fmla="*/ 187325 w 119"/>
              <a:gd name="T3" fmla="*/ 277813 h 176"/>
              <a:gd name="T4" fmla="*/ 0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0" y="0"/>
                </a:moveTo>
                <a:lnTo>
                  <a:pt x="118" y="17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709863" y="3122612"/>
            <a:ext cx="58737" cy="74613"/>
          </a:xfrm>
          <a:custGeom>
            <a:avLst/>
            <a:gdLst>
              <a:gd name="T0" fmla="*/ 31750 w 37"/>
              <a:gd name="T1" fmla="*/ 0 h 47"/>
              <a:gd name="T2" fmla="*/ 57150 w 37"/>
              <a:gd name="T3" fmla="*/ 73025 h 47"/>
              <a:gd name="T4" fmla="*/ 0 w 37"/>
              <a:gd name="T5" fmla="*/ 22225 h 47"/>
              <a:gd name="T6" fmla="*/ 0 60000 65536"/>
              <a:gd name="T7" fmla="*/ 0 60000 65536"/>
              <a:gd name="T8" fmla="*/ 0 60000 65536"/>
              <a:gd name="T9" fmla="*/ 0 w 37"/>
              <a:gd name="T10" fmla="*/ 0 h 47"/>
              <a:gd name="T11" fmla="*/ 37 w 37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7">
                <a:moveTo>
                  <a:pt x="20" y="0"/>
                </a:moveTo>
                <a:lnTo>
                  <a:pt x="36" y="46"/>
                </a:lnTo>
                <a:lnTo>
                  <a:pt x="0" y="14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01613" y="3517900"/>
            <a:ext cx="374650" cy="509587"/>
          </a:xfrm>
          <a:custGeom>
            <a:avLst/>
            <a:gdLst>
              <a:gd name="T0" fmla="*/ 373063 w 236"/>
              <a:gd name="T1" fmla="*/ 0 h 321"/>
              <a:gd name="T2" fmla="*/ 0 w 236"/>
              <a:gd name="T3" fmla="*/ 508000 h 321"/>
              <a:gd name="T4" fmla="*/ 373063 w 236"/>
              <a:gd name="T5" fmla="*/ 0 h 321"/>
              <a:gd name="T6" fmla="*/ 0 60000 65536"/>
              <a:gd name="T7" fmla="*/ 0 60000 65536"/>
              <a:gd name="T8" fmla="*/ 0 60000 65536"/>
              <a:gd name="T9" fmla="*/ 0 w 236"/>
              <a:gd name="T10" fmla="*/ 0 h 321"/>
              <a:gd name="T11" fmla="*/ 236 w 236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321">
                <a:moveTo>
                  <a:pt x="235" y="0"/>
                </a:moveTo>
                <a:lnTo>
                  <a:pt x="0" y="320"/>
                </a:lnTo>
                <a:lnTo>
                  <a:pt x="235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201613" y="3956050"/>
            <a:ext cx="60325" cy="71437"/>
          </a:xfrm>
          <a:custGeom>
            <a:avLst/>
            <a:gdLst>
              <a:gd name="T0" fmla="*/ 58738 w 38"/>
              <a:gd name="T1" fmla="*/ 22225 h 45"/>
              <a:gd name="T2" fmla="*/ 0 w 38"/>
              <a:gd name="T3" fmla="*/ 69850 h 45"/>
              <a:gd name="T4" fmla="*/ 28575 w 38"/>
              <a:gd name="T5" fmla="*/ 0 h 45"/>
              <a:gd name="T6" fmla="*/ 0 60000 65536"/>
              <a:gd name="T7" fmla="*/ 0 60000 65536"/>
              <a:gd name="T8" fmla="*/ 0 60000 65536"/>
              <a:gd name="T9" fmla="*/ 0 w 38"/>
              <a:gd name="T10" fmla="*/ 0 h 45"/>
              <a:gd name="T11" fmla="*/ 38 w 38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5">
                <a:moveTo>
                  <a:pt x="37" y="14"/>
                </a:move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42900" y="3517900"/>
            <a:ext cx="280988" cy="509587"/>
          </a:xfrm>
          <a:custGeom>
            <a:avLst/>
            <a:gdLst>
              <a:gd name="T0" fmla="*/ 279400 w 177"/>
              <a:gd name="T1" fmla="*/ 0 h 321"/>
              <a:gd name="T2" fmla="*/ 0 w 177"/>
              <a:gd name="T3" fmla="*/ 508000 h 321"/>
              <a:gd name="T4" fmla="*/ 279400 w 177"/>
              <a:gd name="T5" fmla="*/ 0 h 321"/>
              <a:gd name="T6" fmla="*/ 0 60000 65536"/>
              <a:gd name="T7" fmla="*/ 0 60000 65536"/>
              <a:gd name="T8" fmla="*/ 0 60000 65536"/>
              <a:gd name="T9" fmla="*/ 0 w 177"/>
              <a:gd name="T10" fmla="*/ 0 h 321"/>
              <a:gd name="T11" fmla="*/ 177 w 177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321">
                <a:moveTo>
                  <a:pt x="176" y="0"/>
                </a:moveTo>
                <a:lnTo>
                  <a:pt x="0" y="320"/>
                </a:lnTo>
                <a:lnTo>
                  <a:pt x="176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42900" y="3952875"/>
            <a:ext cx="52388" cy="74612"/>
          </a:xfrm>
          <a:custGeom>
            <a:avLst/>
            <a:gdLst>
              <a:gd name="T0" fmla="*/ 50800 w 33"/>
              <a:gd name="T1" fmla="*/ 15875 h 47"/>
              <a:gd name="T2" fmla="*/ 0 w 33"/>
              <a:gd name="T3" fmla="*/ 73025 h 47"/>
              <a:gd name="T4" fmla="*/ 19050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0"/>
                </a:moveTo>
                <a:lnTo>
                  <a:pt x="0" y="46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7" name="Freeform 41"/>
          <p:cNvSpPr>
            <a:spLocks/>
          </p:cNvSpPr>
          <p:nvPr/>
        </p:nvSpPr>
        <p:spPr bwMode="auto">
          <a:xfrm>
            <a:off x="481013" y="3517900"/>
            <a:ext cx="188912" cy="509587"/>
          </a:xfrm>
          <a:custGeom>
            <a:avLst/>
            <a:gdLst>
              <a:gd name="T0" fmla="*/ 187325 w 119"/>
              <a:gd name="T1" fmla="*/ 0 h 321"/>
              <a:gd name="T2" fmla="*/ 0 w 119"/>
              <a:gd name="T3" fmla="*/ 508000 h 321"/>
              <a:gd name="T4" fmla="*/ 187325 w 119"/>
              <a:gd name="T5" fmla="*/ 0 h 321"/>
              <a:gd name="T6" fmla="*/ 0 60000 65536"/>
              <a:gd name="T7" fmla="*/ 0 60000 65536"/>
              <a:gd name="T8" fmla="*/ 0 60000 65536"/>
              <a:gd name="T9" fmla="*/ 0 w 119"/>
              <a:gd name="T10" fmla="*/ 0 h 321"/>
              <a:gd name="T11" fmla="*/ 119 w 11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321">
                <a:moveTo>
                  <a:pt x="118" y="0"/>
                </a:moveTo>
                <a:lnTo>
                  <a:pt x="0" y="320"/>
                </a:lnTo>
                <a:lnTo>
                  <a:pt x="118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8" name="Freeform 42"/>
          <p:cNvSpPr>
            <a:spLocks/>
          </p:cNvSpPr>
          <p:nvPr/>
        </p:nvSpPr>
        <p:spPr bwMode="auto">
          <a:xfrm>
            <a:off x="481013" y="3951287"/>
            <a:ext cx="46037" cy="76200"/>
          </a:xfrm>
          <a:custGeom>
            <a:avLst/>
            <a:gdLst>
              <a:gd name="T0" fmla="*/ 44450 w 29"/>
              <a:gd name="T1" fmla="*/ 11113 h 48"/>
              <a:gd name="T2" fmla="*/ 0 w 29"/>
              <a:gd name="T3" fmla="*/ 74613 h 48"/>
              <a:gd name="T4" fmla="*/ 7937 w 29"/>
              <a:gd name="T5" fmla="*/ 0 h 48"/>
              <a:gd name="T6" fmla="*/ 0 60000 65536"/>
              <a:gd name="T7" fmla="*/ 0 60000 65536"/>
              <a:gd name="T8" fmla="*/ 0 60000 65536"/>
              <a:gd name="T9" fmla="*/ 0 w 29"/>
              <a:gd name="T10" fmla="*/ 0 h 48"/>
              <a:gd name="T11" fmla="*/ 29 w 29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" h="48">
                <a:moveTo>
                  <a:pt x="28" y="7"/>
                </a:moveTo>
                <a:lnTo>
                  <a:pt x="0" y="47"/>
                </a:lnTo>
                <a:lnTo>
                  <a:pt x="5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715963" y="3517900"/>
            <a:ext cx="47625" cy="509587"/>
          </a:xfrm>
          <a:custGeom>
            <a:avLst/>
            <a:gdLst>
              <a:gd name="T0" fmla="*/ 0 w 30"/>
              <a:gd name="T1" fmla="*/ 0 h 321"/>
              <a:gd name="T2" fmla="*/ 46038 w 30"/>
              <a:gd name="T3" fmla="*/ 508000 h 321"/>
              <a:gd name="T4" fmla="*/ 0 w 30"/>
              <a:gd name="T5" fmla="*/ 0 h 321"/>
              <a:gd name="T6" fmla="*/ 0 60000 65536"/>
              <a:gd name="T7" fmla="*/ 0 60000 65536"/>
              <a:gd name="T8" fmla="*/ 0 60000 65536"/>
              <a:gd name="T9" fmla="*/ 0 w 30"/>
              <a:gd name="T10" fmla="*/ 0 h 321"/>
              <a:gd name="T11" fmla="*/ 30 w 30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321">
                <a:moveTo>
                  <a:pt x="0" y="0"/>
                </a:moveTo>
                <a:lnTo>
                  <a:pt x="29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0" name="Freeform 44"/>
          <p:cNvSpPr>
            <a:spLocks/>
          </p:cNvSpPr>
          <p:nvPr/>
        </p:nvSpPr>
        <p:spPr bwMode="auto">
          <a:xfrm>
            <a:off x="736600" y="3951287"/>
            <a:ext cx="38100" cy="76200"/>
          </a:xfrm>
          <a:custGeom>
            <a:avLst/>
            <a:gdLst>
              <a:gd name="T0" fmla="*/ 36513 w 24"/>
              <a:gd name="T1" fmla="*/ 0 h 48"/>
              <a:gd name="T2" fmla="*/ 25400 w 24"/>
              <a:gd name="T3" fmla="*/ 74613 h 48"/>
              <a:gd name="T4" fmla="*/ 0 w 24"/>
              <a:gd name="T5" fmla="*/ 3175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>
            <a:off x="1322388" y="3517900"/>
            <a:ext cx="1587" cy="509587"/>
          </a:xfrm>
          <a:custGeom>
            <a:avLst/>
            <a:gdLst>
              <a:gd name="T0" fmla="*/ 0 w 1"/>
              <a:gd name="T1" fmla="*/ 0 h 321"/>
              <a:gd name="T2" fmla="*/ 0 w 1"/>
              <a:gd name="T3" fmla="*/ 508000 h 321"/>
              <a:gd name="T4" fmla="*/ 0 w 1"/>
              <a:gd name="T5" fmla="*/ 0 h 321"/>
              <a:gd name="T6" fmla="*/ 0 60000 65536"/>
              <a:gd name="T7" fmla="*/ 0 60000 65536"/>
              <a:gd name="T8" fmla="*/ 0 60000 65536"/>
              <a:gd name="T9" fmla="*/ 0 w 1"/>
              <a:gd name="T10" fmla="*/ 0 h 321"/>
              <a:gd name="T11" fmla="*/ 1 w 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21">
                <a:moveTo>
                  <a:pt x="0" y="0"/>
                </a:moveTo>
                <a:lnTo>
                  <a:pt x="0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2" name="Freeform 46"/>
          <p:cNvSpPr>
            <a:spLocks/>
          </p:cNvSpPr>
          <p:nvPr/>
        </p:nvSpPr>
        <p:spPr bwMode="auto">
          <a:xfrm>
            <a:off x="1303338" y="3952875"/>
            <a:ext cx="38100" cy="74612"/>
          </a:xfrm>
          <a:custGeom>
            <a:avLst/>
            <a:gdLst>
              <a:gd name="T0" fmla="*/ 36513 w 24"/>
              <a:gd name="T1" fmla="*/ 0 h 47"/>
              <a:gd name="T2" fmla="*/ 19050 w 24"/>
              <a:gd name="T3" fmla="*/ 73025 h 47"/>
              <a:gd name="T4" fmla="*/ 0 w 24"/>
              <a:gd name="T5" fmla="*/ 0 h 47"/>
              <a:gd name="T6" fmla="*/ 0 60000 65536"/>
              <a:gd name="T7" fmla="*/ 0 60000 65536"/>
              <a:gd name="T8" fmla="*/ 0 60000 65536"/>
              <a:gd name="T9" fmla="*/ 0 w 24"/>
              <a:gd name="T10" fmla="*/ 0 h 47"/>
              <a:gd name="T11" fmla="*/ 24 w 24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7">
                <a:moveTo>
                  <a:pt x="23" y="0"/>
                </a:moveTo>
                <a:lnTo>
                  <a:pt x="12" y="4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3" name="Freeform 47"/>
          <p:cNvSpPr>
            <a:spLocks/>
          </p:cNvSpPr>
          <p:nvPr/>
        </p:nvSpPr>
        <p:spPr bwMode="auto">
          <a:xfrm>
            <a:off x="1366838" y="3517900"/>
            <a:ext cx="49212" cy="509587"/>
          </a:xfrm>
          <a:custGeom>
            <a:avLst/>
            <a:gdLst>
              <a:gd name="T0" fmla="*/ 0 w 31"/>
              <a:gd name="T1" fmla="*/ 0 h 321"/>
              <a:gd name="T2" fmla="*/ 47625 w 31"/>
              <a:gd name="T3" fmla="*/ 508000 h 321"/>
              <a:gd name="T4" fmla="*/ 0 w 31"/>
              <a:gd name="T5" fmla="*/ 0 h 321"/>
              <a:gd name="T6" fmla="*/ 0 60000 65536"/>
              <a:gd name="T7" fmla="*/ 0 60000 65536"/>
              <a:gd name="T8" fmla="*/ 0 60000 65536"/>
              <a:gd name="T9" fmla="*/ 0 w 31"/>
              <a:gd name="T10" fmla="*/ 0 h 321"/>
              <a:gd name="T11" fmla="*/ 31 w 3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321">
                <a:moveTo>
                  <a:pt x="0" y="0"/>
                </a:moveTo>
                <a:lnTo>
                  <a:pt x="30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4" name="Freeform 48"/>
          <p:cNvSpPr>
            <a:spLocks/>
          </p:cNvSpPr>
          <p:nvPr/>
        </p:nvSpPr>
        <p:spPr bwMode="auto">
          <a:xfrm>
            <a:off x="1389063" y="3951287"/>
            <a:ext cx="39687" cy="76200"/>
          </a:xfrm>
          <a:custGeom>
            <a:avLst/>
            <a:gdLst>
              <a:gd name="T0" fmla="*/ 38100 w 25"/>
              <a:gd name="T1" fmla="*/ 0 h 48"/>
              <a:gd name="T2" fmla="*/ 25400 w 25"/>
              <a:gd name="T3" fmla="*/ 74613 h 48"/>
              <a:gd name="T4" fmla="*/ 0 w 25"/>
              <a:gd name="T5" fmla="*/ 3175 h 48"/>
              <a:gd name="T6" fmla="*/ 0 60000 65536"/>
              <a:gd name="T7" fmla="*/ 0 60000 65536"/>
              <a:gd name="T8" fmla="*/ 0 60000 65536"/>
              <a:gd name="T9" fmla="*/ 0 w 25"/>
              <a:gd name="T10" fmla="*/ 0 h 48"/>
              <a:gd name="T11" fmla="*/ 25 w 2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8">
                <a:moveTo>
                  <a:pt x="24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5" name="Freeform 49"/>
          <p:cNvSpPr>
            <a:spLocks/>
          </p:cNvSpPr>
          <p:nvPr/>
        </p:nvSpPr>
        <p:spPr bwMode="auto">
          <a:xfrm>
            <a:off x="1414463" y="3517900"/>
            <a:ext cx="93662" cy="509587"/>
          </a:xfrm>
          <a:custGeom>
            <a:avLst/>
            <a:gdLst>
              <a:gd name="T0" fmla="*/ 0 w 59"/>
              <a:gd name="T1" fmla="*/ 0 h 321"/>
              <a:gd name="T2" fmla="*/ 92075 w 59"/>
              <a:gd name="T3" fmla="*/ 508000 h 321"/>
              <a:gd name="T4" fmla="*/ 0 w 59"/>
              <a:gd name="T5" fmla="*/ 0 h 321"/>
              <a:gd name="T6" fmla="*/ 0 60000 65536"/>
              <a:gd name="T7" fmla="*/ 0 60000 65536"/>
              <a:gd name="T8" fmla="*/ 0 60000 65536"/>
              <a:gd name="T9" fmla="*/ 0 w 59"/>
              <a:gd name="T10" fmla="*/ 0 h 321"/>
              <a:gd name="T11" fmla="*/ 59 w 5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321">
                <a:moveTo>
                  <a:pt x="0" y="0"/>
                </a:moveTo>
                <a:lnTo>
                  <a:pt x="58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1476375" y="3949700"/>
            <a:ext cx="38100" cy="77787"/>
          </a:xfrm>
          <a:custGeom>
            <a:avLst/>
            <a:gdLst>
              <a:gd name="T0" fmla="*/ 36513 w 24"/>
              <a:gd name="T1" fmla="*/ 0 h 49"/>
              <a:gd name="T2" fmla="*/ 30163 w 24"/>
              <a:gd name="T3" fmla="*/ 76200 h 49"/>
              <a:gd name="T4" fmla="*/ 0 w 24"/>
              <a:gd name="T5" fmla="*/ 7937 h 49"/>
              <a:gd name="T6" fmla="*/ 0 60000 65536"/>
              <a:gd name="T7" fmla="*/ 0 60000 65536"/>
              <a:gd name="T8" fmla="*/ 0 60000 65536"/>
              <a:gd name="T9" fmla="*/ 0 w 24"/>
              <a:gd name="T10" fmla="*/ 0 h 49"/>
              <a:gd name="T11" fmla="*/ 24 w 24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9">
                <a:moveTo>
                  <a:pt x="23" y="0"/>
                </a:moveTo>
                <a:lnTo>
                  <a:pt x="19" y="48"/>
                </a:lnTo>
                <a:lnTo>
                  <a:pt x="0" y="5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7" name="Freeform 51"/>
          <p:cNvSpPr>
            <a:spLocks/>
          </p:cNvSpPr>
          <p:nvPr/>
        </p:nvSpPr>
        <p:spPr bwMode="auto">
          <a:xfrm>
            <a:off x="1460500" y="3517900"/>
            <a:ext cx="141288" cy="509587"/>
          </a:xfrm>
          <a:custGeom>
            <a:avLst/>
            <a:gdLst>
              <a:gd name="T0" fmla="*/ 0 w 89"/>
              <a:gd name="T1" fmla="*/ 0 h 321"/>
              <a:gd name="T2" fmla="*/ 139700 w 89"/>
              <a:gd name="T3" fmla="*/ 508000 h 321"/>
              <a:gd name="T4" fmla="*/ 0 w 89"/>
              <a:gd name="T5" fmla="*/ 0 h 321"/>
              <a:gd name="T6" fmla="*/ 0 60000 65536"/>
              <a:gd name="T7" fmla="*/ 0 60000 65536"/>
              <a:gd name="T8" fmla="*/ 0 60000 65536"/>
              <a:gd name="T9" fmla="*/ 0 w 89"/>
              <a:gd name="T10" fmla="*/ 0 h 321"/>
              <a:gd name="T11" fmla="*/ 89 w 8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1">
                <a:moveTo>
                  <a:pt x="0" y="0"/>
                </a:moveTo>
                <a:lnTo>
                  <a:pt x="88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8" name="Freeform 52"/>
          <p:cNvSpPr>
            <a:spLocks/>
          </p:cNvSpPr>
          <p:nvPr/>
        </p:nvSpPr>
        <p:spPr bwMode="auto">
          <a:xfrm>
            <a:off x="1562100" y="3949700"/>
            <a:ext cx="39688" cy="77787"/>
          </a:xfrm>
          <a:custGeom>
            <a:avLst/>
            <a:gdLst>
              <a:gd name="T0" fmla="*/ 36513 w 25"/>
              <a:gd name="T1" fmla="*/ 0 h 49"/>
              <a:gd name="T2" fmla="*/ 38100 w 25"/>
              <a:gd name="T3" fmla="*/ 76200 h 49"/>
              <a:gd name="T4" fmla="*/ 0 w 25"/>
              <a:gd name="T5" fmla="*/ 9525 h 49"/>
              <a:gd name="T6" fmla="*/ 0 60000 65536"/>
              <a:gd name="T7" fmla="*/ 0 60000 65536"/>
              <a:gd name="T8" fmla="*/ 0 60000 65536"/>
              <a:gd name="T9" fmla="*/ 0 w 25"/>
              <a:gd name="T10" fmla="*/ 0 h 49"/>
              <a:gd name="T11" fmla="*/ 25 w 2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9">
                <a:moveTo>
                  <a:pt x="23" y="0"/>
                </a:moveTo>
                <a:lnTo>
                  <a:pt x="24" y="48"/>
                </a:lnTo>
                <a:lnTo>
                  <a:pt x="0" y="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29" name="Freeform 53"/>
          <p:cNvSpPr>
            <a:spLocks/>
          </p:cNvSpPr>
          <p:nvPr/>
        </p:nvSpPr>
        <p:spPr bwMode="auto">
          <a:xfrm>
            <a:off x="2579688" y="3517900"/>
            <a:ext cx="468312" cy="509587"/>
          </a:xfrm>
          <a:custGeom>
            <a:avLst/>
            <a:gdLst>
              <a:gd name="T0" fmla="*/ 0 w 295"/>
              <a:gd name="T1" fmla="*/ 0 h 321"/>
              <a:gd name="T2" fmla="*/ 466725 w 295"/>
              <a:gd name="T3" fmla="*/ 508000 h 321"/>
              <a:gd name="T4" fmla="*/ 0 w 295"/>
              <a:gd name="T5" fmla="*/ 0 h 321"/>
              <a:gd name="T6" fmla="*/ 0 60000 65536"/>
              <a:gd name="T7" fmla="*/ 0 60000 65536"/>
              <a:gd name="T8" fmla="*/ 0 60000 65536"/>
              <a:gd name="T9" fmla="*/ 0 w 295"/>
              <a:gd name="T10" fmla="*/ 0 h 321"/>
              <a:gd name="T11" fmla="*/ 295 w 29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21">
                <a:moveTo>
                  <a:pt x="0" y="0"/>
                </a:moveTo>
                <a:lnTo>
                  <a:pt x="294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981325" y="3959225"/>
            <a:ext cx="66675" cy="68262"/>
          </a:xfrm>
          <a:custGeom>
            <a:avLst/>
            <a:gdLst>
              <a:gd name="T0" fmla="*/ 26988 w 42"/>
              <a:gd name="T1" fmla="*/ 0 h 43"/>
              <a:gd name="T2" fmla="*/ 65088 w 42"/>
              <a:gd name="T3" fmla="*/ 66675 h 43"/>
              <a:gd name="T4" fmla="*/ 0 w 42"/>
              <a:gd name="T5" fmla="*/ 25400 h 43"/>
              <a:gd name="T6" fmla="*/ 0 60000 65536"/>
              <a:gd name="T7" fmla="*/ 0 60000 65536"/>
              <a:gd name="T8" fmla="*/ 0 60000 65536"/>
              <a:gd name="T9" fmla="*/ 0 w 42"/>
              <a:gd name="T10" fmla="*/ 0 h 43"/>
              <a:gd name="T11" fmla="*/ 42 w 4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3">
                <a:moveTo>
                  <a:pt x="17" y="0"/>
                </a:moveTo>
                <a:lnTo>
                  <a:pt x="41" y="42"/>
                </a:lnTo>
                <a:lnTo>
                  <a:pt x="0" y="1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1" name="Freeform 55"/>
          <p:cNvSpPr>
            <a:spLocks/>
          </p:cNvSpPr>
          <p:nvPr/>
        </p:nvSpPr>
        <p:spPr bwMode="auto">
          <a:xfrm>
            <a:off x="2673350" y="3517900"/>
            <a:ext cx="514350" cy="509587"/>
          </a:xfrm>
          <a:custGeom>
            <a:avLst/>
            <a:gdLst>
              <a:gd name="T0" fmla="*/ 0 w 324"/>
              <a:gd name="T1" fmla="*/ 0 h 321"/>
              <a:gd name="T2" fmla="*/ 512763 w 324"/>
              <a:gd name="T3" fmla="*/ 508000 h 321"/>
              <a:gd name="T4" fmla="*/ 0 w 324"/>
              <a:gd name="T5" fmla="*/ 0 h 321"/>
              <a:gd name="T6" fmla="*/ 0 60000 65536"/>
              <a:gd name="T7" fmla="*/ 0 60000 65536"/>
              <a:gd name="T8" fmla="*/ 0 60000 65536"/>
              <a:gd name="T9" fmla="*/ 0 w 324"/>
              <a:gd name="T10" fmla="*/ 0 h 321"/>
              <a:gd name="T11" fmla="*/ 324 w 324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21">
                <a:moveTo>
                  <a:pt x="0" y="0"/>
                </a:moveTo>
                <a:lnTo>
                  <a:pt x="323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2" name="Freeform 56"/>
          <p:cNvSpPr>
            <a:spLocks/>
          </p:cNvSpPr>
          <p:nvPr/>
        </p:nvSpPr>
        <p:spPr bwMode="auto">
          <a:xfrm>
            <a:off x="3119438" y="3960812"/>
            <a:ext cx="68262" cy="66675"/>
          </a:xfrm>
          <a:custGeom>
            <a:avLst/>
            <a:gdLst>
              <a:gd name="T0" fmla="*/ 26987 w 43"/>
              <a:gd name="T1" fmla="*/ 0 h 42"/>
              <a:gd name="T2" fmla="*/ 66675 w 43"/>
              <a:gd name="T3" fmla="*/ 65088 h 42"/>
              <a:gd name="T4" fmla="*/ 0 w 43"/>
              <a:gd name="T5" fmla="*/ 25400 h 42"/>
              <a:gd name="T6" fmla="*/ 0 60000 65536"/>
              <a:gd name="T7" fmla="*/ 0 60000 65536"/>
              <a:gd name="T8" fmla="*/ 0 60000 65536"/>
              <a:gd name="T9" fmla="*/ 0 w 43"/>
              <a:gd name="T10" fmla="*/ 0 h 42"/>
              <a:gd name="T11" fmla="*/ 43 w 43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2">
                <a:moveTo>
                  <a:pt x="17" y="0"/>
                </a:moveTo>
                <a:lnTo>
                  <a:pt x="42" y="41"/>
                </a:lnTo>
                <a:lnTo>
                  <a:pt x="0" y="1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3" name="Freeform 57"/>
          <p:cNvSpPr>
            <a:spLocks/>
          </p:cNvSpPr>
          <p:nvPr/>
        </p:nvSpPr>
        <p:spPr bwMode="auto">
          <a:xfrm>
            <a:off x="2814638" y="3517900"/>
            <a:ext cx="558800" cy="509587"/>
          </a:xfrm>
          <a:custGeom>
            <a:avLst/>
            <a:gdLst>
              <a:gd name="T0" fmla="*/ 0 w 352"/>
              <a:gd name="T1" fmla="*/ 0 h 321"/>
              <a:gd name="T2" fmla="*/ 557213 w 352"/>
              <a:gd name="T3" fmla="*/ 508000 h 321"/>
              <a:gd name="T4" fmla="*/ 0 w 352"/>
              <a:gd name="T5" fmla="*/ 0 h 321"/>
              <a:gd name="T6" fmla="*/ 0 60000 65536"/>
              <a:gd name="T7" fmla="*/ 0 60000 65536"/>
              <a:gd name="T8" fmla="*/ 0 60000 65536"/>
              <a:gd name="T9" fmla="*/ 0 w 352"/>
              <a:gd name="T10" fmla="*/ 0 h 321"/>
              <a:gd name="T11" fmla="*/ 352 w 352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" h="321">
                <a:moveTo>
                  <a:pt x="0" y="0"/>
                </a:moveTo>
                <a:lnTo>
                  <a:pt x="351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4" name="Freeform 58"/>
          <p:cNvSpPr>
            <a:spLocks/>
          </p:cNvSpPr>
          <p:nvPr/>
        </p:nvSpPr>
        <p:spPr bwMode="auto">
          <a:xfrm>
            <a:off x="3305175" y="3962400"/>
            <a:ext cx="68263" cy="65087"/>
          </a:xfrm>
          <a:custGeom>
            <a:avLst/>
            <a:gdLst>
              <a:gd name="T0" fmla="*/ 25400 w 43"/>
              <a:gd name="T1" fmla="*/ 0 h 41"/>
              <a:gd name="T2" fmla="*/ 66675 w 43"/>
              <a:gd name="T3" fmla="*/ 63500 h 41"/>
              <a:gd name="T4" fmla="*/ 0 w 43"/>
              <a:gd name="T5" fmla="*/ 26987 h 41"/>
              <a:gd name="T6" fmla="*/ 0 60000 65536"/>
              <a:gd name="T7" fmla="*/ 0 60000 65536"/>
              <a:gd name="T8" fmla="*/ 0 60000 65536"/>
              <a:gd name="T9" fmla="*/ 0 w 43"/>
              <a:gd name="T10" fmla="*/ 0 h 41"/>
              <a:gd name="T11" fmla="*/ 43 w 43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1">
                <a:moveTo>
                  <a:pt x="16" y="0"/>
                </a:moveTo>
                <a:lnTo>
                  <a:pt x="42" y="40"/>
                </a:lnTo>
                <a:lnTo>
                  <a:pt x="0" y="17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5" name="Freeform 59"/>
          <p:cNvSpPr>
            <a:spLocks/>
          </p:cNvSpPr>
          <p:nvPr/>
        </p:nvSpPr>
        <p:spPr bwMode="auto">
          <a:xfrm>
            <a:off x="2952750" y="3517900"/>
            <a:ext cx="608013" cy="509587"/>
          </a:xfrm>
          <a:custGeom>
            <a:avLst/>
            <a:gdLst>
              <a:gd name="T0" fmla="*/ 0 w 383"/>
              <a:gd name="T1" fmla="*/ 0 h 321"/>
              <a:gd name="T2" fmla="*/ 606425 w 383"/>
              <a:gd name="T3" fmla="*/ 508000 h 321"/>
              <a:gd name="T4" fmla="*/ 0 w 383"/>
              <a:gd name="T5" fmla="*/ 0 h 321"/>
              <a:gd name="T6" fmla="*/ 0 60000 65536"/>
              <a:gd name="T7" fmla="*/ 0 60000 65536"/>
              <a:gd name="T8" fmla="*/ 0 60000 65536"/>
              <a:gd name="T9" fmla="*/ 0 w 383"/>
              <a:gd name="T10" fmla="*/ 0 h 321"/>
              <a:gd name="T11" fmla="*/ 383 w 383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" h="321">
                <a:moveTo>
                  <a:pt x="0" y="0"/>
                </a:moveTo>
                <a:lnTo>
                  <a:pt x="382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6" name="Freeform 60"/>
          <p:cNvSpPr>
            <a:spLocks/>
          </p:cNvSpPr>
          <p:nvPr/>
        </p:nvSpPr>
        <p:spPr bwMode="auto">
          <a:xfrm>
            <a:off x="3490913" y="3963987"/>
            <a:ext cx="69850" cy="63500"/>
          </a:xfrm>
          <a:custGeom>
            <a:avLst/>
            <a:gdLst>
              <a:gd name="T0" fmla="*/ 23813 w 44"/>
              <a:gd name="T1" fmla="*/ 0 h 40"/>
              <a:gd name="T2" fmla="*/ 68263 w 44"/>
              <a:gd name="T3" fmla="*/ 61913 h 40"/>
              <a:gd name="T4" fmla="*/ 0 w 44"/>
              <a:gd name="T5" fmla="*/ 28575 h 40"/>
              <a:gd name="T6" fmla="*/ 0 60000 65536"/>
              <a:gd name="T7" fmla="*/ 0 60000 65536"/>
              <a:gd name="T8" fmla="*/ 0 60000 65536"/>
              <a:gd name="T9" fmla="*/ 0 w 44"/>
              <a:gd name="T10" fmla="*/ 0 h 40"/>
              <a:gd name="T11" fmla="*/ 44 w 44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0">
                <a:moveTo>
                  <a:pt x="15" y="0"/>
                </a:moveTo>
                <a:lnTo>
                  <a:pt x="43" y="39"/>
                </a:lnTo>
                <a:lnTo>
                  <a:pt x="0" y="18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3141663" y="3190875"/>
            <a:ext cx="160941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244A58"/>
                </a:solidFill>
                <a:latin typeface="Arial" charset="0"/>
              </a:rPr>
              <a:t>Index entries</a:t>
            </a:r>
            <a:endParaRPr lang="en-US" sz="1200" b="1" dirty="0">
              <a:solidFill>
                <a:srgbClr val="244A58"/>
              </a:solidFill>
              <a:latin typeface="Arial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4196556" y="3387725"/>
            <a:ext cx="1222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B0F0"/>
                </a:solidFill>
                <a:latin typeface="Arial" charset="0"/>
              </a:rPr>
              <a:t>(</a:t>
            </a:r>
            <a:r>
              <a:rPr lang="en-US" sz="1600" b="1" dirty="0">
                <a:solidFill>
                  <a:srgbClr val="00B0F0"/>
                </a:solidFill>
                <a:latin typeface="Arial" charset="0"/>
              </a:rPr>
              <a:t>Index File</a:t>
            </a:r>
            <a:r>
              <a:rPr lang="en-US" sz="1200" b="1" dirty="0">
                <a:solidFill>
                  <a:srgbClr val="00B0F0"/>
                </a:solidFill>
                <a:latin typeface="Arial" charset="0"/>
              </a:rPr>
              <a:t>)</a:t>
            </a:r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4257675" y="3714750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200" b="1">
                <a:solidFill>
                  <a:srgbClr val="2C7C9F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rgbClr val="2C7C9F"/>
                </a:solidFill>
                <a:latin typeface="Arial" charset="0"/>
              </a:rPr>
              <a:t>Data file</a:t>
            </a:r>
            <a:r>
              <a:rPr lang="en-US" sz="1200" b="1">
                <a:solidFill>
                  <a:srgbClr val="2C7C9F"/>
                </a:solidFill>
                <a:latin typeface="Arial" charset="0"/>
              </a:rPr>
              <a:t>)</a:t>
            </a:r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2497138" y="4419600"/>
            <a:ext cx="163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2C7C9F"/>
                </a:solidFill>
                <a:latin typeface="Arial" charset="0"/>
              </a:rPr>
              <a:t>Data</a:t>
            </a:r>
            <a:r>
              <a:rPr lang="en-US" sz="1200" b="1" dirty="0">
                <a:solidFill>
                  <a:srgbClr val="2C7C9F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rgbClr val="2C7C9F"/>
                </a:solidFill>
                <a:latin typeface="Arial" charset="0"/>
              </a:rPr>
              <a:t>Records</a:t>
            </a:r>
            <a:endParaRPr lang="en-US" sz="1200" b="1" dirty="0">
              <a:solidFill>
                <a:srgbClr val="2C7C9F"/>
              </a:solidFill>
              <a:latin typeface="Arial" charset="0"/>
            </a:endParaRPr>
          </a:p>
        </p:txBody>
      </p:sp>
      <p:sp>
        <p:nvSpPr>
          <p:cNvPr id="24643" name="Freeform 67"/>
          <p:cNvSpPr>
            <a:spLocks/>
          </p:cNvSpPr>
          <p:nvPr/>
        </p:nvSpPr>
        <p:spPr bwMode="auto">
          <a:xfrm>
            <a:off x="5741988" y="4038600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44" name="Freeform 68"/>
          <p:cNvSpPr>
            <a:spLocks/>
          </p:cNvSpPr>
          <p:nvPr/>
        </p:nvSpPr>
        <p:spPr bwMode="auto">
          <a:xfrm>
            <a:off x="6197600" y="4038600"/>
            <a:ext cx="344488" cy="350837"/>
          </a:xfrm>
          <a:custGeom>
            <a:avLst/>
            <a:gdLst>
              <a:gd name="T0" fmla="*/ 0 w 217"/>
              <a:gd name="T1" fmla="*/ 349250 h 221"/>
              <a:gd name="T2" fmla="*/ 0 w 217"/>
              <a:gd name="T3" fmla="*/ 0 h 221"/>
              <a:gd name="T4" fmla="*/ 342900 w 217"/>
              <a:gd name="T5" fmla="*/ 0 h 221"/>
              <a:gd name="T6" fmla="*/ 342900 w 217"/>
              <a:gd name="T7" fmla="*/ 349250 h 221"/>
              <a:gd name="T8" fmla="*/ 0 w 217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21"/>
              <a:gd name="T17" fmla="*/ 217 w 217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21">
                <a:moveTo>
                  <a:pt x="0" y="220"/>
                </a:moveTo>
                <a:lnTo>
                  <a:pt x="0" y="0"/>
                </a:lnTo>
                <a:lnTo>
                  <a:pt x="216" y="0"/>
                </a:lnTo>
                <a:lnTo>
                  <a:pt x="216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45" name="Freeform 69"/>
          <p:cNvSpPr>
            <a:spLocks/>
          </p:cNvSpPr>
          <p:nvPr/>
        </p:nvSpPr>
        <p:spPr bwMode="auto">
          <a:xfrm>
            <a:off x="6656388" y="4038600"/>
            <a:ext cx="338137" cy="350837"/>
          </a:xfrm>
          <a:custGeom>
            <a:avLst/>
            <a:gdLst>
              <a:gd name="T0" fmla="*/ 0 w 213"/>
              <a:gd name="T1" fmla="*/ 349250 h 221"/>
              <a:gd name="T2" fmla="*/ 0 w 213"/>
              <a:gd name="T3" fmla="*/ 0 h 221"/>
              <a:gd name="T4" fmla="*/ 336550 w 213"/>
              <a:gd name="T5" fmla="*/ 0 h 221"/>
              <a:gd name="T6" fmla="*/ 336550 w 213"/>
              <a:gd name="T7" fmla="*/ 349250 h 221"/>
              <a:gd name="T8" fmla="*/ 0 w 213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"/>
              <a:gd name="T16" fmla="*/ 0 h 221"/>
              <a:gd name="T17" fmla="*/ 213 w 213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" h="221">
                <a:moveTo>
                  <a:pt x="0" y="220"/>
                </a:moveTo>
                <a:lnTo>
                  <a:pt x="0" y="0"/>
                </a:lnTo>
                <a:lnTo>
                  <a:pt x="212" y="0"/>
                </a:lnTo>
                <a:lnTo>
                  <a:pt x="212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46" name="Freeform 70"/>
          <p:cNvSpPr>
            <a:spLocks/>
          </p:cNvSpPr>
          <p:nvPr/>
        </p:nvSpPr>
        <p:spPr bwMode="auto">
          <a:xfrm>
            <a:off x="7112000" y="4038600"/>
            <a:ext cx="339725" cy="350837"/>
          </a:xfrm>
          <a:custGeom>
            <a:avLst/>
            <a:gdLst>
              <a:gd name="T0" fmla="*/ 0 w 214"/>
              <a:gd name="T1" fmla="*/ 349250 h 221"/>
              <a:gd name="T2" fmla="*/ 0 w 214"/>
              <a:gd name="T3" fmla="*/ 0 h 221"/>
              <a:gd name="T4" fmla="*/ 338138 w 214"/>
              <a:gd name="T5" fmla="*/ 0 h 221"/>
              <a:gd name="T6" fmla="*/ 338138 w 214"/>
              <a:gd name="T7" fmla="*/ 349250 h 221"/>
              <a:gd name="T8" fmla="*/ 0 w 214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4"/>
              <a:gd name="T16" fmla="*/ 0 h 221"/>
              <a:gd name="T17" fmla="*/ 214 w 214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4" h="221">
                <a:moveTo>
                  <a:pt x="0" y="220"/>
                </a:moveTo>
                <a:lnTo>
                  <a:pt x="0" y="0"/>
                </a:lnTo>
                <a:lnTo>
                  <a:pt x="213" y="0"/>
                </a:lnTo>
                <a:lnTo>
                  <a:pt x="213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47" name="Freeform 71"/>
          <p:cNvSpPr>
            <a:spLocks/>
          </p:cNvSpPr>
          <p:nvPr/>
        </p:nvSpPr>
        <p:spPr bwMode="auto">
          <a:xfrm>
            <a:off x="7566025" y="4038600"/>
            <a:ext cx="346075" cy="350837"/>
          </a:xfrm>
          <a:custGeom>
            <a:avLst/>
            <a:gdLst>
              <a:gd name="T0" fmla="*/ 0 w 218"/>
              <a:gd name="T1" fmla="*/ 349250 h 221"/>
              <a:gd name="T2" fmla="*/ 0 w 218"/>
              <a:gd name="T3" fmla="*/ 0 h 221"/>
              <a:gd name="T4" fmla="*/ 344488 w 218"/>
              <a:gd name="T5" fmla="*/ 0 h 221"/>
              <a:gd name="T6" fmla="*/ 344488 w 218"/>
              <a:gd name="T7" fmla="*/ 349250 h 221"/>
              <a:gd name="T8" fmla="*/ 0 w 218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221"/>
              <a:gd name="T17" fmla="*/ 218 w 218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221">
                <a:moveTo>
                  <a:pt x="0" y="220"/>
                </a:moveTo>
                <a:lnTo>
                  <a:pt x="0" y="0"/>
                </a:lnTo>
                <a:lnTo>
                  <a:pt x="217" y="0"/>
                </a:lnTo>
                <a:lnTo>
                  <a:pt x="217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48" name="Freeform 72"/>
          <p:cNvSpPr>
            <a:spLocks/>
          </p:cNvSpPr>
          <p:nvPr/>
        </p:nvSpPr>
        <p:spPr bwMode="auto">
          <a:xfrm>
            <a:off x="8021638" y="4038600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49" name="Freeform 73"/>
          <p:cNvSpPr>
            <a:spLocks/>
          </p:cNvSpPr>
          <p:nvPr/>
        </p:nvSpPr>
        <p:spPr bwMode="auto">
          <a:xfrm>
            <a:off x="8478838" y="4038600"/>
            <a:ext cx="342900" cy="350837"/>
          </a:xfrm>
          <a:custGeom>
            <a:avLst/>
            <a:gdLst>
              <a:gd name="T0" fmla="*/ 0 w 216"/>
              <a:gd name="T1" fmla="*/ 349250 h 221"/>
              <a:gd name="T2" fmla="*/ 0 w 216"/>
              <a:gd name="T3" fmla="*/ 0 h 221"/>
              <a:gd name="T4" fmla="*/ 341313 w 216"/>
              <a:gd name="T5" fmla="*/ 0 h 221"/>
              <a:gd name="T6" fmla="*/ 341313 w 216"/>
              <a:gd name="T7" fmla="*/ 349250 h 221"/>
              <a:gd name="T8" fmla="*/ 0 w 216"/>
              <a:gd name="T9" fmla="*/ 349250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0" name="Freeform 74"/>
          <p:cNvSpPr>
            <a:spLocks/>
          </p:cNvSpPr>
          <p:nvPr/>
        </p:nvSpPr>
        <p:spPr bwMode="auto">
          <a:xfrm>
            <a:off x="6397625" y="2870200"/>
            <a:ext cx="1490663" cy="1587"/>
          </a:xfrm>
          <a:custGeom>
            <a:avLst/>
            <a:gdLst>
              <a:gd name="T0" fmla="*/ 0 w 939"/>
              <a:gd name="T1" fmla="*/ 0 h 1"/>
              <a:gd name="T2" fmla="*/ 1489075 w 939"/>
              <a:gd name="T3" fmla="*/ 0 h 1"/>
              <a:gd name="T4" fmla="*/ 0 w 939"/>
              <a:gd name="T5" fmla="*/ 0 h 1"/>
              <a:gd name="T6" fmla="*/ 0 60000 65536"/>
              <a:gd name="T7" fmla="*/ 0 60000 65536"/>
              <a:gd name="T8" fmla="*/ 0 60000 65536"/>
              <a:gd name="T9" fmla="*/ 0 w 939"/>
              <a:gd name="T10" fmla="*/ 0 h 1"/>
              <a:gd name="T11" fmla="*/ 939 w 93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9" h="1">
                <a:moveTo>
                  <a:pt x="0" y="0"/>
                </a:moveTo>
                <a:lnTo>
                  <a:pt x="938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1" name="Freeform 75"/>
          <p:cNvSpPr>
            <a:spLocks/>
          </p:cNvSpPr>
          <p:nvPr/>
        </p:nvSpPr>
        <p:spPr bwMode="auto">
          <a:xfrm>
            <a:off x="6397625" y="1824037"/>
            <a:ext cx="785813" cy="1047750"/>
          </a:xfrm>
          <a:custGeom>
            <a:avLst/>
            <a:gdLst>
              <a:gd name="T0" fmla="*/ 0 w 495"/>
              <a:gd name="T1" fmla="*/ 1046163 h 660"/>
              <a:gd name="T2" fmla="*/ 784225 w 495"/>
              <a:gd name="T3" fmla="*/ 0 h 660"/>
              <a:gd name="T4" fmla="*/ 0 w 495"/>
              <a:gd name="T5" fmla="*/ 1046163 h 660"/>
              <a:gd name="T6" fmla="*/ 0 60000 65536"/>
              <a:gd name="T7" fmla="*/ 0 60000 65536"/>
              <a:gd name="T8" fmla="*/ 0 60000 65536"/>
              <a:gd name="T9" fmla="*/ 0 w 495"/>
              <a:gd name="T10" fmla="*/ 0 h 660"/>
              <a:gd name="T11" fmla="*/ 495 w 495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660">
                <a:moveTo>
                  <a:pt x="0" y="659"/>
                </a:moveTo>
                <a:lnTo>
                  <a:pt x="494" y="0"/>
                </a:lnTo>
                <a:lnTo>
                  <a:pt x="0" y="65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2" name="Freeform 76"/>
          <p:cNvSpPr>
            <a:spLocks/>
          </p:cNvSpPr>
          <p:nvPr/>
        </p:nvSpPr>
        <p:spPr bwMode="auto">
          <a:xfrm>
            <a:off x="7181850" y="1824037"/>
            <a:ext cx="712788" cy="1047750"/>
          </a:xfrm>
          <a:custGeom>
            <a:avLst/>
            <a:gdLst>
              <a:gd name="T0" fmla="*/ 0 w 449"/>
              <a:gd name="T1" fmla="*/ 0 h 660"/>
              <a:gd name="T2" fmla="*/ 711200 w 449"/>
              <a:gd name="T3" fmla="*/ 1046163 h 660"/>
              <a:gd name="T4" fmla="*/ 0 w 449"/>
              <a:gd name="T5" fmla="*/ 0 h 660"/>
              <a:gd name="T6" fmla="*/ 0 60000 65536"/>
              <a:gd name="T7" fmla="*/ 0 60000 65536"/>
              <a:gd name="T8" fmla="*/ 0 60000 65536"/>
              <a:gd name="T9" fmla="*/ 0 w 449"/>
              <a:gd name="T10" fmla="*/ 0 h 660"/>
              <a:gd name="T11" fmla="*/ 449 w 449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9" h="660">
                <a:moveTo>
                  <a:pt x="0" y="0"/>
                </a:moveTo>
                <a:lnTo>
                  <a:pt x="448" y="65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3" name="Freeform 77"/>
          <p:cNvSpPr>
            <a:spLocks/>
          </p:cNvSpPr>
          <p:nvPr/>
        </p:nvSpPr>
        <p:spPr bwMode="auto">
          <a:xfrm>
            <a:off x="6891338" y="1731962"/>
            <a:ext cx="292100" cy="93663"/>
          </a:xfrm>
          <a:custGeom>
            <a:avLst/>
            <a:gdLst>
              <a:gd name="T0" fmla="*/ 0 w 184"/>
              <a:gd name="T1" fmla="*/ 0 h 59"/>
              <a:gd name="T2" fmla="*/ 47625 w 184"/>
              <a:gd name="T3" fmla="*/ 14288 h 59"/>
              <a:gd name="T4" fmla="*/ 290513 w 184"/>
              <a:gd name="T5" fmla="*/ 92075 h 59"/>
              <a:gd name="T6" fmla="*/ 0 w 18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59"/>
              <a:gd name="T14" fmla="*/ 184 w 184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59">
                <a:moveTo>
                  <a:pt x="0" y="0"/>
                </a:moveTo>
                <a:lnTo>
                  <a:pt x="30" y="9"/>
                </a:lnTo>
                <a:lnTo>
                  <a:pt x="183" y="5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4" name="Freeform 78"/>
          <p:cNvSpPr>
            <a:spLocks/>
          </p:cNvSpPr>
          <p:nvPr/>
        </p:nvSpPr>
        <p:spPr bwMode="auto">
          <a:xfrm>
            <a:off x="7100888" y="1773237"/>
            <a:ext cx="82550" cy="52388"/>
          </a:xfrm>
          <a:custGeom>
            <a:avLst/>
            <a:gdLst>
              <a:gd name="T0" fmla="*/ 9525 w 52"/>
              <a:gd name="T1" fmla="*/ 0 h 33"/>
              <a:gd name="T2" fmla="*/ 80963 w 52"/>
              <a:gd name="T3" fmla="*/ 50800 h 33"/>
              <a:gd name="T4" fmla="*/ 0 w 52"/>
              <a:gd name="T5" fmla="*/ 50800 h 33"/>
              <a:gd name="T6" fmla="*/ 9525 w 52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33"/>
              <a:gd name="T14" fmla="*/ 52 w 52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33">
                <a:moveTo>
                  <a:pt x="6" y="0"/>
                </a:moveTo>
                <a:lnTo>
                  <a:pt x="51" y="32"/>
                </a:lnTo>
                <a:lnTo>
                  <a:pt x="0" y="32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5" name="Freeform 79"/>
          <p:cNvSpPr>
            <a:spLocks/>
          </p:cNvSpPr>
          <p:nvPr/>
        </p:nvSpPr>
        <p:spPr bwMode="auto">
          <a:xfrm>
            <a:off x="6038850" y="3151187"/>
            <a:ext cx="404813" cy="347663"/>
          </a:xfrm>
          <a:custGeom>
            <a:avLst/>
            <a:gdLst>
              <a:gd name="T0" fmla="*/ 0 w 255"/>
              <a:gd name="T1" fmla="*/ 0 h 219"/>
              <a:gd name="T2" fmla="*/ 403225 w 255"/>
              <a:gd name="T3" fmla="*/ 0 h 219"/>
              <a:gd name="T4" fmla="*/ 403225 w 255"/>
              <a:gd name="T5" fmla="*/ 346075 h 219"/>
              <a:gd name="T6" fmla="*/ 0 w 255"/>
              <a:gd name="T7" fmla="*/ 346075 h 219"/>
              <a:gd name="T8" fmla="*/ 0 w 255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19"/>
              <a:gd name="T17" fmla="*/ 255 w 255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19">
                <a:moveTo>
                  <a:pt x="0" y="0"/>
                </a:moveTo>
                <a:lnTo>
                  <a:pt x="254" y="0"/>
                </a:lnTo>
                <a:lnTo>
                  <a:pt x="254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6" name="Freeform 80"/>
          <p:cNvSpPr>
            <a:spLocks/>
          </p:cNvSpPr>
          <p:nvPr/>
        </p:nvSpPr>
        <p:spPr bwMode="auto">
          <a:xfrm>
            <a:off x="6442075" y="3278187"/>
            <a:ext cx="63500" cy="42863"/>
          </a:xfrm>
          <a:custGeom>
            <a:avLst/>
            <a:gdLst>
              <a:gd name="T0" fmla="*/ 61913 w 40"/>
              <a:gd name="T1" fmla="*/ 41275 h 27"/>
              <a:gd name="T2" fmla="*/ 0 w 40"/>
              <a:gd name="T3" fmla="*/ 20638 h 27"/>
              <a:gd name="T4" fmla="*/ 61913 w 40"/>
              <a:gd name="T5" fmla="*/ 0 h 27"/>
              <a:gd name="T6" fmla="*/ 0 60000 65536"/>
              <a:gd name="T7" fmla="*/ 0 60000 65536"/>
              <a:gd name="T8" fmla="*/ 0 60000 65536"/>
              <a:gd name="T9" fmla="*/ 0 w 40"/>
              <a:gd name="T10" fmla="*/ 0 h 27"/>
              <a:gd name="T11" fmla="*/ 40 w 40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27">
                <a:moveTo>
                  <a:pt x="39" y="26"/>
                </a:moveTo>
                <a:lnTo>
                  <a:pt x="0" y="13"/>
                </a:lnTo>
                <a:lnTo>
                  <a:pt x="39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7" name="Freeform 81"/>
          <p:cNvSpPr>
            <a:spLocks/>
          </p:cNvSpPr>
          <p:nvPr/>
        </p:nvSpPr>
        <p:spPr bwMode="auto">
          <a:xfrm>
            <a:off x="6442075" y="3302000"/>
            <a:ext cx="241300" cy="1587"/>
          </a:xfrm>
          <a:custGeom>
            <a:avLst/>
            <a:gdLst>
              <a:gd name="T0" fmla="*/ 0 w 152"/>
              <a:gd name="T1" fmla="*/ 0 h 1"/>
              <a:gd name="T2" fmla="*/ 239713 w 152"/>
              <a:gd name="T3" fmla="*/ 0 h 1"/>
              <a:gd name="T4" fmla="*/ 0 w 152"/>
              <a:gd name="T5" fmla="*/ 0 h 1"/>
              <a:gd name="T6" fmla="*/ 0 60000 65536"/>
              <a:gd name="T7" fmla="*/ 0 60000 65536"/>
              <a:gd name="T8" fmla="*/ 0 60000 65536"/>
              <a:gd name="T9" fmla="*/ 0 w 152"/>
              <a:gd name="T10" fmla="*/ 0 h 1"/>
              <a:gd name="T11" fmla="*/ 152 w 15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">
                <a:moveTo>
                  <a:pt x="0" y="0"/>
                </a:move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8" name="Freeform 82"/>
          <p:cNvSpPr>
            <a:spLocks/>
          </p:cNvSpPr>
          <p:nvPr/>
        </p:nvSpPr>
        <p:spPr bwMode="auto">
          <a:xfrm>
            <a:off x="6618288" y="3278187"/>
            <a:ext cx="65087" cy="42863"/>
          </a:xfrm>
          <a:custGeom>
            <a:avLst/>
            <a:gdLst>
              <a:gd name="T0" fmla="*/ 0 w 41"/>
              <a:gd name="T1" fmla="*/ 0 h 27"/>
              <a:gd name="T2" fmla="*/ 63500 w 41"/>
              <a:gd name="T3" fmla="*/ 20638 h 27"/>
              <a:gd name="T4" fmla="*/ 0 w 41"/>
              <a:gd name="T5" fmla="*/ 41275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0" y="0"/>
                </a:moveTo>
                <a:lnTo>
                  <a:pt x="40" y="13"/>
                </a:lnTo>
                <a:lnTo>
                  <a:pt x="0" y="26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59" name="Freeform 83"/>
          <p:cNvSpPr>
            <a:spLocks/>
          </p:cNvSpPr>
          <p:nvPr/>
        </p:nvSpPr>
        <p:spPr bwMode="auto">
          <a:xfrm>
            <a:off x="6681788" y="3151187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0" name="Freeform 84"/>
          <p:cNvSpPr>
            <a:spLocks/>
          </p:cNvSpPr>
          <p:nvPr/>
        </p:nvSpPr>
        <p:spPr bwMode="auto">
          <a:xfrm>
            <a:off x="7083425" y="3278187"/>
            <a:ext cx="66675" cy="42863"/>
          </a:xfrm>
          <a:custGeom>
            <a:avLst/>
            <a:gdLst>
              <a:gd name="T0" fmla="*/ 65088 w 42"/>
              <a:gd name="T1" fmla="*/ 41275 h 27"/>
              <a:gd name="T2" fmla="*/ 0 w 42"/>
              <a:gd name="T3" fmla="*/ 20638 h 27"/>
              <a:gd name="T4" fmla="*/ 65088 w 42"/>
              <a:gd name="T5" fmla="*/ 0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41" y="26"/>
                </a:moveTo>
                <a:lnTo>
                  <a:pt x="0" y="13"/>
                </a:lnTo>
                <a:lnTo>
                  <a:pt x="41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1" name="Freeform 85"/>
          <p:cNvSpPr>
            <a:spLocks/>
          </p:cNvSpPr>
          <p:nvPr/>
        </p:nvSpPr>
        <p:spPr bwMode="auto">
          <a:xfrm>
            <a:off x="7083425" y="3302000"/>
            <a:ext cx="201613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2" name="Freeform 86"/>
          <p:cNvSpPr>
            <a:spLocks/>
          </p:cNvSpPr>
          <p:nvPr/>
        </p:nvSpPr>
        <p:spPr bwMode="auto">
          <a:xfrm>
            <a:off x="7223125" y="3278187"/>
            <a:ext cx="61913" cy="42863"/>
          </a:xfrm>
          <a:custGeom>
            <a:avLst/>
            <a:gdLst>
              <a:gd name="T0" fmla="*/ 0 w 39"/>
              <a:gd name="T1" fmla="*/ 0 h 27"/>
              <a:gd name="T2" fmla="*/ 60325 w 39"/>
              <a:gd name="T3" fmla="*/ 20638 h 27"/>
              <a:gd name="T4" fmla="*/ 0 w 39"/>
              <a:gd name="T5" fmla="*/ 41275 h 27"/>
              <a:gd name="T6" fmla="*/ 0 60000 65536"/>
              <a:gd name="T7" fmla="*/ 0 60000 65536"/>
              <a:gd name="T8" fmla="*/ 0 60000 65536"/>
              <a:gd name="T9" fmla="*/ 0 w 39"/>
              <a:gd name="T10" fmla="*/ 0 h 27"/>
              <a:gd name="T11" fmla="*/ 39 w 3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" h="27">
                <a:moveTo>
                  <a:pt x="0" y="0"/>
                </a:moveTo>
                <a:lnTo>
                  <a:pt x="38" y="13"/>
                </a:lnTo>
                <a:lnTo>
                  <a:pt x="0" y="26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3" name="Freeform 87"/>
          <p:cNvSpPr>
            <a:spLocks/>
          </p:cNvSpPr>
          <p:nvPr/>
        </p:nvSpPr>
        <p:spPr bwMode="auto">
          <a:xfrm>
            <a:off x="6321425" y="2854325"/>
            <a:ext cx="158750" cy="298450"/>
          </a:xfrm>
          <a:custGeom>
            <a:avLst/>
            <a:gdLst>
              <a:gd name="T0" fmla="*/ 157163 w 100"/>
              <a:gd name="T1" fmla="*/ 0 h 188"/>
              <a:gd name="T2" fmla="*/ 0 w 100"/>
              <a:gd name="T3" fmla="*/ 296863 h 188"/>
              <a:gd name="T4" fmla="*/ 157163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99" y="0"/>
                </a:moveTo>
                <a:lnTo>
                  <a:pt x="0" y="187"/>
                </a:lnTo>
                <a:lnTo>
                  <a:pt x="99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4" name="Freeform 88"/>
          <p:cNvSpPr>
            <a:spLocks/>
          </p:cNvSpPr>
          <p:nvPr/>
        </p:nvSpPr>
        <p:spPr bwMode="auto">
          <a:xfrm>
            <a:off x="6321425" y="3074987"/>
            <a:ext cx="49213" cy="77788"/>
          </a:xfrm>
          <a:custGeom>
            <a:avLst/>
            <a:gdLst>
              <a:gd name="T0" fmla="*/ 47625 w 31"/>
              <a:gd name="T1" fmla="*/ 23813 h 49"/>
              <a:gd name="T2" fmla="*/ 0 w 31"/>
              <a:gd name="T3" fmla="*/ 76200 h 49"/>
              <a:gd name="T4" fmla="*/ 20638 w 31"/>
              <a:gd name="T5" fmla="*/ 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30" y="15"/>
                </a:moveTo>
                <a:lnTo>
                  <a:pt x="0" y="48"/>
                </a:lnTo>
                <a:lnTo>
                  <a:pt x="13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5" name="Freeform 89"/>
          <p:cNvSpPr>
            <a:spLocks/>
          </p:cNvSpPr>
          <p:nvPr/>
        </p:nvSpPr>
        <p:spPr bwMode="auto">
          <a:xfrm>
            <a:off x="6881813" y="2854325"/>
            <a:ext cx="1587" cy="298450"/>
          </a:xfrm>
          <a:custGeom>
            <a:avLst/>
            <a:gdLst>
              <a:gd name="T0" fmla="*/ 0 w 1"/>
              <a:gd name="T1" fmla="*/ 0 h 188"/>
              <a:gd name="T2" fmla="*/ 0 w 1"/>
              <a:gd name="T3" fmla="*/ 296863 h 188"/>
              <a:gd name="T4" fmla="*/ 0 w 1"/>
              <a:gd name="T5" fmla="*/ 0 h 188"/>
              <a:gd name="T6" fmla="*/ 0 60000 65536"/>
              <a:gd name="T7" fmla="*/ 0 60000 65536"/>
              <a:gd name="T8" fmla="*/ 0 60000 65536"/>
              <a:gd name="T9" fmla="*/ 0 w 1"/>
              <a:gd name="T10" fmla="*/ 0 h 188"/>
              <a:gd name="T11" fmla="*/ 1 w 1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88">
                <a:moveTo>
                  <a:pt x="0" y="0"/>
                </a:moveTo>
                <a:lnTo>
                  <a:pt x="0" y="18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6" name="Freeform 90"/>
          <p:cNvSpPr>
            <a:spLocks/>
          </p:cNvSpPr>
          <p:nvPr/>
        </p:nvSpPr>
        <p:spPr bwMode="auto">
          <a:xfrm>
            <a:off x="6867525" y="3073400"/>
            <a:ext cx="30163" cy="79375"/>
          </a:xfrm>
          <a:custGeom>
            <a:avLst/>
            <a:gdLst>
              <a:gd name="T0" fmla="*/ 28575 w 19"/>
              <a:gd name="T1" fmla="*/ 0 h 50"/>
              <a:gd name="T2" fmla="*/ 12700 w 19"/>
              <a:gd name="T3" fmla="*/ 77788 h 50"/>
              <a:gd name="T4" fmla="*/ 0 w 19"/>
              <a:gd name="T5" fmla="*/ 0 h 50"/>
              <a:gd name="T6" fmla="*/ 0 60000 65536"/>
              <a:gd name="T7" fmla="*/ 0 60000 65536"/>
              <a:gd name="T8" fmla="*/ 0 60000 65536"/>
              <a:gd name="T9" fmla="*/ 0 w 19"/>
              <a:gd name="T10" fmla="*/ 0 h 50"/>
              <a:gd name="T11" fmla="*/ 19 w 19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0">
                <a:moveTo>
                  <a:pt x="18" y="0"/>
                </a:moveTo>
                <a:lnTo>
                  <a:pt x="8" y="4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7" name="Freeform 91"/>
          <p:cNvSpPr>
            <a:spLocks/>
          </p:cNvSpPr>
          <p:nvPr/>
        </p:nvSpPr>
        <p:spPr bwMode="auto">
          <a:xfrm>
            <a:off x="7767638" y="3151187"/>
            <a:ext cx="403225" cy="347663"/>
          </a:xfrm>
          <a:custGeom>
            <a:avLst/>
            <a:gdLst>
              <a:gd name="T0" fmla="*/ 0 w 254"/>
              <a:gd name="T1" fmla="*/ 0 h 219"/>
              <a:gd name="T2" fmla="*/ 401638 w 254"/>
              <a:gd name="T3" fmla="*/ 0 h 219"/>
              <a:gd name="T4" fmla="*/ 401638 w 254"/>
              <a:gd name="T5" fmla="*/ 346075 h 219"/>
              <a:gd name="T6" fmla="*/ 0 w 254"/>
              <a:gd name="T7" fmla="*/ 346075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8" name="Freeform 92"/>
          <p:cNvSpPr>
            <a:spLocks/>
          </p:cNvSpPr>
          <p:nvPr/>
        </p:nvSpPr>
        <p:spPr bwMode="auto">
          <a:xfrm>
            <a:off x="7567613" y="3278187"/>
            <a:ext cx="65087" cy="42863"/>
          </a:xfrm>
          <a:custGeom>
            <a:avLst/>
            <a:gdLst>
              <a:gd name="T0" fmla="*/ 63500 w 41"/>
              <a:gd name="T1" fmla="*/ 41275 h 27"/>
              <a:gd name="T2" fmla="*/ 0 w 41"/>
              <a:gd name="T3" fmla="*/ 20638 h 27"/>
              <a:gd name="T4" fmla="*/ 63500 w 41"/>
              <a:gd name="T5" fmla="*/ 0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40" y="26"/>
                </a:moveTo>
                <a:lnTo>
                  <a:pt x="0" y="13"/>
                </a:lnTo>
                <a:lnTo>
                  <a:pt x="4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69" name="Freeform 93"/>
          <p:cNvSpPr>
            <a:spLocks/>
          </p:cNvSpPr>
          <p:nvPr/>
        </p:nvSpPr>
        <p:spPr bwMode="auto">
          <a:xfrm>
            <a:off x="7567613" y="3302000"/>
            <a:ext cx="201612" cy="1587"/>
          </a:xfrm>
          <a:custGeom>
            <a:avLst/>
            <a:gdLst>
              <a:gd name="T0" fmla="*/ 0 w 127"/>
              <a:gd name="T1" fmla="*/ 0 h 1"/>
              <a:gd name="T2" fmla="*/ 20002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0" name="Freeform 94"/>
          <p:cNvSpPr>
            <a:spLocks/>
          </p:cNvSpPr>
          <p:nvPr/>
        </p:nvSpPr>
        <p:spPr bwMode="auto">
          <a:xfrm>
            <a:off x="7702550" y="3278187"/>
            <a:ext cx="66675" cy="42863"/>
          </a:xfrm>
          <a:custGeom>
            <a:avLst/>
            <a:gdLst>
              <a:gd name="T0" fmla="*/ 0 w 42"/>
              <a:gd name="T1" fmla="*/ 0 h 27"/>
              <a:gd name="T2" fmla="*/ 65088 w 42"/>
              <a:gd name="T3" fmla="*/ 20638 h 27"/>
              <a:gd name="T4" fmla="*/ 0 w 42"/>
              <a:gd name="T5" fmla="*/ 41275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0" y="0"/>
                </a:moveTo>
                <a:lnTo>
                  <a:pt x="41" y="13"/>
                </a:lnTo>
                <a:lnTo>
                  <a:pt x="0" y="26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1" name="Freeform 95"/>
          <p:cNvSpPr>
            <a:spLocks/>
          </p:cNvSpPr>
          <p:nvPr/>
        </p:nvSpPr>
        <p:spPr bwMode="auto">
          <a:xfrm>
            <a:off x="7810500" y="2854325"/>
            <a:ext cx="158750" cy="298450"/>
          </a:xfrm>
          <a:custGeom>
            <a:avLst/>
            <a:gdLst>
              <a:gd name="T0" fmla="*/ 0 w 100"/>
              <a:gd name="T1" fmla="*/ 0 h 188"/>
              <a:gd name="T2" fmla="*/ 157163 w 100"/>
              <a:gd name="T3" fmla="*/ 296863 h 188"/>
              <a:gd name="T4" fmla="*/ 0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0" y="0"/>
                </a:moveTo>
                <a:lnTo>
                  <a:pt x="99" y="18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2" name="Freeform 96"/>
          <p:cNvSpPr>
            <a:spLocks/>
          </p:cNvSpPr>
          <p:nvPr/>
        </p:nvSpPr>
        <p:spPr bwMode="auto">
          <a:xfrm>
            <a:off x="7920038" y="3074987"/>
            <a:ext cx="49212" cy="77788"/>
          </a:xfrm>
          <a:custGeom>
            <a:avLst/>
            <a:gdLst>
              <a:gd name="T0" fmla="*/ 26987 w 31"/>
              <a:gd name="T1" fmla="*/ 0 h 49"/>
              <a:gd name="T2" fmla="*/ 47625 w 31"/>
              <a:gd name="T3" fmla="*/ 76200 h 49"/>
              <a:gd name="T4" fmla="*/ 0 w 31"/>
              <a:gd name="T5" fmla="*/ 23813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17" y="0"/>
                </a:moveTo>
                <a:lnTo>
                  <a:pt x="30" y="48"/>
                </a:lnTo>
                <a:lnTo>
                  <a:pt x="0" y="15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3" name="Freeform 97"/>
          <p:cNvSpPr>
            <a:spLocks/>
          </p:cNvSpPr>
          <p:nvPr/>
        </p:nvSpPr>
        <p:spPr bwMode="auto">
          <a:xfrm>
            <a:off x="6078538" y="3497262"/>
            <a:ext cx="201612" cy="498475"/>
          </a:xfrm>
          <a:custGeom>
            <a:avLst/>
            <a:gdLst>
              <a:gd name="T0" fmla="*/ 0 w 127"/>
              <a:gd name="T1" fmla="*/ 0 h 314"/>
              <a:gd name="T2" fmla="*/ 200025 w 127"/>
              <a:gd name="T3" fmla="*/ 496888 h 314"/>
              <a:gd name="T4" fmla="*/ 0 w 127"/>
              <a:gd name="T5" fmla="*/ 0 h 314"/>
              <a:gd name="T6" fmla="*/ 0 60000 65536"/>
              <a:gd name="T7" fmla="*/ 0 60000 65536"/>
              <a:gd name="T8" fmla="*/ 0 60000 65536"/>
              <a:gd name="T9" fmla="*/ 0 w 127"/>
              <a:gd name="T10" fmla="*/ 0 h 314"/>
              <a:gd name="T11" fmla="*/ 127 w 12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14">
                <a:moveTo>
                  <a:pt x="0" y="0"/>
                </a:moveTo>
                <a:lnTo>
                  <a:pt x="12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4" name="Freeform 98"/>
          <p:cNvSpPr>
            <a:spLocks/>
          </p:cNvSpPr>
          <p:nvPr/>
        </p:nvSpPr>
        <p:spPr bwMode="auto">
          <a:xfrm>
            <a:off x="6235700" y="3916362"/>
            <a:ext cx="44450" cy="79375"/>
          </a:xfrm>
          <a:custGeom>
            <a:avLst/>
            <a:gdLst>
              <a:gd name="T0" fmla="*/ 28575 w 28"/>
              <a:gd name="T1" fmla="*/ 0 h 50"/>
              <a:gd name="T2" fmla="*/ 42863 w 28"/>
              <a:gd name="T3" fmla="*/ 77788 h 50"/>
              <a:gd name="T4" fmla="*/ 0 w 28"/>
              <a:gd name="T5" fmla="*/ 17463 h 50"/>
              <a:gd name="T6" fmla="*/ 0 60000 65536"/>
              <a:gd name="T7" fmla="*/ 0 60000 65536"/>
              <a:gd name="T8" fmla="*/ 0 60000 65536"/>
              <a:gd name="T9" fmla="*/ 0 w 28"/>
              <a:gd name="T10" fmla="*/ 0 h 50"/>
              <a:gd name="T11" fmla="*/ 28 w 28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50">
                <a:moveTo>
                  <a:pt x="18" y="0"/>
                </a:moveTo>
                <a:lnTo>
                  <a:pt x="27" y="49"/>
                </a:lnTo>
                <a:lnTo>
                  <a:pt x="0" y="11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5" name="Freeform 99"/>
          <p:cNvSpPr>
            <a:spLocks/>
          </p:cNvSpPr>
          <p:nvPr/>
        </p:nvSpPr>
        <p:spPr bwMode="auto">
          <a:xfrm>
            <a:off x="5794375" y="3497262"/>
            <a:ext cx="366713" cy="549275"/>
          </a:xfrm>
          <a:custGeom>
            <a:avLst/>
            <a:gdLst>
              <a:gd name="T0" fmla="*/ 365125 w 231"/>
              <a:gd name="T1" fmla="*/ 0 h 346"/>
              <a:gd name="T2" fmla="*/ 0 w 231"/>
              <a:gd name="T3" fmla="*/ 547688 h 346"/>
              <a:gd name="T4" fmla="*/ 365125 w 231"/>
              <a:gd name="T5" fmla="*/ 0 h 346"/>
              <a:gd name="T6" fmla="*/ 0 60000 65536"/>
              <a:gd name="T7" fmla="*/ 0 60000 65536"/>
              <a:gd name="T8" fmla="*/ 0 60000 65536"/>
              <a:gd name="T9" fmla="*/ 0 w 231"/>
              <a:gd name="T10" fmla="*/ 0 h 346"/>
              <a:gd name="T11" fmla="*/ 231 w 23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46">
                <a:moveTo>
                  <a:pt x="230" y="0"/>
                </a:moveTo>
                <a:lnTo>
                  <a:pt x="0" y="345"/>
                </a:lnTo>
                <a:lnTo>
                  <a:pt x="23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6" name="Freeform 100"/>
          <p:cNvSpPr>
            <a:spLocks/>
          </p:cNvSpPr>
          <p:nvPr/>
        </p:nvSpPr>
        <p:spPr bwMode="auto">
          <a:xfrm>
            <a:off x="5794375" y="3971925"/>
            <a:ext cx="57150" cy="74612"/>
          </a:xfrm>
          <a:custGeom>
            <a:avLst/>
            <a:gdLst>
              <a:gd name="T0" fmla="*/ 55563 w 36"/>
              <a:gd name="T1" fmla="*/ 25400 h 47"/>
              <a:gd name="T2" fmla="*/ 0 w 36"/>
              <a:gd name="T3" fmla="*/ 73025 h 47"/>
              <a:gd name="T4" fmla="*/ 30163 w 36"/>
              <a:gd name="T5" fmla="*/ 0 h 47"/>
              <a:gd name="T6" fmla="*/ 0 60000 65536"/>
              <a:gd name="T7" fmla="*/ 0 60000 65536"/>
              <a:gd name="T8" fmla="*/ 0 60000 65536"/>
              <a:gd name="T9" fmla="*/ 0 w 36"/>
              <a:gd name="T10" fmla="*/ 0 h 47"/>
              <a:gd name="T11" fmla="*/ 36 w 36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7">
                <a:moveTo>
                  <a:pt x="35" y="16"/>
                </a:moveTo>
                <a:lnTo>
                  <a:pt x="0" y="46"/>
                </a:lnTo>
                <a:lnTo>
                  <a:pt x="19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7" name="Freeform 101"/>
          <p:cNvSpPr>
            <a:spLocks/>
          </p:cNvSpPr>
          <p:nvPr/>
        </p:nvSpPr>
        <p:spPr bwMode="auto">
          <a:xfrm>
            <a:off x="6197600" y="3497262"/>
            <a:ext cx="566738" cy="549275"/>
          </a:xfrm>
          <a:custGeom>
            <a:avLst/>
            <a:gdLst>
              <a:gd name="T0" fmla="*/ 0 w 357"/>
              <a:gd name="T1" fmla="*/ 0 h 346"/>
              <a:gd name="T2" fmla="*/ 565150 w 357"/>
              <a:gd name="T3" fmla="*/ 547688 h 346"/>
              <a:gd name="T4" fmla="*/ 0 w 357"/>
              <a:gd name="T5" fmla="*/ 0 h 346"/>
              <a:gd name="T6" fmla="*/ 0 60000 65536"/>
              <a:gd name="T7" fmla="*/ 0 60000 65536"/>
              <a:gd name="T8" fmla="*/ 0 60000 65536"/>
              <a:gd name="T9" fmla="*/ 0 w 357"/>
              <a:gd name="T10" fmla="*/ 0 h 346"/>
              <a:gd name="T11" fmla="*/ 357 w 357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346">
                <a:moveTo>
                  <a:pt x="0" y="0"/>
                </a:moveTo>
                <a:lnTo>
                  <a:pt x="356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8" name="Freeform 102"/>
          <p:cNvSpPr>
            <a:spLocks/>
          </p:cNvSpPr>
          <p:nvPr/>
        </p:nvSpPr>
        <p:spPr bwMode="auto">
          <a:xfrm>
            <a:off x="6699250" y="3981450"/>
            <a:ext cx="65088" cy="65087"/>
          </a:xfrm>
          <a:custGeom>
            <a:avLst/>
            <a:gdLst>
              <a:gd name="T0" fmla="*/ 20638 w 41"/>
              <a:gd name="T1" fmla="*/ 0 h 41"/>
              <a:gd name="T2" fmla="*/ 63500 w 41"/>
              <a:gd name="T3" fmla="*/ 63500 h 41"/>
              <a:gd name="T4" fmla="*/ 0 w 41"/>
              <a:gd name="T5" fmla="*/ 30162 h 41"/>
              <a:gd name="T6" fmla="*/ 0 60000 65536"/>
              <a:gd name="T7" fmla="*/ 0 60000 65536"/>
              <a:gd name="T8" fmla="*/ 0 60000 65536"/>
              <a:gd name="T9" fmla="*/ 0 w 41"/>
              <a:gd name="T10" fmla="*/ 0 h 41"/>
              <a:gd name="T11" fmla="*/ 41 w 41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41">
                <a:moveTo>
                  <a:pt x="13" y="0"/>
                </a:moveTo>
                <a:lnTo>
                  <a:pt x="40" y="40"/>
                </a:lnTo>
                <a:lnTo>
                  <a:pt x="0" y="19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79" name="Freeform 103"/>
          <p:cNvSpPr>
            <a:spLocks/>
          </p:cNvSpPr>
          <p:nvPr/>
        </p:nvSpPr>
        <p:spPr bwMode="auto">
          <a:xfrm>
            <a:off x="5997575" y="3497262"/>
            <a:ext cx="282575" cy="498475"/>
          </a:xfrm>
          <a:custGeom>
            <a:avLst/>
            <a:gdLst>
              <a:gd name="T0" fmla="*/ 280988 w 178"/>
              <a:gd name="T1" fmla="*/ 0 h 314"/>
              <a:gd name="T2" fmla="*/ 0 w 178"/>
              <a:gd name="T3" fmla="*/ 496888 h 314"/>
              <a:gd name="T4" fmla="*/ 280988 w 178"/>
              <a:gd name="T5" fmla="*/ 0 h 314"/>
              <a:gd name="T6" fmla="*/ 0 60000 65536"/>
              <a:gd name="T7" fmla="*/ 0 60000 65536"/>
              <a:gd name="T8" fmla="*/ 0 60000 65536"/>
              <a:gd name="T9" fmla="*/ 0 w 178"/>
              <a:gd name="T10" fmla="*/ 0 h 314"/>
              <a:gd name="T11" fmla="*/ 178 w 178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314">
                <a:moveTo>
                  <a:pt x="177" y="0"/>
                </a:moveTo>
                <a:lnTo>
                  <a:pt x="0" y="313"/>
                </a:lnTo>
                <a:lnTo>
                  <a:pt x="177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0" name="Freeform 104"/>
          <p:cNvSpPr>
            <a:spLocks/>
          </p:cNvSpPr>
          <p:nvPr/>
        </p:nvSpPr>
        <p:spPr bwMode="auto">
          <a:xfrm>
            <a:off x="5997575" y="3921125"/>
            <a:ext cx="52388" cy="74612"/>
          </a:xfrm>
          <a:custGeom>
            <a:avLst/>
            <a:gdLst>
              <a:gd name="T0" fmla="*/ 50800 w 33"/>
              <a:gd name="T1" fmla="*/ 20637 h 47"/>
              <a:gd name="T2" fmla="*/ 0 w 33"/>
              <a:gd name="T3" fmla="*/ 73025 h 47"/>
              <a:gd name="T4" fmla="*/ 22225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3"/>
                </a:moveTo>
                <a:lnTo>
                  <a:pt x="0" y="46"/>
                </a:lnTo>
                <a:lnTo>
                  <a:pt x="14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1" name="Freeform 105"/>
          <p:cNvSpPr>
            <a:spLocks/>
          </p:cNvSpPr>
          <p:nvPr/>
        </p:nvSpPr>
        <p:spPr bwMode="auto">
          <a:xfrm>
            <a:off x="6321425" y="3497262"/>
            <a:ext cx="1408113" cy="498475"/>
          </a:xfrm>
          <a:custGeom>
            <a:avLst/>
            <a:gdLst>
              <a:gd name="T0" fmla="*/ 0 w 887"/>
              <a:gd name="T1" fmla="*/ 0 h 314"/>
              <a:gd name="T2" fmla="*/ 1406525 w 887"/>
              <a:gd name="T3" fmla="*/ 496888 h 314"/>
              <a:gd name="T4" fmla="*/ 0 w 887"/>
              <a:gd name="T5" fmla="*/ 0 h 314"/>
              <a:gd name="T6" fmla="*/ 0 60000 65536"/>
              <a:gd name="T7" fmla="*/ 0 60000 65536"/>
              <a:gd name="T8" fmla="*/ 0 60000 65536"/>
              <a:gd name="T9" fmla="*/ 0 w 887"/>
              <a:gd name="T10" fmla="*/ 0 h 314"/>
              <a:gd name="T11" fmla="*/ 887 w 88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7" h="314">
                <a:moveTo>
                  <a:pt x="0" y="0"/>
                </a:moveTo>
                <a:lnTo>
                  <a:pt x="88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2" name="Freeform 106"/>
          <p:cNvSpPr>
            <a:spLocks/>
          </p:cNvSpPr>
          <p:nvPr/>
        </p:nvSpPr>
        <p:spPr bwMode="auto">
          <a:xfrm>
            <a:off x="7661275" y="3952875"/>
            <a:ext cx="68263" cy="42862"/>
          </a:xfrm>
          <a:custGeom>
            <a:avLst/>
            <a:gdLst>
              <a:gd name="T0" fmla="*/ 9525 w 43"/>
              <a:gd name="T1" fmla="*/ 0 h 27"/>
              <a:gd name="T2" fmla="*/ 66675 w 43"/>
              <a:gd name="T3" fmla="*/ 41275 h 27"/>
              <a:gd name="T4" fmla="*/ 0 w 43"/>
              <a:gd name="T5" fmla="*/ 39687 h 27"/>
              <a:gd name="T6" fmla="*/ 0 60000 65536"/>
              <a:gd name="T7" fmla="*/ 0 60000 65536"/>
              <a:gd name="T8" fmla="*/ 0 60000 65536"/>
              <a:gd name="T9" fmla="*/ 0 w 43"/>
              <a:gd name="T10" fmla="*/ 0 h 27"/>
              <a:gd name="T11" fmla="*/ 43 w 43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27">
                <a:moveTo>
                  <a:pt x="6" y="0"/>
                </a:moveTo>
                <a:lnTo>
                  <a:pt x="42" y="26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3" name="Freeform 107"/>
          <p:cNvSpPr>
            <a:spLocks/>
          </p:cNvSpPr>
          <p:nvPr/>
        </p:nvSpPr>
        <p:spPr bwMode="auto">
          <a:xfrm>
            <a:off x="6078538" y="3497262"/>
            <a:ext cx="685800" cy="498475"/>
          </a:xfrm>
          <a:custGeom>
            <a:avLst/>
            <a:gdLst>
              <a:gd name="T0" fmla="*/ 684213 w 432"/>
              <a:gd name="T1" fmla="*/ 0 h 314"/>
              <a:gd name="T2" fmla="*/ 0 w 432"/>
              <a:gd name="T3" fmla="*/ 496888 h 314"/>
              <a:gd name="T4" fmla="*/ 684213 w 432"/>
              <a:gd name="T5" fmla="*/ 0 h 314"/>
              <a:gd name="T6" fmla="*/ 0 60000 65536"/>
              <a:gd name="T7" fmla="*/ 0 60000 65536"/>
              <a:gd name="T8" fmla="*/ 0 60000 65536"/>
              <a:gd name="T9" fmla="*/ 0 w 432"/>
              <a:gd name="T10" fmla="*/ 0 h 314"/>
              <a:gd name="T11" fmla="*/ 432 w 43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14">
                <a:moveTo>
                  <a:pt x="431" y="0"/>
                </a:moveTo>
                <a:lnTo>
                  <a:pt x="0" y="313"/>
                </a:lnTo>
                <a:lnTo>
                  <a:pt x="43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4" name="Freeform 108"/>
          <p:cNvSpPr>
            <a:spLocks/>
          </p:cNvSpPr>
          <p:nvPr/>
        </p:nvSpPr>
        <p:spPr bwMode="auto">
          <a:xfrm>
            <a:off x="6078538" y="3937000"/>
            <a:ext cx="65087" cy="58737"/>
          </a:xfrm>
          <a:custGeom>
            <a:avLst/>
            <a:gdLst>
              <a:gd name="T0" fmla="*/ 63500 w 41"/>
              <a:gd name="T1" fmla="*/ 34925 h 37"/>
              <a:gd name="T2" fmla="*/ 0 w 41"/>
              <a:gd name="T3" fmla="*/ 57150 h 37"/>
              <a:gd name="T4" fmla="*/ 49212 w 41"/>
              <a:gd name="T5" fmla="*/ 0 h 37"/>
              <a:gd name="T6" fmla="*/ 0 60000 65536"/>
              <a:gd name="T7" fmla="*/ 0 60000 65536"/>
              <a:gd name="T8" fmla="*/ 0 60000 65536"/>
              <a:gd name="T9" fmla="*/ 0 w 41"/>
              <a:gd name="T10" fmla="*/ 0 h 37"/>
              <a:gd name="T11" fmla="*/ 41 w 4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7">
                <a:moveTo>
                  <a:pt x="40" y="22"/>
                </a:moveTo>
                <a:lnTo>
                  <a:pt x="0" y="36"/>
                </a:lnTo>
                <a:lnTo>
                  <a:pt x="3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5" name="Freeform 109"/>
          <p:cNvSpPr>
            <a:spLocks/>
          </p:cNvSpPr>
          <p:nvPr/>
        </p:nvSpPr>
        <p:spPr bwMode="auto">
          <a:xfrm>
            <a:off x="6799263" y="3497262"/>
            <a:ext cx="1778000" cy="498475"/>
          </a:xfrm>
          <a:custGeom>
            <a:avLst/>
            <a:gdLst>
              <a:gd name="T0" fmla="*/ 0 w 1120"/>
              <a:gd name="T1" fmla="*/ 0 h 314"/>
              <a:gd name="T2" fmla="*/ 1776413 w 1120"/>
              <a:gd name="T3" fmla="*/ 496888 h 314"/>
              <a:gd name="T4" fmla="*/ 0 w 1120"/>
              <a:gd name="T5" fmla="*/ 0 h 314"/>
              <a:gd name="T6" fmla="*/ 0 60000 65536"/>
              <a:gd name="T7" fmla="*/ 0 60000 65536"/>
              <a:gd name="T8" fmla="*/ 0 60000 65536"/>
              <a:gd name="T9" fmla="*/ 0 w 1120"/>
              <a:gd name="T10" fmla="*/ 0 h 314"/>
              <a:gd name="T11" fmla="*/ 1120 w 1120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0" h="314">
                <a:moveTo>
                  <a:pt x="0" y="0"/>
                </a:moveTo>
                <a:lnTo>
                  <a:pt x="1119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6" name="Freeform 110"/>
          <p:cNvSpPr>
            <a:spLocks/>
          </p:cNvSpPr>
          <p:nvPr/>
        </p:nvSpPr>
        <p:spPr bwMode="auto">
          <a:xfrm>
            <a:off x="8507413" y="3956050"/>
            <a:ext cx="69850" cy="41275"/>
          </a:xfrm>
          <a:custGeom>
            <a:avLst/>
            <a:gdLst>
              <a:gd name="T0" fmla="*/ 7938 w 44"/>
              <a:gd name="T1" fmla="*/ 0 h 26"/>
              <a:gd name="T2" fmla="*/ 68263 w 44"/>
              <a:gd name="T3" fmla="*/ 38100 h 26"/>
              <a:gd name="T4" fmla="*/ 0 w 44"/>
              <a:gd name="T5" fmla="*/ 39688 h 26"/>
              <a:gd name="T6" fmla="*/ 0 60000 65536"/>
              <a:gd name="T7" fmla="*/ 0 60000 65536"/>
              <a:gd name="T8" fmla="*/ 0 60000 65536"/>
              <a:gd name="T9" fmla="*/ 0 w 44"/>
              <a:gd name="T10" fmla="*/ 0 h 26"/>
              <a:gd name="T11" fmla="*/ 44 w 44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26">
                <a:moveTo>
                  <a:pt x="5" y="0"/>
                </a:moveTo>
                <a:lnTo>
                  <a:pt x="43" y="24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7" name="Freeform 111"/>
          <p:cNvSpPr>
            <a:spLocks/>
          </p:cNvSpPr>
          <p:nvPr/>
        </p:nvSpPr>
        <p:spPr bwMode="auto">
          <a:xfrm>
            <a:off x="6799263" y="3497262"/>
            <a:ext cx="165100" cy="549275"/>
          </a:xfrm>
          <a:custGeom>
            <a:avLst/>
            <a:gdLst>
              <a:gd name="T0" fmla="*/ 163513 w 104"/>
              <a:gd name="T1" fmla="*/ 0 h 346"/>
              <a:gd name="T2" fmla="*/ 0 w 104"/>
              <a:gd name="T3" fmla="*/ 547688 h 346"/>
              <a:gd name="T4" fmla="*/ 163513 w 104"/>
              <a:gd name="T5" fmla="*/ 0 h 346"/>
              <a:gd name="T6" fmla="*/ 0 60000 65536"/>
              <a:gd name="T7" fmla="*/ 0 60000 65536"/>
              <a:gd name="T8" fmla="*/ 0 60000 65536"/>
              <a:gd name="T9" fmla="*/ 0 w 104"/>
              <a:gd name="T10" fmla="*/ 0 h 346"/>
              <a:gd name="T11" fmla="*/ 104 w 104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46">
                <a:moveTo>
                  <a:pt x="103" y="0"/>
                </a:moveTo>
                <a:lnTo>
                  <a:pt x="0" y="345"/>
                </a:lnTo>
                <a:lnTo>
                  <a:pt x="103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8" name="Freeform 112"/>
          <p:cNvSpPr>
            <a:spLocks/>
          </p:cNvSpPr>
          <p:nvPr/>
        </p:nvSpPr>
        <p:spPr bwMode="auto">
          <a:xfrm>
            <a:off x="6799263" y="3963987"/>
            <a:ext cx="42862" cy="82550"/>
          </a:xfrm>
          <a:custGeom>
            <a:avLst/>
            <a:gdLst>
              <a:gd name="T0" fmla="*/ 41275 w 27"/>
              <a:gd name="T1" fmla="*/ 12700 h 52"/>
              <a:gd name="T2" fmla="*/ 0 w 27"/>
              <a:gd name="T3" fmla="*/ 80963 h 52"/>
              <a:gd name="T4" fmla="*/ 7937 w 27"/>
              <a:gd name="T5" fmla="*/ 0 h 52"/>
              <a:gd name="T6" fmla="*/ 0 60000 65536"/>
              <a:gd name="T7" fmla="*/ 0 60000 65536"/>
              <a:gd name="T8" fmla="*/ 0 60000 65536"/>
              <a:gd name="T9" fmla="*/ 0 w 27"/>
              <a:gd name="T10" fmla="*/ 0 h 52"/>
              <a:gd name="T11" fmla="*/ 27 w 27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52">
                <a:moveTo>
                  <a:pt x="26" y="8"/>
                </a:moveTo>
                <a:lnTo>
                  <a:pt x="0" y="51"/>
                </a:lnTo>
                <a:lnTo>
                  <a:pt x="5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89" name="Freeform 113"/>
          <p:cNvSpPr>
            <a:spLocks/>
          </p:cNvSpPr>
          <p:nvPr/>
        </p:nvSpPr>
        <p:spPr bwMode="auto">
          <a:xfrm>
            <a:off x="6924675" y="3497262"/>
            <a:ext cx="322263" cy="498475"/>
          </a:xfrm>
          <a:custGeom>
            <a:avLst/>
            <a:gdLst>
              <a:gd name="T0" fmla="*/ 0 w 203"/>
              <a:gd name="T1" fmla="*/ 0 h 314"/>
              <a:gd name="T2" fmla="*/ 320675 w 203"/>
              <a:gd name="T3" fmla="*/ 496888 h 314"/>
              <a:gd name="T4" fmla="*/ 0 w 203"/>
              <a:gd name="T5" fmla="*/ 0 h 314"/>
              <a:gd name="T6" fmla="*/ 0 60000 65536"/>
              <a:gd name="T7" fmla="*/ 0 60000 65536"/>
              <a:gd name="T8" fmla="*/ 0 60000 65536"/>
              <a:gd name="T9" fmla="*/ 0 w 203"/>
              <a:gd name="T10" fmla="*/ 0 h 314"/>
              <a:gd name="T11" fmla="*/ 203 w 203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14">
                <a:moveTo>
                  <a:pt x="0" y="0"/>
                </a:moveTo>
                <a:lnTo>
                  <a:pt x="202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0" name="Freeform 114"/>
          <p:cNvSpPr>
            <a:spLocks/>
          </p:cNvSpPr>
          <p:nvPr/>
        </p:nvSpPr>
        <p:spPr bwMode="auto">
          <a:xfrm>
            <a:off x="7189788" y="3922712"/>
            <a:ext cx="57150" cy="73025"/>
          </a:xfrm>
          <a:custGeom>
            <a:avLst/>
            <a:gdLst>
              <a:gd name="T0" fmla="*/ 26988 w 36"/>
              <a:gd name="T1" fmla="*/ 0 h 46"/>
              <a:gd name="T2" fmla="*/ 55563 w 36"/>
              <a:gd name="T3" fmla="*/ 71438 h 46"/>
              <a:gd name="T4" fmla="*/ 0 w 36"/>
              <a:gd name="T5" fmla="*/ 23813 h 46"/>
              <a:gd name="T6" fmla="*/ 0 60000 65536"/>
              <a:gd name="T7" fmla="*/ 0 60000 65536"/>
              <a:gd name="T8" fmla="*/ 0 60000 65536"/>
              <a:gd name="T9" fmla="*/ 0 w 36"/>
              <a:gd name="T10" fmla="*/ 0 h 46"/>
              <a:gd name="T11" fmla="*/ 36 w 36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6">
                <a:moveTo>
                  <a:pt x="17" y="0"/>
                </a:moveTo>
                <a:lnTo>
                  <a:pt x="35" y="45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1" name="Freeform 115"/>
          <p:cNvSpPr>
            <a:spLocks/>
          </p:cNvSpPr>
          <p:nvPr/>
        </p:nvSpPr>
        <p:spPr bwMode="auto">
          <a:xfrm>
            <a:off x="7326313" y="3497262"/>
            <a:ext cx="565150" cy="549275"/>
          </a:xfrm>
          <a:custGeom>
            <a:avLst/>
            <a:gdLst>
              <a:gd name="T0" fmla="*/ 563563 w 356"/>
              <a:gd name="T1" fmla="*/ 0 h 346"/>
              <a:gd name="T2" fmla="*/ 0 w 356"/>
              <a:gd name="T3" fmla="*/ 547688 h 346"/>
              <a:gd name="T4" fmla="*/ 563563 w 356"/>
              <a:gd name="T5" fmla="*/ 0 h 346"/>
              <a:gd name="T6" fmla="*/ 0 60000 65536"/>
              <a:gd name="T7" fmla="*/ 0 60000 65536"/>
              <a:gd name="T8" fmla="*/ 0 60000 65536"/>
              <a:gd name="T9" fmla="*/ 0 w 356"/>
              <a:gd name="T10" fmla="*/ 0 h 346"/>
              <a:gd name="T11" fmla="*/ 356 w 356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346">
                <a:moveTo>
                  <a:pt x="355" y="0"/>
                </a:moveTo>
                <a:lnTo>
                  <a:pt x="0" y="345"/>
                </a:lnTo>
                <a:lnTo>
                  <a:pt x="355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2" name="Freeform 116"/>
          <p:cNvSpPr>
            <a:spLocks/>
          </p:cNvSpPr>
          <p:nvPr/>
        </p:nvSpPr>
        <p:spPr bwMode="auto">
          <a:xfrm>
            <a:off x="7326313" y="3981450"/>
            <a:ext cx="58737" cy="65087"/>
          </a:xfrm>
          <a:custGeom>
            <a:avLst/>
            <a:gdLst>
              <a:gd name="T0" fmla="*/ 57150 w 37"/>
              <a:gd name="T1" fmla="*/ 30162 h 41"/>
              <a:gd name="T2" fmla="*/ 0 w 37"/>
              <a:gd name="T3" fmla="*/ 63500 h 41"/>
              <a:gd name="T4" fmla="*/ 38100 w 37"/>
              <a:gd name="T5" fmla="*/ 0 h 41"/>
              <a:gd name="T6" fmla="*/ 0 60000 65536"/>
              <a:gd name="T7" fmla="*/ 0 60000 65536"/>
              <a:gd name="T8" fmla="*/ 0 60000 65536"/>
              <a:gd name="T9" fmla="*/ 0 w 37"/>
              <a:gd name="T10" fmla="*/ 0 h 41"/>
              <a:gd name="T11" fmla="*/ 37 w 3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1">
                <a:moveTo>
                  <a:pt x="36" y="19"/>
                </a:moveTo>
                <a:lnTo>
                  <a:pt x="0" y="40"/>
                </a:lnTo>
                <a:lnTo>
                  <a:pt x="24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3" name="Freeform 117"/>
          <p:cNvSpPr>
            <a:spLocks/>
          </p:cNvSpPr>
          <p:nvPr/>
        </p:nvSpPr>
        <p:spPr bwMode="auto">
          <a:xfrm>
            <a:off x="7929563" y="3497262"/>
            <a:ext cx="322262" cy="549275"/>
          </a:xfrm>
          <a:custGeom>
            <a:avLst/>
            <a:gdLst>
              <a:gd name="T0" fmla="*/ 0 w 203"/>
              <a:gd name="T1" fmla="*/ 0 h 346"/>
              <a:gd name="T2" fmla="*/ 320675 w 203"/>
              <a:gd name="T3" fmla="*/ 547688 h 346"/>
              <a:gd name="T4" fmla="*/ 0 w 203"/>
              <a:gd name="T5" fmla="*/ 0 h 346"/>
              <a:gd name="T6" fmla="*/ 0 60000 65536"/>
              <a:gd name="T7" fmla="*/ 0 60000 65536"/>
              <a:gd name="T8" fmla="*/ 0 60000 65536"/>
              <a:gd name="T9" fmla="*/ 0 w 203"/>
              <a:gd name="T10" fmla="*/ 0 h 346"/>
              <a:gd name="T11" fmla="*/ 203 w 203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46">
                <a:moveTo>
                  <a:pt x="0" y="0"/>
                </a:moveTo>
                <a:lnTo>
                  <a:pt x="202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4" name="Freeform 118"/>
          <p:cNvSpPr>
            <a:spLocks/>
          </p:cNvSpPr>
          <p:nvPr/>
        </p:nvSpPr>
        <p:spPr bwMode="auto">
          <a:xfrm>
            <a:off x="8201025" y="3970337"/>
            <a:ext cx="50800" cy="76200"/>
          </a:xfrm>
          <a:custGeom>
            <a:avLst/>
            <a:gdLst>
              <a:gd name="T0" fmla="*/ 25400 w 32"/>
              <a:gd name="T1" fmla="*/ 0 h 48"/>
              <a:gd name="T2" fmla="*/ 49213 w 32"/>
              <a:gd name="T3" fmla="*/ 74613 h 48"/>
              <a:gd name="T4" fmla="*/ 0 w 32"/>
              <a:gd name="T5" fmla="*/ 23813 h 48"/>
              <a:gd name="T6" fmla="*/ 0 60000 65536"/>
              <a:gd name="T7" fmla="*/ 0 60000 65536"/>
              <a:gd name="T8" fmla="*/ 0 60000 65536"/>
              <a:gd name="T9" fmla="*/ 0 w 32"/>
              <a:gd name="T10" fmla="*/ 0 h 48"/>
              <a:gd name="T11" fmla="*/ 32 w 3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">
                <a:moveTo>
                  <a:pt x="16" y="0"/>
                </a:moveTo>
                <a:lnTo>
                  <a:pt x="31" y="47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5" name="Freeform 119"/>
          <p:cNvSpPr>
            <a:spLocks/>
          </p:cNvSpPr>
          <p:nvPr/>
        </p:nvSpPr>
        <p:spPr bwMode="auto">
          <a:xfrm>
            <a:off x="7810500" y="3497262"/>
            <a:ext cx="241300" cy="498475"/>
          </a:xfrm>
          <a:custGeom>
            <a:avLst/>
            <a:gdLst>
              <a:gd name="T0" fmla="*/ 239713 w 152"/>
              <a:gd name="T1" fmla="*/ 0 h 314"/>
              <a:gd name="T2" fmla="*/ 0 w 152"/>
              <a:gd name="T3" fmla="*/ 496888 h 314"/>
              <a:gd name="T4" fmla="*/ 239713 w 152"/>
              <a:gd name="T5" fmla="*/ 0 h 314"/>
              <a:gd name="T6" fmla="*/ 0 60000 65536"/>
              <a:gd name="T7" fmla="*/ 0 60000 65536"/>
              <a:gd name="T8" fmla="*/ 0 60000 65536"/>
              <a:gd name="T9" fmla="*/ 0 w 152"/>
              <a:gd name="T10" fmla="*/ 0 h 314"/>
              <a:gd name="T11" fmla="*/ 152 w 15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314">
                <a:moveTo>
                  <a:pt x="151" y="0"/>
                </a:moveTo>
                <a:lnTo>
                  <a:pt x="0" y="313"/>
                </a:lnTo>
                <a:lnTo>
                  <a:pt x="15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6" name="Freeform 120"/>
          <p:cNvSpPr>
            <a:spLocks/>
          </p:cNvSpPr>
          <p:nvPr/>
        </p:nvSpPr>
        <p:spPr bwMode="auto">
          <a:xfrm>
            <a:off x="7810500" y="3919537"/>
            <a:ext cx="47625" cy="76200"/>
          </a:xfrm>
          <a:custGeom>
            <a:avLst/>
            <a:gdLst>
              <a:gd name="T0" fmla="*/ 46038 w 30"/>
              <a:gd name="T1" fmla="*/ 19050 h 48"/>
              <a:gd name="T2" fmla="*/ 0 w 30"/>
              <a:gd name="T3" fmla="*/ 74613 h 48"/>
              <a:gd name="T4" fmla="*/ 17463 w 30"/>
              <a:gd name="T5" fmla="*/ 0 h 48"/>
              <a:gd name="T6" fmla="*/ 0 60000 65536"/>
              <a:gd name="T7" fmla="*/ 0 60000 65536"/>
              <a:gd name="T8" fmla="*/ 0 60000 65536"/>
              <a:gd name="T9" fmla="*/ 0 w 30"/>
              <a:gd name="T10" fmla="*/ 0 h 48"/>
              <a:gd name="T11" fmla="*/ 30 w 3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48">
                <a:moveTo>
                  <a:pt x="29" y="12"/>
                </a:moveTo>
                <a:lnTo>
                  <a:pt x="0" y="47"/>
                </a:lnTo>
                <a:lnTo>
                  <a:pt x="1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7" name="Freeform 121"/>
          <p:cNvSpPr>
            <a:spLocks/>
          </p:cNvSpPr>
          <p:nvPr/>
        </p:nvSpPr>
        <p:spPr bwMode="auto">
          <a:xfrm>
            <a:off x="8089900" y="3497262"/>
            <a:ext cx="1588" cy="549275"/>
          </a:xfrm>
          <a:custGeom>
            <a:avLst/>
            <a:gdLst>
              <a:gd name="T0" fmla="*/ 0 w 1"/>
              <a:gd name="T1" fmla="*/ 0 h 346"/>
              <a:gd name="T2" fmla="*/ 0 w 1"/>
              <a:gd name="T3" fmla="*/ 547688 h 346"/>
              <a:gd name="T4" fmla="*/ 0 w 1"/>
              <a:gd name="T5" fmla="*/ 0 h 346"/>
              <a:gd name="T6" fmla="*/ 0 60000 65536"/>
              <a:gd name="T7" fmla="*/ 0 60000 65536"/>
              <a:gd name="T8" fmla="*/ 0 60000 65536"/>
              <a:gd name="T9" fmla="*/ 0 w 1"/>
              <a:gd name="T10" fmla="*/ 0 h 346"/>
              <a:gd name="T11" fmla="*/ 1 w 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46">
                <a:moveTo>
                  <a:pt x="0" y="0"/>
                </a:moveTo>
                <a:lnTo>
                  <a:pt x="0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8" name="Freeform 122"/>
          <p:cNvSpPr>
            <a:spLocks/>
          </p:cNvSpPr>
          <p:nvPr/>
        </p:nvSpPr>
        <p:spPr bwMode="auto">
          <a:xfrm>
            <a:off x="8072438" y="3967162"/>
            <a:ext cx="36512" cy="79375"/>
          </a:xfrm>
          <a:custGeom>
            <a:avLst/>
            <a:gdLst>
              <a:gd name="T0" fmla="*/ 34925 w 23"/>
              <a:gd name="T1" fmla="*/ 0 h 50"/>
              <a:gd name="T2" fmla="*/ 15875 w 23"/>
              <a:gd name="T3" fmla="*/ 77788 h 50"/>
              <a:gd name="T4" fmla="*/ 0 w 23"/>
              <a:gd name="T5" fmla="*/ 0 h 50"/>
              <a:gd name="T6" fmla="*/ 0 60000 65536"/>
              <a:gd name="T7" fmla="*/ 0 60000 65536"/>
              <a:gd name="T8" fmla="*/ 0 60000 65536"/>
              <a:gd name="T9" fmla="*/ 0 w 23"/>
              <a:gd name="T10" fmla="*/ 0 h 50"/>
              <a:gd name="T11" fmla="*/ 23 w 23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50">
                <a:moveTo>
                  <a:pt x="22" y="0"/>
                </a:moveTo>
                <a:lnTo>
                  <a:pt x="10" y="49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699" name="Line 123"/>
          <p:cNvSpPr>
            <a:spLocks noChangeShapeType="1"/>
          </p:cNvSpPr>
          <p:nvPr/>
        </p:nvSpPr>
        <p:spPr bwMode="auto">
          <a:xfrm>
            <a:off x="57150" y="3713162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700" name="Rectangle 124"/>
          <p:cNvSpPr>
            <a:spLocks noChangeArrowheads="1"/>
          </p:cNvSpPr>
          <p:nvPr/>
        </p:nvSpPr>
        <p:spPr bwMode="auto">
          <a:xfrm>
            <a:off x="4783138" y="2819400"/>
            <a:ext cx="160941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244A58"/>
                </a:solidFill>
                <a:latin typeface="Arial" charset="0"/>
              </a:rPr>
              <a:t>Index entries</a:t>
            </a:r>
            <a:endParaRPr lang="en-US" sz="1200" b="1" dirty="0">
              <a:solidFill>
                <a:srgbClr val="244A58"/>
              </a:solidFill>
              <a:latin typeface="Arial" charset="0"/>
            </a:endParaRPr>
          </a:p>
        </p:txBody>
      </p:sp>
      <p:sp>
        <p:nvSpPr>
          <p:cNvPr id="24701" name="Rectangle 125"/>
          <p:cNvSpPr>
            <a:spLocks noChangeArrowheads="1"/>
          </p:cNvSpPr>
          <p:nvPr/>
        </p:nvSpPr>
        <p:spPr bwMode="auto">
          <a:xfrm>
            <a:off x="5621338" y="4495800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2C7C9F"/>
                </a:solidFill>
                <a:latin typeface="Arial" charset="0"/>
              </a:rPr>
              <a:t>Data Records</a:t>
            </a:r>
            <a:endParaRPr lang="en-US" sz="1200" b="1" dirty="0">
              <a:solidFill>
                <a:srgbClr val="2C7C9F"/>
              </a:solidFill>
              <a:latin typeface="Arial" charset="0"/>
            </a:endParaRPr>
          </a:p>
        </p:txBody>
      </p:sp>
      <p:sp>
        <p:nvSpPr>
          <p:cNvPr id="24702" name="Rectangle 126"/>
          <p:cNvSpPr>
            <a:spLocks noChangeArrowheads="1"/>
          </p:cNvSpPr>
          <p:nvPr/>
        </p:nvSpPr>
        <p:spPr bwMode="auto">
          <a:xfrm>
            <a:off x="668338" y="4800600"/>
            <a:ext cx="206687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CF0E30"/>
                </a:solidFill>
                <a:latin typeface="Arial"/>
                <a:cs typeface="Arial"/>
              </a:rPr>
              <a:t>CLUSTERED</a:t>
            </a:r>
          </a:p>
        </p:txBody>
      </p:sp>
      <p:sp>
        <p:nvSpPr>
          <p:cNvPr id="24703" name="Rectangle 127"/>
          <p:cNvSpPr>
            <a:spLocks noChangeArrowheads="1"/>
          </p:cNvSpPr>
          <p:nvPr/>
        </p:nvSpPr>
        <p:spPr bwMode="auto">
          <a:xfrm>
            <a:off x="6002338" y="4800600"/>
            <a:ext cx="251140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CF0E30"/>
                </a:solidFill>
                <a:latin typeface="Arial"/>
                <a:cs typeface="Arial"/>
              </a:rPr>
              <a:t>UNCLUSTERED</a:t>
            </a:r>
            <a:endParaRPr lang="en-US" sz="1400" b="1" dirty="0">
              <a:solidFill>
                <a:srgbClr val="CF0E30"/>
              </a:solidFill>
              <a:latin typeface="Arial"/>
              <a:cs typeface="Arial"/>
            </a:endParaRPr>
          </a:p>
        </p:txBody>
      </p:sp>
      <p:sp>
        <p:nvSpPr>
          <p:cNvPr id="24704" name="Rectangle 129"/>
          <p:cNvSpPr>
            <a:spLocks noChangeArrowheads="1"/>
          </p:cNvSpPr>
          <p:nvPr/>
        </p:nvSpPr>
        <p:spPr bwMode="auto">
          <a:xfrm>
            <a:off x="1219200" y="2405062"/>
            <a:ext cx="1271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B+ Tree</a:t>
            </a:r>
          </a:p>
        </p:txBody>
      </p:sp>
      <p:sp>
        <p:nvSpPr>
          <p:cNvPr id="24705" name="Rectangle 130"/>
          <p:cNvSpPr>
            <a:spLocks noChangeArrowheads="1"/>
          </p:cNvSpPr>
          <p:nvPr/>
        </p:nvSpPr>
        <p:spPr bwMode="auto">
          <a:xfrm>
            <a:off x="6705600" y="2328862"/>
            <a:ext cx="1271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B+ Tree</a:t>
            </a:r>
          </a:p>
        </p:txBody>
      </p:sp>
      <p:sp>
        <p:nvSpPr>
          <p:cNvPr id="133" name="Rounded Rectangle 5"/>
          <p:cNvSpPr>
            <a:spLocks noChangeArrowheads="1"/>
          </p:cNvSpPr>
          <p:nvPr/>
        </p:nvSpPr>
        <p:spPr bwMode="auto">
          <a:xfrm>
            <a:off x="428624" y="5410200"/>
            <a:ext cx="8404865" cy="78319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Every table can have </a:t>
            </a:r>
            <a:r>
              <a:rPr lang="en-US" sz="2000" b="1" dirty="0" smtClean="0">
                <a:solidFill>
                  <a:prstClr val="black"/>
                </a:solidFill>
                <a:cs typeface="Arial"/>
              </a:rPr>
              <a:t>only one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 clustered and </a:t>
            </a:r>
            <a:r>
              <a:rPr lang="en-US" sz="2000" b="1" dirty="0" smtClean="0">
                <a:solidFill>
                  <a:prstClr val="black"/>
                </a:solidFill>
                <a:cs typeface="Arial"/>
              </a:rPr>
              <a:t>many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Arial"/>
              </a:rPr>
              <a:t>unclustered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 indexes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Why?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1888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1" grpId="0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613" grpId="0" animBg="1"/>
      <p:bldP spid="24614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 animBg="1"/>
      <p:bldP spid="24623" grpId="0" animBg="1"/>
      <p:bldP spid="24624" grpId="0" animBg="1"/>
      <p:bldP spid="24625" grpId="0" animBg="1"/>
      <p:bldP spid="24626" grpId="0" animBg="1"/>
      <p:bldP spid="24627" grpId="0" animBg="1"/>
      <p:bldP spid="24628" grpId="0" animBg="1"/>
      <p:bldP spid="24629" grpId="0" animBg="1"/>
      <p:bldP spid="24630" grpId="0" animBg="1"/>
      <p:bldP spid="24631" grpId="0" animBg="1"/>
      <p:bldP spid="24632" grpId="0" animBg="1"/>
      <p:bldP spid="24633" grpId="0" animBg="1"/>
      <p:bldP spid="24634" grpId="0" animBg="1"/>
      <p:bldP spid="24635" grpId="0" animBg="1"/>
      <p:bldP spid="24636" grpId="0" animBg="1"/>
      <p:bldP spid="24640" grpId="0"/>
      <p:bldP spid="24641" grpId="0"/>
      <p:bldP spid="24642" grpId="0"/>
      <p:bldP spid="24643" grpId="0" animBg="1"/>
      <p:bldP spid="24644" grpId="0" animBg="1"/>
      <p:bldP spid="24645" grpId="0" animBg="1"/>
      <p:bldP spid="24646" grpId="0" animBg="1"/>
      <p:bldP spid="24647" grpId="0" animBg="1"/>
      <p:bldP spid="24648" grpId="0" animBg="1"/>
      <p:bldP spid="24649" grpId="0" animBg="1"/>
      <p:bldP spid="24650" grpId="0" animBg="1"/>
      <p:bldP spid="24651" grpId="0" animBg="1"/>
      <p:bldP spid="24652" grpId="0" animBg="1"/>
      <p:bldP spid="24653" grpId="0" animBg="1"/>
      <p:bldP spid="24654" grpId="0" animBg="1"/>
      <p:bldP spid="24655" grpId="0" animBg="1"/>
      <p:bldP spid="24656" grpId="0" animBg="1"/>
      <p:bldP spid="24657" grpId="0" animBg="1"/>
      <p:bldP spid="24658" grpId="0" animBg="1"/>
      <p:bldP spid="24659" grpId="0" animBg="1"/>
      <p:bldP spid="24660" grpId="0" animBg="1"/>
      <p:bldP spid="24661" grpId="0" animBg="1"/>
      <p:bldP spid="24662" grpId="0" animBg="1"/>
      <p:bldP spid="24663" grpId="0" animBg="1"/>
      <p:bldP spid="24664" grpId="0" animBg="1"/>
      <p:bldP spid="24665" grpId="0" animBg="1"/>
      <p:bldP spid="24666" grpId="0" animBg="1"/>
      <p:bldP spid="24667" grpId="0" animBg="1"/>
      <p:bldP spid="24668" grpId="0" animBg="1"/>
      <p:bldP spid="24669" grpId="0" animBg="1"/>
      <p:bldP spid="24670" grpId="0" animBg="1"/>
      <p:bldP spid="24671" grpId="0" animBg="1"/>
      <p:bldP spid="24672" grpId="0" animBg="1"/>
      <p:bldP spid="24673" grpId="0" animBg="1"/>
      <p:bldP spid="24674" grpId="0" animBg="1"/>
      <p:bldP spid="24675" grpId="0" animBg="1"/>
      <p:bldP spid="24676" grpId="0" animBg="1"/>
      <p:bldP spid="24677" grpId="0" animBg="1"/>
      <p:bldP spid="24678" grpId="0" animBg="1"/>
      <p:bldP spid="24679" grpId="0" animBg="1"/>
      <p:bldP spid="24680" grpId="0" animBg="1"/>
      <p:bldP spid="24681" grpId="0" animBg="1"/>
      <p:bldP spid="24682" grpId="0" animBg="1"/>
      <p:bldP spid="24683" grpId="0" animBg="1"/>
      <p:bldP spid="24684" grpId="0" animBg="1"/>
      <p:bldP spid="24685" grpId="0" animBg="1"/>
      <p:bldP spid="24686" grpId="0" animBg="1"/>
      <p:bldP spid="24687" grpId="0" animBg="1"/>
      <p:bldP spid="24688" grpId="0" animBg="1"/>
      <p:bldP spid="24689" grpId="0" animBg="1"/>
      <p:bldP spid="24690" grpId="0" animBg="1"/>
      <p:bldP spid="24691" grpId="0" animBg="1"/>
      <p:bldP spid="24692" grpId="0" animBg="1"/>
      <p:bldP spid="24693" grpId="0" animBg="1"/>
      <p:bldP spid="24694" grpId="0" animBg="1"/>
      <p:bldP spid="24695" grpId="0" animBg="1"/>
      <p:bldP spid="24696" grpId="0" animBg="1"/>
      <p:bldP spid="24697" grpId="0" animBg="1"/>
      <p:bldP spid="24698" grpId="0" animBg="1"/>
      <p:bldP spid="24699" grpId="0" animBg="1"/>
      <p:bldP spid="24700" grpId="0"/>
      <p:bldP spid="24701" grpId="0"/>
      <p:bldP spid="24702" grpId="0"/>
      <p:bldP spid="24703" grpId="0"/>
      <p:bldP spid="24705" grpId="0"/>
      <p:bldP spid="1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 Classification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>
                <a:solidFill>
                  <a:srgbClr val="FF0000"/>
                </a:solidFill>
              </a:rPr>
              <a:t>Clustered/</a:t>
            </a:r>
            <a:r>
              <a:rPr lang="en-US" sz="2400" b="1" dirty="0" err="1">
                <a:solidFill>
                  <a:srgbClr val="FF0000"/>
                </a:solidFill>
              </a:rPr>
              <a:t>unclustered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Clustered = records close in index are close in data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Option 1: Data inside data file is sorted on disk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Option 2: Store data directly inside the index (no separate files)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Unclustered</a:t>
            </a:r>
            <a:r>
              <a:rPr lang="en-US" sz="2000" dirty="0" smtClean="0"/>
              <a:t> = records close in index may be far in data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 Classification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752600"/>
            <a:ext cx="9005455" cy="4373563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Clustered/</a:t>
            </a:r>
            <a:r>
              <a:rPr lang="en-US" sz="2400" b="1" dirty="0" err="1" smtClean="0">
                <a:solidFill>
                  <a:srgbClr val="FF0000"/>
                </a:solidFill>
              </a:rPr>
              <a:t>unclustered</a:t>
            </a:r>
            <a:r>
              <a:rPr lang="en-US" sz="2400" b="1" dirty="0" smtClean="0">
                <a:solidFill>
                  <a:srgbClr val="FF0000"/>
                </a:solidFill>
              </a:rPr>
              <a:t> (terminology used in this class)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Clustered = records close in index are close in data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Option 1: Data inside data file is sorted on disk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Option 2: Store data directly inside the index (no separate files)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Unclustered</a:t>
            </a:r>
            <a:r>
              <a:rPr lang="en-US" sz="2000" dirty="0" smtClean="0"/>
              <a:t> = records close in index may be far in data</a:t>
            </a:r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b="1" dirty="0" smtClean="0">
                <a:solidFill>
                  <a:srgbClr val="0000FF"/>
                </a:solidFill>
              </a:rPr>
              <a:t>Primary/secondary</a:t>
            </a:r>
          </a:p>
          <a:p>
            <a:pPr lvl="1" eaLnBrk="1" hangingPunct="1"/>
            <a:r>
              <a:rPr lang="en-US" sz="2000" dirty="0" smtClean="0"/>
              <a:t>Meaning 1:</a:t>
            </a:r>
          </a:p>
          <a:p>
            <a:pPr lvl="2" eaLnBrk="1" hangingPunct="1"/>
            <a:r>
              <a:rPr lang="en-US" sz="1800" dirty="0" smtClean="0"/>
              <a:t>Primary </a:t>
            </a:r>
            <a:r>
              <a:rPr lang="en-US" sz="1800" dirty="0"/>
              <a:t>= is over attributes</a:t>
            </a:r>
            <a:r>
              <a:rPr lang="en-US" sz="1800" dirty="0" smtClean="0"/>
              <a:t> that include the primary key</a:t>
            </a:r>
          </a:p>
          <a:p>
            <a:pPr lvl="2" eaLnBrk="1" hangingPunct="1"/>
            <a:r>
              <a:rPr lang="en-US" sz="1800" dirty="0" smtClean="0"/>
              <a:t>Secondary = otherwise</a:t>
            </a:r>
          </a:p>
          <a:p>
            <a:pPr lvl="1" eaLnBrk="1" hangingPunct="1"/>
            <a:r>
              <a:rPr lang="en-US" sz="2000" dirty="0"/>
              <a:t>Meaning 2: means the same as clustered/</a:t>
            </a:r>
            <a:r>
              <a:rPr lang="en-US" sz="2000" dirty="0" err="1" smtClean="0"/>
              <a:t>unclustered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57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 Classification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752600"/>
            <a:ext cx="8215745" cy="43735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Clustered/</a:t>
            </a:r>
            <a:r>
              <a:rPr lang="en-US" sz="2400" dirty="0" err="1">
                <a:solidFill>
                  <a:srgbClr val="FF0000"/>
                </a:solidFill>
              </a:rPr>
              <a:t>unclustered</a:t>
            </a:r>
            <a:r>
              <a:rPr lang="en-US" sz="2400" dirty="0">
                <a:solidFill>
                  <a:srgbClr val="FF0000"/>
                </a:solidFill>
              </a:rPr>
              <a:t> (terminology used in this class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Clustered = records close in index are close in data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Option 1: Data inside data file is sorted on disk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Option 2: Store data directly inside the index (no separate files)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Unclustered</a:t>
            </a:r>
            <a:r>
              <a:rPr lang="en-US" sz="2000" dirty="0" smtClean="0"/>
              <a:t> = records close in index may be far in data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smtClean="0">
                <a:solidFill>
                  <a:srgbClr val="0000FF"/>
                </a:solidFill>
              </a:rPr>
              <a:t>Primary/secondary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000" dirty="0" smtClean="0"/>
              <a:t>Meaning 1:</a:t>
            </a:r>
          </a:p>
          <a:p>
            <a:pPr lvl="2" eaLnBrk="1" hangingPunct="1"/>
            <a:r>
              <a:rPr lang="en-US" sz="1800" dirty="0" smtClean="0"/>
              <a:t>Primary </a:t>
            </a:r>
            <a:r>
              <a:rPr lang="en-US" sz="1800" dirty="0"/>
              <a:t>= is over attributes</a:t>
            </a:r>
            <a:r>
              <a:rPr lang="en-US" sz="1800" dirty="0" smtClean="0"/>
              <a:t> that include the primary key</a:t>
            </a:r>
          </a:p>
          <a:p>
            <a:pPr lvl="2" eaLnBrk="1" hangingPunct="1"/>
            <a:r>
              <a:rPr lang="en-US" sz="1800" dirty="0" smtClean="0"/>
              <a:t>Secondary = otherwise</a:t>
            </a:r>
          </a:p>
          <a:p>
            <a:pPr lvl="1" eaLnBrk="1" hangingPunct="1"/>
            <a:r>
              <a:rPr lang="en-US" sz="2000" dirty="0"/>
              <a:t>Meaning 2: means the same as clustered/</a:t>
            </a:r>
            <a:r>
              <a:rPr lang="en-US" sz="2000" dirty="0" err="1" smtClean="0"/>
              <a:t>unclustered</a:t>
            </a:r>
            <a:endParaRPr lang="en-US" sz="2400" dirty="0" smtClean="0"/>
          </a:p>
          <a:p>
            <a:pPr eaLnBrk="1" hangingPunct="1"/>
            <a:r>
              <a:rPr lang="en-US" sz="2400" b="1" dirty="0" smtClean="0">
                <a:solidFill>
                  <a:srgbClr val="008000"/>
                </a:solidFill>
              </a:rPr>
              <a:t>Organization</a:t>
            </a:r>
            <a:r>
              <a:rPr lang="en-US" sz="2400" dirty="0" smtClean="0"/>
              <a:t> </a:t>
            </a:r>
            <a:r>
              <a:rPr lang="en-US" sz="2400" dirty="0"/>
              <a:t>B+ tree or Hash table</a:t>
            </a:r>
          </a:p>
        </p:txBody>
      </p:sp>
    </p:spTree>
    <p:extLst>
      <p:ext uri="{BB962C8B-B14F-4D97-AF65-F5344CB8AC3E}">
        <p14:creationId xmlns:p14="http://schemas.microsoft.com/office/powerpoint/2010/main" val="10069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a Data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257800"/>
          </a:xfrm>
        </p:spPr>
        <p:txBody>
          <a:bodyPr/>
          <a:lstStyle/>
          <a:p>
            <a:r>
              <a:rPr lang="en-US" sz="2400" dirty="0"/>
              <a:t>Disks are mechanical devices!</a:t>
            </a:r>
          </a:p>
          <a:p>
            <a:pPr lvl="1"/>
            <a:r>
              <a:rPr lang="en-US" sz="2000" dirty="0"/>
              <a:t>Technology from the 60s; density much higher now</a:t>
            </a:r>
          </a:p>
          <a:p>
            <a:r>
              <a:rPr lang="en-US" sz="2400" dirty="0" smtClean="0"/>
              <a:t>Read only </a:t>
            </a:r>
            <a:r>
              <a:rPr lang="en-US" sz="2400" dirty="0"/>
              <a:t>at the rotation speed!</a:t>
            </a:r>
          </a:p>
          <a:p>
            <a:r>
              <a:rPr lang="en-US" sz="2400" dirty="0"/>
              <a:t>Consequence:</a:t>
            </a:r>
            <a:br>
              <a:rPr lang="en-US" sz="2400" dirty="0"/>
            </a:br>
            <a:r>
              <a:rPr lang="en-US" sz="2400" dirty="0"/>
              <a:t>Sequential scan is MUCH FASTER than random reads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Good</a:t>
            </a:r>
            <a:r>
              <a:rPr lang="en-US" sz="2000" dirty="0"/>
              <a:t>: read blocks 1,2,3,4,5,…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Bad</a:t>
            </a:r>
            <a:r>
              <a:rPr lang="en-US" sz="2000" dirty="0"/>
              <a:t>: read blocks 2342, 11, 321,9, …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Rule of thumb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Random reading 1-2% of the file ≈ sequential scanning the entire file; this is decreasing over time (because of increased density of disks)</a:t>
            </a:r>
          </a:p>
          <a:p>
            <a:r>
              <a:rPr lang="en-US" sz="2000" dirty="0"/>
              <a:t>Solid state (SSD): $$$ expensive; put indexes, other “hot” data there, </a:t>
            </a:r>
            <a:r>
              <a:rPr lang="en-US" sz="2000" dirty="0" smtClean="0"/>
              <a:t>still too expensive for everything</a:t>
            </a:r>
            <a:endParaRPr lang="en-US" sz="2000" dirty="0"/>
          </a:p>
        </p:txBody>
      </p:sp>
      <p:pic>
        <p:nvPicPr>
          <p:cNvPr id="8" name="Picture 7" descr="PB205986_f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14" y="1593273"/>
            <a:ext cx="2410691" cy="151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0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= a file that enables direct access to records in another data file</a:t>
            </a:r>
          </a:p>
          <a:p>
            <a:pPr lvl="1"/>
            <a:r>
              <a:rPr lang="en-US" dirty="0" smtClean="0"/>
              <a:t>B+ tree / Hash table</a:t>
            </a:r>
          </a:p>
          <a:p>
            <a:pPr lvl="1"/>
            <a:r>
              <a:rPr lang="en-US" dirty="0" smtClean="0"/>
              <a:t>Clustered/</a:t>
            </a:r>
            <a:r>
              <a:rPr lang="en-US" dirty="0" err="1" smtClean="0"/>
              <a:t>unclustered</a:t>
            </a:r>
            <a:endParaRPr lang="en-US" dirty="0" smtClean="0"/>
          </a:p>
          <a:p>
            <a:r>
              <a:rPr lang="en-US" dirty="0" smtClean="0"/>
              <a:t>Data resides on disk</a:t>
            </a:r>
          </a:p>
          <a:p>
            <a:pPr lvl="1"/>
            <a:r>
              <a:rPr lang="en-US" dirty="0" smtClean="0"/>
              <a:t>Organized in blocks</a:t>
            </a:r>
          </a:p>
          <a:p>
            <a:pPr lvl="1"/>
            <a:r>
              <a:rPr lang="en-US" dirty="0" smtClean="0"/>
              <a:t>Sequential reads are </a:t>
            </a:r>
            <a:r>
              <a:rPr lang="en-US" dirty="0" err="1" smtClean="0"/>
              <a:t>efficint</a:t>
            </a:r>
            <a:endParaRPr lang="en-US" dirty="0" smtClean="0"/>
          </a:p>
          <a:p>
            <a:pPr lvl="1"/>
            <a:r>
              <a:rPr lang="en-US" dirty="0" smtClean="0"/>
              <a:t>Random access less efficient</a:t>
            </a:r>
          </a:p>
          <a:p>
            <a:pPr lvl="1"/>
            <a:r>
              <a:rPr lang="en-US" dirty="0" smtClean="0"/>
              <a:t>Random read 1-2% of data worse than sequential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83975" y="83403"/>
            <a:ext cx="409619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SELECT *</a:t>
            </a:r>
            <a:b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FROM  Student x, Takes y</a:t>
            </a:r>
            <a:b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WHERE x.ID=y.studentID AND y.courseID &gt; 300</a:t>
            </a:r>
            <a:endParaRPr lang="en-US" sz="16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743200"/>
            <a:ext cx="6371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Assume the database has indexes on these attributes:</a:t>
            </a:r>
          </a:p>
          <a:p>
            <a:pPr marL="342900" indent="-342900" eaLnBrk="1" hangingPunct="1">
              <a:spcBef>
                <a:spcPct val="0"/>
              </a:spcBef>
              <a:buFont typeface="Arial"/>
              <a:buChar char="•"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T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</a:rPr>
              <a:t>akes_courseID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index on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Takes.courseID</a:t>
            </a:r>
            <a:endParaRPr lang="en-US" sz="2000" dirty="0" smtClean="0">
              <a:solidFill>
                <a:prstClr val="black"/>
              </a:solidFill>
              <a:latin typeface="Arial"/>
            </a:endParaRPr>
          </a:p>
          <a:p>
            <a:pPr marL="342900" indent="-342900" eaLnBrk="1" hangingPunct="1">
              <a:spcBef>
                <a:spcPct val="0"/>
              </a:spcBef>
              <a:buFont typeface="Arial"/>
              <a:buChar char="•"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S</a:t>
            </a:r>
            <a:r>
              <a:rPr lang="en-US" sz="2000" b="1" dirty="0" err="1" smtClean="0">
                <a:solidFill>
                  <a:prstClr val="black"/>
                </a:solidFill>
                <a:latin typeface="Arial"/>
              </a:rPr>
              <a:t>tudent_ID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index on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Student.ID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8594" y="2438400"/>
            <a:ext cx="260840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for 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y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Takes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if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courseID &gt; 300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then</a:t>
            </a:r>
            <a:b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      for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x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Student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        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if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> x.ID=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y.studentID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          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output 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>*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2400"/>
            <a:ext cx="2670623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Student(</a:t>
            </a:r>
            <a:r>
              <a:rPr lang="en-US" sz="1600" u="sng" dirty="0" smtClean="0">
                <a:solidFill>
                  <a:srgbClr val="0000FF"/>
                </a:solidFill>
                <a:latin typeface="+mn-lt"/>
              </a:rPr>
              <a:t>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fname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lname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Takes(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studentID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courseID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43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83975" y="83403"/>
            <a:ext cx="409619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SELECT *</a:t>
            </a:r>
            <a:b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FROM  Student x, Takes y</a:t>
            </a:r>
            <a:b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WHERE x.ID=y.studentID AND y.courseID &gt; 300</a:t>
            </a:r>
            <a:endParaRPr lang="en-US" sz="16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0" y="4419600"/>
            <a:ext cx="5489854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for 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y’ in Takes_courseID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where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y’.courseID &gt; 300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y = fetch the Takes record pointed to by y’</a:t>
            </a:r>
            <a:b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for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x’ </a:t>
            </a:r>
            <a:r>
              <a:rPr lang="en-US" sz="20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S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tudent_ID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where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x’.ID = y.studentID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         x = fetch the Student record pointed to by x’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         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output </a:t>
            </a: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*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743200"/>
            <a:ext cx="6371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Assume the database has indexes on these attributes:</a:t>
            </a:r>
          </a:p>
          <a:p>
            <a:pPr marL="342900" indent="-342900" eaLnBrk="1" hangingPunct="1">
              <a:spcBef>
                <a:spcPct val="0"/>
              </a:spcBef>
              <a:buFont typeface="Arial"/>
              <a:buChar char="•"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Takes_courseID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= index on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Takes.courseID</a:t>
            </a:r>
            <a:endParaRPr lang="en-US" sz="2000" dirty="0">
              <a:solidFill>
                <a:prstClr val="black"/>
              </a:solidFill>
              <a:latin typeface="Arial"/>
            </a:endParaRPr>
          </a:p>
          <a:p>
            <a:pPr marL="342900" indent="-342900" eaLnBrk="1" hangingPunct="1">
              <a:spcBef>
                <a:spcPct val="0"/>
              </a:spcBef>
              <a:buFont typeface="Arial"/>
              <a:buChar char="•"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Student_ID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= index on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Student.ID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8594" y="2438400"/>
            <a:ext cx="260840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for 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y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Takes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if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courseID &gt; 300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then</a:t>
            </a:r>
            <a:b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      for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x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Student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        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if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> x.ID=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y.studentID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          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output 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>*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Oval Callout 11"/>
          <p:cNvSpPr/>
          <p:nvPr/>
        </p:nvSpPr>
        <p:spPr bwMode="auto">
          <a:xfrm>
            <a:off x="7086600" y="3886200"/>
            <a:ext cx="1542016" cy="302955"/>
          </a:xfrm>
          <a:prstGeom prst="wedgeEllipseCallout">
            <a:avLst>
              <a:gd name="adj1" fmla="val 5223"/>
              <a:gd name="adj2" fmla="val 1091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Index selection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1716289" y="5257800"/>
            <a:ext cx="1005041" cy="302955"/>
          </a:xfrm>
          <a:prstGeom prst="wedgeEllipseCallout">
            <a:avLst>
              <a:gd name="adj1" fmla="val 69933"/>
              <a:gd name="adj2" fmla="val -3555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Index join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52400"/>
            <a:ext cx="2670623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Student(</a:t>
            </a:r>
            <a:r>
              <a:rPr lang="en-US" sz="1600" u="sng" dirty="0" smtClean="0">
                <a:solidFill>
                  <a:srgbClr val="0000FF"/>
                </a:solidFill>
                <a:latin typeface="+mn-lt"/>
              </a:rPr>
              <a:t>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fname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lname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Takes(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studentID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courseID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8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83975" y="83403"/>
            <a:ext cx="409619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SELECT *</a:t>
            </a:r>
            <a:b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FROM  Student x, Takes y</a:t>
            </a:r>
            <a:b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600" noProof="1">
                <a:solidFill>
                  <a:prstClr val="black"/>
                </a:solidFill>
                <a:latin typeface="Calibri"/>
                <a:cs typeface="Calibri"/>
              </a:rPr>
              <a:t>WHERE x.ID=y.studentID AND y.courseID &gt; 300</a:t>
            </a:r>
            <a:endParaRPr lang="en-US" sz="16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0" y="4419600"/>
            <a:ext cx="5489854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for 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y’ in Takes_courseID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where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y’.courseID &gt; 300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y = fetch the Takes record pointed to by y’</a:t>
            </a:r>
            <a:b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for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x’ </a:t>
            </a:r>
            <a:r>
              <a:rPr lang="en-US" sz="20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S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tudent_ID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where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x’.ID = y.studentID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         x = fetch the Student record pointed to by x’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noProof="1" smtClean="0">
                <a:solidFill>
                  <a:prstClr val="black"/>
                </a:solidFill>
                <a:latin typeface="Calibri"/>
                <a:cs typeface="Calibri"/>
              </a:rPr>
              <a:t>            </a:t>
            </a:r>
            <a:r>
              <a:rPr lang="en-US" sz="2000" b="1" noProof="1" smtClean="0">
                <a:solidFill>
                  <a:prstClr val="black"/>
                </a:solidFill>
                <a:latin typeface="Calibri"/>
                <a:cs typeface="Calibri"/>
              </a:rPr>
              <a:t>output </a:t>
            </a:r>
            <a:r>
              <a:rPr lang="en-US" sz="2000" noProof="1">
                <a:solidFill>
                  <a:prstClr val="black"/>
                </a:solidFill>
                <a:latin typeface="Calibri"/>
                <a:cs typeface="Calibri"/>
              </a:rPr>
              <a:t>*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743200"/>
            <a:ext cx="6371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Assume the database has indexes on these attributes:</a:t>
            </a:r>
          </a:p>
          <a:p>
            <a:pPr marL="342900" indent="-342900" eaLnBrk="1" hangingPunct="1">
              <a:spcBef>
                <a:spcPct val="0"/>
              </a:spcBef>
              <a:buFont typeface="Arial"/>
              <a:buChar char="•"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Takes_courseID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= index on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Takes.courseID</a:t>
            </a:r>
            <a:endParaRPr lang="en-US" sz="2000" dirty="0">
              <a:solidFill>
                <a:prstClr val="black"/>
              </a:solidFill>
              <a:latin typeface="Arial"/>
            </a:endParaRPr>
          </a:p>
          <a:p>
            <a:pPr marL="342900" indent="-342900" eaLnBrk="1" hangingPunct="1">
              <a:spcBef>
                <a:spcPct val="0"/>
              </a:spcBef>
              <a:buFont typeface="Arial"/>
              <a:buChar char="•"/>
            </a:pPr>
            <a:r>
              <a:rPr lang="en-US" sz="2000" b="1" dirty="0" err="1">
                <a:solidFill>
                  <a:prstClr val="black"/>
                </a:solidFill>
                <a:latin typeface="Arial"/>
              </a:rPr>
              <a:t>Student_ID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= index on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Student.ID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8594" y="2438400"/>
            <a:ext cx="260840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for 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y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Takes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if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courseID &gt; 300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then</a:t>
            </a:r>
            <a:b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      for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x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Student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         </a:t>
            </a:r>
            <a:r>
              <a:rPr lang="en-US" sz="1800" b="1" noProof="1">
                <a:solidFill>
                  <a:prstClr val="black"/>
                </a:solidFill>
                <a:latin typeface="Calibri"/>
                <a:cs typeface="Calibri"/>
              </a:rPr>
              <a:t>if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> x.ID=</a:t>
            </a: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y.studentID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/>
            </a:r>
            <a:b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noProof="1" smtClean="0">
                <a:solidFill>
                  <a:prstClr val="black"/>
                </a:solidFill>
                <a:latin typeface="Calibri"/>
                <a:cs typeface="Calibri"/>
              </a:rPr>
              <a:t>               </a:t>
            </a:r>
            <a:r>
              <a:rPr lang="en-US" sz="1800" b="1" noProof="1" smtClean="0">
                <a:solidFill>
                  <a:prstClr val="black"/>
                </a:solidFill>
                <a:latin typeface="Calibri"/>
                <a:cs typeface="Calibri"/>
              </a:rPr>
              <a:t>output </a:t>
            </a:r>
            <a:r>
              <a:rPr lang="en-US" sz="1800" noProof="1">
                <a:solidFill>
                  <a:prstClr val="black"/>
                </a:solidFill>
                <a:latin typeface="Calibri"/>
                <a:cs typeface="Calibri"/>
              </a:rPr>
              <a:t>*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Oval Callout 11"/>
          <p:cNvSpPr/>
          <p:nvPr/>
        </p:nvSpPr>
        <p:spPr bwMode="auto">
          <a:xfrm>
            <a:off x="7086600" y="3886200"/>
            <a:ext cx="1542016" cy="302955"/>
          </a:xfrm>
          <a:prstGeom prst="wedgeEllipseCallout">
            <a:avLst>
              <a:gd name="adj1" fmla="val 5223"/>
              <a:gd name="adj2" fmla="val 1091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Index selection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1981200" y="4267200"/>
            <a:ext cx="1005041" cy="302955"/>
          </a:xfrm>
          <a:prstGeom prst="wedgeEllipseCallout">
            <a:avLst>
              <a:gd name="adj1" fmla="val -88938"/>
              <a:gd name="adj2" fmla="val 6005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Index join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52400"/>
            <a:ext cx="2670623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Student(</a:t>
            </a:r>
            <a:r>
              <a:rPr lang="en-US" sz="1600" u="sng" dirty="0" smtClean="0">
                <a:solidFill>
                  <a:srgbClr val="0000FF"/>
                </a:solidFill>
                <a:latin typeface="+mn-lt"/>
              </a:rPr>
              <a:t>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fname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lname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Takes(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studentID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+mn-lt"/>
              </a:rPr>
              <a:t>courseID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72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Takes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6172200"/>
            <a:ext cx="89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+mn-lt"/>
              </a:rPr>
              <a:t>Student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5410200"/>
            <a:ext cx="1044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err="1" smtClean="0">
                <a:latin typeface="+mn-lt"/>
              </a:rPr>
              <a:t>σ</a:t>
            </a:r>
            <a:r>
              <a:rPr lang="en-US" sz="1400" baseline="-25000" dirty="0" err="1" smtClean="0">
                <a:latin typeface="+mn-lt"/>
              </a:rPr>
              <a:t>courseID</a:t>
            </a:r>
            <a:r>
              <a:rPr lang="en-US" sz="1400" baseline="-25000" dirty="0" smtClean="0">
                <a:latin typeface="+mn-lt"/>
              </a:rPr>
              <a:t>&gt;300</a:t>
            </a:r>
          </a:p>
        </p:txBody>
      </p:sp>
      <p:cxnSp>
        <p:nvCxnSpPr>
          <p:cNvPr id="16" name="Straight Connector 15"/>
          <p:cNvCxnSpPr>
            <a:stCxn id="6" idx="0"/>
            <a:endCxn id="7" idx="2"/>
          </p:cNvCxnSpPr>
          <p:nvPr/>
        </p:nvCxnSpPr>
        <p:spPr bwMode="auto">
          <a:xfrm flipV="1">
            <a:off x="588935" y="5717977"/>
            <a:ext cx="9269" cy="454223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38200" y="4495800"/>
            <a:ext cx="97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>
                <a:latin typeface="+mn-lt"/>
              </a:rPr>
              <a:t>⋈</a:t>
            </a:r>
            <a:r>
              <a:rPr lang="en-US" sz="1400" baseline="-25000" dirty="0" err="1" smtClean="0">
                <a:latin typeface="+mn-lt"/>
              </a:rPr>
              <a:t>studentID</a:t>
            </a:r>
            <a:r>
              <a:rPr lang="en-US" sz="1400" baseline="-25000" dirty="0" smtClean="0">
                <a:latin typeface="+mn-lt"/>
              </a:rPr>
              <a:t>=ID</a:t>
            </a:r>
          </a:p>
        </p:txBody>
      </p:sp>
      <p:cxnSp>
        <p:nvCxnSpPr>
          <p:cNvPr id="21" name="Straight Connector 20"/>
          <p:cNvCxnSpPr>
            <a:stCxn id="7" idx="0"/>
            <a:endCxn id="20" idx="1"/>
          </p:cNvCxnSpPr>
          <p:nvPr/>
        </p:nvCxnSpPr>
        <p:spPr bwMode="auto">
          <a:xfrm flipV="1">
            <a:off x="598204" y="4649689"/>
            <a:ext cx="239996" cy="760511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0"/>
            <a:endCxn id="20" idx="3"/>
          </p:cNvCxnSpPr>
          <p:nvPr/>
        </p:nvCxnSpPr>
        <p:spPr bwMode="auto">
          <a:xfrm flipH="1" flipV="1">
            <a:off x="1814531" y="4649689"/>
            <a:ext cx="460265" cy="1522511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Oval Callout 32"/>
          <p:cNvSpPr/>
          <p:nvPr/>
        </p:nvSpPr>
        <p:spPr bwMode="auto">
          <a:xfrm>
            <a:off x="762000" y="5791200"/>
            <a:ext cx="1542016" cy="302955"/>
          </a:xfrm>
          <a:prstGeom prst="wedgeEllipseCallout">
            <a:avLst>
              <a:gd name="adj1" fmla="val -56208"/>
              <a:gd name="adj2" fmla="val -6006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Calibri"/>
              </a:rPr>
              <a:t>Index selection</a:t>
            </a:r>
            <a:endParaRPr lang="en-US"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3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/>
              <a:t>Query Evaluation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400387" name="AutoShape 3"/>
          <p:cNvSpPr>
            <a:spLocks noChangeArrowheads="1"/>
          </p:cNvSpPr>
          <p:nvPr/>
        </p:nvSpPr>
        <p:spPr bwMode="auto">
          <a:xfrm>
            <a:off x="2811377" y="2208411"/>
            <a:ext cx="3364085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dirty="0">
                <a:latin typeface="Arial"/>
                <a:cs typeface="Arial"/>
              </a:rPr>
              <a:t>Parse &amp; Rewrite Query</a:t>
            </a:r>
          </a:p>
        </p:txBody>
      </p:sp>
      <p:sp>
        <p:nvSpPr>
          <p:cNvPr id="400388" name="AutoShape 4"/>
          <p:cNvSpPr>
            <a:spLocks noChangeArrowheads="1"/>
          </p:cNvSpPr>
          <p:nvPr/>
        </p:nvSpPr>
        <p:spPr bwMode="auto">
          <a:xfrm>
            <a:off x="3064371" y="3065661"/>
            <a:ext cx="282952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>
                <a:latin typeface="Arial"/>
                <a:cs typeface="Arial"/>
              </a:rPr>
              <a:t>Select Logical Plan</a:t>
            </a:r>
          </a:p>
        </p:txBody>
      </p:sp>
      <p:sp>
        <p:nvSpPr>
          <p:cNvPr id="400389" name="AutoShape 5"/>
          <p:cNvSpPr>
            <a:spLocks noChangeArrowheads="1"/>
          </p:cNvSpPr>
          <p:nvPr/>
        </p:nvSpPr>
        <p:spPr bwMode="auto">
          <a:xfrm>
            <a:off x="2978978" y="3922911"/>
            <a:ext cx="3001893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>
                <a:latin typeface="Arial"/>
                <a:cs typeface="Arial"/>
              </a:rPr>
              <a:t>Select Physical Plan</a:t>
            </a:r>
          </a:p>
        </p:txBody>
      </p:sp>
      <p:sp>
        <p:nvSpPr>
          <p:cNvPr id="400390" name="AutoShape 6"/>
          <p:cNvSpPr>
            <a:spLocks noChangeArrowheads="1"/>
          </p:cNvSpPr>
          <p:nvPr/>
        </p:nvSpPr>
        <p:spPr bwMode="auto">
          <a:xfrm>
            <a:off x="3151163" y="4875411"/>
            <a:ext cx="2655938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b="1" dirty="0">
                <a:latin typeface="Arial"/>
                <a:cs typeface="Arial"/>
              </a:rPr>
              <a:t>Query Execution</a:t>
            </a:r>
          </a:p>
        </p:txBody>
      </p:sp>
      <p:sp>
        <p:nvSpPr>
          <p:cNvPr id="400391" name="AutoShape 7"/>
          <p:cNvSpPr>
            <a:spLocks noChangeArrowheads="1"/>
          </p:cNvSpPr>
          <p:nvPr/>
        </p:nvSpPr>
        <p:spPr bwMode="auto">
          <a:xfrm>
            <a:off x="3581400" y="5685235"/>
            <a:ext cx="1828800" cy="992981"/>
          </a:xfrm>
          <a:prstGeom prst="can">
            <a:avLst>
              <a:gd name="adj" fmla="val 3594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sz="2400">
                <a:latin typeface="Arial"/>
                <a:cs typeface="Arial"/>
              </a:rPr>
              <a:t>Disk</a:t>
            </a:r>
          </a:p>
        </p:txBody>
      </p:sp>
      <p:cxnSp>
        <p:nvCxnSpPr>
          <p:cNvPr id="400392" name="AutoShape 8"/>
          <p:cNvCxnSpPr>
            <a:cxnSpLocks noChangeShapeType="1"/>
            <a:stCxn id="400387" idx="2"/>
            <a:endCxn id="400388" idx="0"/>
          </p:cNvCxnSpPr>
          <p:nvPr/>
        </p:nvCxnSpPr>
        <p:spPr bwMode="auto">
          <a:xfrm flipH="1">
            <a:off x="4479132" y="2719189"/>
            <a:ext cx="14288" cy="3464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0393" name="AutoShape 9"/>
          <p:cNvCxnSpPr>
            <a:cxnSpLocks noChangeShapeType="1"/>
            <a:stCxn id="400388" idx="2"/>
            <a:endCxn id="400389" idx="0"/>
          </p:cNvCxnSpPr>
          <p:nvPr/>
        </p:nvCxnSpPr>
        <p:spPr bwMode="auto">
          <a:xfrm>
            <a:off x="4479132" y="3576439"/>
            <a:ext cx="793" cy="3464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0394" name="AutoShape 10"/>
          <p:cNvCxnSpPr>
            <a:cxnSpLocks noChangeShapeType="1"/>
            <a:stCxn id="400389" idx="2"/>
            <a:endCxn id="400390" idx="0"/>
          </p:cNvCxnSpPr>
          <p:nvPr/>
        </p:nvCxnSpPr>
        <p:spPr bwMode="auto">
          <a:xfrm flipH="1">
            <a:off x="4479132" y="4433689"/>
            <a:ext cx="793" cy="4417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0395" name="AutoShape 11"/>
          <p:cNvCxnSpPr>
            <a:cxnSpLocks noChangeShapeType="1"/>
            <a:stCxn id="400390" idx="2"/>
            <a:endCxn id="400391" idx="1"/>
          </p:cNvCxnSpPr>
          <p:nvPr/>
        </p:nvCxnSpPr>
        <p:spPr bwMode="auto">
          <a:xfrm>
            <a:off x="4479132" y="5386189"/>
            <a:ext cx="16668" cy="2990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3657600" y="1443038"/>
            <a:ext cx="1644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>
                <a:latin typeface="Arial"/>
                <a:cs typeface="Arial"/>
              </a:rPr>
              <a:t>SQL query</a:t>
            </a:r>
          </a:p>
        </p:txBody>
      </p:sp>
      <p:cxnSp>
        <p:nvCxnSpPr>
          <p:cNvPr id="400397" name="AutoShape 13"/>
          <p:cNvCxnSpPr>
            <a:cxnSpLocks noChangeShapeType="1"/>
            <a:stCxn id="400396" idx="2"/>
            <a:endCxn id="400387" idx="0"/>
          </p:cNvCxnSpPr>
          <p:nvPr/>
        </p:nvCxnSpPr>
        <p:spPr bwMode="auto">
          <a:xfrm>
            <a:off x="4479851" y="1904703"/>
            <a:ext cx="13569" cy="303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0398" name="AutoShape 14"/>
          <p:cNvSpPr>
            <a:spLocks/>
          </p:cNvSpPr>
          <p:nvPr/>
        </p:nvSpPr>
        <p:spPr bwMode="auto">
          <a:xfrm>
            <a:off x="2530475" y="2895600"/>
            <a:ext cx="533400" cy="1752599"/>
          </a:xfrm>
          <a:prstGeom prst="leftBrace">
            <a:avLst>
              <a:gd name="adj1" fmla="val 2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838200" y="3236913"/>
            <a:ext cx="1826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2400" dirty="0">
                <a:latin typeface="Arial"/>
                <a:cs typeface="Arial"/>
              </a:rPr>
              <a:t>Query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optimization</a:t>
            </a:r>
          </a:p>
        </p:txBody>
      </p:sp>
      <p:sp>
        <p:nvSpPr>
          <p:cNvPr id="400400" name="AutoShape 16"/>
          <p:cNvSpPr>
            <a:spLocks noChangeArrowheads="1"/>
          </p:cNvSpPr>
          <p:nvPr/>
        </p:nvSpPr>
        <p:spPr bwMode="auto">
          <a:xfrm>
            <a:off x="6873439" y="2727256"/>
            <a:ext cx="2090026" cy="1168539"/>
          </a:xfrm>
          <a:prstGeom prst="wedgeEllipseCallout">
            <a:avLst>
              <a:gd name="adj1" fmla="val -165352"/>
              <a:gd name="adj2" fmla="val 379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dirty="0">
                <a:latin typeface="Arial"/>
                <a:cs typeface="Arial"/>
              </a:rPr>
              <a:t>Logical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plan (RA)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00401" name="AutoShape 17"/>
          <p:cNvSpPr>
            <a:spLocks noChangeArrowheads="1"/>
          </p:cNvSpPr>
          <p:nvPr/>
        </p:nvSpPr>
        <p:spPr bwMode="auto">
          <a:xfrm>
            <a:off x="6901741" y="4098856"/>
            <a:ext cx="2038180" cy="1168539"/>
          </a:xfrm>
          <a:prstGeom prst="wedgeEllipseCallout">
            <a:avLst>
              <a:gd name="adj1" fmla="val -163773"/>
              <a:gd name="adj2" fmla="val -6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Physical</a:t>
            </a:r>
            <a:b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plan</a:t>
            </a: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7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0" grpId="0" animBg="1"/>
      <p:bldP spid="40040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871648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Creating Indexes in SQL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53369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V1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62946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TABLE   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  N varchar(20),    P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);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386536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V2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V(P, M)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4186535"/>
            <a:ext cx="394320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V3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V(M, 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496437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CREATE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CLUSTERED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V5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45622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UNIQUE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INDEX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V4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0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Getting Practical:</a:t>
            </a:r>
            <a:br>
              <a:rPr lang="en-US" dirty="0" smtClean="0"/>
            </a:br>
            <a:r>
              <a:rPr lang="en-US" dirty="0" smtClean="0"/>
              <a:t>Creating Indexes in SQL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53369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V1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62946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TABLE   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  N varchar(20),    P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);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386536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V2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V(P, M)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4186535"/>
            <a:ext cx="394320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V3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V(M, 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496437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CREATE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CLUSTERED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V5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45622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UNIQUE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INDEX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V4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5216997" y="3441204"/>
            <a:ext cx="3282007" cy="432792"/>
          </a:xfrm>
          <a:prstGeom prst="wedgeEllipseCallout">
            <a:avLst>
              <a:gd name="adj1" fmla="val -69506"/>
              <a:gd name="adj2" fmla="val 729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Calibri"/>
              </a:rPr>
              <a:t>What does this mean?</a:t>
            </a:r>
            <a:endParaRPr lang="en-US" sz="20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3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Getting Practical:</a:t>
            </a:r>
            <a:br>
              <a:rPr lang="en-US" dirty="0" smtClean="0"/>
            </a:br>
            <a:r>
              <a:rPr lang="en-US" dirty="0" smtClean="0"/>
              <a:t>Creating Indexes in SQL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53369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V1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62946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TABLE   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  N varchar(20),    P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);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386536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V2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V(P, M)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4186535"/>
            <a:ext cx="394320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V3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V(M, 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496437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CREATE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CLUSTERED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V5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45622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UNIQUE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INDEX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V4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77000" y="4114800"/>
            <a:ext cx="128542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P=55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477000" y="5105400"/>
            <a:ext cx="131949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M=77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553200" y="2743200"/>
            <a:ext cx="226075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P=55 and M=77</a:t>
            </a:r>
            <a:endParaRPr lang="en-US" sz="1600" dirty="0"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1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Getting Practical:</a:t>
            </a:r>
            <a:br>
              <a:rPr lang="en-US" dirty="0" smtClean="0"/>
            </a:br>
            <a:r>
              <a:rPr lang="en-US" dirty="0" smtClean="0"/>
              <a:t>Creating Indexes in SQL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53369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V1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62946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TABLE   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  N varchar(20),    P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);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386536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V2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V(P, M)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4186535"/>
            <a:ext cx="394320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V3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V(M, 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496437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CREATE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CLUSTERED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V5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45622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UNIQUE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INDEX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V4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77000" y="4114800"/>
            <a:ext cx="128542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P=55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477000" y="5105400"/>
            <a:ext cx="131949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M=77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553200" y="2743200"/>
            <a:ext cx="226075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P=55 and M=77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4800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4800" y="4343400"/>
            <a:ext cx="66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2286000"/>
            <a:ext cx="66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201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Getting Practical:</a:t>
            </a:r>
            <a:br>
              <a:rPr lang="en-US" dirty="0" smtClean="0"/>
            </a:br>
            <a:r>
              <a:rPr lang="en-US" dirty="0" smtClean="0"/>
              <a:t>Creating Indexes in SQL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53369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V1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629466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TABLE   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  N varchar(20),    P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);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386536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V2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V(P, M)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4186535"/>
            <a:ext cx="394320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  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V3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V(M, 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496437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CREATE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CLUSTERED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INDEX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V5 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45622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CREATE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UNIQUE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INDEX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V4 </a:t>
            </a:r>
            <a:r>
              <a:rPr lang="en-US" dirty="0">
                <a:solidFill>
                  <a:srgbClr val="244A58"/>
                </a:solidFill>
                <a:latin typeface="Calibri"/>
                <a:cs typeface="Calibri"/>
              </a:rPr>
              <a:t>ON</a:t>
            </a:r>
            <a:r>
              <a:rPr lang="en-US" dirty="0" smtClean="0">
                <a:solidFill>
                  <a:srgbClr val="244A58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V(N)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77000" y="4114800"/>
            <a:ext cx="128542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P=55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477000" y="5105400"/>
            <a:ext cx="131949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M=77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553200" y="2743200"/>
            <a:ext cx="226075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dirty="0">
                <a:latin typeface="+mn-lt"/>
                <a:cs typeface="Calibri"/>
              </a:rPr>
              <a:t>s</a:t>
            </a:r>
            <a:r>
              <a:rPr lang="en-US" sz="1600" dirty="0" smtClean="0">
                <a:latin typeface="+mn-lt"/>
                <a:cs typeface="Calibri"/>
              </a:rPr>
              <a:t>elect *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from V</a:t>
            </a:r>
            <a:br>
              <a:rPr lang="en-US" sz="1600" dirty="0" smtClean="0">
                <a:latin typeface="+mn-lt"/>
                <a:cs typeface="Calibri"/>
              </a:rPr>
            </a:br>
            <a:r>
              <a:rPr lang="en-US" sz="1600" dirty="0" smtClean="0">
                <a:latin typeface="+mn-lt"/>
                <a:cs typeface="Calibri"/>
              </a:rPr>
              <a:t>where P=55 and M=77</a:t>
            </a:r>
            <a:endParaRPr lang="en-US" sz="1600" dirty="0">
              <a:latin typeface="+mn-lt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4800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4800" y="4343400"/>
            <a:ext cx="66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2286000"/>
            <a:ext cx="66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yes</a:t>
            </a:r>
          </a:p>
        </p:txBody>
      </p:sp>
      <p:sp>
        <p:nvSpPr>
          <p:cNvPr id="18" name="Oval Callout 17"/>
          <p:cNvSpPr/>
          <p:nvPr/>
        </p:nvSpPr>
        <p:spPr bwMode="auto">
          <a:xfrm>
            <a:off x="5181600" y="5867400"/>
            <a:ext cx="2140539" cy="865584"/>
          </a:xfrm>
          <a:prstGeom prst="wedgeEllipseCallout">
            <a:avLst>
              <a:gd name="adj1" fmla="val -59893"/>
              <a:gd name="adj2" fmla="val -3747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Not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Calibri"/>
              </a:rPr>
              <a:t>supported</a:t>
            </a:r>
            <a:br>
              <a:rPr lang="en-US" sz="2000" dirty="0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2000" dirty="0" smtClean="0">
                <a:solidFill>
                  <a:prstClr val="black"/>
                </a:solidFill>
                <a:latin typeface="Calibri"/>
                <a:cs typeface="Calibri"/>
              </a:rPr>
              <a:t>in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SQLite</a:t>
            </a:r>
          </a:p>
        </p:txBody>
      </p:sp>
    </p:spTree>
    <p:extLst>
      <p:ext uri="{BB962C8B-B14F-4D97-AF65-F5344CB8AC3E}">
        <p14:creationId xmlns:p14="http://schemas.microsoft.com/office/powerpoint/2010/main" val="2340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Indexes?</a:t>
            </a:r>
          </a:p>
        </p:txBody>
      </p:sp>
      <p:sp>
        <p:nvSpPr>
          <p:cNvPr id="50179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rgbClr val="0000FF"/>
                </a:solidFill>
              </a:rPr>
              <a:t>index selection problem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dirty="0" smtClean="0"/>
              <a:t>Given a table, and a “workload” (big Java application with lots of SQL queries), decide which indexes to create (and which ones NOT to create!)</a:t>
            </a:r>
          </a:p>
          <a:p>
            <a:pPr eaLnBrk="1" hangingPunct="1"/>
            <a:r>
              <a:rPr lang="en-US" dirty="0" smtClean="0"/>
              <a:t>Who does index selection:</a:t>
            </a:r>
          </a:p>
          <a:p>
            <a:pPr lvl="1" eaLnBrk="1" hangingPunct="1"/>
            <a:r>
              <a:rPr lang="en-US" dirty="0" smtClean="0"/>
              <a:t>The database administrator DBA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Semi-automatically, using a database administration tool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8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0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Index Selection: Which Search Key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Make some attribute K a search key if the WHERE clause contains:</a:t>
            </a:r>
          </a:p>
          <a:p>
            <a:pPr lvl="1" eaLnBrk="1" hangingPunct="1"/>
            <a:r>
              <a:rPr lang="en-US" dirty="0" smtClean="0"/>
              <a:t>An exact match on K</a:t>
            </a:r>
          </a:p>
          <a:p>
            <a:pPr lvl="1" eaLnBrk="1" hangingPunct="1"/>
            <a:r>
              <a:rPr lang="en-US" dirty="0" smtClean="0"/>
              <a:t>A range predicate on K</a:t>
            </a:r>
          </a:p>
          <a:p>
            <a:pPr lvl="1" eaLnBrk="1" hangingPunct="1"/>
            <a:r>
              <a:rPr lang="en-US" dirty="0" smtClean="0"/>
              <a:t>A join on K</a:t>
            </a:r>
          </a:p>
        </p:txBody>
      </p:sp>
    </p:spTree>
    <p:extLst>
      <p:ext uri="{BB962C8B-B14F-4D97-AF65-F5344CB8AC3E}">
        <p14:creationId xmlns:p14="http://schemas.microsoft.com/office/powerpoint/2010/main" val="5780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900237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V(M, N, P);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N=?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6766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P=?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914400" y="31194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419600" y="31194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457200" y="26622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</p:spTree>
    <p:extLst>
      <p:ext uri="{BB962C8B-B14F-4D97-AF65-F5344CB8AC3E}">
        <p14:creationId xmlns:p14="http://schemas.microsoft.com/office/powerpoint/2010/main" val="4689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900237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V(M, N, P);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N=?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6766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P=?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914400" y="31194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419600" y="31194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457200" y="26622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1371600" y="54102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</p:spTree>
    <p:extLst>
      <p:ext uri="{BB962C8B-B14F-4D97-AF65-F5344CB8AC3E}">
        <p14:creationId xmlns:p14="http://schemas.microsoft.com/office/powerpoint/2010/main" val="11005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900237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6766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P=?</a:t>
            </a:r>
          </a:p>
        </p:txBody>
      </p:sp>
      <p:sp>
        <p:nvSpPr>
          <p:cNvPr id="52231" name="TextBox 6"/>
          <p:cNvSpPr txBox="1">
            <a:spLocks noChangeArrowheads="1"/>
          </p:cNvSpPr>
          <p:nvPr/>
        </p:nvSpPr>
        <p:spPr bwMode="auto">
          <a:xfrm>
            <a:off x="914400" y="31194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2232" name="TextBox 7"/>
          <p:cNvSpPr txBox="1">
            <a:spLocks noChangeArrowheads="1"/>
          </p:cNvSpPr>
          <p:nvPr/>
        </p:nvSpPr>
        <p:spPr bwMode="auto">
          <a:xfrm>
            <a:off x="4419600" y="31194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457200" y="26622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2234" name="Rounded Rectangle 9"/>
          <p:cNvSpPr>
            <a:spLocks noChangeArrowheads="1"/>
          </p:cNvSpPr>
          <p:nvPr/>
        </p:nvSpPr>
        <p:spPr bwMode="auto">
          <a:xfrm>
            <a:off x="1069975" y="5448300"/>
            <a:ext cx="6829789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 V(N) and V(P) (hash tables or B-trees)</a:t>
            </a:r>
          </a:p>
        </p:txBody>
      </p:sp>
    </p:spTree>
    <p:extLst>
      <p:ext uri="{BB962C8B-B14F-4D97-AF65-F5344CB8AC3E}">
        <p14:creationId xmlns:p14="http://schemas.microsoft.com/office/powerpoint/2010/main" val="9729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vs Physical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Logical plans:</a:t>
            </a:r>
          </a:p>
          <a:p>
            <a:pPr lvl="1"/>
            <a:r>
              <a:rPr lang="en-US" sz="2400" dirty="0" smtClean="0"/>
              <a:t>Created by the parser from the input SQL text</a:t>
            </a:r>
          </a:p>
          <a:p>
            <a:pPr lvl="1"/>
            <a:r>
              <a:rPr lang="en-US" sz="2400" dirty="0"/>
              <a:t>Expressed as a relational algebra </a:t>
            </a:r>
            <a:r>
              <a:rPr lang="en-US" sz="2400" dirty="0" smtClean="0"/>
              <a:t>tree</a:t>
            </a:r>
          </a:p>
          <a:p>
            <a:pPr lvl="1"/>
            <a:r>
              <a:rPr lang="en-US" sz="2400" dirty="0" smtClean="0"/>
              <a:t>Each SQL query has many possible logical plans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Physical plans:</a:t>
            </a:r>
          </a:p>
          <a:p>
            <a:pPr lvl="1"/>
            <a:r>
              <a:rPr lang="en-US" sz="2400" dirty="0" smtClean="0"/>
              <a:t>Goal is to choose an efficient implementation for each operator in the RA tree</a:t>
            </a:r>
          </a:p>
          <a:p>
            <a:pPr lvl="1"/>
            <a:r>
              <a:rPr lang="en-US" sz="2400" dirty="0" smtClean="0"/>
              <a:t>Each logical plan has many possible physical plans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586163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1263" y="3605213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P=?</a:t>
            </a:r>
          </a:p>
        </p:txBody>
      </p:sp>
      <p:sp>
        <p:nvSpPr>
          <p:cNvPr id="53255" name="TextBox 6"/>
          <p:cNvSpPr txBox="1">
            <a:spLocks noChangeArrowheads="1"/>
          </p:cNvSpPr>
          <p:nvPr/>
        </p:nvSpPr>
        <p:spPr bwMode="auto">
          <a:xfrm>
            <a:off x="457200" y="3048001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3256" name="TextBox 7"/>
          <p:cNvSpPr txBox="1">
            <a:spLocks noChangeArrowheads="1"/>
          </p:cNvSpPr>
          <p:nvPr/>
        </p:nvSpPr>
        <p:spPr bwMode="auto">
          <a:xfrm>
            <a:off x="3683961" y="3048001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3257" name="TextBox 8"/>
          <p:cNvSpPr txBox="1">
            <a:spLocks noChangeArrowheads="1"/>
          </p:cNvSpPr>
          <p:nvPr/>
        </p:nvSpPr>
        <p:spPr bwMode="auto">
          <a:xfrm>
            <a:off x="457200" y="2590801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3258" name="Rounded Rectangle 9"/>
          <p:cNvSpPr>
            <a:spLocks noChangeArrowheads="1"/>
          </p:cNvSpPr>
          <p:nvPr/>
        </p:nvSpPr>
        <p:spPr bwMode="auto">
          <a:xfrm>
            <a:off x="1371600" y="54102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586163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3260" name="TextBox 11"/>
          <p:cNvSpPr txBox="1">
            <a:spLocks noChangeArrowheads="1"/>
          </p:cNvSpPr>
          <p:nvPr/>
        </p:nvSpPr>
        <p:spPr bwMode="auto">
          <a:xfrm>
            <a:off x="6370849" y="3052763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</p:spTree>
    <p:extLst>
      <p:ext uri="{BB962C8B-B14F-4D97-AF65-F5344CB8AC3E}">
        <p14:creationId xmlns:p14="http://schemas.microsoft.com/office/powerpoint/2010/main" val="20175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586163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1263" y="3605213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P=?</a:t>
            </a:r>
          </a:p>
        </p:txBody>
      </p:sp>
      <p:sp>
        <p:nvSpPr>
          <p:cNvPr id="53255" name="TextBox 6"/>
          <p:cNvSpPr txBox="1">
            <a:spLocks noChangeArrowheads="1"/>
          </p:cNvSpPr>
          <p:nvPr/>
        </p:nvSpPr>
        <p:spPr bwMode="auto">
          <a:xfrm>
            <a:off x="457200" y="3048001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3256" name="TextBox 7"/>
          <p:cNvSpPr txBox="1">
            <a:spLocks noChangeArrowheads="1"/>
          </p:cNvSpPr>
          <p:nvPr/>
        </p:nvSpPr>
        <p:spPr bwMode="auto">
          <a:xfrm>
            <a:off x="3683961" y="3048001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3257" name="TextBox 8"/>
          <p:cNvSpPr txBox="1">
            <a:spLocks noChangeArrowheads="1"/>
          </p:cNvSpPr>
          <p:nvPr/>
        </p:nvSpPr>
        <p:spPr bwMode="auto">
          <a:xfrm>
            <a:off x="457200" y="2590801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586163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3260" name="TextBox 11"/>
          <p:cNvSpPr txBox="1">
            <a:spLocks noChangeArrowheads="1"/>
          </p:cNvSpPr>
          <p:nvPr/>
        </p:nvSpPr>
        <p:spPr bwMode="auto">
          <a:xfrm>
            <a:off x="6370849" y="3052763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14" name="Rounded Rectangle 12"/>
          <p:cNvSpPr>
            <a:spLocks noChangeArrowheads="1"/>
          </p:cNvSpPr>
          <p:nvPr/>
        </p:nvSpPr>
        <p:spPr bwMode="auto">
          <a:xfrm>
            <a:off x="376645" y="5410200"/>
            <a:ext cx="838635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 definitely V(N) (must B-tree); unsure about  V(P)</a:t>
            </a:r>
          </a:p>
        </p:txBody>
      </p:sp>
    </p:spTree>
    <p:extLst>
      <p:ext uri="{BB962C8B-B14F-4D97-AF65-F5344CB8AC3E}">
        <p14:creationId xmlns:p14="http://schemas.microsoft.com/office/powerpoint/2010/main" val="1771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3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662362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3681412"/>
            <a:ext cx="322967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 and P&gt;?</a:t>
            </a:r>
          </a:p>
        </p:txBody>
      </p: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457200" y="31242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5304" name="TextBox 7"/>
          <p:cNvSpPr txBox="1">
            <a:spLocks noChangeArrowheads="1"/>
          </p:cNvSpPr>
          <p:nvPr/>
        </p:nvSpPr>
        <p:spPr bwMode="auto">
          <a:xfrm>
            <a:off x="2971800" y="3124200"/>
            <a:ext cx="2563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1000000 queries:</a:t>
            </a:r>
          </a:p>
        </p:txBody>
      </p: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457200" y="2667000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5306" name="Rounded Rectangle 9"/>
          <p:cNvSpPr>
            <a:spLocks noChangeArrowheads="1"/>
          </p:cNvSpPr>
          <p:nvPr/>
        </p:nvSpPr>
        <p:spPr bwMode="auto">
          <a:xfrm>
            <a:off x="1371600" y="54102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662362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5308" name="TextBox 11"/>
          <p:cNvSpPr txBox="1">
            <a:spLocks noChangeArrowheads="1"/>
          </p:cNvSpPr>
          <p:nvPr/>
        </p:nvSpPr>
        <p:spPr bwMode="auto">
          <a:xfrm>
            <a:off x="5867400" y="3128962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</p:spTree>
    <p:extLst>
      <p:ext uri="{BB962C8B-B14F-4D97-AF65-F5344CB8AC3E}">
        <p14:creationId xmlns:p14="http://schemas.microsoft.com/office/powerpoint/2010/main" val="6465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3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662362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3681412"/>
            <a:ext cx="322967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 and P&gt;?</a:t>
            </a: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457200" y="31242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6328" name="TextBox 7"/>
          <p:cNvSpPr txBox="1">
            <a:spLocks noChangeArrowheads="1"/>
          </p:cNvSpPr>
          <p:nvPr/>
        </p:nvSpPr>
        <p:spPr bwMode="auto">
          <a:xfrm>
            <a:off x="2971800" y="3124200"/>
            <a:ext cx="2563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1000000 queries:</a:t>
            </a:r>
          </a:p>
        </p:txBody>
      </p:sp>
      <p:sp>
        <p:nvSpPr>
          <p:cNvPr id="56329" name="TextBox 8"/>
          <p:cNvSpPr txBox="1">
            <a:spLocks noChangeArrowheads="1"/>
          </p:cNvSpPr>
          <p:nvPr/>
        </p:nvSpPr>
        <p:spPr bwMode="auto">
          <a:xfrm>
            <a:off x="457200" y="2667000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6330" name="Rounded Rectangle 9"/>
          <p:cNvSpPr>
            <a:spLocks noChangeArrowheads="1"/>
          </p:cNvSpPr>
          <p:nvPr/>
        </p:nvSpPr>
        <p:spPr bwMode="auto">
          <a:xfrm>
            <a:off x="1371600" y="5338762"/>
            <a:ext cx="1955568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 V(N, P)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662362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6332" name="TextBox 11"/>
          <p:cNvSpPr txBox="1">
            <a:spLocks noChangeArrowheads="1"/>
          </p:cNvSpPr>
          <p:nvPr/>
        </p:nvSpPr>
        <p:spPr bwMode="auto">
          <a:xfrm>
            <a:off x="5867400" y="3128962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5410200"/>
            <a:ext cx="4532010" cy="1200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How does this index differ from: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Two indexes V(N) and V(P)?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An index V(P, N)?</a:t>
            </a:r>
          </a:p>
        </p:txBody>
      </p:sp>
    </p:spTree>
    <p:extLst>
      <p:ext uri="{BB962C8B-B14F-4D97-AF65-F5344CB8AC3E}">
        <p14:creationId xmlns:p14="http://schemas.microsoft.com/office/powerpoint/2010/main" val="6541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4</a:t>
            </a:r>
          </a:p>
        </p:txBody>
      </p:sp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F1518-F3B5-AB40-890E-693A9B3C8FAB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752850"/>
            <a:ext cx="321268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P&gt;? and P&lt;?</a:t>
            </a:r>
          </a:p>
        </p:txBody>
      </p:sp>
      <p:sp>
        <p:nvSpPr>
          <p:cNvPr id="57350" name="TextBox 6"/>
          <p:cNvSpPr txBox="1">
            <a:spLocks noChangeArrowheads="1"/>
          </p:cNvSpPr>
          <p:nvPr/>
        </p:nvSpPr>
        <p:spPr bwMode="auto">
          <a:xfrm>
            <a:off x="457200" y="3195638"/>
            <a:ext cx="204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 queries:</a:t>
            </a:r>
          </a:p>
        </p:txBody>
      </p:sp>
      <p:sp>
        <p:nvSpPr>
          <p:cNvPr id="57351" name="TextBox 7"/>
          <p:cNvSpPr txBox="1">
            <a:spLocks noChangeArrowheads="1"/>
          </p:cNvSpPr>
          <p:nvPr/>
        </p:nvSpPr>
        <p:spPr bwMode="auto">
          <a:xfrm>
            <a:off x="4800600" y="31956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7352" name="TextBox 8"/>
          <p:cNvSpPr txBox="1">
            <a:spLocks noChangeArrowheads="1"/>
          </p:cNvSpPr>
          <p:nvPr/>
        </p:nvSpPr>
        <p:spPr bwMode="auto">
          <a:xfrm>
            <a:off x="457200" y="27384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7338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57354" name="Rounded Rectangle 14"/>
          <p:cNvSpPr>
            <a:spLocks noChangeArrowheads="1"/>
          </p:cNvSpPr>
          <p:nvPr/>
        </p:nvSpPr>
        <p:spPr bwMode="auto">
          <a:xfrm>
            <a:off x="1423988" y="54864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4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752850"/>
            <a:ext cx="321268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P&gt;? and P&lt;?</a:t>
            </a:r>
          </a:p>
        </p:txBody>
      </p:sp>
      <p:sp>
        <p:nvSpPr>
          <p:cNvPr id="58374" name="TextBox 6"/>
          <p:cNvSpPr txBox="1">
            <a:spLocks noChangeArrowheads="1"/>
          </p:cNvSpPr>
          <p:nvPr/>
        </p:nvSpPr>
        <p:spPr bwMode="auto">
          <a:xfrm>
            <a:off x="457200" y="3195638"/>
            <a:ext cx="204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 queries:</a:t>
            </a:r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4800600" y="31956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457200" y="27384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7338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58378" name="Rounded Rectangle 14"/>
          <p:cNvSpPr>
            <a:spLocks noChangeArrowheads="1"/>
          </p:cNvSpPr>
          <p:nvPr/>
        </p:nvSpPr>
        <p:spPr bwMode="auto">
          <a:xfrm>
            <a:off x="1295400" y="5410200"/>
            <a:ext cx="6957354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V(N) </a:t>
            </a:r>
            <a:r>
              <a:rPr lang="en-US" sz="2800" dirty="0" err="1" smtClean="0">
                <a:solidFill>
                  <a:prstClr val="black"/>
                </a:solidFill>
                <a:cs typeface="Arial"/>
              </a:rPr>
              <a:t>unclustered</a:t>
            </a:r>
            <a:r>
              <a:rPr lang="en-US" sz="2800" dirty="0" smtClean="0">
                <a:solidFill>
                  <a:prstClr val="black"/>
                </a:solidFill>
                <a:cs typeface="Arial"/>
              </a:rPr>
              <a:t>,  </a:t>
            </a:r>
            <a:r>
              <a:rPr lang="en-US" sz="2800" dirty="0">
                <a:solidFill>
                  <a:prstClr val="black"/>
                </a:solidFill>
                <a:cs typeface="Arial"/>
              </a:rPr>
              <a:t>V(P) </a:t>
            </a:r>
            <a:r>
              <a:rPr lang="en-US" sz="2800" dirty="0" smtClean="0">
                <a:solidFill>
                  <a:prstClr val="black"/>
                </a:solidFill>
                <a:cs typeface="Arial"/>
              </a:rPr>
              <a:t>clustered index</a:t>
            </a:r>
            <a:endParaRPr lang="en-US" sz="28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75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Execution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305800" cy="4114800"/>
          </a:xfrm>
        </p:spPr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</a:rPr>
              <a:t>Tuples generated by an operator are immediately sent to the parent</a:t>
            </a:r>
            <a:endParaRPr lang="en-US" sz="2800" dirty="0" smtClean="0"/>
          </a:p>
          <a:p>
            <a:r>
              <a:rPr lang="en-US" sz="2800" dirty="0" smtClean="0"/>
              <a:t>Benefits:</a:t>
            </a:r>
            <a:endParaRPr lang="en-US" sz="2800" dirty="0"/>
          </a:p>
          <a:p>
            <a:pPr lvl="1"/>
            <a:r>
              <a:rPr lang="en-US" sz="2400" dirty="0"/>
              <a:t>No operator synchronization </a:t>
            </a:r>
            <a:r>
              <a:rPr lang="en-US" sz="2400" dirty="0" smtClean="0"/>
              <a:t>issues</a:t>
            </a:r>
          </a:p>
          <a:p>
            <a:pPr lvl="1"/>
            <a:r>
              <a:rPr lang="en-US" sz="2400" dirty="0"/>
              <a:t>No need to buffer tuples between </a:t>
            </a:r>
            <a:r>
              <a:rPr lang="en-US" sz="2400" dirty="0" smtClean="0"/>
              <a:t>operators</a:t>
            </a:r>
            <a:endParaRPr lang="en-US" sz="2400" dirty="0"/>
          </a:p>
          <a:p>
            <a:pPr lvl="1"/>
            <a:r>
              <a:rPr lang="en-US" sz="2400" dirty="0"/>
              <a:t>Saves cost of writing intermediate data to disk</a:t>
            </a:r>
          </a:p>
          <a:p>
            <a:pPr lvl="1"/>
            <a:r>
              <a:rPr lang="en-US" sz="2400" dirty="0"/>
              <a:t>Saves cost of reading intermediate data from </a:t>
            </a:r>
            <a:r>
              <a:rPr lang="en-US" sz="2400" dirty="0" smtClean="0"/>
              <a:t>disk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approach is used whenever </a:t>
            </a:r>
            <a:r>
              <a:rPr lang="en-US" sz="2800" dirty="0" smtClean="0"/>
              <a:t>possible</a:t>
            </a:r>
          </a:p>
        </p:txBody>
      </p:sp>
    </p:spTree>
    <p:extLst>
      <p:ext uri="{BB962C8B-B14F-4D97-AF65-F5344CB8AC3E}">
        <p14:creationId xmlns:p14="http://schemas.microsoft.com/office/powerpoint/2010/main" val="10144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Execution Bottom Line</a:t>
            </a:r>
            <a:endParaRPr lang="en-US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SQL query transformed into </a:t>
            </a:r>
            <a:r>
              <a:rPr lang="en-US" dirty="0" smtClean="0">
                <a:solidFill>
                  <a:srgbClr val="0000FF"/>
                </a:solidFill>
              </a:rPr>
              <a:t>physical plan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Access </a:t>
            </a:r>
            <a:r>
              <a:rPr lang="en-US" b="1" dirty="0">
                <a:solidFill>
                  <a:srgbClr val="0000FF"/>
                </a:solidFill>
              </a:rPr>
              <a:t>path selection</a:t>
            </a:r>
            <a:r>
              <a:rPr lang="en-US" dirty="0"/>
              <a:t> for each </a:t>
            </a:r>
            <a:r>
              <a:rPr lang="en-US" dirty="0" smtClean="0"/>
              <a:t>relation</a:t>
            </a:r>
          </a:p>
          <a:p>
            <a:pPr lvl="2"/>
            <a:r>
              <a:rPr lang="en-US" dirty="0" smtClean="0"/>
              <a:t>Scan the relation or use an index (next lecture)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Implementation </a:t>
            </a:r>
            <a:r>
              <a:rPr lang="en-US" b="1" dirty="0">
                <a:solidFill>
                  <a:srgbClr val="0000FF"/>
                </a:solidFill>
              </a:rPr>
              <a:t>choice</a:t>
            </a:r>
            <a:r>
              <a:rPr lang="en-US" dirty="0"/>
              <a:t> for each </a:t>
            </a:r>
            <a:r>
              <a:rPr lang="en-US" dirty="0" smtClean="0"/>
              <a:t>operator</a:t>
            </a:r>
          </a:p>
          <a:p>
            <a:pPr lvl="2"/>
            <a:r>
              <a:rPr lang="en-US" dirty="0" smtClean="0"/>
              <a:t>Nested loop join, hash join, etc.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Scheduling </a:t>
            </a:r>
            <a:r>
              <a:rPr lang="en-US" b="1" dirty="0">
                <a:solidFill>
                  <a:srgbClr val="0000FF"/>
                </a:solidFill>
              </a:rPr>
              <a:t>decisions</a:t>
            </a:r>
            <a:r>
              <a:rPr lang="en-US" dirty="0"/>
              <a:t> for </a:t>
            </a:r>
            <a:r>
              <a:rPr lang="en-US" dirty="0" smtClean="0"/>
              <a:t>operators</a:t>
            </a:r>
          </a:p>
          <a:p>
            <a:pPr lvl="2"/>
            <a:r>
              <a:rPr lang="en-US" dirty="0" smtClean="0"/>
              <a:t>Pipelined execution or intermediate materialization</a:t>
            </a:r>
            <a:endParaRPr lang="en-US" dirty="0"/>
          </a:p>
          <a:p>
            <a:r>
              <a:rPr lang="en-US" dirty="0" smtClean="0"/>
              <a:t>Pipelined execution of physical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Recall: Physical Data Independence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sz="2800" dirty="0" smtClean="0"/>
              <a:t>Applications </a:t>
            </a:r>
            <a:r>
              <a:rPr lang="en-US" sz="2800" dirty="0"/>
              <a:t>are insulated </a:t>
            </a:r>
            <a:r>
              <a:rPr lang="en-US" sz="2800" dirty="0" smtClean="0"/>
              <a:t>from </a:t>
            </a:r>
            <a:r>
              <a:rPr lang="en-US" sz="2800" dirty="0"/>
              <a:t>changes in physical storage </a:t>
            </a:r>
            <a:r>
              <a:rPr lang="en-US" sz="2800" dirty="0" smtClean="0"/>
              <a:t>details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SQL and relational algebra facilitate physical data independence </a:t>
            </a:r>
          </a:p>
          <a:p>
            <a:pPr lvl="1"/>
            <a:r>
              <a:rPr lang="en-US" sz="2400" dirty="0" smtClean="0"/>
              <a:t>Both languages input and output relations</a:t>
            </a:r>
          </a:p>
          <a:p>
            <a:pPr lvl="1"/>
            <a:r>
              <a:rPr lang="en-US" sz="2400" dirty="0" smtClean="0"/>
              <a:t>Can choose different implementations for operators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83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My database application is too slow… why?</a:t>
            </a:r>
          </a:p>
          <a:p>
            <a:r>
              <a:rPr lang="en-US" dirty="0" smtClean="0"/>
              <a:t>One of the queries is very slow… why?</a:t>
            </a:r>
            <a:endParaRPr lang="is-IS" dirty="0" smtClean="0"/>
          </a:p>
          <a:p>
            <a:endParaRPr lang="en-US" dirty="0"/>
          </a:p>
          <a:p>
            <a:r>
              <a:rPr lang="en-US" dirty="0" smtClean="0"/>
              <a:t>To understand performance, we need to understand:</a:t>
            </a:r>
          </a:p>
          <a:p>
            <a:pPr lvl="1"/>
            <a:r>
              <a:rPr lang="en-US" dirty="0" smtClean="0"/>
              <a:t>How is data organized on disk</a:t>
            </a:r>
          </a:p>
          <a:p>
            <a:pPr lvl="1"/>
            <a:r>
              <a:rPr lang="en-US" dirty="0" smtClean="0"/>
              <a:t>How to estimate query costs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this course we will focus on </a:t>
            </a:r>
            <a:r>
              <a:rPr lang="en-US" b="1" dirty="0" smtClean="0">
                <a:solidFill>
                  <a:srgbClr val="FF0000"/>
                </a:solidFill>
              </a:rPr>
              <a:t>disk-based </a:t>
            </a:r>
            <a:r>
              <a:rPr lang="en-US" dirty="0" smtClean="0">
                <a:solidFill>
                  <a:srgbClr val="FF0000"/>
                </a:solidFill>
              </a:rPr>
              <a:t>DBMSs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dirty="0" err="1" smtClean="0"/>
              <a:t>DBMSs</a:t>
            </a:r>
            <a:r>
              <a:rPr lang="en-US" dirty="0" smtClean="0"/>
              <a:t> store data in </a:t>
            </a:r>
            <a:r>
              <a:rPr lang="en-US" b="1" dirty="0" smtClean="0"/>
              <a:t>files</a:t>
            </a:r>
          </a:p>
          <a:p>
            <a:r>
              <a:rPr lang="en-US" dirty="0" smtClean="0"/>
              <a:t>Most common organization is row-wise storage</a:t>
            </a:r>
          </a:p>
          <a:p>
            <a:r>
              <a:rPr lang="en-US" dirty="0" smtClean="0"/>
              <a:t>On disk, a file is split into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blocks</a:t>
            </a:r>
          </a:p>
          <a:p>
            <a:r>
              <a:rPr lang="en-US" dirty="0" smtClean="0"/>
              <a:t>Each block contains </a:t>
            </a:r>
            <a:br>
              <a:rPr lang="en-US" dirty="0" smtClean="0"/>
            </a:br>
            <a:r>
              <a:rPr lang="en-US" dirty="0" smtClean="0"/>
              <a:t>a set of tuples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the example, we have </a:t>
            </a:r>
            <a:r>
              <a:rPr lang="en-US" sz="2000" dirty="0" smtClean="0">
                <a:solidFill>
                  <a:srgbClr val="FF0000"/>
                </a:solidFill>
              </a:rPr>
              <a:t>4 blocks </a:t>
            </a:r>
            <a:r>
              <a:rPr lang="en-US" sz="2000" dirty="0" smtClean="0"/>
              <a:t>with 2 tuples each</a:t>
            </a:r>
          </a:p>
        </p:txBody>
      </p:sp>
      <p:graphicFrame>
        <p:nvGraphicFramePr>
          <p:cNvPr id="6" name="Group 38"/>
          <p:cNvGraphicFramePr>
            <a:graphicFrameLocks noGrp="1"/>
          </p:cNvGraphicFramePr>
          <p:nvPr>
            <p:extLst/>
          </p:nvPr>
        </p:nvGraphicFramePr>
        <p:xfrm>
          <a:off x="5181600" y="3048000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9"/>
          <p:cNvGraphicFramePr>
            <a:graphicFrameLocks noGrp="1"/>
          </p:cNvGraphicFramePr>
          <p:nvPr>
            <p:extLst/>
          </p:nvPr>
        </p:nvGraphicFramePr>
        <p:xfrm>
          <a:off x="5181600" y="37337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60"/>
          <p:cNvGraphicFramePr>
            <a:graphicFrameLocks noGrp="1"/>
          </p:cNvGraphicFramePr>
          <p:nvPr>
            <p:extLst/>
          </p:nvPr>
        </p:nvGraphicFramePr>
        <p:xfrm>
          <a:off x="5181600" y="44195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71"/>
          <p:cNvGraphicFramePr>
            <a:graphicFrameLocks noGrp="1"/>
          </p:cNvGraphicFramePr>
          <p:nvPr>
            <p:extLst/>
          </p:nvPr>
        </p:nvGraphicFramePr>
        <p:xfrm>
          <a:off x="5181600" y="5105399"/>
          <a:ext cx="2823376" cy="609600"/>
        </p:xfrm>
        <a:graphic>
          <a:graphicData uri="http://schemas.openxmlformats.org/drawingml/2006/table">
            <a:tbl>
              <a:tblPr/>
              <a:tblGrid>
                <a:gridCol w="533400"/>
                <a:gridCol w="982428"/>
                <a:gridCol w="130754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11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77200" y="3124200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</a:rPr>
              <a:t>block 1</a:t>
            </a:r>
            <a:endParaRPr lang="en-US" sz="1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7200" y="3810000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</a:rPr>
              <a:t>block 2</a:t>
            </a:r>
            <a:endParaRPr lang="en-US" sz="1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77200" y="4495800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</a:rPr>
              <a:t>block 3</a:t>
            </a:r>
            <a:endParaRPr lang="en-US" sz="18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39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98210</TotalTime>
  <Words>2393</Words>
  <Application>Microsoft Macintosh PowerPoint</Application>
  <PresentationFormat>On-screen Show (4:3)</PresentationFormat>
  <Paragraphs>651</Paragraphs>
  <Slides>45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 Black</vt:lpstr>
      <vt:lpstr>Calibri</vt:lpstr>
      <vt:lpstr>Mangal</vt:lpstr>
      <vt:lpstr>Osaka</vt:lpstr>
      <vt:lpstr>Symbol</vt:lpstr>
      <vt:lpstr>Arial</vt:lpstr>
      <vt:lpstr>Essential</vt:lpstr>
      <vt:lpstr>Cse 344</vt:lpstr>
      <vt:lpstr>Administrivia</vt:lpstr>
      <vt:lpstr>Query Evaluation Steps</vt:lpstr>
      <vt:lpstr>Logical vs Physical Plans</vt:lpstr>
      <vt:lpstr>Pipelined Execution</vt:lpstr>
      <vt:lpstr>Query Execution Bottom Line</vt:lpstr>
      <vt:lpstr>Recall: Physical Data Independence</vt:lpstr>
      <vt:lpstr>Query Performance</vt:lpstr>
      <vt:lpstr>Data Storage</vt:lpstr>
      <vt:lpstr>Data File Types</vt:lpstr>
      <vt:lpstr>Data File Types</vt:lpstr>
      <vt:lpstr>Index</vt:lpstr>
      <vt:lpstr>Index</vt:lpstr>
      <vt:lpstr>Index</vt:lpstr>
      <vt:lpstr>Keys in indexing</vt:lpstr>
      <vt:lpstr>Example 1: Index on ID</vt:lpstr>
      <vt:lpstr>Example 2: Index on fName</vt:lpstr>
      <vt:lpstr>Index Organization</vt:lpstr>
      <vt:lpstr>Hash table example</vt:lpstr>
      <vt:lpstr>B+ Tree Index by Example</vt:lpstr>
      <vt:lpstr>Clustered vs Unclustered</vt:lpstr>
      <vt:lpstr>Index Classification</vt:lpstr>
      <vt:lpstr>Index Classification</vt:lpstr>
      <vt:lpstr>Index Classification</vt:lpstr>
      <vt:lpstr>Scanning a Data File</vt:lpstr>
      <vt:lpstr>Summary So Far</vt:lpstr>
      <vt:lpstr>Example</vt:lpstr>
      <vt:lpstr>Example</vt:lpstr>
      <vt:lpstr>Example</vt:lpstr>
      <vt:lpstr> Creating Indexes in SQL</vt:lpstr>
      <vt:lpstr>Getting Practical: Creating Indexes in SQL</vt:lpstr>
      <vt:lpstr>Getting Practical: Creating Indexes in SQL</vt:lpstr>
      <vt:lpstr>Getting Practical: Creating Indexes in SQL</vt:lpstr>
      <vt:lpstr>Getting Practical: Creating Indexes in SQL</vt:lpstr>
      <vt:lpstr>Which Indexes?</vt:lpstr>
      <vt:lpstr>Index Selection: Which Search Key</vt:lpstr>
      <vt:lpstr>The Index Selection Problem 1</vt:lpstr>
      <vt:lpstr>The Index Selection Problem 1</vt:lpstr>
      <vt:lpstr>The Index Selection Problem 1</vt:lpstr>
      <vt:lpstr>The Index Selection Problem 2</vt:lpstr>
      <vt:lpstr>The Index Selection Problem 2</vt:lpstr>
      <vt:lpstr>The Index Selection Problem 3</vt:lpstr>
      <vt:lpstr>The Index Selection Problem 3</vt:lpstr>
      <vt:lpstr>The Index Selection Problem 4</vt:lpstr>
      <vt:lpstr>The Index Selection Problem 4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323</cp:revision>
  <cp:lastPrinted>2018-05-05T03:38:04Z</cp:lastPrinted>
  <dcterms:created xsi:type="dcterms:W3CDTF">2017-03-27T18:12:41Z</dcterms:created>
  <dcterms:modified xsi:type="dcterms:W3CDTF">2018-05-05T03:39:19Z</dcterms:modified>
</cp:coreProperties>
</file>