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4"/>
  </p:notesMasterIdLst>
  <p:sldIdLst>
    <p:sldId id="256" r:id="rId2"/>
    <p:sldId id="534" r:id="rId3"/>
    <p:sldId id="605" r:id="rId4"/>
    <p:sldId id="539" r:id="rId5"/>
    <p:sldId id="540" r:id="rId6"/>
    <p:sldId id="541" r:id="rId7"/>
    <p:sldId id="542" r:id="rId8"/>
    <p:sldId id="543" r:id="rId9"/>
    <p:sldId id="544" r:id="rId10"/>
    <p:sldId id="545" r:id="rId11"/>
    <p:sldId id="547" r:id="rId12"/>
    <p:sldId id="548" r:id="rId13"/>
    <p:sldId id="549" r:id="rId14"/>
    <p:sldId id="550" r:id="rId15"/>
    <p:sldId id="551" r:id="rId16"/>
    <p:sldId id="552" r:id="rId17"/>
    <p:sldId id="553" r:id="rId18"/>
    <p:sldId id="557" r:id="rId19"/>
    <p:sldId id="558" r:id="rId20"/>
    <p:sldId id="559" r:id="rId21"/>
    <p:sldId id="562" r:id="rId22"/>
    <p:sldId id="563" r:id="rId23"/>
    <p:sldId id="564" r:id="rId24"/>
    <p:sldId id="565" r:id="rId25"/>
    <p:sldId id="566" r:id="rId26"/>
    <p:sldId id="567" r:id="rId27"/>
    <p:sldId id="568" r:id="rId28"/>
    <p:sldId id="569" r:id="rId29"/>
    <p:sldId id="570" r:id="rId30"/>
    <p:sldId id="571" r:id="rId31"/>
    <p:sldId id="572" r:id="rId32"/>
    <p:sldId id="573" r:id="rId33"/>
    <p:sldId id="574" r:id="rId34"/>
    <p:sldId id="575" r:id="rId35"/>
    <p:sldId id="577" r:id="rId36"/>
    <p:sldId id="578" r:id="rId37"/>
    <p:sldId id="579" r:id="rId38"/>
    <p:sldId id="580" r:id="rId39"/>
    <p:sldId id="581" r:id="rId40"/>
    <p:sldId id="582" r:id="rId41"/>
    <p:sldId id="583" r:id="rId42"/>
    <p:sldId id="607"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7" autoAdjust="0"/>
    <p:restoredTop sz="84568" autoAdjust="0"/>
  </p:normalViewPr>
  <p:slideViewPr>
    <p:cSldViewPr snapToGrid="0" snapToObjects="1">
      <p:cViewPr varScale="1">
        <p:scale>
          <a:sx n="94" d="100"/>
          <a:sy n="94" d="100"/>
        </p:scale>
        <p:origin x="206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652905-340A-7446-B80D-69FC56D9E8B0}" type="datetimeFigureOut">
              <a:rPr lang="en-US" smtClean="0"/>
              <a:t>4/18/18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71FBE-1983-C046-8E08-A3F9DF0BC720}" type="slidenum">
              <a:rPr lang="en-US" smtClean="0"/>
              <a:t>‹#›</a:t>
            </a:fld>
            <a:endParaRPr lang="en-US"/>
          </a:p>
        </p:txBody>
      </p:sp>
    </p:spTree>
    <p:extLst>
      <p:ext uri="{BB962C8B-B14F-4D97-AF65-F5344CB8AC3E}">
        <p14:creationId xmlns:p14="http://schemas.microsoft.com/office/powerpoint/2010/main" val="4232386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FBD530-43E8-4B4E-B97D-CE6AEB198AB0}" type="slidenum">
              <a:rPr lang="en-US"/>
              <a:pPr/>
              <a:t>4</a:t>
            </a:fld>
            <a:endParaRPr lang="en-US"/>
          </a:p>
        </p:txBody>
      </p:sp>
      <p:sp>
        <p:nvSpPr>
          <p:cNvPr id="487426" name="Rectangle 2"/>
          <p:cNvSpPr>
            <a:spLocks noGrp="1" noRot="1" noChangeAspect="1" noChangeArrowheads="1" noTextEdit="1"/>
          </p:cNvSpPr>
          <p:nvPr>
            <p:ph type="sldImg"/>
          </p:nvPr>
        </p:nvSpPr>
        <p:spPr>
          <a:ln/>
        </p:spPr>
      </p:sp>
      <p:sp>
        <p:nvSpPr>
          <p:cNvPr id="487427" name="Rectangle 3"/>
          <p:cNvSpPr>
            <a:spLocks noGrp="1" noChangeArrowheads="1"/>
          </p:cNvSpPr>
          <p:nvPr>
            <p:ph type="body" idx="1"/>
          </p:nvPr>
        </p:nvSpPr>
        <p:spPr/>
        <p:txBody>
          <a:bodyPr/>
          <a:lstStyle/>
          <a:p>
            <a:r>
              <a:rPr lang="en-US" dirty="0" smtClean="0"/>
              <a:t>Analogy with sorting: we have decided</a:t>
            </a:r>
            <a:r>
              <a:rPr lang="en-US" baseline="0" dirty="0" smtClean="0"/>
              <a:t> the ordering of operations, and now we need to choose their implementation. For instance, </a:t>
            </a:r>
            <a:r>
              <a:rPr lang="en-US" dirty="0" smtClean="0"/>
              <a:t>there are many ways to implement sort.</a:t>
            </a:r>
            <a:endParaRPr lang="en-US" dirty="0"/>
          </a:p>
        </p:txBody>
      </p:sp>
    </p:spTree>
    <p:extLst>
      <p:ext uri="{BB962C8B-B14F-4D97-AF65-F5344CB8AC3E}">
        <p14:creationId xmlns:p14="http://schemas.microsoft.com/office/powerpoint/2010/main" val="1536515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19</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501991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20</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38430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21</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28996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22</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720826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23</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681987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24</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21058264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25</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20884858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26</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2007874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27</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19671117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28</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Say: Recall:</a:t>
            </a:r>
            <a:r>
              <a:rPr lang="en-US" baseline="0" dirty="0" smtClean="0"/>
              <a:t> All operator implement the same iterator interface: open, next, close (</a:t>
            </a:r>
            <a:r>
              <a:rPr lang="en-US" baseline="0" dirty="0" err="1" smtClean="0"/>
              <a:t>SimpleDB</a:t>
            </a:r>
            <a:r>
              <a:rPr lang="en-US" baseline="0" dirty="0" smtClean="0"/>
              <a:t> also has </a:t>
            </a:r>
            <a:r>
              <a:rPr lang="en-US" baseline="0" dirty="0" err="1" smtClean="0"/>
              <a:t>hasNext</a:t>
            </a:r>
            <a:r>
              <a:rPr lang="en-US" baseline="0" dirty="0" smtClean="0"/>
              <a:t> and rewind).</a:t>
            </a:r>
            <a:endParaRPr lang="en-US" dirty="0"/>
          </a:p>
        </p:txBody>
      </p:sp>
    </p:spTree>
    <p:extLst>
      <p:ext uri="{BB962C8B-B14F-4D97-AF65-F5344CB8AC3E}">
        <p14:creationId xmlns:p14="http://schemas.microsoft.com/office/powerpoint/2010/main" val="1006152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D114F9C5-874C-7649-B2F8-8966D06C4A3F}" type="slidenum">
              <a:rPr lang="en-US" sz="1200">
                <a:latin typeface="Arial" charset="0"/>
              </a:rPr>
              <a:pPr eaLnBrk="1" hangingPunct="1"/>
              <a:t>6</a:t>
            </a:fld>
            <a:endParaRPr lang="en-US" sz="1200">
              <a:latin typeface="Arial" charset="0"/>
            </a:endParaRPr>
          </a:p>
        </p:txBody>
      </p:sp>
      <p:sp>
        <p:nvSpPr>
          <p:cNvPr id="24578" name="Rectangle 2"/>
          <p:cNvSpPr>
            <a:spLocks noGrp="1" noRot="1" noChangeAspect="1" noChangeArrowheads="1"/>
          </p:cNvSpPr>
          <p:nvPr>
            <p:ph type="sldImg"/>
          </p:nvPr>
        </p:nvSpPr>
        <p:spPr>
          <a:solidFill>
            <a:srgbClr val="FFFFFF"/>
          </a:solidFill>
          <a:ln/>
        </p:spPr>
      </p:sp>
      <p:sp>
        <p:nvSpPr>
          <p:cNvPr id="2457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Arial" charset="0"/>
              <a:ea typeface="ＭＳ Ｐゴシック" charset="0"/>
              <a:cs typeface="ＭＳ Ｐゴシック" charset="0"/>
            </a:endParaRPr>
          </a:p>
        </p:txBody>
      </p:sp>
    </p:spTree>
    <p:extLst>
      <p:ext uri="{BB962C8B-B14F-4D97-AF65-F5344CB8AC3E}">
        <p14:creationId xmlns:p14="http://schemas.microsoft.com/office/powerpoint/2010/main" val="17145127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29</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370232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30</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20216527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31</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97426806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32</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7482660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33</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3677614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34</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239175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35</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783573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36</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46136290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37</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2480249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9C0B0C-9F72-1841-AC62-64477EFC99FE}" type="slidenum">
              <a:rPr lang="en-US"/>
              <a:pPr/>
              <a:t>38</a:t>
            </a:fld>
            <a:endParaRPr lang="en-US"/>
          </a:p>
        </p:txBody>
      </p:sp>
      <p:sp>
        <p:nvSpPr>
          <p:cNvPr id="560130" name="Rectangle 2"/>
          <p:cNvSpPr>
            <a:spLocks noGrp="1" noRot="1" noChangeAspect="1" noChangeArrowheads="1"/>
          </p:cNvSpPr>
          <p:nvPr>
            <p:ph type="sldImg"/>
          </p:nvPr>
        </p:nvSpPr>
        <p:spPr bwMode="auto">
          <a:xfrm>
            <a:off x="1177925" y="696913"/>
            <a:ext cx="4641850" cy="3481387"/>
          </a:xfrm>
          <a:prstGeom prst="rect">
            <a:avLst/>
          </a:prstGeom>
          <a:solidFill>
            <a:srgbClr val="FFFFFF"/>
          </a:solidFill>
          <a:ln>
            <a:solidFill>
              <a:srgbClr val="000000"/>
            </a:solidFill>
            <a:miter lim="800000"/>
            <a:headEnd/>
            <a:tailEnd/>
          </a:ln>
        </p:spPr>
      </p:sp>
      <p:sp>
        <p:nvSpPr>
          <p:cNvPr id="560131" name="Rectangle 3"/>
          <p:cNvSpPr>
            <a:spLocks noGrp="1" noChangeArrowheads="1"/>
          </p:cNvSpPr>
          <p:nvPr>
            <p:ph type="body" idx="1"/>
          </p:nvPr>
        </p:nvSpPr>
        <p:spPr bwMode="auto">
          <a:xfrm>
            <a:off x="933027" y="4409758"/>
            <a:ext cx="5131647" cy="4177665"/>
          </a:xfrm>
          <a:prstGeom prst="rect">
            <a:avLst/>
          </a:prstGeom>
          <a:solidFill>
            <a:srgbClr val="FFFFFF"/>
          </a:solidFill>
          <a:ln>
            <a:solidFill>
              <a:srgbClr val="000000"/>
            </a:solidFill>
            <a:miter lim="800000"/>
            <a:headEnd/>
            <a:tailEnd/>
          </a:ln>
        </p:spPr>
        <p:txBody>
          <a:bodyPr>
            <a:prstTxWarp prst="textNoShape">
              <a:avLst/>
            </a:prstTxWarp>
          </a:bodyPr>
          <a:lstStyle/>
          <a:p>
            <a:r>
              <a:rPr lang="en-US" dirty="0" smtClean="0"/>
              <a:t>Slide</a:t>
            </a:r>
            <a:r>
              <a:rPr lang="en-US" baseline="0" dirty="0" smtClean="0"/>
              <a:t> assumes first call to next on the right hand side does not result in a join.</a:t>
            </a:r>
            <a:endParaRPr lang="en-US" dirty="0"/>
          </a:p>
        </p:txBody>
      </p:sp>
    </p:spTree>
    <p:extLst>
      <p:ext uri="{BB962C8B-B14F-4D97-AF65-F5344CB8AC3E}">
        <p14:creationId xmlns:p14="http://schemas.microsoft.com/office/powerpoint/2010/main" val="166293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32C058-D347-D949-B637-68930DAE0278}" type="slidenum">
              <a:rPr lang="en-US" sz="1200">
                <a:latin typeface="Arial" charset="0"/>
              </a:rPr>
              <a:pPr eaLnBrk="1" hangingPunct="1"/>
              <a:t>7</a:t>
            </a:fld>
            <a:endParaRPr lang="en-US" sz="1200">
              <a:latin typeface="Arial" charset="0"/>
            </a:endParaRPr>
          </a:p>
        </p:txBody>
      </p:sp>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Describe the “nested loop join”:</a:t>
            </a:r>
            <a:r>
              <a:rPr lang="en-US" baseline="0" dirty="0" smtClean="0">
                <a:latin typeface="Arial" charset="0"/>
                <a:ea typeface="ＭＳ Ｐゴシック" charset="0"/>
                <a:cs typeface="ＭＳ Ｐゴシック" charset="0"/>
              </a:rPr>
              <a:t> we have not discussed physical operators in class yet, but it should be clear what a nested loop means.</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47702582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62258C-F769-9C4F-B765-21E4796E57FA}" type="slidenum">
              <a:rPr lang="en-US"/>
              <a:pPr/>
              <a:t>39</a:t>
            </a:fld>
            <a:endParaRPr lang="en-US"/>
          </a:p>
        </p:txBody>
      </p:sp>
      <p:sp>
        <p:nvSpPr>
          <p:cNvPr id="607234" name="Rectangle 2"/>
          <p:cNvSpPr>
            <a:spLocks noGrp="1" noRot="1" noChangeAspect="1" noChangeArrowheads="1" noTextEdit="1"/>
          </p:cNvSpPr>
          <p:nvPr>
            <p:ph type="sldImg"/>
          </p:nvPr>
        </p:nvSpPr>
        <p:spPr>
          <a:ln/>
        </p:spPr>
      </p:sp>
      <p:sp>
        <p:nvSpPr>
          <p:cNvPr id="607235" name="Rectangle 3"/>
          <p:cNvSpPr>
            <a:spLocks noGrp="1" noChangeArrowheads="1"/>
          </p:cNvSpPr>
          <p:nvPr>
            <p:ph type="body" idx="1"/>
          </p:nvPr>
        </p:nvSpPr>
        <p:spPr/>
        <p:txBody>
          <a:bodyPr/>
          <a:lstStyle/>
          <a:p>
            <a:r>
              <a:rPr lang="en-US" dirty="0" smtClean="0"/>
              <a:t>Mention that some engines process tuples</a:t>
            </a:r>
            <a:r>
              <a:rPr lang="en-US" baseline="0" dirty="0" smtClean="0"/>
              <a:t> in batches rather than one at a time. Others process one at a time.</a:t>
            </a:r>
            <a:endParaRPr lang="en-US" dirty="0"/>
          </a:p>
        </p:txBody>
      </p:sp>
    </p:spTree>
    <p:extLst>
      <p:ext uri="{BB962C8B-B14F-4D97-AF65-F5344CB8AC3E}">
        <p14:creationId xmlns:p14="http://schemas.microsoft.com/office/powerpoint/2010/main" val="33629763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81569-A45E-D348-AEAA-84FED81EC4A8}" type="slidenum">
              <a:rPr lang="en-US"/>
              <a:pPr/>
              <a:t>40</a:t>
            </a:fld>
            <a:endParaRPr lang="en-US"/>
          </a:p>
        </p:txBody>
      </p:sp>
      <p:sp>
        <p:nvSpPr>
          <p:cNvPr id="604162" name="Rectangle 2"/>
          <p:cNvSpPr>
            <a:spLocks noGrp="1" noRot="1" noChangeAspect="1" noChangeArrowheads="1" noTextEdit="1"/>
          </p:cNvSpPr>
          <p:nvPr>
            <p:ph type="sldImg"/>
          </p:nvPr>
        </p:nvSpPr>
        <p:spPr>
          <a:ln/>
        </p:spPr>
      </p:sp>
      <p:sp>
        <p:nvSpPr>
          <p:cNvPr id="604163"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270943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32C058-D347-D949-B637-68930DAE0278}" type="slidenum">
              <a:rPr lang="en-US" sz="1200">
                <a:latin typeface="Arial" charset="0"/>
              </a:rPr>
              <a:pPr eaLnBrk="1" hangingPunct="1"/>
              <a:t>8</a:t>
            </a:fld>
            <a:endParaRPr lang="en-US" sz="1200">
              <a:latin typeface="Arial" charset="0"/>
            </a:endParaRPr>
          </a:p>
        </p:txBody>
      </p:sp>
      <p:sp>
        <p:nvSpPr>
          <p:cNvPr id="35842" name="Rectangle 2"/>
          <p:cNvSpPr>
            <a:spLocks noGrp="1" noRot="1" noChangeAspect="1" noChangeArrowheads="1"/>
          </p:cNvSpPr>
          <p:nvPr>
            <p:ph type="sldImg"/>
          </p:nvPr>
        </p:nvSpPr>
        <p:spPr>
          <a:solidFill>
            <a:srgbClr val="FFFFFF"/>
          </a:solidFill>
          <a:ln/>
        </p:spPr>
      </p:sp>
      <p:sp>
        <p:nvSpPr>
          <p:cNvPr id="35843"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Briefly mention</a:t>
            </a:r>
            <a:r>
              <a:rPr lang="en-US" baseline="0" dirty="0" smtClean="0">
                <a:latin typeface="Arial" charset="0"/>
                <a:ea typeface="ＭＳ Ｐゴシック" charset="0"/>
                <a:cs typeface="ＭＳ Ｐゴシック" charset="0"/>
              </a:rPr>
              <a:t> that a hash join is a different implementation.  Normally, most students in class should have no problem imagining what it might be, but no need to describe it in detail, we will cover it in two lectures.</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36828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755877" indent="-290722" eaLnBrk="0" hangingPunct="0">
              <a:defRPr sz="2400">
                <a:solidFill>
                  <a:schemeClr val="tx1"/>
                </a:solidFill>
                <a:latin typeface="Times New Roman" charset="0"/>
                <a:ea typeface="ＭＳ Ｐゴシック" charset="0"/>
              </a:defRPr>
            </a:lvl2pPr>
            <a:lvl3pPr marL="1162888" indent="-232578" eaLnBrk="0" hangingPunct="0">
              <a:defRPr sz="2400">
                <a:solidFill>
                  <a:schemeClr val="tx1"/>
                </a:solidFill>
                <a:latin typeface="Times New Roman" charset="0"/>
                <a:ea typeface="ＭＳ Ｐゴシック" charset="0"/>
              </a:defRPr>
            </a:lvl3pPr>
            <a:lvl4pPr marL="1628043" indent="-232578" eaLnBrk="0" hangingPunct="0">
              <a:defRPr sz="2400">
                <a:solidFill>
                  <a:schemeClr val="tx1"/>
                </a:solidFill>
                <a:latin typeface="Times New Roman" charset="0"/>
                <a:ea typeface="ＭＳ Ｐゴシック" charset="0"/>
              </a:defRPr>
            </a:lvl4pPr>
            <a:lvl5pPr marL="2093199" indent="-232578" eaLnBrk="0" hangingPunct="0">
              <a:defRPr sz="2400">
                <a:solidFill>
                  <a:schemeClr val="tx1"/>
                </a:solidFill>
                <a:latin typeface="Times New Roman" charset="0"/>
                <a:ea typeface="ＭＳ Ｐゴシック" charset="0"/>
              </a:defRPr>
            </a:lvl5pPr>
            <a:lvl6pPr marL="2558354" indent="-232578" eaLnBrk="0" fontAlgn="base" hangingPunct="0">
              <a:spcBef>
                <a:spcPct val="0"/>
              </a:spcBef>
              <a:spcAft>
                <a:spcPct val="0"/>
              </a:spcAft>
              <a:defRPr sz="2400">
                <a:solidFill>
                  <a:schemeClr val="tx1"/>
                </a:solidFill>
                <a:latin typeface="Times New Roman" charset="0"/>
                <a:ea typeface="ＭＳ Ｐゴシック" charset="0"/>
              </a:defRPr>
            </a:lvl6pPr>
            <a:lvl7pPr marL="3023509" indent="-232578" eaLnBrk="0" fontAlgn="base" hangingPunct="0">
              <a:spcBef>
                <a:spcPct val="0"/>
              </a:spcBef>
              <a:spcAft>
                <a:spcPct val="0"/>
              </a:spcAft>
              <a:defRPr sz="2400">
                <a:solidFill>
                  <a:schemeClr val="tx1"/>
                </a:solidFill>
                <a:latin typeface="Times New Roman" charset="0"/>
                <a:ea typeface="ＭＳ Ｐゴシック" charset="0"/>
              </a:defRPr>
            </a:lvl7pPr>
            <a:lvl8pPr marL="3488665" indent="-232578" eaLnBrk="0" fontAlgn="base" hangingPunct="0">
              <a:spcBef>
                <a:spcPct val="0"/>
              </a:spcBef>
              <a:spcAft>
                <a:spcPct val="0"/>
              </a:spcAft>
              <a:defRPr sz="2400">
                <a:solidFill>
                  <a:schemeClr val="tx1"/>
                </a:solidFill>
                <a:latin typeface="Times New Roman" charset="0"/>
                <a:ea typeface="ＭＳ Ｐゴシック" charset="0"/>
              </a:defRPr>
            </a:lvl8pPr>
            <a:lvl9pPr marL="3953820" indent="-232578"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C6A16BD5-7245-5846-879A-530196D0EB0D}" type="slidenum">
              <a:rPr lang="en-US" sz="1200">
                <a:latin typeface="Arial" charset="0"/>
              </a:rPr>
              <a:pPr eaLnBrk="1" hangingPunct="1"/>
              <a:t>9</a:t>
            </a:fld>
            <a:endParaRPr lang="en-US" sz="1200">
              <a:latin typeface="Arial" charset="0"/>
            </a:endParaRPr>
          </a:p>
        </p:txBody>
      </p:sp>
      <p:sp>
        <p:nvSpPr>
          <p:cNvPr id="37890" name="Rectangle 2"/>
          <p:cNvSpPr>
            <a:spLocks noGrp="1" noRot="1" noChangeAspect="1" noChangeArrowheads="1"/>
          </p:cNvSpPr>
          <p:nvPr>
            <p:ph type="sldImg"/>
          </p:nvPr>
        </p:nvSpPr>
        <p:spPr>
          <a:solidFill>
            <a:srgbClr val="FFFFFF"/>
          </a:solidFill>
          <a:ln/>
        </p:spPr>
      </p:sp>
      <p:sp>
        <p:nvSpPr>
          <p:cNvPr id="37891"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r>
              <a:rPr lang="en-US" dirty="0" smtClean="0">
                <a:latin typeface="Arial" charset="0"/>
                <a:ea typeface="ＭＳ Ｐゴシック" charset="0"/>
                <a:cs typeface="ＭＳ Ｐゴシック" charset="0"/>
              </a:rPr>
              <a:t>Same here, briefly mention that sort-merge is yet another way to implement join.</a:t>
            </a:r>
            <a:endParaRPr lang="en-US" dirty="0">
              <a:latin typeface="Arial" charset="0"/>
              <a:ea typeface="ＭＳ Ｐゴシック" charset="0"/>
              <a:cs typeface="ＭＳ Ｐゴシック" charset="0"/>
            </a:endParaRPr>
          </a:p>
        </p:txBody>
      </p:sp>
    </p:spTree>
    <p:extLst>
      <p:ext uri="{BB962C8B-B14F-4D97-AF65-F5344CB8AC3E}">
        <p14:creationId xmlns:p14="http://schemas.microsoft.com/office/powerpoint/2010/main" val="5881776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BD4EC12-A25D-4B33-9BA3-EB0DD2C9290E}" type="slidenum">
              <a:rPr lang="en-US">
                <a:latin typeface="Arial"/>
              </a:rPr>
              <a:pPr/>
              <a:t>12</a:t>
            </a:fld>
            <a:endParaRPr lang="en-US" dirty="0">
              <a:latin typeface="Aria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dirty="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37071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BD4EC12-A25D-4B33-9BA3-EB0DD2C9290E}" type="slidenum">
              <a:rPr lang="en-US">
                <a:latin typeface="Arial"/>
              </a:rPr>
              <a:pPr/>
              <a:t>13</a:t>
            </a:fld>
            <a:endParaRPr lang="en-US" dirty="0">
              <a:latin typeface="Aria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dirty="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2118071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5BD4EC12-A25D-4B33-9BA3-EB0DD2C9290E}" type="slidenum">
              <a:rPr lang="en-US">
                <a:latin typeface="Arial"/>
              </a:rPr>
              <a:pPr/>
              <a:t>14</a:t>
            </a:fld>
            <a:endParaRPr lang="en-US" dirty="0">
              <a:latin typeface="Arial"/>
            </a:endParaRPr>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p:spPr>
        <p:txBody>
          <a:bodyPr/>
          <a:lstStyle/>
          <a:p>
            <a:pPr eaLnBrk="1" hangingPunct="1"/>
            <a:endParaRPr lang="en-US" dirty="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1333232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33C2C3-E39C-5844-8496-28BD0450093D}" type="slidenum">
              <a:rPr lang="en-US"/>
              <a:pPr/>
              <a:t>18</a:t>
            </a:fld>
            <a:endParaRPr lang="en-US"/>
          </a:p>
        </p:txBody>
      </p:sp>
      <p:sp>
        <p:nvSpPr>
          <p:cNvPr id="606210" name="Rectangle 2"/>
          <p:cNvSpPr>
            <a:spLocks noGrp="1" noRot="1" noChangeAspect="1" noChangeArrowheads="1" noTextEdit="1"/>
          </p:cNvSpPr>
          <p:nvPr>
            <p:ph type="sldImg"/>
          </p:nvPr>
        </p:nvSpPr>
        <p:spPr>
          <a:ln/>
        </p:spPr>
      </p:sp>
      <p:sp>
        <p:nvSpPr>
          <p:cNvPr id="6062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83709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12779B1-49FA-AE40-A30D-0FBD14D02E5A}"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8242ED04-AE7F-BE41-A814-B6B6FA5A425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779B1-49FA-AE40-A30D-0FBD14D02E5A}"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2779B1-49FA-AE40-A30D-0FBD14D02E5A}"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12779B1-49FA-AE40-A30D-0FBD14D02E5A}" type="datetimeFigureOut">
              <a:rPr lang="en-US" smtClean="0"/>
              <a:t>4/18/18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12779B1-49FA-AE40-A30D-0FBD14D02E5A}" type="datetimeFigureOut">
              <a:rPr lang="en-US" smtClean="0"/>
              <a:t>4/18/18</a:t>
            </a:fld>
            <a:endParaRPr lang="en-US"/>
          </a:p>
        </p:txBody>
      </p:sp>
      <p:sp>
        <p:nvSpPr>
          <p:cNvPr id="8" name="Slide Number Placeholder 7"/>
          <p:cNvSpPr>
            <a:spLocks noGrp="1"/>
          </p:cNvSpPr>
          <p:nvPr>
            <p:ph type="sldNum" sz="quarter" idx="11"/>
          </p:nvPr>
        </p:nvSpPr>
        <p:spPr/>
        <p:txBody>
          <a:bodyPr/>
          <a:lstStyle/>
          <a:p>
            <a:fld id="{8242ED04-AE7F-BE41-A814-B6B6FA5A425B}"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2779B1-49FA-AE40-A30D-0FBD14D02E5A}"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12779B1-49FA-AE40-A30D-0FBD14D02E5A}" type="datetimeFigureOut">
              <a:rPr lang="en-US" smtClean="0"/>
              <a:t>4/18/18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2779B1-49FA-AE40-A30D-0FBD14D02E5A}" type="datetimeFigureOut">
              <a:rPr lang="en-US" smtClean="0"/>
              <a:t>4/18/18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2779B1-49FA-AE40-A30D-0FBD14D02E5A}" type="datetimeFigureOut">
              <a:rPr lang="en-US" smtClean="0"/>
              <a:t>4/18/18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42ED04-AE7F-BE41-A814-B6B6FA5A42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79B1-49FA-AE40-A30D-0FBD14D02E5A}"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42ED04-AE7F-BE41-A814-B6B6FA5A425B}"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2779B1-49FA-AE40-A30D-0FBD14D02E5A}" type="datetimeFigureOut">
              <a:rPr lang="en-US" smtClean="0"/>
              <a:t>4/18/18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8242ED04-AE7F-BE41-A814-B6B6FA5A425B}"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12779B1-49FA-AE40-A30D-0FBD14D02E5A}" type="datetimeFigureOut">
              <a:rPr lang="en-US" smtClean="0"/>
              <a:t>4/18/18</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242ED04-AE7F-BE41-A814-B6B6FA5A425B}"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err="1" smtClean="0"/>
              <a:t>Cse</a:t>
            </a:r>
            <a:r>
              <a:rPr lang="en-US" sz="4800" dirty="0" smtClean="0"/>
              <a:t> 344</a:t>
            </a:r>
            <a:endParaRPr lang="en-US" sz="4800" dirty="0"/>
          </a:p>
        </p:txBody>
      </p:sp>
      <p:sp>
        <p:nvSpPr>
          <p:cNvPr id="3" name="Subtitle 2"/>
          <p:cNvSpPr>
            <a:spLocks noGrp="1"/>
          </p:cNvSpPr>
          <p:nvPr>
            <p:ph type="subTitle" idx="1"/>
          </p:nvPr>
        </p:nvSpPr>
        <p:spPr>
          <a:xfrm>
            <a:off x="1013224" y="3082087"/>
            <a:ext cx="6301975" cy="2632913"/>
          </a:xfrm>
        </p:spPr>
        <p:txBody>
          <a:bodyPr/>
          <a:lstStyle/>
          <a:p>
            <a:r>
              <a:rPr lang="en-US" dirty="0" smtClean="0"/>
              <a:t>April 20</a:t>
            </a:r>
            <a:r>
              <a:rPr lang="en-US" baseline="30000" dirty="0" smtClean="0"/>
              <a:t>th</a:t>
            </a:r>
            <a:r>
              <a:rPr lang="en-US" dirty="0" smtClean="0"/>
              <a:t> </a:t>
            </a:r>
            <a:r>
              <a:rPr lang="mr-IN" dirty="0" smtClean="0"/>
              <a:t>–</a:t>
            </a:r>
            <a:r>
              <a:rPr lang="en-US" dirty="0" smtClean="0"/>
              <a:t> </a:t>
            </a:r>
            <a:r>
              <a:rPr lang="en-US" dirty="0" smtClean="0"/>
              <a:t>RDBMS Internals</a:t>
            </a:r>
            <a:endParaRPr lang="en-US" dirty="0"/>
          </a:p>
        </p:txBody>
      </p:sp>
    </p:spTree>
    <p:extLst>
      <p:ext uri="{BB962C8B-B14F-4D97-AF65-F5344CB8AC3E}">
        <p14:creationId xmlns:p14="http://schemas.microsoft.com/office/powerpoint/2010/main" val="343969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Optimization Problem</a:t>
            </a:r>
            <a:endParaRPr lang="en-US" dirty="0"/>
          </a:p>
        </p:txBody>
      </p:sp>
      <p:sp>
        <p:nvSpPr>
          <p:cNvPr id="3" name="Content Placeholder 2"/>
          <p:cNvSpPr>
            <a:spLocks noGrp="1"/>
          </p:cNvSpPr>
          <p:nvPr>
            <p:ph idx="1"/>
          </p:nvPr>
        </p:nvSpPr>
        <p:spPr>
          <a:xfrm>
            <a:off x="685800" y="1981200"/>
            <a:ext cx="8153400" cy="4114800"/>
          </a:xfrm>
        </p:spPr>
        <p:txBody>
          <a:bodyPr/>
          <a:lstStyle/>
          <a:p>
            <a:r>
              <a:rPr lang="en-US" sz="2800" dirty="0" smtClean="0"/>
              <a:t>For each SQL query… many logical plans</a:t>
            </a:r>
          </a:p>
          <a:p>
            <a:endParaRPr lang="en-US" sz="2800" dirty="0"/>
          </a:p>
          <a:p>
            <a:r>
              <a:rPr lang="en-US" sz="2800" dirty="0" smtClean="0"/>
              <a:t>For each logical plan… many physical plans</a:t>
            </a:r>
          </a:p>
          <a:p>
            <a:endParaRPr lang="en-US" sz="2800" dirty="0" smtClean="0"/>
          </a:p>
          <a:p>
            <a:r>
              <a:rPr lang="en-US" sz="2800" dirty="0" smtClean="0"/>
              <a:t>Next: we will discuss physical operators;</a:t>
            </a:r>
            <a:br>
              <a:rPr lang="en-US" sz="2800" dirty="0" smtClean="0"/>
            </a:br>
            <a:r>
              <a:rPr lang="en-US" sz="2800" i="1" dirty="0" smtClean="0"/>
              <a:t>how exactly are query executed?</a:t>
            </a:r>
            <a:endParaRPr lang="en-US" sz="2800" dirty="0"/>
          </a:p>
        </p:txBody>
      </p:sp>
    </p:spTree>
    <p:extLst>
      <p:ext uri="{BB962C8B-B14F-4D97-AF65-F5344CB8AC3E}">
        <p14:creationId xmlns:p14="http://schemas.microsoft.com/office/powerpoint/2010/main" val="63495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7" name="Rectangle 2"/>
          <p:cNvSpPr>
            <a:spLocks noGrp="1" noChangeArrowheads="1"/>
          </p:cNvSpPr>
          <p:nvPr>
            <p:ph type="title"/>
          </p:nvPr>
        </p:nvSpPr>
        <p:spPr/>
        <p:txBody>
          <a:bodyPr/>
          <a:lstStyle/>
          <a:p>
            <a:pPr eaLnBrk="1" hangingPunct="1"/>
            <a:r>
              <a:rPr lang="en-US">
                <a:latin typeface="Arial" pitchFamily="112" charset="0"/>
                <a:ea typeface="ＭＳ Ｐゴシック" pitchFamily="112" charset="-128"/>
                <a:cs typeface="ＭＳ Ｐゴシック" pitchFamily="112" charset="-128"/>
              </a:rPr>
              <a:t>Physical Operators</a:t>
            </a:r>
          </a:p>
        </p:txBody>
      </p:sp>
      <p:sp>
        <p:nvSpPr>
          <p:cNvPr id="118788" name="Rectangle 3"/>
          <p:cNvSpPr>
            <a:spLocks noGrp="1" noChangeArrowheads="1"/>
          </p:cNvSpPr>
          <p:nvPr>
            <p:ph idx="1"/>
          </p:nvPr>
        </p:nvSpPr>
        <p:spPr/>
        <p:txBody>
          <a:bodyPr/>
          <a:lstStyle/>
          <a:p>
            <a:pPr eaLnBrk="1" hangingPunct="1">
              <a:lnSpc>
                <a:spcPct val="90000"/>
              </a:lnSpc>
              <a:buFontTx/>
              <a:buNone/>
            </a:pPr>
            <a:r>
              <a:rPr lang="en-US" sz="2800" dirty="0" smtClean="0">
                <a:latin typeface="Arial" pitchFamily="112" charset="0"/>
                <a:ea typeface="ＭＳ Ｐゴシック" pitchFamily="112" charset="-128"/>
                <a:cs typeface="ＭＳ Ｐゴシック" pitchFamily="112" charset="-128"/>
              </a:rPr>
              <a:t>Each of the logical operators may have one or more implementations = physical operators</a:t>
            </a:r>
          </a:p>
          <a:p>
            <a:pPr eaLnBrk="1" hangingPunct="1">
              <a:lnSpc>
                <a:spcPct val="90000"/>
              </a:lnSpc>
              <a:buFontTx/>
              <a:buNone/>
            </a:pPr>
            <a:endParaRPr lang="en-US" sz="2800" dirty="0" smtClean="0">
              <a:latin typeface="Arial" pitchFamily="112" charset="0"/>
              <a:ea typeface="ＭＳ Ｐゴシック" pitchFamily="112" charset="-128"/>
              <a:cs typeface="ＭＳ Ｐゴシック" pitchFamily="112" charset="-128"/>
            </a:endParaRPr>
          </a:p>
          <a:p>
            <a:pPr eaLnBrk="1" hangingPunct="1">
              <a:lnSpc>
                <a:spcPct val="90000"/>
              </a:lnSpc>
              <a:buFontTx/>
              <a:buNone/>
            </a:pPr>
            <a:r>
              <a:rPr lang="en-US" sz="2800" dirty="0" smtClean="0">
                <a:latin typeface="Arial" pitchFamily="112" charset="0"/>
                <a:ea typeface="ＭＳ Ｐゴシック" pitchFamily="112" charset="-128"/>
                <a:cs typeface="ＭＳ Ｐゴシック" pitchFamily="112" charset="-128"/>
              </a:rPr>
              <a:t>Will discuss several basic physical operators, with a focus on join</a:t>
            </a:r>
            <a:endParaRPr lang="en-US" sz="2400" dirty="0" smtClean="0">
              <a:latin typeface="Arial" pitchFamily="112" charset="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1344970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a:xfrm>
            <a:off x="685800" y="609600"/>
            <a:ext cx="8077200" cy="1143000"/>
          </a:xfrm>
        </p:spPr>
        <p:txBody>
          <a:bodyPr/>
          <a:lstStyle/>
          <a:p>
            <a:pPr eaLnBrk="1" hangingPunct="1"/>
            <a:r>
              <a:rPr lang="en-US" dirty="0" smtClean="0">
                <a:latin typeface="Arial" pitchFamily="112" charset="0"/>
                <a:ea typeface="ＭＳ Ｐゴシック" pitchFamily="112" charset="-128"/>
                <a:cs typeface="ＭＳ Ｐゴシック" pitchFamily="112" charset="-128"/>
              </a:rPr>
              <a:t>Main Memory Algorithms</a:t>
            </a:r>
            <a:endParaRPr lang="en-US" dirty="0">
              <a:latin typeface="Arial" pitchFamily="112" charset="0"/>
              <a:ea typeface="ＭＳ Ｐゴシック" pitchFamily="112" charset="-128"/>
              <a:cs typeface="ＭＳ Ｐゴシック" pitchFamily="112" charset="-128"/>
            </a:endParaRPr>
          </a:p>
        </p:txBody>
      </p:sp>
      <p:sp>
        <p:nvSpPr>
          <p:cNvPr id="119812" name="Rectangle 3"/>
          <p:cNvSpPr>
            <a:spLocks noGrp="1" noChangeArrowheads="1"/>
          </p:cNvSpPr>
          <p:nvPr>
            <p:ph idx="1"/>
          </p:nvPr>
        </p:nvSpPr>
        <p:spPr>
          <a:xfrm>
            <a:off x="76200" y="1981200"/>
            <a:ext cx="8915400" cy="4114800"/>
          </a:xfrm>
        </p:spPr>
        <p:txBody>
          <a:bodyPr/>
          <a:lstStyle/>
          <a:p>
            <a:pPr marL="609600" indent="-609600" eaLnBrk="1" hangingPunct="1">
              <a:lnSpc>
                <a:spcPct val="90000"/>
              </a:lnSpc>
              <a:buFontTx/>
              <a:buNone/>
            </a:pPr>
            <a:r>
              <a:rPr lang="en-US" sz="2400" dirty="0">
                <a:latin typeface="Arial" pitchFamily="112" charset="0"/>
                <a:ea typeface="ＭＳ Ｐゴシック" pitchFamily="112" charset="-128"/>
                <a:cs typeface="ＭＳ Ｐゴシック" pitchFamily="112" charset="-128"/>
              </a:rPr>
              <a:t>Logical operator:</a:t>
            </a:r>
          </a:p>
          <a:p>
            <a:pPr marL="0" indent="0" eaLnBrk="1" hangingPunct="1">
              <a:buNone/>
            </a:pPr>
            <a:r>
              <a:rPr lang="en-US" sz="2400" dirty="0">
                <a:solidFill>
                  <a:srgbClr val="0000FF"/>
                </a:solidFill>
              </a:rPr>
              <a:t> Supplier </a:t>
            </a:r>
            <a:r>
              <a:rPr lang="en-US" sz="2400" b="1" dirty="0">
                <a:latin typeface="Arial" pitchFamily="112" charset="0"/>
                <a:ea typeface="Arial"/>
                <a:cs typeface="Arial"/>
              </a:rPr>
              <a:t>⨝</a:t>
            </a:r>
            <a:r>
              <a:rPr lang="en-US" sz="2400" baseline="-25000" dirty="0" err="1">
                <a:latin typeface="Arial" pitchFamily="112" charset="0"/>
                <a:ea typeface="Arial"/>
                <a:cs typeface="Arial"/>
              </a:rPr>
              <a:t>sid</a:t>
            </a:r>
            <a:r>
              <a:rPr lang="en-US" sz="2400" baseline="-25000" dirty="0">
                <a:latin typeface="Arial" pitchFamily="112" charset="0"/>
                <a:ea typeface="Arial"/>
                <a:cs typeface="Arial"/>
              </a:rPr>
              <a:t>=</a:t>
            </a:r>
            <a:r>
              <a:rPr lang="en-US" sz="2400" baseline="-25000" dirty="0" err="1">
                <a:latin typeface="Arial" pitchFamily="112" charset="0"/>
                <a:ea typeface="Arial"/>
                <a:cs typeface="Arial"/>
              </a:rPr>
              <a:t>sid</a:t>
            </a:r>
            <a:r>
              <a:rPr lang="en-US" sz="2400" b="1" dirty="0">
                <a:latin typeface="Arial" pitchFamily="112" charset="0"/>
                <a:ea typeface="Arial"/>
                <a:cs typeface="Arial"/>
              </a:rPr>
              <a:t> </a:t>
            </a:r>
            <a:r>
              <a:rPr lang="en-US" sz="2400" dirty="0">
                <a:solidFill>
                  <a:srgbClr val="0000FF"/>
                </a:solidFill>
              </a:rPr>
              <a:t>Supply</a:t>
            </a:r>
          </a:p>
          <a:p>
            <a:pPr marL="0" indent="0" eaLnBrk="1" hangingPunct="1">
              <a:buNone/>
            </a:pPr>
            <a:r>
              <a:rPr lang="en-US" sz="2400" dirty="0">
                <a:latin typeface="Arial" pitchFamily="112" charset="0"/>
                <a:ea typeface="Arial"/>
                <a:cs typeface="Arial"/>
              </a:rPr>
              <a:t>Propose three physical operators for the join, assuming the tables are in main memory:</a:t>
            </a:r>
          </a:p>
          <a:p>
            <a:pPr marL="609600" indent="-609600" eaLnBrk="1" hangingPunct="1">
              <a:lnSpc>
                <a:spcPct val="90000"/>
              </a:lnSpc>
              <a:buFontTx/>
              <a:buAutoNum type="arabicPeriod"/>
            </a:pPr>
            <a:r>
              <a:rPr lang="en-US" sz="2400" dirty="0" smtClean="0">
                <a:latin typeface="Arial" pitchFamily="112" charset="0"/>
                <a:ea typeface="ＭＳ Ｐゴシック" pitchFamily="112" charset="-128"/>
                <a:cs typeface="ＭＳ Ｐゴシック" pitchFamily="112" charset="-128"/>
              </a:rPr>
              <a:t> </a:t>
            </a:r>
          </a:p>
          <a:p>
            <a:pPr marL="609600" indent="-609600" eaLnBrk="1" hangingPunct="1">
              <a:lnSpc>
                <a:spcPct val="90000"/>
              </a:lnSpc>
              <a:buFontTx/>
              <a:buAutoNum type="arabicPeriod"/>
            </a:pPr>
            <a:r>
              <a:rPr lang="en-US" sz="2400" dirty="0" smtClean="0">
                <a:latin typeface="Arial" pitchFamily="112" charset="0"/>
                <a:ea typeface="ＭＳ Ｐゴシック" pitchFamily="112" charset="-128"/>
                <a:cs typeface="ＭＳ Ｐゴシック" pitchFamily="112" charset="-128"/>
              </a:rPr>
              <a:t> </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smtClean="0">
                <a:latin typeface="Arial" pitchFamily="112" charset="0"/>
                <a:ea typeface="ＭＳ Ｐゴシック" pitchFamily="112" charset="-128"/>
                <a:cs typeface="ＭＳ Ｐゴシック" pitchFamily="112" charset="-128"/>
              </a:rPr>
              <a:t> </a:t>
            </a:r>
            <a:endParaRPr lang="en-US" sz="2400" dirty="0">
              <a:latin typeface="Arial" pitchFamily="112" charset="0"/>
              <a:ea typeface="ＭＳ Ｐゴシック" pitchFamily="112" charset="-128"/>
              <a:cs typeface="ＭＳ Ｐゴシック" pitchFamily="112" charset="-128"/>
            </a:endParaRPr>
          </a:p>
        </p:txBody>
      </p:sp>
      <p:sp>
        <p:nvSpPr>
          <p:cNvPr id="7" name="TextBox 6"/>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500745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a:xfrm>
            <a:off x="685800" y="609600"/>
            <a:ext cx="8077200" cy="1143000"/>
          </a:xfrm>
        </p:spPr>
        <p:txBody>
          <a:bodyPr/>
          <a:lstStyle/>
          <a:p>
            <a:pPr eaLnBrk="1" hangingPunct="1"/>
            <a:r>
              <a:rPr lang="en-US" dirty="0">
                <a:latin typeface="Arial" pitchFamily="112" charset="0"/>
                <a:ea typeface="ＭＳ Ｐゴシック" pitchFamily="112" charset="-128"/>
                <a:cs typeface="ＭＳ Ｐゴシック" pitchFamily="112" charset="-128"/>
              </a:rPr>
              <a:t>Main Memory Algorithms</a:t>
            </a:r>
          </a:p>
        </p:txBody>
      </p:sp>
      <p:sp>
        <p:nvSpPr>
          <p:cNvPr id="119812" name="Rectangle 3"/>
          <p:cNvSpPr>
            <a:spLocks noGrp="1" noChangeArrowheads="1"/>
          </p:cNvSpPr>
          <p:nvPr>
            <p:ph idx="1"/>
          </p:nvPr>
        </p:nvSpPr>
        <p:spPr>
          <a:xfrm>
            <a:off x="76200" y="1981200"/>
            <a:ext cx="8915400" cy="4114800"/>
          </a:xfrm>
        </p:spPr>
        <p:txBody>
          <a:bodyPr/>
          <a:lstStyle/>
          <a:p>
            <a:pPr marL="609600" indent="-609600" eaLnBrk="1" hangingPunct="1">
              <a:lnSpc>
                <a:spcPct val="90000"/>
              </a:lnSpc>
              <a:buFontTx/>
              <a:buNone/>
            </a:pPr>
            <a:r>
              <a:rPr lang="en-US" sz="2400" dirty="0">
                <a:latin typeface="Arial" pitchFamily="112" charset="0"/>
                <a:ea typeface="ＭＳ Ｐゴシック" pitchFamily="112" charset="-128"/>
                <a:cs typeface="ＭＳ Ｐゴシック" pitchFamily="112" charset="-128"/>
              </a:rPr>
              <a:t>Logical operator:</a:t>
            </a:r>
          </a:p>
          <a:p>
            <a:pPr marL="0" indent="0" eaLnBrk="1" hangingPunct="1">
              <a:buNone/>
            </a:pPr>
            <a:r>
              <a:rPr lang="en-US" sz="2400" dirty="0">
                <a:solidFill>
                  <a:srgbClr val="0000FF"/>
                </a:solidFill>
              </a:rPr>
              <a:t> Supplier </a:t>
            </a:r>
            <a:r>
              <a:rPr lang="en-US" sz="2400" b="1" dirty="0">
                <a:latin typeface="Arial" pitchFamily="112" charset="0"/>
                <a:ea typeface="Arial"/>
                <a:cs typeface="Arial"/>
              </a:rPr>
              <a:t>⨝</a:t>
            </a:r>
            <a:r>
              <a:rPr lang="en-US" sz="2400" baseline="-25000" dirty="0" err="1">
                <a:latin typeface="Arial" pitchFamily="112" charset="0"/>
                <a:ea typeface="Arial"/>
                <a:cs typeface="Arial"/>
              </a:rPr>
              <a:t>sid</a:t>
            </a:r>
            <a:r>
              <a:rPr lang="en-US" sz="2400" baseline="-25000" dirty="0">
                <a:latin typeface="Arial" pitchFamily="112" charset="0"/>
                <a:ea typeface="Arial"/>
                <a:cs typeface="Arial"/>
              </a:rPr>
              <a:t>=</a:t>
            </a:r>
            <a:r>
              <a:rPr lang="en-US" sz="2400" baseline="-25000" dirty="0" err="1">
                <a:latin typeface="Arial" pitchFamily="112" charset="0"/>
                <a:ea typeface="Arial"/>
                <a:cs typeface="Arial"/>
              </a:rPr>
              <a:t>sid</a:t>
            </a:r>
            <a:r>
              <a:rPr lang="en-US" sz="2400" b="1" dirty="0">
                <a:latin typeface="Arial" pitchFamily="112" charset="0"/>
                <a:ea typeface="Arial"/>
                <a:cs typeface="Arial"/>
              </a:rPr>
              <a:t> </a:t>
            </a:r>
            <a:r>
              <a:rPr lang="en-US" sz="2400" dirty="0">
                <a:solidFill>
                  <a:srgbClr val="0000FF"/>
                </a:solidFill>
              </a:rPr>
              <a:t>Supply</a:t>
            </a:r>
          </a:p>
          <a:p>
            <a:pPr marL="0" indent="0" eaLnBrk="1" hangingPunct="1">
              <a:buNone/>
            </a:pPr>
            <a:r>
              <a:rPr lang="en-US" sz="2400" dirty="0">
                <a:latin typeface="Arial" pitchFamily="112" charset="0"/>
                <a:ea typeface="Arial"/>
                <a:cs typeface="Arial"/>
              </a:rPr>
              <a:t>Propose three physical operators for the join, assuming the tables are in main memory:</a:t>
            </a: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Nested Loop Join		O</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Merge join			O</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Hash join			O</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p:txBody>
      </p:sp>
      <p:sp>
        <p:nvSpPr>
          <p:cNvPr id="7" name="TextBox 6"/>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2885100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Rectangle 2"/>
          <p:cNvSpPr>
            <a:spLocks noGrp="1" noChangeArrowheads="1"/>
          </p:cNvSpPr>
          <p:nvPr>
            <p:ph type="title"/>
          </p:nvPr>
        </p:nvSpPr>
        <p:spPr>
          <a:xfrm>
            <a:off x="685800" y="609600"/>
            <a:ext cx="8077200" cy="1143000"/>
          </a:xfrm>
        </p:spPr>
        <p:txBody>
          <a:bodyPr/>
          <a:lstStyle/>
          <a:p>
            <a:pPr eaLnBrk="1" hangingPunct="1"/>
            <a:r>
              <a:rPr lang="en-US" dirty="0">
                <a:latin typeface="Arial" pitchFamily="112" charset="0"/>
                <a:ea typeface="ＭＳ Ｐゴシック" pitchFamily="112" charset="-128"/>
                <a:cs typeface="ＭＳ Ｐゴシック" pitchFamily="112" charset="-128"/>
              </a:rPr>
              <a:t>Main Memory Algorithms</a:t>
            </a:r>
          </a:p>
        </p:txBody>
      </p:sp>
      <p:sp>
        <p:nvSpPr>
          <p:cNvPr id="119812" name="Rectangle 3"/>
          <p:cNvSpPr>
            <a:spLocks noGrp="1" noChangeArrowheads="1"/>
          </p:cNvSpPr>
          <p:nvPr>
            <p:ph idx="1"/>
          </p:nvPr>
        </p:nvSpPr>
        <p:spPr>
          <a:xfrm>
            <a:off x="76200" y="1981200"/>
            <a:ext cx="8915400" cy="4114800"/>
          </a:xfrm>
        </p:spPr>
        <p:txBody>
          <a:bodyPr/>
          <a:lstStyle/>
          <a:p>
            <a:pPr marL="609600" indent="-609600" eaLnBrk="1" hangingPunct="1">
              <a:lnSpc>
                <a:spcPct val="90000"/>
              </a:lnSpc>
              <a:buFontTx/>
              <a:buNone/>
            </a:pPr>
            <a:r>
              <a:rPr lang="en-US" sz="2400" dirty="0">
                <a:latin typeface="Arial" pitchFamily="112" charset="0"/>
                <a:ea typeface="ＭＳ Ｐゴシック" pitchFamily="112" charset="-128"/>
                <a:cs typeface="ＭＳ Ｐゴシック" pitchFamily="112" charset="-128"/>
              </a:rPr>
              <a:t>Logical operator:</a:t>
            </a:r>
            <a:endParaRPr lang="en-US" sz="2400" dirty="0" smtClean="0">
              <a:latin typeface="Arial" pitchFamily="112" charset="0"/>
              <a:ea typeface="ＭＳ Ｐゴシック" pitchFamily="112" charset="-128"/>
              <a:cs typeface="ＭＳ Ｐゴシック" pitchFamily="112" charset="-128"/>
            </a:endParaRPr>
          </a:p>
          <a:p>
            <a:pPr marL="0" indent="0" eaLnBrk="1" hangingPunct="1">
              <a:buNone/>
            </a:pPr>
            <a:r>
              <a:rPr lang="en-US" sz="2400" dirty="0">
                <a:solidFill>
                  <a:srgbClr val="0000FF"/>
                </a:solidFill>
              </a:rPr>
              <a:t> Supplier </a:t>
            </a:r>
            <a:r>
              <a:rPr lang="en-US" sz="2400" b="1" dirty="0">
                <a:latin typeface="Arial" pitchFamily="112" charset="0"/>
                <a:ea typeface="Arial"/>
                <a:cs typeface="Arial"/>
              </a:rPr>
              <a:t>⨝</a:t>
            </a:r>
            <a:r>
              <a:rPr lang="en-US" sz="2400" baseline="-25000" dirty="0" err="1">
                <a:latin typeface="Arial" pitchFamily="112" charset="0"/>
                <a:ea typeface="Arial"/>
                <a:cs typeface="Arial"/>
              </a:rPr>
              <a:t>sid</a:t>
            </a:r>
            <a:r>
              <a:rPr lang="en-US" sz="2400" baseline="-25000" dirty="0">
                <a:latin typeface="Arial" pitchFamily="112" charset="0"/>
                <a:ea typeface="Arial"/>
                <a:cs typeface="Arial"/>
              </a:rPr>
              <a:t>=</a:t>
            </a:r>
            <a:r>
              <a:rPr lang="en-US" sz="2400" baseline="-25000" dirty="0" err="1">
                <a:latin typeface="Arial" pitchFamily="112" charset="0"/>
                <a:ea typeface="Arial"/>
                <a:cs typeface="Arial"/>
              </a:rPr>
              <a:t>sid</a:t>
            </a:r>
            <a:r>
              <a:rPr lang="en-US" sz="2400" b="1" dirty="0">
                <a:latin typeface="Arial" pitchFamily="112" charset="0"/>
                <a:ea typeface="Arial"/>
                <a:cs typeface="Arial"/>
              </a:rPr>
              <a:t> </a:t>
            </a:r>
            <a:r>
              <a:rPr lang="en-US" sz="2400" dirty="0" smtClean="0">
                <a:solidFill>
                  <a:srgbClr val="0000FF"/>
                </a:solidFill>
              </a:rPr>
              <a:t>Supply</a:t>
            </a:r>
          </a:p>
          <a:p>
            <a:pPr marL="0" indent="0" eaLnBrk="1" hangingPunct="1">
              <a:buNone/>
            </a:pPr>
            <a:r>
              <a:rPr lang="en-US" sz="2400" dirty="0" smtClean="0">
                <a:latin typeface="Arial" pitchFamily="112" charset="0"/>
                <a:ea typeface="Arial"/>
                <a:cs typeface="Arial"/>
              </a:rPr>
              <a:t>Propose </a:t>
            </a:r>
            <a:r>
              <a:rPr lang="en-US" sz="2400" dirty="0">
                <a:latin typeface="Arial" pitchFamily="112" charset="0"/>
                <a:ea typeface="Arial"/>
                <a:cs typeface="Arial"/>
              </a:rPr>
              <a:t>three physical operators for the join, assuming the tables are in main memory:</a:t>
            </a:r>
            <a:endParaRPr lang="en-US" sz="2400" dirty="0" smtClean="0">
              <a:latin typeface="Arial" pitchFamily="112" charset="0"/>
              <a:ea typeface="Arial"/>
              <a:cs typeface="Arial"/>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Nested Loop </a:t>
            </a:r>
            <a:r>
              <a:rPr lang="en-US" sz="2400" dirty="0" smtClean="0">
                <a:latin typeface="Arial" pitchFamily="112" charset="0"/>
                <a:ea typeface="ＭＳ Ｐゴシック" pitchFamily="112" charset="-128"/>
                <a:cs typeface="ＭＳ Ｐゴシック" pitchFamily="112" charset="-128"/>
              </a:rPr>
              <a:t>Join		O(n</a:t>
            </a:r>
            <a:r>
              <a:rPr lang="en-US" sz="2400" baseline="30000" dirty="0" smtClean="0">
                <a:latin typeface="Arial" pitchFamily="112" charset="0"/>
                <a:ea typeface="ＭＳ Ｐゴシック" pitchFamily="112" charset="-128"/>
                <a:cs typeface="ＭＳ Ｐゴシック" pitchFamily="112" charset="-128"/>
              </a:rPr>
              <a:t>2</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Merge </a:t>
            </a:r>
            <a:r>
              <a:rPr lang="en-US" sz="2400" dirty="0" smtClean="0">
                <a:latin typeface="Arial" pitchFamily="112" charset="0"/>
                <a:ea typeface="ＭＳ Ｐゴシック" pitchFamily="112" charset="-128"/>
                <a:cs typeface="ＭＳ Ｐゴシック" pitchFamily="112" charset="-128"/>
              </a:rPr>
              <a:t>join			O(n log n)</a:t>
            </a:r>
            <a:endParaRPr lang="en-US" sz="2400" dirty="0">
              <a:latin typeface="Arial" pitchFamily="112" charset="0"/>
              <a:ea typeface="ＭＳ Ｐゴシック" pitchFamily="112" charset="-128"/>
              <a:cs typeface="ＭＳ Ｐゴシック" pitchFamily="112" charset="-128"/>
            </a:endParaRPr>
          </a:p>
          <a:p>
            <a:pPr marL="609600" indent="-609600" eaLnBrk="1" hangingPunct="1">
              <a:lnSpc>
                <a:spcPct val="90000"/>
              </a:lnSpc>
              <a:buFontTx/>
              <a:buAutoNum type="arabicPeriod"/>
            </a:pPr>
            <a:r>
              <a:rPr lang="en-US" sz="2400" dirty="0">
                <a:latin typeface="Arial" pitchFamily="112" charset="0"/>
                <a:ea typeface="ＭＳ Ｐゴシック" pitchFamily="112" charset="-128"/>
                <a:cs typeface="ＭＳ Ｐゴシック" pitchFamily="112" charset="-128"/>
              </a:rPr>
              <a:t>Hash </a:t>
            </a:r>
            <a:r>
              <a:rPr lang="en-US" sz="2400" dirty="0" smtClean="0">
                <a:latin typeface="Arial" pitchFamily="112" charset="0"/>
                <a:ea typeface="ＭＳ Ｐゴシック" pitchFamily="112" charset="-128"/>
                <a:cs typeface="ＭＳ Ｐゴシック" pitchFamily="112" charset="-128"/>
              </a:rPr>
              <a:t>join			O(n) </a:t>
            </a:r>
            <a:r>
              <a:rPr lang="is-IS" sz="2400" dirty="0" smtClean="0">
                <a:latin typeface="Arial" pitchFamily="112" charset="0"/>
                <a:ea typeface="ＭＳ Ｐゴシック" pitchFamily="112" charset="-128"/>
                <a:cs typeface="ＭＳ Ｐゴシック" pitchFamily="112" charset="-128"/>
              </a:rPr>
              <a:t>… </a:t>
            </a:r>
            <a:r>
              <a:rPr lang="en-US" sz="2400" dirty="0">
                <a:latin typeface="Arial" pitchFamily="112" charset="0"/>
                <a:ea typeface="ＭＳ Ｐゴシック" pitchFamily="112" charset="-128"/>
                <a:cs typeface="ＭＳ Ｐゴシック" pitchFamily="112" charset="-128"/>
              </a:rPr>
              <a:t>O(n</a:t>
            </a:r>
            <a:r>
              <a:rPr lang="en-US" sz="2400" baseline="30000" dirty="0">
                <a:latin typeface="Arial" pitchFamily="112" charset="0"/>
                <a:ea typeface="ＭＳ Ｐゴシック" pitchFamily="112" charset="-128"/>
                <a:cs typeface="ＭＳ Ｐゴシック" pitchFamily="112" charset="-128"/>
              </a:rPr>
              <a:t>2</a:t>
            </a:r>
            <a:r>
              <a:rPr lang="en-US" sz="2400" dirty="0" smtClean="0">
                <a:latin typeface="Arial" pitchFamily="112" charset="0"/>
                <a:ea typeface="ＭＳ Ｐゴシック" pitchFamily="112" charset="-128"/>
                <a:cs typeface="ＭＳ Ｐゴシック" pitchFamily="112" charset="-128"/>
              </a:rPr>
              <a:t>)</a:t>
            </a:r>
            <a:endParaRPr lang="en-US" sz="2400" dirty="0">
              <a:latin typeface="Arial" pitchFamily="112" charset="0"/>
              <a:ea typeface="ＭＳ Ｐゴシック" pitchFamily="112" charset="-128"/>
              <a:cs typeface="ＭＳ Ｐゴシック" pitchFamily="112" charset="-128"/>
            </a:endParaRPr>
          </a:p>
        </p:txBody>
      </p:sp>
      <p:sp>
        <p:nvSpPr>
          <p:cNvPr id="7" name="TextBox 6"/>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1733322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Review of Hash Tables</a:t>
            </a:r>
            <a:endParaRPr lang="en-US" dirty="0"/>
          </a:p>
        </p:txBody>
      </p:sp>
      <p:graphicFrame>
        <p:nvGraphicFramePr>
          <p:cNvPr id="5" name="Table 4"/>
          <p:cNvGraphicFramePr>
            <a:graphicFrameLocks noGrp="1"/>
          </p:cNvGraphicFramePr>
          <p:nvPr>
            <p:extLst/>
          </p:nvPr>
        </p:nvGraphicFramePr>
        <p:xfrm>
          <a:off x="4038600" y="1981200"/>
          <a:ext cx="1295400" cy="3708400"/>
        </p:xfrm>
        <a:graphic>
          <a:graphicData uri="http://schemas.openxmlformats.org/drawingml/2006/table">
            <a:tbl>
              <a:tblPr firstRow="1" bandRow="1">
                <a:tableStyleId>{5940675A-B579-460E-94D1-54222C63F5DA}</a:tableStyleId>
              </a:tblPr>
              <a:tblGrid>
                <a:gridCol w="533400"/>
                <a:gridCol w="762000"/>
              </a:tblGrid>
              <a:tr h="370840">
                <a:tc>
                  <a:txBody>
                    <a:bodyPr/>
                    <a:lstStyle/>
                    <a:p>
                      <a:pPr algn="r"/>
                      <a:r>
                        <a:rPr lang="en-US" dirty="0" smtClean="0">
                          <a:latin typeface="Arial"/>
                        </a:rPr>
                        <a:t>0</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1</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2</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3</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4</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5</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6</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7</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8</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r h="370840">
                <a:tc>
                  <a:txBody>
                    <a:bodyPr/>
                    <a:lstStyle/>
                    <a:p>
                      <a:pPr algn="r"/>
                      <a:r>
                        <a:rPr lang="en-US" dirty="0" smtClean="0">
                          <a:latin typeface="Arial"/>
                        </a:rPr>
                        <a:t>9</a:t>
                      </a:r>
                      <a:endParaRPr lang="en-US" dirty="0">
                        <a:latin typeface="Arial"/>
                      </a:endParaRPr>
                    </a:p>
                  </a:txBody>
                  <a:tcPr>
                    <a:lnL w="12700" cmpd="sng">
                      <a:noFill/>
                    </a:lnL>
                    <a:lnR w="12700" cap="flat" cmpd="sng" algn="ctr">
                      <a:solidFill>
                        <a:scrgbClr r="0" g="0" b="0"/>
                      </a:solidFill>
                      <a:prstDash val="solid"/>
                      <a:round/>
                      <a:headEnd type="none" w="med" len="med"/>
                      <a:tailEnd type="none" w="med" len="med"/>
                    </a:lnR>
                    <a:lnT w="12700" cmpd="sng">
                      <a:noFill/>
                    </a:lnT>
                    <a:lnB w="12700" cmpd="sng">
                      <a:noFill/>
                    </a:lnB>
                  </a:tcPr>
                </a:tc>
                <a:tc>
                  <a:txBody>
                    <a:bodyPr/>
                    <a:lstStyle/>
                    <a:p>
                      <a:endParaRPr lang="en-US" dirty="0">
                        <a:latin typeface="Arial"/>
                      </a:endParaRPr>
                    </a:p>
                  </a:txBody>
                  <a:tcPr>
                    <a:lnL w="12700" cap="flat" cmpd="sng" algn="ctr">
                      <a:solidFill>
                        <a:scrgbClr r="0" g="0" b="0"/>
                      </a:solidFill>
                      <a:prstDash val="solid"/>
                      <a:round/>
                      <a:headEnd type="none" w="med" len="med"/>
                      <a:tailEnd type="none" w="med" len="med"/>
                    </a:lnL>
                  </a:tcPr>
                </a:tc>
              </a:tr>
            </a:tbl>
          </a:graphicData>
        </a:graphic>
      </p:graphicFrame>
      <p:sp>
        <p:nvSpPr>
          <p:cNvPr id="6" name="TextBox 5"/>
          <p:cNvSpPr txBox="1"/>
          <p:nvPr/>
        </p:nvSpPr>
        <p:spPr>
          <a:xfrm>
            <a:off x="4495800" y="1371600"/>
            <a:ext cx="2751324" cy="461665"/>
          </a:xfrm>
          <a:prstGeom prst="rect">
            <a:avLst/>
          </a:prstGeom>
          <a:noFill/>
        </p:spPr>
        <p:txBody>
          <a:bodyPr wrap="none" rtlCol="0">
            <a:spAutoFit/>
          </a:bodyPr>
          <a:lstStyle/>
          <a:p>
            <a:pPr>
              <a:buNone/>
            </a:pPr>
            <a:r>
              <a:rPr lang="en-US" dirty="0" smtClean="0">
                <a:latin typeface="Arial"/>
              </a:rPr>
              <a:t>Separate chaining:</a:t>
            </a:r>
            <a:endParaRPr lang="en-US" dirty="0">
              <a:latin typeface="Arial"/>
            </a:endParaRPr>
          </a:p>
        </p:txBody>
      </p:sp>
      <p:sp>
        <p:nvSpPr>
          <p:cNvPr id="7" name="Rectangle 6"/>
          <p:cNvSpPr>
            <a:spLocks noChangeArrowheads="1"/>
          </p:cNvSpPr>
          <p:nvPr/>
        </p:nvSpPr>
        <p:spPr bwMode="auto">
          <a:xfrm>
            <a:off x="533400" y="2514600"/>
            <a:ext cx="3047028" cy="584776"/>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a:spcBef>
                <a:spcPct val="20000"/>
              </a:spcBef>
              <a:buNone/>
            </a:pPr>
            <a:r>
              <a:rPr lang="en-US" sz="3200" dirty="0" smtClean="0">
                <a:latin typeface="Arial"/>
              </a:rPr>
              <a:t>h(x) = x mod 10</a:t>
            </a:r>
            <a:endParaRPr lang="en-US" sz="3200" dirty="0">
              <a:latin typeface="Arial"/>
            </a:endParaRPr>
          </a:p>
        </p:txBody>
      </p:sp>
      <p:sp>
        <p:nvSpPr>
          <p:cNvPr id="8" name="TextBox 7"/>
          <p:cNvSpPr txBox="1"/>
          <p:nvPr/>
        </p:nvSpPr>
        <p:spPr>
          <a:xfrm>
            <a:off x="457200" y="1905000"/>
            <a:ext cx="3431098" cy="461665"/>
          </a:xfrm>
          <a:prstGeom prst="rect">
            <a:avLst/>
          </a:prstGeom>
          <a:noFill/>
        </p:spPr>
        <p:txBody>
          <a:bodyPr wrap="none" rtlCol="0">
            <a:spAutoFit/>
          </a:bodyPr>
          <a:lstStyle/>
          <a:p>
            <a:pPr>
              <a:buNone/>
            </a:pPr>
            <a:r>
              <a:rPr lang="en-US" dirty="0" smtClean="0">
                <a:latin typeface="Arial"/>
              </a:rPr>
              <a:t>A (naïve) hash function:</a:t>
            </a:r>
            <a:endParaRPr lang="en-US" dirty="0">
              <a:latin typeface="Arial"/>
            </a:endParaRPr>
          </a:p>
        </p:txBody>
      </p:sp>
      <p:graphicFrame>
        <p:nvGraphicFramePr>
          <p:cNvPr id="9" name="Table 8"/>
          <p:cNvGraphicFramePr>
            <a:graphicFrameLocks noGrp="1"/>
          </p:cNvGraphicFramePr>
          <p:nvPr>
            <p:extLst/>
          </p:nvPr>
        </p:nvGraphicFramePr>
        <p:xfrm>
          <a:off x="5791200" y="3048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503</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0" name="Table 9"/>
          <p:cNvGraphicFramePr>
            <a:graphicFrameLocks noGrp="1"/>
          </p:cNvGraphicFramePr>
          <p:nvPr>
            <p:extLst/>
          </p:nvPr>
        </p:nvGraphicFramePr>
        <p:xfrm>
          <a:off x="6858000" y="3048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103</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1" name="Table 10"/>
          <p:cNvGraphicFramePr>
            <a:graphicFrameLocks noGrp="1"/>
          </p:cNvGraphicFramePr>
          <p:nvPr>
            <p:extLst/>
          </p:nvPr>
        </p:nvGraphicFramePr>
        <p:xfrm>
          <a:off x="5800470" y="4191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76</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2" name="Table 11"/>
          <p:cNvGraphicFramePr>
            <a:graphicFrameLocks noGrp="1"/>
          </p:cNvGraphicFramePr>
          <p:nvPr>
            <p:extLst/>
          </p:nvPr>
        </p:nvGraphicFramePr>
        <p:xfrm>
          <a:off x="6858000" y="4191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666</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3" name="Table 12"/>
          <p:cNvGraphicFramePr>
            <a:graphicFrameLocks noGrp="1"/>
          </p:cNvGraphicFramePr>
          <p:nvPr>
            <p:extLst/>
          </p:nvPr>
        </p:nvGraphicFramePr>
        <p:xfrm>
          <a:off x="5791200" y="4953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48</a:t>
                      </a:r>
                      <a:endParaRPr lang="en-US" sz="1600" dirty="0">
                        <a:latin typeface="Arial"/>
                      </a:endParaRPr>
                    </a:p>
                  </a:txBody>
                  <a:tcPr/>
                </a:tc>
                <a:tc>
                  <a:txBody>
                    <a:bodyPr/>
                    <a:lstStyle/>
                    <a:p>
                      <a:endParaRPr lang="en-US" sz="1600" dirty="0">
                        <a:latin typeface="Arial"/>
                      </a:endParaRPr>
                    </a:p>
                  </a:txBody>
                  <a:tcPr/>
                </a:tc>
              </a:tr>
            </a:tbl>
          </a:graphicData>
        </a:graphic>
      </p:graphicFrame>
      <p:graphicFrame>
        <p:nvGraphicFramePr>
          <p:cNvPr id="14" name="Table 13"/>
          <p:cNvGraphicFramePr>
            <a:graphicFrameLocks noGrp="1"/>
          </p:cNvGraphicFramePr>
          <p:nvPr>
            <p:extLst/>
          </p:nvPr>
        </p:nvGraphicFramePr>
        <p:xfrm>
          <a:off x="7924800" y="3048000"/>
          <a:ext cx="762000" cy="370840"/>
        </p:xfrm>
        <a:graphic>
          <a:graphicData uri="http://schemas.openxmlformats.org/drawingml/2006/table">
            <a:tbl>
              <a:tblPr firstRow="1" bandRow="1">
                <a:tableStyleId>{5940675A-B579-460E-94D1-54222C63F5DA}</a:tableStyleId>
              </a:tblPr>
              <a:tblGrid>
                <a:gridCol w="533400"/>
                <a:gridCol w="228600"/>
              </a:tblGrid>
              <a:tr h="370840">
                <a:tc>
                  <a:txBody>
                    <a:bodyPr/>
                    <a:lstStyle/>
                    <a:p>
                      <a:r>
                        <a:rPr lang="en-US" sz="1600" dirty="0" smtClean="0">
                          <a:latin typeface="Arial"/>
                        </a:rPr>
                        <a:t>503</a:t>
                      </a:r>
                      <a:endParaRPr lang="en-US" sz="1600" dirty="0">
                        <a:latin typeface="Arial"/>
                      </a:endParaRPr>
                    </a:p>
                  </a:txBody>
                  <a:tcPr/>
                </a:tc>
                <a:tc>
                  <a:txBody>
                    <a:bodyPr/>
                    <a:lstStyle/>
                    <a:p>
                      <a:endParaRPr lang="en-US" sz="1600" dirty="0">
                        <a:latin typeface="Arial"/>
                      </a:endParaRPr>
                    </a:p>
                  </a:txBody>
                  <a:tcPr/>
                </a:tc>
              </a:tr>
            </a:tbl>
          </a:graphicData>
        </a:graphic>
      </p:graphicFrame>
      <p:sp>
        <p:nvSpPr>
          <p:cNvPr id="15" name="TextBox 14"/>
          <p:cNvSpPr txBox="1"/>
          <p:nvPr/>
        </p:nvSpPr>
        <p:spPr>
          <a:xfrm>
            <a:off x="7556449" y="2133600"/>
            <a:ext cx="1383726" cy="626555"/>
          </a:xfrm>
          <a:prstGeom prst="wedgeRoundRectCallout">
            <a:avLst>
              <a:gd name="adj1" fmla="val 1895"/>
              <a:gd name="adj2" fmla="val 96131"/>
              <a:gd name="adj3" fmla="val 16667"/>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latin typeface="Arial"/>
              </a:rPr>
              <a:t>Duplicates OK</a:t>
            </a:r>
          </a:p>
          <a:p>
            <a:pPr algn="ctr">
              <a:buNone/>
            </a:pPr>
            <a:r>
              <a:rPr lang="en-US" sz="1400" dirty="0" smtClean="0">
                <a:latin typeface="Arial"/>
              </a:rPr>
              <a:t>WHY ??</a:t>
            </a:r>
            <a:endParaRPr lang="en-US" sz="1400" dirty="0">
              <a:latin typeface="Arial"/>
            </a:endParaRPr>
          </a:p>
        </p:txBody>
      </p:sp>
      <p:cxnSp>
        <p:nvCxnSpPr>
          <p:cNvPr id="20" name="Straight Arrow Connector 19"/>
          <p:cNvCxnSpPr/>
          <p:nvPr/>
        </p:nvCxnSpPr>
        <p:spPr bwMode="auto">
          <a:xfrm>
            <a:off x="5334000" y="32766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2" name="Straight Arrow Connector 21"/>
          <p:cNvCxnSpPr/>
          <p:nvPr/>
        </p:nvCxnSpPr>
        <p:spPr bwMode="auto">
          <a:xfrm>
            <a:off x="6553200" y="32004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Straight Arrow Connector 23"/>
          <p:cNvCxnSpPr/>
          <p:nvPr/>
        </p:nvCxnSpPr>
        <p:spPr bwMode="auto">
          <a:xfrm>
            <a:off x="7620000" y="32004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6" name="Straight Arrow Connector 25"/>
          <p:cNvCxnSpPr/>
          <p:nvPr/>
        </p:nvCxnSpPr>
        <p:spPr bwMode="auto">
          <a:xfrm>
            <a:off x="5334000" y="44196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Straight Arrow Connector 27"/>
          <p:cNvCxnSpPr/>
          <p:nvPr/>
        </p:nvCxnSpPr>
        <p:spPr bwMode="auto">
          <a:xfrm>
            <a:off x="6553200" y="4343400"/>
            <a:ext cx="3048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0" name="Straight Arrow Connector 29"/>
          <p:cNvCxnSpPr/>
          <p:nvPr/>
        </p:nvCxnSpPr>
        <p:spPr bwMode="auto">
          <a:xfrm>
            <a:off x="5334000" y="5181600"/>
            <a:ext cx="457200" cy="158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1" name="TextBox 30"/>
          <p:cNvSpPr txBox="1"/>
          <p:nvPr/>
        </p:nvSpPr>
        <p:spPr>
          <a:xfrm>
            <a:off x="381000" y="3962400"/>
            <a:ext cx="1775696" cy="461665"/>
          </a:xfrm>
          <a:prstGeom prst="rect">
            <a:avLst/>
          </a:prstGeom>
          <a:noFill/>
        </p:spPr>
        <p:txBody>
          <a:bodyPr wrap="none" rtlCol="0">
            <a:spAutoFit/>
          </a:bodyPr>
          <a:lstStyle/>
          <a:p>
            <a:pPr>
              <a:buNone/>
            </a:pPr>
            <a:r>
              <a:rPr lang="en-US" dirty="0" smtClean="0">
                <a:latin typeface="Arial"/>
              </a:rPr>
              <a:t>Operations:</a:t>
            </a:r>
          </a:p>
        </p:txBody>
      </p:sp>
      <p:sp>
        <p:nvSpPr>
          <p:cNvPr id="32" name="Rectangle 31"/>
          <p:cNvSpPr>
            <a:spLocks noChangeArrowheads="1"/>
          </p:cNvSpPr>
          <p:nvPr/>
        </p:nvSpPr>
        <p:spPr bwMode="auto">
          <a:xfrm>
            <a:off x="685800" y="4572000"/>
            <a:ext cx="3070272" cy="1175706"/>
          </a:xfrm>
          <a:prstGeom prst="rect">
            <a:avLst/>
          </a:prstGeom>
          <a:solidFill>
            <a:schemeClr val="bg1"/>
          </a:solidFill>
          <a:ln w="9525">
            <a:solidFill>
              <a:schemeClr val="tx1"/>
            </a:solidFill>
            <a:miter lim="800000"/>
            <a:headEnd/>
            <a:tailEnd/>
          </a:ln>
          <a:effectLst>
            <a:outerShdw blurRad="63500" dist="107763" dir="2700000" algn="ctr" rotWithShape="0">
              <a:schemeClr val="tx1">
                <a:alpha val="75000"/>
              </a:schemeClr>
            </a:outerShdw>
          </a:effectLst>
        </p:spPr>
        <p:txBody>
          <a:bodyPr wrap="none">
            <a:prstTxWarp prst="textNoShape">
              <a:avLst/>
            </a:prstTxWarp>
            <a:spAutoFit/>
          </a:bodyPr>
          <a:lstStyle/>
          <a:p>
            <a:pPr>
              <a:spcBef>
                <a:spcPct val="20000"/>
              </a:spcBef>
              <a:buNone/>
            </a:pPr>
            <a:r>
              <a:rPr lang="en-US" sz="3200" dirty="0" smtClean="0">
                <a:latin typeface="Arial"/>
              </a:rPr>
              <a:t>find(103) = ??</a:t>
            </a:r>
          </a:p>
          <a:p>
            <a:pPr>
              <a:spcBef>
                <a:spcPct val="20000"/>
              </a:spcBef>
              <a:buNone/>
            </a:pPr>
            <a:r>
              <a:rPr lang="en-US" sz="3200" dirty="0" smtClean="0">
                <a:latin typeface="Arial"/>
              </a:rPr>
              <a:t>insert(488) = ??</a:t>
            </a:r>
            <a:endParaRPr lang="en-US" sz="3200" dirty="0">
              <a:latin typeface="Arial"/>
            </a:endParaRPr>
          </a:p>
        </p:txBody>
      </p:sp>
    </p:spTree>
    <p:extLst>
      <p:ext uri="{BB962C8B-B14F-4D97-AF65-F5344CB8AC3E}">
        <p14:creationId xmlns:p14="http://schemas.microsoft.com/office/powerpoint/2010/main" val="802069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Review of Hash Tables</a:t>
            </a:r>
            <a:endParaRPr lang="en-US" dirty="0"/>
          </a:p>
        </p:txBody>
      </p:sp>
      <p:sp>
        <p:nvSpPr>
          <p:cNvPr id="5" name="Content Placeholder 4"/>
          <p:cNvSpPr>
            <a:spLocks noGrp="1"/>
          </p:cNvSpPr>
          <p:nvPr>
            <p:ph idx="1"/>
          </p:nvPr>
        </p:nvSpPr>
        <p:spPr/>
        <p:txBody>
          <a:bodyPr/>
          <a:lstStyle/>
          <a:p>
            <a:r>
              <a:rPr lang="en-US" dirty="0" err="1" smtClean="0"/>
              <a:t>insert(k</a:t>
            </a:r>
            <a:r>
              <a:rPr lang="en-US" dirty="0" smtClean="0"/>
              <a:t>, </a:t>
            </a:r>
            <a:r>
              <a:rPr lang="en-US" dirty="0" err="1" smtClean="0"/>
              <a:t>v</a:t>
            </a:r>
            <a:r>
              <a:rPr lang="en-US" dirty="0" smtClean="0"/>
              <a:t>) = inserts a key </a:t>
            </a:r>
            <a:r>
              <a:rPr lang="en-US" dirty="0" err="1" smtClean="0"/>
              <a:t>k</a:t>
            </a:r>
            <a:r>
              <a:rPr lang="en-US" dirty="0" smtClean="0"/>
              <a:t> with value </a:t>
            </a:r>
            <a:r>
              <a:rPr lang="en-US" dirty="0" err="1" smtClean="0"/>
              <a:t>v</a:t>
            </a:r>
            <a:endParaRPr lang="en-US" dirty="0" smtClean="0"/>
          </a:p>
          <a:p>
            <a:endParaRPr lang="en-US" dirty="0" smtClean="0"/>
          </a:p>
          <a:p>
            <a:r>
              <a:rPr lang="en-US" dirty="0" smtClean="0"/>
              <a:t>Many values for one key</a:t>
            </a:r>
          </a:p>
          <a:p>
            <a:pPr lvl="1"/>
            <a:r>
              <a:rPr lang="en-US" dirty="0" smtClean="0"/>
              <a:t>Hence, duplicate </a:t>
            </a:r>
            <a:r>
              <a:rPr lang="en-US" dirty="0" err="1" smtClean="0"/>
              <a:t>k’s</a:t>
            </a:r>
            <a:r>
              <a:rPr lang="en-US" dirty="0" smtClean="0"/>
              <a:t> are OK</a:t>
            </a:r>
          </a:p>
          <a:p>
            <a:endParaRPr lang="en-US" dirty="0" smtClean="0"/>
          </a:p>
          <a:p>
            <a:r>
              <a:rPr lang="en-US" dirty="0" err="1" smtClean="0"/>
              <a:t>find(k</a:t>
            </a:r>
            <a:r>
              <a:rPr lang="en-US" dirty="0" smtClean="0"/>
              <a:t>) = returns the </a:t>
            </a:r>
            <a:r>
              <a:rPr lang="en-US" b="1" i="1" u="sng" dirty="0" smtClean="0"/>
              <a:t>list </a:t>
            </a:r>
            <a:r>
              <a:rPr lang="en-US" dirty="0" smtClean="0"/>
              <a:t>of all values </a:t>
            </a:r>
            <a:r>
              <a:rPr lang="en-US" dirty="0" err="1" smtClean="0"/>
              <a:t>v</a:t>
            </a:r>
            <a:r>
              <a:rPr lang="en-US" dirty="0" smtClean="0"/>
              <a:t> associated to the key </a:t>
            </a:r>
            <a:r>
              <a:rPr lang="en-US" dirty="0" err="1" smtClean="0"/>
              <a:t>k</a:t>
            </a:r>
            <a:endParaRPr lang="en-US" dirty="0"/>
          </a:p>
        </p:txBody>
      </p:sp>
    </p:spTree>
    <p:extLst>
      <p:ext uri="{BB962C8B-B14F-4D97-AF65-F5344CB8AC3E}">
        <p14:creationId xmlns:p14="http://schemas.microsoft.com/office/powerpoint/2010/main" val="634915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Iterator Interface</a:t>
            </a:r>
            <a:endParaRPr lang="en-US" sz="4000" dirty="0"/>
          </a:p>
        </p:txBody>
      </p:sp>
      <p:sp>
        <p:nvSpPr>
          <p:cNvPr id="3" name="Content Placeholder 2"/>
          <p:cNvSpPr>
            <a:spLocks noGrp="1"/>
          </p:cNvSpPr>
          <p:nvPr>
            <p:ph idx="1"/>
          </p:nvPr>
        </p:nvSpPr>
        <p:spPr/>
        <p:txBody>
          <a:bodyPr/>
          <a:lstStyle/>
          <a:p>
            <a:pPr marL="0" indent="0">
              <a:buNone/>
            </a:pPr>
            <a:r>
              <a:rPr lang="en-US" dirty="0" smtClean="0"/>
              <a:t>Each operator implements three methods:</a:t>
            </a:r>
          </a:p>
          <a:p>
            <a:endParaRPr lang="en-US" dirty="0" smtClean="0"/>
          </a:p>
          <a:p>
            <a:r>
              <a:rPr lang="en-US" dirty="0"/>
              <a:t>o</a:t>
            </a:r>
            <a:r>
              <a:rPr lang="en-US" dirty="0" smtClean="0"/>
              <a:t>pen()</a:t>
            </a:r>
          </a:p>
          <a:p>
            <a:endParaRPr lang="en-US" dirty="0" smtClean="0"/>
          </a:p>
          <a:p>
            <a:r>
              <a:rPr lang="en-US" dirty="0" smtClean="0"/>
              <a:t>next()</a:t>
            </a:r>
          </a:p>
          <a:p>
            <a:endParaRPr lang="en-US" dirty="0" smtClean="0"/>
          </a:p>
          <a:p>
            <a:r>
              <a:rPr lang="en-US" dirty="0"/>
              <a:t>c</a:t>
            </a:r>
            <a:r>
              <a:rPr lang="en-US" dirty="0" smtClean="0"/>
              <a:t>lose()</a:t>
            </a:r>
            <a:endParaRPr lang="en-US" dirty="0"/>
          </a:p>
        </p:txBody>
      </p:sp>
    </p:spTree>
    <p:extLst>
      <p:ext uri="{BB962C8B-B14F-4D97-AF65-F5344CB8AC3E}">
        <p14:creationId xmlns:p14="http://schemas.microsoft.com/office/powerpoint/2010/main" val="1715076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class Select implements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void open (Predicate p, </a:t>
            </a:r>
            <a:br>
              <a:rPr lang="en-US" sz="1800" kern="0" dirty="0" smtClean="0">
                <a:solidFill>
                  <a:srgbClr val="FFFFFF"/>
                </a:solidFill>
                <a:latin typeface="Consolas" charset="0"/>
                <a:ea typeface="Consolas" charset="0"/>
                <a:cs typeface="Consolas" charset="0"/>
              </a:rPr>
            </a:br>
            <a:r>
              <a:rPr lang="en-US" sz="1800" kern="0" dirty="0" smtClean="0">
                <a:solidFill>
                  <a:srgbClr val="FFFFFF"/>
                </a:solidFill>
                <a:latin typeface="Consolas" charset="0"/>
                <a:ea typeface="Consolas" charset="0"/>
                <a:cs typeface="Consolas" charset="0"/>
              </a:rPr>
              <a:t>             Iterator child)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err="1" smtClean="0">
                <a:solidFill>
                  <a:srgbClr val="FFFFFF"/>
                </a:solidFill>
                <a:latin typeface="Consolas" charset="0"/>
                <a:ea typeface="Consolas" charset="0"/>
                <a:cs typeface="Consolas" charset="0"/>
              </a:rPr>
              <a:t>this.p</a:t>
            </a:r>
            <a:r>
              <a:rPr lang="en-US" sz="1800" kern="0" dirty="0" smtClean="0">
                <a:solidFill>
                  <a:srgbClr val="FFFFFF"/>
                </a:solidFill>
                <a:latin typeface="Consolas" charset="0"/>
                <a:ea typeface="Consolas" charset="0"/>
                <a:cs typeface="Consolas" charset="0"/>
              </a:rPr>
              <a:t> = p; </a:t>
            </a:r>
            <a:r>
              <a:rPr lang="en-US" sz="1800" kern="0" dirty="0" err="1" smtClean="0">
                <a:solidFill>
                  <a:srgbClr val="FFFFFF"/>
                </a:solidFill>
                <a:latin typeface="Consolas" charset="0"/>
                <a:ea typeface="Consolas" charset="0"/>
                <a:cs typeface="Consolas" charset="0"/>
              </a:rPr>
              <a:t>this.child</a:t>
            </a:r>
            <a:r>
              <a:rPr lang="en-US" sz="1800" kern="0" dirty="0" smtClean="0">
                <a:solidFill>
                  <a:srgbClr val="FFFFFF"/>
                </a:solidFill>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Tuple</a:t>
            </a:r>
            <a:r>
              <a:rPr lang="en-US" sz="1800" kern="0" dirty="0" smtClean="0">
                <a:solidFill>
                  <a:srgbClr val="FFFFFF"/>
                </a:solidFill>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err="1" smtClean="0">
                <a:solidFill>
                  <a:srgbClr val="FFFFFF"/>
                </a:solidFill>
                <a:latin typeface="Consolas" charset="0"/>
                <a:ea typeface="Consolas" charset="0"/>
                <a:cs typeface="Consolas" charset="0"/>
              </a:rPr>
              <a:t>boolean</a:t>
            </a:r>
            <a:r>
              <a:rPr lang="en-US" sz="1800" kern="0" dirty="0" smtClean="0">
                <a:solidFill>
                  <a:srgbClr val="FFFFFF"/>
                </a:solidFill>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while</a:t>
            </a:r>
            <a:r>
              <a:rPr lang="en-US" sz="1800" kern="0" dirty="0" smtClean="0">
                <a:solidFill>
                  <a:srgbClr val="FFFFFF"/>
                </a:solidFill>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Tuple in = </a:t>
            </a:r>
            <a:r>
              <a:rPr lang="en-US" sz="1800" kern="0" dirty="0" err="1" smtClean="0">
                <a:solidFill>
                  <a:srgbClr val="FFFFFF"/>
                </a:solidFill>
                <a:latin typeface="Consolas" charset="0"/>
                <a:ea typeface="Consolas" charset="0"/>
                <a:cs typeface="Consolas" charset="0"/>
              </a:rPr>
              <a:t>child.next</a:t>
            </a:r>
            <a:r>
              <a:rPr lang="en-US" sz="1800" kern="0" dirty="0" smtClean="0">
                <a:solidFill>
                  <a:srgbClr val="FFFFFF"/>
                </a:solidFill>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if (in == EOF) return EOF;</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return </a:t>
            </a:r>
            <a:r>
              <a:rPr lang="en-US" sz="1800" kern="0" dirty="0" smtClean="0">
                <a:solidFill>
                  <a:srgbClr val="FFFFFF"/>
                </a:solidFill>
                <a:latin typeface="Consolas" charset="0"/>
                <a:ea typeface="Consolas" charset="0"/>
                <a:cs typeface="Consolas" charset="0"/>
              </a:rPr>
              <a:t>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void close () { </a:t>
            </a:r>
            <a:r>
              <a:rPr lang="en-US" sz="1800" kern="0" dirty="0" err="1" smtClean="0">
                <a:solidFill>
                  <a:srgbClr val="FFFFFF"/>
                </a:solidFill>
                <a:latin typeface="Consolas" charset="0"/>
                <a:ea typeface="Consolas" charset="0"/>
                <a:cs typeface="Consolas" charset="0"/>
              </a:rPr>
              <a:t>child.close</a:t>
            </a:r>
            <a:r>
              <a:rPr lang="en-US" sz="1800" kern="0" dirty="0" smtClean="0">
                <a:solidFill>
                  <a:srgbClr val="FFFFFF"/>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a:t>
            </a:r>
            <a:endParaRPr lang="en-US" sz="1800" kern="0" dirty="0" smtClean="0">
              <a:solidFill>
                <a:srgbClr val="FFFFFF"/>
              </a:solidFill>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Interface</a:t>
            </a:r>
            <a:endParaRPr lang="en-US" sz="4000" dirty="0"/>
          </a:p>
        </p:txBody>
      </p:sp>
    </p:spTree>
    <p:extLst>
      <p:ext uri="{BB962C8B-B14F-4D97-AF65-F5344CB8AC3E}">
        <p14:creationId xmlns:p14="http://schemas.microsoft.com/office/powerpoint/2010/main" val="42146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3"/>
                </a:solidFill>
                <a:latin typeface="Consolas" charset="0"/>
                <a:ea typeface="Consolas" charset="0"/>
                <a:cs typeface="Consolas" charset="0"/>
              </a:rPr>
              <a:t>class</a:t>
            </a:r>
            <a:r>
              <a:rPr lang="en-US" sz="1800" kern="0" dirty="0" smtClean="0">
                <a:latin typeface="Consolas" charset="0"/>
                <a:ea typeface="Consolas" charset="0"/>
                <a:cs typeface="Consolas" charset="0"/>
              </a:rPr>
              <a:t> Select </a:t>
            </a:r>
            <a:r>
              <a:rPr lang="en-US" sz="1800" kern="0" dirty="0" smtClean="0">
                <a:solidFill>
                  <a:schemeClr val="accent3"/>
                </a:solidFill>
                <a:latin typeface="Consolas" charset="0"/>
                <a:ea typeface="Consolas" charset="0"/>
                <a:cs typeface="Consolas" charset="0"/>
              </a:rPr>
              <a:t>implements</a:t>
            </a:r>
            <a:r>
              <a:rPr lang="en-US" sz="1800" kern="0" dirty="0" smtClean="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open (Predicate p, </a:t>
            </a:r>
            <a:br>
              <a:rPr lang="en-US" sz="1800" kern="0" dirty="0" smtClean="0">
                <a:latin typeface="Consolas" charset="0"/>
                <a:ea typeface="Consolas" charset="0"/>
                <a:cs typeface="Consolas" charset="0"/>
              </a:rPr>
            </a:br>
            <a:r>
              <a:rPr lang="en-US" sz="1800" kern="0" dirty="0" smtClean="0">
                <a:latin typeface="Consolas" charset="0"/>
                <a:ea typeface="Consolas" charset="0"/>
                <a:cs typeface="Consolas" charset="0"/>
              </a:rPr>
              <a:t>             Operator child)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err="1" smtClean="0">
                <a:latin typeface="Consolas" charset="0"/>
                <a:ea typeface="Consolas" charset="0"/>
                <a:cs typeface="Consolas" charset="0"/>
              </a:rPr>
              <a:t>this.p</a:t>
            </a:r>
            <a:r>
              <a:rPr lang="en-US" sz="1800" kern="0" dirty="0" smtClean="0">
                <a:latin typeface="Consolas" charset="0"/>
                <a:ea typeface="Consolas" charset="0"/>
                <a:cs typeface="Consolas" charset="0"/>
              </a:rPr>
              <a:t> = p; </a:t>
            </a:r>
            <a:r>
              <a:rPr lang="en-US" sz="1800" kern="0" dirty="0" err="1" smtClean="0">
                <a:latin typeface="Consolas" charset="0"/>
                <a:ea typeface="Consolas" charset="0"/>
                <a:cs typeface="Consolas" charset="0"/>
              </a:rPr>
              <a:t>this.child</a:t>
            </a:r>
            <a:r>
              <a:rPr lang="en-US" sz="1800" kern="0" dirty="0" smtClean="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Tuple</a:t>
            </a:r>
            <a:r>
              <a:rPr lang="en-US" sz="1800" kern="0" dirty="0" smtClean="0">
                <a:solidFill>
                  <a:srgbClr val="FFFFFF"/>
                </a:solidFill>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a:t>
            </a:r>
            <a:r>
              <a:rPr lang="en-US" sz="1800" kern="0" dirty="0" err="1" smtClean="0">
                <a:solidFill>
                  <a:srgbClr val="FFFFFF"/>
                </a:solidFill>
                <a:latin typeface="Consolas" charset="0"/>
                <a:ea typeface="Consolas" charset="0"/>
                <a:cs typeface="Consolas" charset="0"/>
              </a:rPr>
              <a:t>boolean</a:t>
            </a:r>
            <a:r>
              <a:rPr lang="en-US" sz="1800" kern="0" dirty="0" smtClean="0">
                <a:solidFill>
                  <a:srgbClr val="FFFFFF"/>
                </a:solidFill>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while</a:t>
            </a:r>
            <a:r>
              <a:rPr lang="en-US" sz="1800" kern="0" dirty="0" smtClean="0">
                <a:solidFill>
                  <a:srgbClr val="FFFFFF"/>
                </a:solidFill>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Tuple in = </a:t>
            </a:r>
            <a:r>
              <a:rPr lang="en-US" sz="1800" kern="0" dirty="0" err="1" smtClean="0">
                <a:solidFill>
                  <a:srgbClr val="FFFFFF"/>
                </a:solidFill>
                <a:latin typeface="Consolas" charset="0"/>
                <a:ea typeface="Consolas" charset="0"/>
                <a:cs typeface="Consolas" charset="0"/>
              </a:rPr>
              <a:t>child.next</a:t>
            </a:r>
            <a:r>
              <a:rPr lang="en-US" sz="1800" kern="0" dirty="0" smtClean="0">
                <a:solidFill>
                  <a:srgbClr val="FFFFFF"/>
                </a:solidFill>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if (in == EOF) return EOF;</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found = p(in);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solidFill>
                <a:srgbClr val="FFFFFF"/>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rgbClr val="FFFFFF"/>
                </a:solidFill>
                <a:latin typeface="Consolas" charset="0"/>
                <a:ea typeface="Consolas" charset="0"/>
                <a:cs typeface="Consolas" charset="0"/>
              </a:rPr>
              <a:t> </a:t>
            </a:r>
            <a:r>
              <a:rPr lang="en-US" sz="1800" kern="0" dirty="0" smtClean="0">
                <a:solidFill>
                  <a:srgbClr val="FFFFFF"/>
                </a:solidFill>
                <a:latin typeface="Consolas" charset="0"/>
                <a:ea typeface="Consolas" charset="0"/>
                <a:cs typeface="Consolas" charset="0"/>
              </a:rPr>
              <a:t>   </a:t>
            </a:r>
            <a:r>
              <a:rPr lang="en-US" sz="1800" kern="0" dirty="0">
                <a:solidFill>
                  <a:srgbClr val="FFFFFF"/>
                </a:solidFill>
                <a:latin typeface="Consolas" charset="0"/>
                <a:ea typeface="Consolas" charset="0"/>
                <a:cs typeface="Consolas" charset="0"/>
              </a:rPr>
              <a:t>return </a:t>
            </a:r>
            <a:r>
              <a:rPr lang="en-US" sz="1800" kern="0" dirty="0" smtClean="0">
                <a:solidFill>
                  <a:srgbClr val="FFFFFF"/>
                </a:solidFill>
                <a:latin typeface="Consolas" charset="0"/>
                <a:ea typeface="Consolas" charset="0"/>
                <a:cs typeface="Consolas" charset="0"/>
              </a:rPr>
              <a:t>in;</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rgbClr val="FFFFFF"/>
                </a:solidFill>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bg1"/>
                </a:solidFill>
                <a:latin typeface="Consolas" charset="0"/>
                <a:ea typeface="Consolas" charset="0"/>
                <a:cs typeface="Consolas" charset="0"/>
              </a:rPr>
              <a:t>void close () { </a:t>
            </a:r>
            <a:r>
              <a:rPr lang="en-US" sz="1800" kern="0" dirty="0" err="1" smtClean="0">
                <a:solidFill>
                  <a:schemeClr val="bg1"/>
                </a:solidFill>
                <a:latin typeface="Consolas" charset="0"/>
                <a:ea typeface="Consolas" charset="0"/>
                <a:cs typeface="Consolas" charset="0"/>
              </a:rPr>
              <a:t>child.close</a:t>
            </a:r>
            <a:r>
              <a:rPr lang="en-US" sz="1800" kern="0" dirty="0" smtClean="0">
                <a:solidFill>
                  <a:schemeClr val="bg1"/>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endParaRPr lang="en-US" sz="1800" kern="0" dirty="0" smtClean="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Interface</a:t>
            </a:r>
            <a:endParaRPr lang="en-US" sz="4000" dirty="0"/>
          </a:p>
        </p:txBody>
      </p:sp>
    </p:spTree>
    <p:extLst>
      <p:ext uri="{BB962C8B-B14F-4D97-AF65-F5344CB8AC3E}">
        <p14:creationId xmlns:p14="http://schemas.microsoft.com/office/powerpoint/2010/main" val="1721642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10597487" cy="1371600"/>
          </a:xfrm>
        </p:spPr>
        <p:txBody>
          <a:bodyPr/>
          <a:lstStyle/>
          <a:p>
            <a:r>
              <a:rPr lang="en-US" dirty="0" err="1" smtClean="0"/>
              <a:t>Administrivia</a:t>
            </a:r>
            <a:endParaRPr lang="en-US" dirty="0"/>
          </a:p>
        </p:txBody>
      </p:sp>
      <p:sp>
        <p:nvSpPr>
          <p:cNvPr id="3" name="Content Placeholder 2"/>
          <p:cNvSpPr>
            <a:spLocks noGrp="1"/>
          </p:cNvSpPr>
          <p:nvPr>
            <p:ph idx="1"/>
          </p:nvPr>
        </p:nvSpPr>
        <p:spPr/>
        <p:txBody>
          <a:bodyPr>
            <a:normAutofit/>
          </a:bodyPr>
          <a:lstStyle/>
          <a:p>
            <a:pPr marL="342900" indent="-342900">
              <a:buFont typeface="Arial" charset="0"/>
              <a:buChar char="•"/>
            </a:pPr>
            <a:r>
              <a:rPr lang="en-US" sz="2800" dirty="0" smtClean="0"/>
              <a:t>OQ5 Out</a:t>
            </a:r>
          </a:p>
          <a:p>
            <a:pPr marL="800100" lvl="1" indent="-342900">
              <a:buFont typeface="Arial" charset="0"/>
              <a:buChar char="•"/>
            </a:pPr>
            <a:r>
              <a:rPr lang="en-US" sz="2800" dirty="0" err="1" smtClean="0"/>
              <a:t>Datalog</a:t>
            </a:r>
            <a:r>
              <a:rPr lang="en-US" sz="2800" dirty="0" smtClean="0"/>
              <a:t> </a:t>
            </a:r>
            <a:r>
              <a:rPr lang="mr-IN" sz="2800" dirty="0" smtClean="0"/>
              <a:t>–</a:t>
            </a:r>
            <a:r>
              <a:rPr lang="en-US" sz="2800" dirty="0" smtClean="0"/>
              <a:t> Due next Wednesday</a:t>
            </a:r>
            <a:endParaRPr lang="en-US" sz="2800" dirty="0" smtClean="0"/>
          </a:p>
          <a:p>
            <a:pPr marL="342900" indent="-342900">
              <a:buFont typeface="Arial" charset="0"/>
              <a:buChar char="•"/>
            </a:pPr>
            <a:r>
              <a:rPr lang="en-US" sz="2800" dirty="0" smtClean="0"/>
              <a:t>HW4 Due next Wednesday</a:t>
            </a:r>
          </a:p>
          <a:p>
            <a:pPr marL="800100" lvl="1" indent="-342900">
              <a:buFont typeface="Arial" charset="0"/>
              <a:buChar char="•"/>
            </a:pPr>
            <a:r>
              <a:rPr lang="en-US" sz="2800" dirty="0" smtClean="0"/>
              <a:t>Written portion (.pdf)</a:t>
            </a:r>
          </a:p>
          <a:p>
            <a:pPr marL="800100" lvl="1" indent="-342900">
              <a:buFont typeface="Arial" charset="0"/>
              <a:buChar char="•"/>
            </a:pPr>
            <a:r>
              <a:rPr lang="en-US" sz="2800" dirty="0" smtClean="0"/>
              <a:t>Coding portion (one .dl file)</a:t>
            </a:r>
            <a:endParaRPr lang="en-US" sz="2800" dirty="0" smtClean="0"/>
          </a:p>
          <a:p>
            <a:pPr marL="342900" indent="-342900">
              <a:buFont typeface="Arial" charset="0"/>
              <a:buChar char="•"/>
            </a:pPr>
            <a:endParaRPr lang="en-US" sz="2800" dirty="0" smtClean="0"/>
          </a:p>
        </p:txBody>
      </p:sp>
    </p:spTree>
    <p:extLst>
      <p:ext uri="{BB962C8B-B14F-4D97-AF65-F5344CB8AC3E}">
        <p14:creationId xmlns:p14="http://schemas.microsoft.com/office/powerpoint/2010/main" val="12479684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class</a:t>
            </a:r>
            <a:r>
              <a:rPr lang="en-US" sz="1800" kern="0" dirty="0">
                <a:latin typeface="Consolas" charset="0"/>
                <a:ea typeface="Consolas" charset="0"/>
                <a:cs typeface="Consolas" charset="0"/>
              </a:rPr>
              <a:t> Select </a:t>
            </a:r>
            <a:r>
              <a:rPr lang="en-US" sz="1800" kern="0" dirty="0">
                <a:solidFill>
                  <a:schemeClr val="accent3"/>
                </a:solidFill>
                <a:latin typeface="Consolas" charset="0"/>
                <a:ea typeface="Consolas" charset="0"/>
                <a:cs typeface="Consolas" charset="0"/>
              </a:rPr>
              <a:t>implements</a:t>
            </a:r>
            <a:r>
              <a:rPr lang="en-US" sz="1800" kern="0" dirty="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(Predicate p, </a:t>
            </a:r>
            <a:br>
              <a:rPr lang="en-US" sz="1800" kern="0" dirty="0">
                <a:latin typeface="Consolas" charset="0"/>
                <a:ea typeface="Consolas" charset="0"/>
                <a:cs typeface="Consolas" charset="0"/>
              </a:rPr>
            </a:b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Operator child</a:t>
            </a: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err="1">
                <a:latin typeface="Consolas" charset="0"/>
                <a:ea typeface="Consolas" charset="0"/>
                <a:cs typeface="Consolas" charset="0"/>
              </a:rPr>
              <a:t>this.p</a:t>
            </a:r>
            <a:r>
              <a:rPr lang="en-US" sz="1800" kern="0" dirty="0">
                <a:latin typeface="Consolas" charset="0"/>
                <a:ea typeface="Consolas" charset="0"/>
                <a:cs typeface="Consolas" charset="0"/>
              </a:rPr>
              <a:t> = p; </a:t>
            </a:r>
            <a:r>
              <a:rPr lang="en-US" sz="1800" kern="0" dirty="0" err="1">
                <a:latin typeface="Consolas" charset="0"/>
                <a:ea typeface="Consolas" charset="0"/>
                <a:cs typeface="Consolas" charset="0"/>
              </a:rPr>
              <a:t>this.child</a:t>
            </a:r>
            <a:r>
              <a:rPr lang="en-US" sz="1800" kern="0" dirty="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Tuple</a:t>
            </a:r>
            <a:r>
              <a:rPr lang="en-US" sz="1800" kern="0" dirty="0">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  </a:t>
            </a: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a:t>
            </a:r>
            <a:endParaRPr lang="en-US" sz="1800" kern="0" dirty="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
        <p:nvSpPr>
          <p:cNvPr id="8" name="Rectangle 2"/>
          <p:cNvSpPr>
            <a:spLocks noGrp="1" noChangeArrowheads="1"/>
          </p:cNvSpPr>
          <p:nvPr>
            <p:ph type="title"/>
          </p:nvPr>
        </p:nvSpPr>
        <p:spPr>
          <a:xfrm>
            <a:off x="685800" y="304800"/>
            <a:ext cx="7772400" cy="1143000"/>
          </a:xfrm>
        </p:spPr>
        <p:txBody>
          <a:bodyPr>
            <a:normAutofit/>
          </a:bodyPr>
          <a:lstStyle/>
          <a:p>
            <a:r>
              <a:rPr lang="en-US" sz="4000" dirty="0" smtClean="0"/>
              <a:t>Iterator Interface</a:t>
            </a:r>
            <a:endParaRPr lang="en-US" sz="4000" dirty="0"/>
          </a:p>
        </p:txBody>
      </p:sp>
    </p:spTree>
    <p:extLst>
      <p:ext uri="{BB962C8B-B14F-4D97-AF65-F5344CB8AC3E}">
        <p14:creationId xmlns:p14="http://schemas.microsoft.com/office/powerpoint/2010/main" val="9123265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685800" y="304800"/>
            <a:ext cx="7772400" cy="1143000"/>
          </a:xfrm>
        </p:spPr>
        <p:txBody>
          <a:bodyPr>
            <a:normAutofit/>
          </a:bodyPr>
          <a:lstStyle/>
          <a:p>
            <a:r>
              <a:rPr lang="en-US" sz="4000" dirty="0" smtClean="0"/>
              <a:t>Iterator Interface</a:t>
            </a:r>
            <a:endParaRPr lang="en-US" sz="4000" dirty="0"/>
          </a:p>
        </p:txBody>
      </p:sp>
      <p:sp>
        <p:nvSpPr>
          <p:cNvPr id="5"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3"/>
                </a:solidFill>
                <a:latin typeface="Consolas" charset="0"/>
                <a:ea typeface="Consolas" charset="0"/>
                <a:cs typeface="Consolas" charset="0"/>
              </a:rPr>
              <a:t>interface</a:t>
            </a:r>
            <a:r>
              <a:rPr lang="en-US" sz="1800" kern="0" dirty="0" smtClean="0">
                <a:solidFill>
                  <a:schemeClr val="accent4">
                    <a:lumMod val="40000"/>
                    <a:lumOff val="60000"/>
                  </a:schemeClr>
                </a:solidFill>
                <a:latin typeface="Consolas" charset="0"/>
                <a:ea typeface="Consolas" charset="0"/>
                <a:cs typeface="Consolas" charset="0"/>
              </a:rPr>
              <a:t> </a:t>
            </a:r>
            <a:r>
              <a:rPr lang="en-US" sz="1800" kern="0" dirty="0" smtClean="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a:t>
            </a:r>
            <a:r>
              <a:rPr lang="en-US" sz="1800" dirty="0" smtClean="0">
                <a:solidFill>
                  <a:schemeClr val="accent5">
                    <a:lumMod val="75000"/>
                  </a:schemeClr>
                </a:solidFill>
                <a:latin typeface="Consolas" charset="0"/>
                <a:ea typeface="Consolas" charset="0"/>
                <a:cs typeface="Consolas" charset="0"/>
              </a:rPr>
              <a:t>nitializes </a:t>
            </a:r>
            <a:r>
              <a:rPr lang="en-US" sz="1800" dirty="0">
                <a:solidFill>
                  <a:schemeClr val="accent5">
                    <a:lumMod val="75000"/>
                  </a:schemeClr>
                </a:solidFill>
                <a:latin typeface="Consolas" charset="0"/>
                <a:ea typeface="Consolas" charset="0"/>
                <a:cs typeface="Consolas" charset="0"/>
              </a:rPr>
              <a:t>operator </a:t>
            </a:r>
            <a:r>
              <a:rPr lang="en-US" sz="1800" dirty="0" smtClean="0">
                <a:solidFill>
                  <a:schemeClr val="accent5">
                    <a:lumMod val="75000"/>
                  </a:schemeClr>
                </a:solidFill>
                <a:latin typeface="Consolas" charset="0"/>
                <a:ea typeface="Consolas" charset="0"/>
                <a:cs typeface="Consolas" charset="0"/>
              </a:rPr>
              <a:t>state </a:t>
            </a:r>
            <a:br>
              <a:rPr lang="en-US" sz="1800" dirty="0" smtClean="0">
                <a:solidFill>
                  <a:schemeClr val="accent5">
                    <a:lumMod val="75000"/>
                  </a:schemeClr>
                </a:solidFill>
                <a:latin typeface="Consolas" charset="0"/>
                <a:ea typeface="Consolas" charset="0"/>
                <a:cs typeface="Consolas" charset="0"/>
              </a:rPr>
            </a:br>
            <a:r>
              <a:rPr lang="en-US" sz="1800" dirty="0" smtClean="0">
                <a:solidFill>
                  <a:schemeClr val="accent5">
                    <a:lumMod val="75000"/>
                  </a:schemeClr>
                </a:solidFill>
                <a:latin typeface="Consolas" charset="0"/>
                <a:ea typeface="Consolas" charset="0"/>
                <a:cs typeface="Consolas" charset="0"/>
              </a:rPr>
              <a:t>  // and sets parameters</a:t>
            </a:r>
            <a:endParaRPr lang="en-US" sz="1800" kern="0" dirty="0" smtClean="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5">
                    <a:lumMod val="75000"/>
                  </a:schemeClr>
                </a:solidFill>
                <a:latin typeface="Consolas" charset="0"/>
                <a:ea typeface="Consolas" charset="0"/>
                <a:cs typeface="Consolas" charset="0"/>
              </a:rPr>
              <a:t>  // calls next</a:t>
            </a: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on </a:t>
            </a:r>
            <a:r>
              <a:rPr lang="en-US" sz="1800" kern="0" dirty="0">
                <a:solidFill>
                  <a:schemeClr val="accent5">
                    <a:lumMod val="75000"/>
                  </a:schemeClr>
                </a:solidFill>
                <a:latin typeface="Consolas" charset="0"/>
                <a:ea typeface="Consolas" charset="0"/>
                <a:cs typeface="Consolas" charset="0"/>
              </a:rPr>
              <a:t>its </a:t>
            </a:r>
            <a:r>
              <a:rPr lang="en-US" sz="1800" kern="0" dirty="0" smtClean="0">
                <a:solidFill>
                  <a:schemeClr val="accent5">
                    <a:lumMod val="75000"/>
                  </a:schemeClr>
                </a:solidFill>
                <a:latin typeface="Consolas" charset="0"/>
                <a:ea typeface="Consolas" charset="0"/>
                <a:cs typeface="Consolas" charset="0"/>
              </a:rPr>
              <a:t>inputs</a:t>
            </a:r>
            <a:br>
              <a:rPr lang="en-US" sz="1800" kern="0" dirty="0" smtClean="0">
                <a:solidFill>
                  <a:schemeClr val="accent5">
                    <a:lumMod val="75000"/>
                  </a:schemeClr>
                </a:solidFill>
                <a:latin typeface="Consolas" charset="0"/>
                <a:ea typeface="Consolas" charset="0"/>
                <a:cs typeface="Consolas" charset="0"/>
              </a:rPr>
            </a:br>
            <a:r>
              <a:rPr lang="en-US" sz="1800" kern="0" dirty="0" smtClean="0">
                <a:solidFill>
                  <a:schemeClr val="accent5">
                    <a:lumMod val="75000"/>
                  </a:schemeClr>
                </a:solidFill>
                <a:latin typeface="Consolas" charset="0"/>
                <a:ea typeface="Consolas" charset="0"/>
                <a:cs typeface="Consolas" charset="0"/>
              </a:rPr>
              <a:t>  // processes an input tuple    </a:t>
            </a:r>
            <a:br>
              <a:rPr lang="en-US" sz="1800" kern="0" dirty="0" smtClean="0">
                <a:solidFill>
                  <a:schemeClr val="accent5">
                    <a:lumMod val="75000"/>
                  </a:schemeClr>
                </a:solidFill>
                <a:latin typeface="Consolas" charset="0"/>
                <a:ea typeface="Consolas" charset="0"/>
                <a:cs typeface="Consolas" charset="0"/>
              </a:rPr>
            </a:br>
            <a:r>
              <a:rPr lang="en-US" sz="1800" kern="0" dirty="0" smtClean="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r>
              <a:rPr lang="en-US" sz="1800" kern="0" dirty="0" smtClean="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endParaRPr lang="en-US" sz="1800" kern="0" dirty="0" smtClean="0">
              <a:latin typeface="Consolas" charset="0"/>
              <a:ea typeface="Consolas" charset="0"/>
              <a:cs typeface="Consolas" charset="0"/>
            </a:endParaRPr>
          </a:p>
        </p:txBody>
      </p:sp>
      <p:sp>
        <p:nvSpPr>
          <p:cNvPr id="7" name="Rectangle 3"/>
          <p:cNvSpPr txBox="1">
            <a:spLocks noChangeArrowheads="1"/>
          </p:cNvSpPr>
          <p:nvPr/>
        </p:nvSpPr>
        <p:spPr bwMode="auto">
          <a:xfrm>
            <a:off x="4267200" y="2148840"/>
            <a:ext cx="49530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solidFill>
                  <a:schemeClr val="accent3"/>
                </a:solidFill>
                <a:latin typeface="Consolas" charset="0"/>
                <a:ea typeface="Consolas" charset="0"/>
                <a:cs typeface="Consolas" charset="0"/>
              </a:rPr>
              <a:t>class</a:t>
            </a:r>
            <a:r>
              <a:rPr lang="en-US" sz="1800" kern="0" dirty="0" smtClean="0">
                <a:latin typeface="Consolas" charset="0"/>
                <a:ea typeface="Consolas" charset="0"/>
                <a:cs typeface="Consolas" charset="0"/>
              </a:rPr>
              <a:t> Select </a:t>
            </a:r>
            <a:r>
              <a:rPr lang="en-US" sz="1800" kern="0" dirty="0" smtClean="0">
                <a:solidFill>
                  <a:schemeClr val="accent3"/>
                </a:solidFill>
                <a:latin typeface="Consolas" charset="0"/>
                <a:ea typeface="Consolas" charset="0"/>
                <a:cs typeface="Consolas" charset="0"/>
              </a:rPr>
              <a:t>implements</a:t>
            </a:r>
            <a:r>
              <a:rPr lang="en-US" sz="1800" kern="0" dirty="0" smtClean="0">
                <a:latin typeface="Consolas" charset="0"/>
                <a:ea typeface="Consolas" charset="0"/>
                <a:cs typeface="Consolas" charset="0"/>
              </a:rPr>
              <a:t> Operator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open (Predicate p, </a:t>
            </a:r>
            <a:br>
              <a:rPr lang="en-US" sz="1800" kern="0" dirty="0" smtClean="0">
                <a:latin typeface="Consolas" charset="0"/>
                <a:ea typeface="Consolas" charset="0"/>
                <a:cs typeface="Consolas" charset="0"/>
              </a:rPr>
            </a:br>
            <a:r>
              <a:rPr lang="en-US" sz="1800" kern="0" dirty="0" smtClean="0">
                <a:latin typeface="Consolas" charset="0"/>
                <a:ea typeface="Consolas" charset="0"/>
                <a:cs typeface="Consolas" charset="0"/>
              </a:rPr>
              <a:t>             Operator child)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err="1" smtClean="0">
                <a:latin typeface="Consolas" charset="0"/>
                <a:ea typeface="Consolas" charset="0"/>
                <a:cs typeface="Consolas" charset="0"/>
              </a:rPr>
              <a:t>this.p</a:t>
            </a:r>
            <a:r>
              <a:rPr lang="en-US" sz="1800" kern="0" dirty="0" smtClean="0">
                <a:latin typeface="Consolas" charset="0"/>
                <a:ea typeface="Consolas" charset="0"/>
                <a:cs typeface="Consolas" charset="0"/>
              </a:rPr>
              <a:t> = p; </a:t>
            </a:r>
            <a:r>
              <a:rPr lang="en-US" sz="1800" kern="0" dirty="0" err="1" smtClean="0">
                <a:latin typeface="Consolas" charset="0"/>
                <a:ea typeface="Consolas" charset="0"/>
                <a:cs typeface="Consolas" charset="0"/>
              </a:rPr>
              <a:t>this.child</a:t>
            </a:r>
            <a:r>
              <a:rPr lang="en-US" sz="1800" kern="0" dirty="0" smtClean="0">
                <a:latin typeface="Consolas" charset="0"/>
                <a:ea typeface="Consolas" charset="0"/>
                <a:cs typeface="Consolas" charset="0"/>
              </a:rPr>
              <a:t> = child;</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Tuple</a:t>
            </a:r>
            <a:r>
              <a:rPr lang="en-US" sz="1800" kern="0" dirty="0" smtClean="0">
                <a:latin typeface="Consolas" charset="0"/>
                <a:ea typeface="Consolas" charset="0"/>
                <a:cs typeface="Consolas" charset="0"/>
              </a:rPr>
              <a:t> next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a:t>
            </a:r>
            <a:r>
              <a:rPr lang="en-US" sz="1800" kern="0" dirty="0" err="1" smtClean="0">
                <a:latin typeface="Consolas" charset="0"/>
                <a:ea typeface="Consolas" charset="0"/>
                <a:cs typeface="Consolas" charset="0"/>
              </a:rPr>
              <a:t>boolean</a:t>
            </a:r>
            <a:r>
              <a:rPr lang="en-US" sz="1800" kern="0" dirty="0" smtClean="0">
                <a:latin typeface="Consolas" charset="0"/>
                <a:ea typeface="Consolas" charset="0"/>
                <a:cs typeface="Consolas" charset="0"/>
              </a:rPr>
              <a:t> found = false;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Tuple r = null;</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while</a:t>
            </a:r>
            <a:r>
              <a:rPr lang="en-US" sz="1800" kern="0" dirty="0" smtClean="0">
                <a:latin typeface="Consolas" charset="0"/>
                <a:ea typeface="Consolas" charset="0"/>
                <a:cs typeface="Consolas" charset="0"/>
              </a:rPr>
              <a:t> (!found)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a:latin typeface="Consolas" charset="0"/>
                <a:ea typeface="Consolas" charset="0"/>
                <a:cs typeface="Consolas" charset="0"/>
              </a:rPr>
              <a:t>r</a:t>
            </a:r>
            <a:r>
              <a:rPr lang="en-US" sz="1800" kern="0" dirty="0" smtClean="0">
                <a:latin typeface="Consolas" charset="0"/>
                <a:ea typeface="Consolas" charset="0"/>
                <a:cs typeface="Consolas" charset="0"/>
              </a:rPr>
              <a:t> = </a:t>
            </a:r>
            <a:r>
              <a:rPr lang="en-US" sz="1800" kern="0" dirty="0" err="1" smtClean="0">
                <a:latin typeface="Consolas" charset="0"/>
                <a:ea typeface="Consolas" charset="0"/>
                <a:cs typeface="Consolas" charset="0"/>
              </a:rPr>
              <a:t>child.next</a:t>
            </a:r>
            <a:r>
              <a:rPr lang="en-U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if</a:t>
            </a:r>
            <a:r>
              <a:rPr lang="en-US" sz="1800" kern="0" dirty="0" smtClean="0">
                <a:latin typeface="Consolas" charset="0"/>
                <a:ea typeface="Consolas" charset="0"/>
                <a:cs typeface="Consolas" charset="0"/>
              </a:rPr>
              <a:t> (r == null) </a:t>
            </a:r>
            <a:r>
              <a:rPr lang="en-US" sz="1800" kern="0" dirty="0" smtClean="0">
                <a:solidFill>
                  <a:schemeClr val="accent3"/>
                </a:solidFill>
                <a:latin typeface="Consolas" charset="0"/>
                <a:ea typeface="Consolas" charset="0"/>
                <a:cs typeface="Consolas" charset="0"/>
              </a:rPr>
              <a:t>break;</a:t>
            </a: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found = </a:t>
            </a:r>
            <a:r>
              <a:rPr lang="en-US" sz="1800" kern="0" dirty="0" smtClean="0">
                <a:latin typeface="Consolas" charset="0"/>
                <a:ea typeface="Consolas" charset="0"/>
                <a:cs typeface="Consolas" charset="0"/>
              </a:rPr>
              <a:t>p(r);</a:t>
            </a: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return</a:t>
            </a:r>
            <a:r>
              <a:rPr lang="en-US" sz="1800" kern="0" dirty="0">
                <a:latin typeface="Consolas" charset="0"/>
                <a:ea typeface="Consolas" charset="0"/>
                <a:cs typeface="Consolas" charset="0"/>
              </a:rPr>
              <a:t> r</a:t>
            </a:r>
            <a:r>
              <a:rPr lang="en-U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  }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smtClean="0">
                <a:latin typeface="Consolas" charset="0"/>
                <a:ea typeface="Consolas" charset="0"/>
                <a:cs typeface="Consolas" charset="0"/>
              </a:rPr>
              <a:t> </a:t>
            </a:r>
            <a:r>
              <a:rPr lang="en-US" sz="1800" kern="0" dirty="0" smtClean="0">
                <a:solidFill>
                  <a:schemeClr val="accent3"/>
                </a:solidFill>
                <a:latin typeface="Consolas" charset="0"/>
                <a:ea typeface="Consolas" charset="0"/>
                <a:cs typeface="Consolas" charset="0"/>
              </a:rPr>
              <a:t>void</a:t>
            </a:r>
            <a:r>
              <a:rPr lang="en-US" sz="1800" kern="0" dirty="0" smtClean="0">
                <a:latin typeface="Consolas" charset="0"/>
                <a:ea typeface="Consolas" charset="0"/>
                <a:cs typeface="Consolas" charset="0"/>
              </a:rPr>
              <a:t> close () { </a:t>
            </a:r>
            <a:r>
              <a:rPr lang="en-US" sz="1800" kern="0" dirty="0" err="1" smtClean="0">
                <a:latin typeface="Consolas" charset="0"/>
                <a:ea typeface="Consolas" charset="0"/>
                <a:cs typeface="Consolas" charset="0"/>
              </a:rPr>
              <a:t>child.close</a:t>
            </a:r>
            <a:r>
              <a:rPr lang="en-US" sz="1800" kern="0" dirty="0" smtClean="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endParaRPr lang="en-US" sz="1800" kern="0" dirty="0" smtClean="0">
              <a:latin typeface="Consolas" charset="0"/>
              <a:ea typeface="Consolas" charset="0"/>
              <a:cs typeface="Consolas" charset="0"/>
            </a:endParaRPr>
          </a:p>
        </p:txBody>
      </p:sp>
      <p:sp>
        <p:nvSpPr>
          <p:cNvPr id="9" name="TextBox 8"/>
          <p:cNvSpPr txBox="1"/>
          <p:nvPr/>
        </p:nvSpPr>
        <p:spPr>
          <a:xfrm>
            <a:off x="4458459" y="1611570"/>
            <a:ext cx="4570482" cy="400110"/>
          </a:xfrm>
          <a:prstGeom prst="rect">
            <a:avLst/>
          </a:prstGeom>
          <a:noFill/>
        </p:spPr>
        <p:txBody>
          <a:bodyPr wrap="none" rtlCol="0">
            <a:spAutoFit/>
          </a:bodyPr>
          <a:lstStyle/>
          <a:p>
            <a:pPr>
              <a:buNone/>
            </a:pPr>
            <a:r>
              <a:rPr lang="en-US" sz="2000" dirty="0" smtClean="0">
                <a:solidFill>
                  <a:srgbClr val="0000FF"/>
                </a:solidFill>
                <a:latin typeface="+mn-lt"/>
              </a:rPr>
              <a:t>Example “on the fly” selection operator</a:t>
            </a:r>
          </a:p>
        </p:txBody>
      </p:sp>
    </p:spTree>
    <p:extLst>
      <p:ext uri="{BB962C8B-B14F-4D97-AF65-F5344CB8AC3E}">
        <p14:creationId xmlns:p14="http://schemas.microsoft.com/office/powerpoint/2010/main" val="1104033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457200" y="152718"/>
            <a:ext cx="8359254" cy="1371600"/>
          </a:xfrm>
        </p:spPr>
        <p:txBody>
          <a:bodyPr>
            <a:normAutofit/>
          </a:bodyPr>
          <a:lstStyle/>
          <a:p>
            <a:r>
              <a:rPr lang="en-US" sz="4000" dirty="0" smtClean="0"/>
              <a:t>Iterator Interface</a:t>
            </a:r>
            <a:endParaRPr lang="en-US" sz="4000" dirty="0"/>
          </a:p>
        </p:txBody>
      </p:sp>
      <p:sp>
        <p:nvSpPr>
          <p:cNvPr id="7" name="Rectangle 3"/>
          <p:cNvSpPr txBox="1">
            <a:spLocks noChangeArrowheads="1"/>
          </p:cNvSpPr>
          <p:nvPr/>
        </p:nvSpPr>
        <p:spPr bwMode="auto">
          <a:xfrm>
            <a:off x="4632960" y="2148840"/>
            <a:ext cx="451104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smtClean="0">
                <a:latin typeface="Consolas" charset="0"/>
                <a:ea typeface="Consolas" charset="0"/>
                <a:cs typeface="Consolas" charset="0"/>
              </a:rPr>
              <a:t>Operator q = parse(“SELECT </a:t>
            </a:r>
            <a:r>
              <a:rPr lang="is-I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q = optimize(q);</a:t>
            </a:r>
          </a:p>
          <a:p>
            <a:pPr marL="0" marR="0" lvl="0" indent="0" defTabSz="914400" eaLnBrk="1" fontAlgn="auto" latinLnBrk="0" hangingPunct="1">
              <a:lnSpc>
                <a:spcPct val="100000"/>
              </a:lnSpc>
              <a:spcBef>
                <a:spcPts val="0"/>
              </a:spcBef>
              <a:spcAft>
                <a:spcPts val="0"/>
              </a:spcAft>
              <a:buClrTx/>
              <a:buSzTx/>
              <a:buFontTx/>
              <a:buNone/>
              <a:tabLst/>
              <a:defRPr/>
            </a:pPr>
            <a:endParaRPr lang="is-IS" sz="1800" kern="0" dirty="0" smtClean="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q.open();</a:t>
            </a:r>
            <a:endParaRPr lang="is-I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solidFill>
                  <a:schemeClr val="accent3"/>
                </a:solidFill>
                <a:latin typeface="Consolas" charset="0"/>
                <a:ea typeface="Consolas" charset="0"/>
                <a:cs typeface="Consolas" charset="0"/>
              </a:rPr>
              <a:t>while</a:t>
            </a:r>
            <a:r>
              <a:rPr lang="is-IS" sz="1800" kern="0" dirty="0" smtClean="0">
                <a:latin typeface="Consolas" charset="0"/>
                <a:ea typeface="Consolas" charset="0"/>
                <a:cs typeface="Consolas" charset="0"/>
              </a:rPr>
              <a:t> (true) { </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a:latin typeface="Consolas" charset="0"/>
                <a:ea typeface="Consolas" charset="0"/>
                <a:cs typeface="Consolas" charset="0"/>
              </a:rPr>
              <a:t> </a:t>
            </a:r>
            <a:r>
              <a:rPr lang="is-IS" sz="1800" kern="0" dirty="0" smtClean="0">
                <a:latin typeface="Consolas" charset="0"/>
                <a:ea typeface="Consolas" charset="0"/>
                <a:cs typeface="Consolas" charset="0"/>
              </a:rPr>
              <a:t> Tuple t = q.next();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a:latin typeface="Consolas" charset="0"/>
                <a:ea typeface="Consolas" charset="0"/>
                <a:cs typeface="Consolas" charset="0"/>
              </a:rPr>
              <a:t> </a:t>
            </a:r>
            <a:r>
              <a:rPr lang="is-IS" sz="1800" kern="0" dirty="0" smtClean="0">
                <a:latin typeface="Consolas" charset="0"/>
                <a:ea typeface="Consolas" charset="0"/>
                <a:cs typeface="Consolas" charset="0"/>
              </a:rPr>
              <a:t> </a:t>
            </a:r>
            <a:r>
              <a:rPr lang="is-IS" sz="1800" kern="0" dirty="0" smtClean="0">
                <a:solidFill>
                  <a:schemeClr val="accent3"/>
                </a:solidFill>
                <a:latin typeface="Consolas" charset="0"/>
                <a:ea typeface="Consolas" charset="0"/>
                <a:cs typeface="Consolas" charset="0"/>
              </a:rPr>
              <a:t>if</a:t>
            </a:r>
            <a:r>
              <a:rPr lang="is-IS" sz="1800" kern="0" dirty="0" smtClean="0">
                <a:latin typeface="Consolas" charset="0"/>
                <a:ea typeface="Consolas" charset="0"/>
                <a:cs typeface="Consolas" charset="0"/>
              </a:rPr>
              <a:t> (t == null) </a:t>
            </a:r>
            <a:r>
              <a:rPr lang="is-IS" sz="1800" kern="0" dirty="0" smtClean="0">
                <a:solidFill>
                  <a:schemeClr val="accent3"/>
                </a:solidFill>
                <a:latin typeface="Consolas" charset="0"/>
                <a:ea typeface="Consolas" charset="0"/>
                <a:cs typeface="Consolas" charset="0"/>
              </a:rPr>
              <a:t>break</a:t>
            </a:r>
            <a:r>
              <a:rPr lang="is-I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a:latin typeface="Consolas" charset="0"/>
                <a:ea typeface="Consolas" charset="0"/>
                <a:cs typeface="Consolas" charset="0"/>
              </a:rPr>
              <a:t> </a:t>
            </a:r>
            <a:r>
              <a:rPr lang="is-IS" sz="1800" kern="0" dirty="0" smtClean="0">
                <a:latin typeface="Consolas" charset="0"/>
                <a:ea typeface="Consolas" charset="0"/>
                <a:cs typeface="Consolas" charset="0"/>
              </a:rPr>
              <a:t> </a:t>
            </a:r>
            <a:r>
              <a:rPr lang="is-IS" sz="1800" kern="0" dirty="0" smtClean="0">
                <a:solidFill>
                  <a:schemeClr val="accent3"/>
                </a:solidFill>
                <a:latin typeface="Consolas" charset="0"/>
                <a:ea typeface="Consolas" charset="0"/>
                <a:cs typeface="Consolas" charset="0"/>
              </a:rPr>
              <a:t>else</a:t>
            </a:r>
            <a:r>
              <a:rPr lang="is-IS" sz="1800" kern="0" dirty="0" smtClean="0">
                <a:latin typeface="Consolas" charset="0"/>
                <a:ea typeface="Consolas" charset="0"/>
                <a:cs typeface="Consolas" charset="0"/>
              </a:rPr>
              <a:t> printOnScreen(t);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is-IS" sz="1800" kern="0" dirty="0" smtClean="0">
                <a:latin typeface="Consolas" charset="0"/>
                <a:ea typeface="Consolas" charset="0"/>
                <a:cs typeface="Consolas" charset="0"/>
              </a:rPr>
              <a:t>q.close();</a:t>
            </a:r>
            <a:endParaRPr lang="en-US" sz="1800" kern="0" dirty="0" smtClean="0">
              <a:latin typeface="Consolas" charset="0"/>
              <a:ea typeface="Consolas" charset="0"/>
              <a:cs typeface="Consolas" charset="0"/>
            </a:endParaRPr>
          </a:p>
        </p:txBody>
      </p:sp>
      <p:sp>
        <p:nvSpPr>
          <p:cNvPr id="8" name="TextBox 7"/>
          <p:cNvSpPr txBox="1"/>
          <p:nvPr/>
        </p:nvSpPr>
        <p:spPr>
          <a:xfrm>
            <a:off x="5257800" y="2286000"/>
            <a:ext cx="3095719" cy="461665"/>
          </a:xfrm>
          <a:prstGeom prst="rect">
            <a:avLst/>
          </a:prstGeom>
          <a:noFill/>
        </p:spPr>
        <p:txBody>
          <a:bodyPr wrap="none" rtlCol="0">
            <a:spAutoFit/>
          </a:bodyPr>
          <a:lstStyle/>
          <a:p>
            <a:pPr>
              <a:buNone/>
            </a:pPr>
            <a:r>
              <a:rPr lang="en-US">
                <a:solidFill>
                  <a:srgbClr val="0000FF"/>
                </a:solidFill>
                <a:latin typeface="+mn-lt"/>
              </a:rPr>
              <a:t>Q</a:t>
            </a:r>
            <a:r>
              <a:rPr lang="en-US" smtClean="0">
                <a:solidFill>
                  <a:srgbClr val="0000FF"/>
                </a:solidFill>
                <a:latin typeface="+mn-lt"/>
              </a:rPr>
              <a:t>uery </a:t>
            </a:r>
            <a:r>
              <a:rPr lang="en-US" dirty="0" smtClean="0">
                <a:solidFill>
                  <a:srgbClr val="0000FF"/>
                </a:solidFill>
                <a:latin typeface="+mn-lt"/>
              </a:rPr>
              <a:t>plan execution</a:t>
            </a:r>
          </a:p>
        </p:txBody>
      </p:sp>
      <p:sp>
        <p:nvSpPr>
          <p:cNvPr id="9" name="Rectangle 3"/>
          <p:cNvSpPr txBox="1">
            <a:spLocks noChangeArrowheads="1"/>
          </p:cNvSpPr>
          <p:nvPr/>
        </p:nvSpPr>
        <p:spPr bwMode="auto">
          <a:xfrm>
            <a:off x="175260" y="2148840"/>
            <a:ext cx="41529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Arial"/>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Arial"/>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Arial"/>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Arial"/>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Arial"/>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3"/>
                </a:solidFill>
                <a:latin typeface="Consolas" charset="0"/>
                <a:ea typeface="Consolas" charset="0"/>
                <a:cs typeface="Consolas" charset="0"/>
              </a:rPr>
              <a:t>interface</a:t>
            </a:r>
            <a:r>
              <a:rPr lang="en-US" sz="1800" kern="0" dirty="0">
                <a:solidFill>
                  <a:schemeClr val="accent4">
                    <a:lumMod val="40000"/>
                    <a:lumOff val="60000"/>
                  </a:schemeClr>
                </a:solidFill>
                <a:latin typeface="Consolas" charset="0"/>
                <a:ea typeface="Consolas" charset="0"/>
                <a:cs typeface="Consolas" charset="0"/>
              </a:rPr>
              <a:t> </a:t>
            </a:r>
            <a:r>
              <a:rPr lang="en-US" sz="1800" kern="0" dirty="0">
                <a:latin typeface="Consolas" charset="0"/>
                <a:ea typeface="Consolas" charset="0"/>
                <a:cs typeface="Consolas" charset="0"/>
              </a:rPr>
              <a:t>Operator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a:t>
            </a:r>
            <a:r>
              <a:rPr lang="en-US" sz="1800" dirty="0">
                <a:solidFill>
                  <a:schemeClr val="accent5">
                    <a:lumMod val="75000"/>
                  </a:schemeClr>
                </a:solidFill>
                <a:latin typeface="Consolas" charset="0"/>
                <a:ea typeface="Consolas" charset="0"/>
                <a:cs typeface="Consolas" charset="0"/>
              </a:rPr>
              <a:t>initializes operator state </a:t>
            </a:r>
            <a:br>
              <a:rPr lang="en-US" sz="1800" dirty="0">
                <a:solidFill>
                  <a:schemeClr val="accent5">
                    <a:lumMod val="75000"/>
                  </a:schemeClr>
                </a:solidFill>
                <a:latin typeface="Consolas" charset="0"/>
                <a:ea typeface="Consolas" charset="0"/>
                <a:cs typeface="Consolas" charset="0"/>
              </a:rPr>
            </a:br>
            <a:r>
              <a:rPr lang="en-US" sz="1800" dirty="0">
                <a:solidFill>
                  <a:schemeClr val="accent5">
                    <a:lumMod val="75000"/>
                  </a:schemeClr>
                </a:solidFill>
                <a:latin typeface="Consolas" charset="0"/>
                <a:ea typeface="Consolas" charset="0"/>
                <a:cs typeface="Consolas" charset="0"/>
              </a:rPr>
              <a:t>  // and sets parameters</a:t>
            </a: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open (...);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calls next() on its inputs</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processes an input tuple    </a:t>
            </a:r>
            <a:br>
              <a:rPr lang="en-US" sz="1800" kern="0" dirty="0">
                <a:solidFill>
                  <a:schemeClr val="accent5">
                    <a:lumMod val="75000"/>
                  </a:schemeClr>
                </a:solidFill>
                <a:latin typeface="Consolas" charset="0"/>
                <a:ea typeface="Consolas" charset="0"/>
                <a:cs typeface="Consolas" charset="0"/>
              </a:rPr>
            </a:br>
            <a:r>
              <a:rPr lang="en-US" sz="1800" kern="0" dirty="0">
                <a:solidFill>
                  <a:schemeClr val="accent5">
                    <a:lumMod val="75000"/>
                  </a:schemeClr>
                </a:solidFill>
                <a:latin typeface="Consolas" charset="0"/>
                <a:ea typeface="Consolas" charset="0"/>
                <a:cs typeface="Consolas" charset="0"/>
              </a:rPr>
              <a:t>  // produces output tuple(s)</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returns null when done</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Tuple next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a:t>
            </a:r>
          </a:p>
          <a:p>
            <a:pPr marL="0" marR="0" lvl="0" indent="0" defTabSz="914400" eaLnBrk="1" fontAlgn="auto" latinLnBrk="0" hangingPunct="1">
              <a:lnSpc>
                <a:spcPct val="100000"/>
              </a:lnSpc>
              <a:spcBef>
                <a:spcPts val="0"/>
              </a:spcBef>
              <a:spcAft>
                <a:spcPts val="0"/>
              </a:spcAft>
              <a:buClrTx/>
              <a:buSzTx/>
              <a:buFontTx/>
              <a:buNone/>
              <a:tabLst/>
              <a:defRPr/>
            </a:pPr>
            <a:endParaRPr lang="en-US" sz="1800" kern="0" dirty="0">
              <a:solidFill>
                <a:schemeClr val="accent5">
                  <a:lumMod val="75000"/>
                </a:schemeClr>
              </a:solidFill>
              <a:latin typeface="Consolas" charset="0"/>
              <a:ea typeface="Consolas" charset="0"/>
              <a:cs typeface="Consolas" charset="0"/>
            </a:endParaRP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solidFill>
                  <a:schemeClr val="accent5">
                    <a:lumMod val="75000"/>
                  </a:schemeClr>
                </a:solidFill>
                <a:latin typeface="Consolas" charset="0"/>
                <a:ea typeface="Consolas" charset="0"/>
                <a:cs typeface="Consolas" charset="0"/>
              </a:rPr>
              <a:t>  // cleans up (if any)</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  </a:t>
            </a:r>
            <a:r>
              <a:rPr lang="en-US" sz="1800" kern="0" dirty="0">
                <a:solidFill>
                  <a:schemeClr val="accent3"/>
                </a:solidFill>
                <a:latin typeface="Consolas" charset="0"/>
                <a:ea typeface="Consolas" charset="0"/>
                <a:cs typeface="Consolas" charset="0"/>
              </a:rPr>
              <a:t>void</a:t>
            </a:r>
            <a:r>
              <a:rPr lang="en-US" sz="1800" kern="0" dirty="0">
                <a:latin typeface="Consolas" charset="0"/>
                <a:ea typeface="Consolas" charset="0"/>
                <a:cs typeface="Consolas" charset="0"/>
              </a:rPr>
              <a:t> close ();</a:t>
            </a:r>
          </a:p>
          <a:p>
            <a:pPr marL="0" marR="0" lvl="0" indent="0" defTabSz="914400" eaLnBrk="1" fontAlgn="auto" latinLnBrk="0" hangingPunct="1">
              <a:lnSpc>
                <a:spcPct val="100000"/>
              </a:lnSpc>
              <a:spcBef>
                <a:spcPts val="0"/>
              </a:spcBef>
              <a:spcAft>
                <a:spcPts val="0"/>
              </a:spcAft>
              <a:buClrTx/>
              <a:buSzTx/>
              <a:buFontTx/>
              <a:buNone/>
              <a:tabLst/>
              <a:defRPr/>
            </a:pPr>
            <a:r>
              <a:rPr lang="en-US" sz="1800" kern="0" dirty="0">
                <a:latin typeface="Consolas" charset="0"/>
                <a:ea typeface="Consolas" charset="0"/>
                <a:cs typeface="Consolas" charset="0"/>
              </a:rPr>
              <a:t>}</a:t>
            </a:r>
          </a:p>
        </p:txBody>
      </p:sp>
    </p:spTree>
    <p:extLst>
      <p:ext uri="{BB962C8B-B14F-4D97-AF65-F5344CB8AC3E}">
        <p14:creationId xmlns:p14="http://schemas.microsoft.com/office/powerpoint/2010/main" val="1248710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TextBox 29"/>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3103544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6" name="TextBox 25"/>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0416043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7" name="TextBox 26"/>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20947098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6" name="TextBox 25"/>
          <p:cNvSpPr txBox="1"/>
          <p:nvPr/>
        </p:nvSpPr>
        <p:spPr>
          <a:xfrm>
            <a:off x="4800600" y="36576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8" name="TextBox 27"/>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56155477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6" name="TextBox 25"/>
          <p:cNvSpPr txBox="1"/>
          <p:nvPr/>
        </p:nvSpPr>
        <p:spPr>
          <a:xfrm>
            <a:off x="4800600" y="36576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7" name="TextBox 26"/>
          <p:cNvSpPr txBox="1"/>
          <p:nvPr/>
        </p:nvSpPr>
        <p:spPr>
          <a:xfrm>
            <a:off x="1981200" y="49530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TextBox 29"/>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7882219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a:xfrm>
            <a:off x="685800" y="76200"/>
            <a:ext cx="7772400" cy="1143000"/>
          </a:xfrm>
        </p:spPr>
        <p:txBody>
          <a:bodyPr/>
          <a:lstStyle/>
          <a:p>
            <a:r>
              <a:rPr lang="en-US" dirty="0" smtClean="0"/>
              <a:t>Pipelining</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File </a:t>
            </a:r>
            <a:r>
              <a:rPr lang="en-US" dirty="0">
                <a:solidFill>
                  <a:srgbClr val="0000FF"/>
                </a:solidFill>
                <a:latin typeface="Arial"/>
                <a:cs typeface="Arial"/>
              </a:rPr>
              <a:t>scan</a:t>
            </a:r>
            <a:r>
              <a:rPr lang="en-US" dirty="0">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5" name="TextBox 24"/>
          <p:cNvSpPr txBox="1"/>
          <p:nvPr/>
        </p:nvSpPr>
        <p:spPr>
          <a:xfrm>
            <a:off x="4800600" y="25908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6" name="TextBox 25"/>
          <p:cNvSpPr txBox="1"/>
          <p:nvPr/>
        </p:nvSpPr>
        <p:spPr>
          <a:xfrm>
            <a:off x="4800600" y="36576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7" name="TextBox 26"/>
          <p:cNvSpPr txBox="1"/>
          <p:nvPr/>
        </p:nvSpPr>
        <p:spPr>
          <a:xfrm>
            <a:off x="1981200" y="4953000"/>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8" name="TextBox 27"/>
          <p:cNvSpPr txBox="1"/>
          <p:nvPr/>
        </p:nvSpPr>
        <p:spPr>
          <a:xfrm>
            <a:off x="6172200" y="4948535"/>
            <a:ext cx="1074333" cy="461665"/>
          </a:xfrm>
          <a:prstGeom prst="rect">
            <a:avLst/>
          </a:prstGeom>
          <a:noFill/>
        </p:spPr>
        <p:txBody>
          <a:bodyPr wrap="none" rtlCol="0">
            <a:spAutoFit/>
          </a:bodyPr>
          <a:lstStyle/>
          <a:p>
            <a:pPr>
              <a:buNone/>
            </a:pPr>
            <a:r>
              <a:rPr lang="en-US" dirty="0">
                <a:solidFill>
                  <a:srgbClr val="FF0000"/>
                </a:solidFill>
                <a:latin typeface="Arial"/>
                <a:cs typeface="Arial"/>
              </a:rPr>
              <a:t>o</a:t>
            </a:r>
            <a:r>
              <a:rPr lang="en-US" dirty="0" smtClean="0">
                <a:solidFill>
                  <a:srgbClr val="FF0000"/>
                </a:solidFill>
                <a:latin typeface="Arial"/>
                <a:cs typeface="Arial"/>
              </a:rPr>
              <a:t>pen()</a:t>
            </a:r>
            <a:endParaRPr lang="en-US" dirty="0">
              <a:solidFill>
                <a:srgbClr val="FF0000"/>
              </a:solidFill>
              <a:latin typeface="Arial"/>
              <a:cs typeface="Arial"/>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TextBox 29"/>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7360333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1120914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10597487" cy="1371600"/>
          </a:xfrm>
        </p:spPr>
        <p:txBody>
          <a:bodyPr/>
          <a:lstStyle/>
          <a:p>
            <a:r>
              <a:rPr lang="en-US" dirty="0" smtClean="0"/>
              <a:t>Today</a:t>
            </a:r>
            <a:endParaRPr lang="en-US" dirty="0"/>
          </a:p>
        </p:txBody>
      </p:sp>
      <p:sp>
        <p:nvSpPr>
          <p:cNvPr id="3" name="Content Placeholder 2"/>
          <p:cNvSpPr>
            <a:spLocks noGrp="1"/>
          </p:cNvSpPr>
          <p:nvPr>
            <p:ph idx="1"/>
          </p:nvPr>
        </p:nvSpPr>
        <p:spPr/>
        <p:txBody>
          <a:bodyPr>
            <a:normAutofit/>
          </a:bodyPr>
          <a:lstStyle/>
          <a:p>
            <a:pPr marL="342900" indent="-342900">
              <a:buFont typeface="Arial" charset="0"/>
              <a:buChar char="•"/>
            </a:pPr>
            <a:r>
              <a:rPr lang="en-US" sz="2800" dirty="0" smtClean="0"/>
              <a:t>Back to RDBMS</a:t>
            </a:r>
          </a:p>
          <a:p>
            <a:pPr marL="800100" lvl="1" indent="-342900">
              <a:buFont typeface="Arial" charset="0"/>
              <a:buChar char="•"/>
            </a:pPr>
            <a:r>
              <a:rPr lang="en-US" sz="2800" dirty="0" smtClean="0"/>
              <a:t>”Query plans” and DBMS planning</a:t>
            </a:r>
          </a:p>
          <a:p>
            <a:pPr marL="800100" lvl="1" indent="-342900">
              <a:buFont typeface="Arial" charset="0"/>
              <a:buChar char="•"/>
            </a:pPr>
            <a:r>
              <a:rPr lang="en-US" sz="2800" dirty="0" smtClean="0"/>
              <a:t>Management between SQL and execution</a:t>
            </a:r>
          </a:p>
          <a:p>
            <a:pPr marL="800100" lvl="1" indent="-342900">
              <a:buFont typeface="Arial" charset="0"/>
              <a:buChar char="•"/>
            </a:pPr>
            <a:r>
              <a:rPr lang="en-US" sz="2800" dirty="0" smtClean="0"/>
              <a:t>Optimization techniques</a:t>
            </a:r>
          </a:p>
          <a:p>
            <a:pPr marL="800100" lvl="1" indent="-342900">
              <a:buFont typeface="Arial" charset="0"/>
              <a:buChar char="•"/>
            </a:pPr>
            <a:r>
              <a:rPr lang="en-US" sz="2800" dirty="0" smtClean="0"/>
              <a:t>Indexing and data arrangement</a:t>
            </a:r>
          </a:p>
          <a:p>
            <a:pPr marL="800100" lvl="1" indent="-342900">
              <a:buFont typeface="Arial" charset="0"/>
              <a:buChar char="•"/>
            </a:pPr>
            <a:endParaRPr lang="en-US" sz="2800" dirty="0" smtClean="0"/>
          </a:p>
          <a:p>
            <a:pPr marL="342900" indent="-342900">
              <a:buFont typeface="Arial" charset="0"/>
              <a:buChar char="•"/>
            </a:pPr>
            <a:endParaRPr lang="en-US" sz="2800" dirty="0" smtClean="0"/>
          </a:p>
        </p:txBody>
      </p:sp>
    </p:spTree>
    <p:extLst>
      <p:ext uri="{BB962C8B-B14F-4D97-AF65-F5344CB8AC3E}">
        <p14:creationId xmlns:p14="http://schemas.microsoft.com/office/powerpoint/2010/main" val="620171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7" name="TextBox 26"/>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20231528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8" name="TextBox 27"/>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4309685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7" name="TextBox 26"/>
          <p:cNvSpPr txBox="1"/>
          <p:nvPr/>
        </p:nvSpPr>
        <p:spPr>
          <a:xfrm>
            <a:off x="19812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75345462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7" name="TextBox 26"/>
          <p:cNvSpPr txBox="1"/>
          <p:nvPr/>
        </p:nvSpPr>
        <p:spPr>
          <a:xfrm>
            <a:off x="19812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9" name="TextBox 28"/>
          <p:cNvSpPr txBox="1"/>
          <p:nvPr/>
        </p:nvSpPr>
        <p:spPr>
          <a:xfrm>
            <a:off x="63246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12362272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203222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Nested loop</a:t>
            </a:r>
            <a:r>
              <a:rPr lang="en-US">
                <a:latin typeface="Arial"/>
                <a:cs typeface="Arial"/>
              </a:rPr>
              <a:t>)</a:t>
            </a: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2" name="TextBox 1"/>
          <p:cNvSpPr txBox="1"/>
          <p:nvPr/>
        </p:nvSpPr>
        <p:spPr>
          <a:xfrm>
            <a:off x="4648200" y="1447800"/>
            <a:ext cx="971390" cy="461665"/>
          </a:xfrm>
          <a:prstGeom prst="rect">
            <a:avLst/>
          </a:prstGeom>
          <a:noFill/>
        </p:spPr>
        <p:txBody>
          <a:bodyPr wrap="none" rtlCol="0">
            <a:spAutoFit/>
          </a:bodyPr>
          <a:lstStyle/>
          <a:p>
            <a:pPr>
              <a:buNone/>
            </a:pPr>
            <a:r>
              <a:rPr lang="en-US" smtClean="0">
                <a:solidFill>
                  <a:srgbClr val="FF0000"/>
                </a:solidFill>
                <a:latin typeface="Arial"/>
                <a:cs typeface="Arial"/>
              </a:rPr>
              <a:t>next(</a:t>
            </a:r>
            <a:r>
              <a:rPr lang="en-US" dirty="0" smtClean="0">
                <a:solidFill>
                  <a:srgbClr val="FF0000"/>
                </a:solidFill>
                <a:latin typeface="Arial"/>
                <a:cs typeface="Arial"/>
              </a:rPr>
              <a:t>)</a:t>
            </a:r>
            <a:endParaRPr lang="en-US" dirty="0">
              <a:solidFill>
                <a:srgbClr val="FF0000"/>
              </a:solidFill>
              <a:latin typeface="Arial"/>
              <a:cs typeface="Arial"/>
            </a:endParaRPr>
          </a:p>
        </p:txBody>
      </p:sp>
      <p:sp>
        <p:nvSpPr>
          <p:cNvPr id="25" name="TextBox 24"/>
          <p:cNvSpPr txBox="1"/>
          <p:nvPr/>
        </p:nvSpPr>
        <p:spPr>
          <a:xfrm>
            <a:off x="4800600" y="2667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6" name="TextBox 25"/>
          <p:cNvSpPr txBox="1"/>
          <p:nvPr/>
        </p:nvSpPr>
        <p:spPr>
          <a:xfrm>
            <a:off x="4800600" y="36576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7" name="TextBox 26"/>
          <p:cNvSpPr txBox="1"/>
          <p:nvPr/>
        </p:nvSpPr>
        <p:spPr>
          <a:xfrm>
            <a:off x="19812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8" name="TextBox 27"/>
          <p:cNvSpPr txBox="1"/>
          <p:nvPr/>
        </p:nvSpPr>
        <p:spPr>
          <a:xfrm>
            <a:off x="5791200" y="4572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29" name="TextBox 28"/>
          <p:cNvSpPr txBox="1"/>
          <p:nvPr/>
        </p:nvSpPr>
        <p:spPr>
          <a:xfrm>
            <a:off x="6324600" y="4953000"/>
            <a:ext cx="971390" cy="461665"/>
          </a:xfrm>
          <a:prstGeom prst="rect">
            <a:avLst/>
          </a:prstGeom>
          <a:noFill/>
        </p:spPr>
        <p:txBody>
          <a:bodyPr wrap="none" rtlCol="0">
            <a:spAutoFit/>
          </a:bodyPr>
          <a:lstStyle/>
          <a:p>
            <a:pPr>
              <a:buNone/>
            </a:pPr>
            <a:r>
              <a:rPr lang="en-US" dirty="0" smtClean="0">
                <a:solidFill>
                  <a:srgbClr val="FF0000"/>
                </a:solidFill>
                <a:latin typeface="Arial"/>
                <a:cs typeface="Arial"/>
              </a:rPr>
              <a:t>next()</a:t>
            </a:r>
            <a:endParaRPr lang="en-US" dirty="0">
              <a:solidFill>
                <a:srgbClr val="FF0000"/>
              </a:solidFill>
              <a:latin typeface="Arial"/>
              <a:cs typeface="Arial"/>
            </a:endParaRP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TextBox 31"/>
          <p:cNvSpPr txBox="1"/>
          <p:nvPr/>
        </p:nvSpPr>
        <p:spPr>
          <a:xfrm>
            <a:off x="6324600" y="1295400"/>
            <a:ext cx="2737912"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800" dirty="0" smtClean="0">
                <a:latin typeface="+mn-lt"/>
              </a:rPr>
              <a:t>Discuss: open/next/close</a:t>
            </a:r>
            <a:br>
              <a:rPr lang="en-US" sz="1800" dirty="0" smtClean="0">
                <a:latin typeface="+mn-lt"/>
              </a:rPr>
            </a:br>
            <a:r>
              <a:rPr lang="en-US" sz="1800" dirty="0" smtClean="0">
                <a:latin typeface="+mn-lt"/>
              </a:rPr>
              <a:t>for nested loop join</a:t>
            </a:r>
          </a:p>
        </p:txBody>
      </p:sp>
    </p:spTree>
    <p:extLst>
      <p:ext uri="{BB962C8B-B14F-4D97-AF65-F5344CB8AC3E}">
        <p14:creationId xmlns:p14="http://schemas.microsoft.com/office/powerpoint/2010/main" val="5095608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758264"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Hash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Oval Callout 31"/>
          <p:cNvSpPr/>
          <p:nvPr/>
        </p:nvSpPr>
        <p:spPr bwMode="auto">
          <a:xfrm>
            <a:off x="0" y="4800600"/>
            <a:ext cx="1583129" cy="1038701"/>
          </a:xfrm>
          <a:prstGeom prst="wedgeEllipseCallout">
            <a:avLst>
              <a:gd name="adj1" fmla="val 65506"/>
              <a:gd name="adj2" fmla="val 26702"/>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Tuples from</a:t>
            </a:r>
            <a:br>
              <a:rPr lang="en-US" sz="1400" dirty="0" smtClean="0">
                <a:solidFill>
                  <a:schemeClr val="dk1"/>
                </a:solidFill>
                <a:latin typeface="+mn-lt"/>
              </a:rPr>
            </a:br>
            <a:r>
              <a:rPr lang="en-US" sz="1400" dirty="0" smtClean="0">
                <a:solidFill>
                  <a:schemeClr val="dk1"/>
                </a:solidFill>
                <a:latin typeface="+mn-lt"/>
              </a:rPr>
              <a:t>here are</a:t>
            </a:r>
            <a:br>
              <a:rPr lang="en-US" sz="1400" dirty="0" smtClean="0">
                <a:solidFill>
                  <a:schemeClr val="dk1"/>
                </a:solidFill>
                <a:latin typeface="+mn-lt"/>
              </a:rPr>
            </a:br>
            <a:r>
              <a:rPr lang="en-US" sz="1400" dirty="0" smtClean="0">
                <a:solidFill>
                  <a:schemeClr val="dk1"/>
                </a:solidFill>
                <a:latin typeface="+mn-lt"/>
              </a:rPr>
              <a:t>pipelined</a:t>
            </a:r>
            <a:endParaRPr lang="en-US" sz="1400" dirty="0">
              <a:solidFill>
                <a:schemeClr val="dk1"/>
              </a:solidFill>
              <a:latin typeface="+mn-lt"/>
            </a:endParaRPr>
          </a:p>
        </p:txBody>
      </p:sp>
    </p:spTree>
    <p:extLst>
      <p:ext uri="{BB962C8B-B14F-4D97-AF65-F5344CB8AC3E}">
        <p14:creationId xmlns:p14="http://schemas.microsoft.com/office/powerpoint/2010/main" val="6786499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Pipelining</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758264"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Hash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Oval Callout 31"/>
          <p:cNvSpPr/>
          <p:nvPr/>
        </p:nvSpPr>
        <p:spPr bwMode="auto">
          <a:xfrm>
            <a:off x="0" y="4800600"/>
            <a:ext cx="1583129" cy="1038701"/>
          </a:xfrm>
          <a:prstGeom prst="wedgeEllipseCallout">
            <a:avLst>
              <a:gd name="adj1" fmla="val 65506"/>
              <a:gd name="adj2" fmla="val 26702"/>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Tuples from</a:t>
            </a:r>
            <a:br>
              <a:rPr lang="en-US" sz="1400" dirty="0" smtClean="0">
                <a:solidFill>
                  <a:schemeClr val="dk1"/>
                </a:solidFill>
                <a:latin typeface="+mn-lt"/>
              </a:rPr>
            </a:br>
            <a:r>
              <a:rPr lang="en-US" sz="1400" dirty="0" smtClean="0">
                <a:solidFill>
                  <a:schemeClr val="dk1"/>
                </a:solidFill>
                <a:latin typeface="+mn-lt"/>
              </a:rPr>
              <a:t>here are</a:t>
            </a:r>
            <a:br>
              <a:rPr lang="en-US" sz="1400" dirty="0" smtClean="0">
                <a:solidFill>
                  <a:schemeClr val="dk1"/>
                </a:solidFill>
                <a:latin typeface="+mn-lt"/>
              </a:rPr>
            </a:br>
            <a:r>
              <a:rPr lang="en-US" sz="1400" dirty="0" smtClean="0">
                <a:solidFill>
                  <a:schemeClr val="dk1"/>
                </a:solidFill>
                <a:latin typeface="+mn-lt"/>
              </a:rPr>
              <a:t>pipelined</a:t>
            </a:r>
            <a:endParaRPr lang="en-US" sz="1400" dirty="0">
              <a:solidFill>
                <a:schemeClr val="dk1"/>
              </a:solidFill>
              <a:latin typeface="+mn-lt"/>
            </a:endParaRPr>
          </a:p>
        </p:txBody>
      </p:sp>
      <p:sp>
        <p:nvSpPr>
          <p:cNvPr id="33" name="Oval Callout 32"/>
          <p:cNvSpPr/>
          <p:nvPr/>
        </p:nvSpPr>
        <p:spPr bwMode="auto">
          <a:xfrm>
            <a:off x="7086600" y="3657600"/>
            <a:ext cx="1583129" cy="1038701"/>
          </a:xfrm>
          <a:prstGeom prst="wedgeEllipseCallout">
            <a:avLst>
              <a:gd name="adj1" fmla="val -71250"/>
              <a:gd name="adj2" fmla="val 19336"/>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Tuples from</a:t>
            </a:r>
            <a:br>
              <a:rPr lang="en-US" sz="1400" dirty="0" smtClean="0">
                <a:solidFill>
                  <a:schemeClr val="dk1"/>
                </a:solidFill>
                <a:latin typeface="+mn-lt"/>
              </a:rPr>
            </a:br>
            <a:r>
              <a:rPr lang="en-US" sz="1400" dirty="0" smtClean="0">
                <a:solidFill>
                  <a:schemeClr val="dk1"/>
                </a:solidFill>
                <a:latin typeface="+mn-lt"/>
              </a:rPr>
              <a:t>here are</a:t>
            </a:r>
            <a:br>
              <a:rPr lang="en-US" sz="1400" dirty="0" smtClean="0">
                <a:solidFill>
                  <a:schemeClr val="dk1"/>
                </a:solidFill>
                <a:latin typeface="+mn-lt"/>
              </a:rPr>
            </a:br>
            <a:r>
              <a:rPr lang="en-US" sz="1400" dirty="0" smtClean="0">
                <a:solidFill>
                  <a:schemeClr val="dk1"/>
                </a:solidFill>
                <a:latin typeface="+mn-lt"/>
              </a:rPr>
              <a:t>“blocked”</a:t>
            </a:r>
            <a:endParaRPr lang="en-US" sz="1400" dirty="0">
              <a:solidFill>
                <a:schemeClr val="dk1"/>
              </a:solidFill>
              <a:latin typeface="+mn-lt"/>
            </a:endParaRPr>
          </a:p>
        </p:txBody>
      </p:sp>
      <p:sp>
        <p:nvSpPr>
          <p:cNvPr id="2" name="Minus 1"/>
          <p:cNvSpPr/>
          <p:nvPr/>
        </p:nvSpPr>
        <p:spPr bwMode="auto">
          <a:xfrm>
            <a:off x="5334000" y="4648200"/>
            <a:ext cx="914400" cy="914400"/>
          </a:xfrm>
          <a:prstGeom prst="mathMinus">
            <a:avLst>
              <a:gd name="adj1" fmla="val 6786"/>
            </a:avLst>
          </a:prstGeom>
          <a:solidFill>
            <a:srgbClr val="C0C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14219180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a:t>Blocked Execution</a:t>
            </a:r>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912152"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Merge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Tree>
    <p:extLst>
      <p:ext uri="{BB962C8B-B14F-4D97-AF65-F5344CB8AC3E}">
        <p14:creationId xmlns:p14="http://schemas.microsoft.com/office/powerpoint/2010/main" val="17104458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
          <p:cNvSpPr>
            <a:spLocks noGrp="1" noChangeArrowheads="1"/>
          </p:cNvSpPr>
          <p:nvPr>
            <p:ph type="title"/>
          </p:nvPr>
        </p:nvSpPr>
        <p:spPr>
          <a:xfrm>
            <a:off x="685800" y="76200"/>
            <a:ext cx="7772400" cy="1143000"/>
          </a:xfrm>
        </p:spPr>
        <p:txBody>
          <a:bodyPr/>
          <a:lstStyle/>
          <a:p>
            <a:r>
              <a:rPr lang="en-US" dirty="0" smtClean="0"/>
              <a:t>Blocked Execution</a:t>
            </a:r>
            <a:endParaRPr lang="en-US" dirty="0"/>
          </a:p>
        </p:txBody>
      </p:sp>
      <p:sp>
        <p:nvSpPr>
          <p:cNvPr id="559107" name="Text Box 3"/>
          <p:cNvSpPr txBox="1">
            <a:spLocks noChangeArrowheads="1"/>
          </p:cNvSpPr>
          <p:nvPr/>
        </p:nvSpPr>
        <p:spPr bwMode="auto">
          <a:xfrm>
            <a:off x="2041525" y="5408613"/>
            <a:ext cx="1467770" cy="461665"/>
          </a:xfrm>
          <a:prstGeom prst="rect">
            <a:avLst/>
          </a:prstGeom>
          <a:noFill/>
          <a:ln w="9525">
            <a:noFill/>
            <a:miter lim="800000"/>
            <a:headEnd/>
            <a:tailEnd/>
          </a:ln>
        </p:spPr>
        <p:txBody>
          <a:bodyPr wrap="none">
            <a:prstTxWarp prst="textNoShape">
              <a:avLst/>
            </a:prstTxWarp>
            <a:spAutoFit/>
          </a:bodyPr>
          <a:lstStyle/>
          <a:p>
            <a:pPr>
              <a:buNone/>
            </a:pPr>
            <a:r>
              <a:rPr lang="en-US" dirty="0">
                <a:latin typeface="Arial"/>
                <a:cs typeface="Arial"/>
              </a:rPr>
              <a:t>Suppliers</a:t>
            </a:r>
          </a:p>
        </p:txBody>
      </p:sp>
      <p:sp>
        <p:nvSpPr>
          <p:cNvPr id="559108" name="Text Box 4"/>
          <p:cNvSpPr txBox="1">
            <a:spLocks noChangeArrowheads="1"/>
          </p:cNvSpPr>
          <p:nvPr/>
        </p:nvSpPr>
        <p:spPr bwMode="auto">
          <a:xfrm>
            <a:off x="5675313" y="5410200"/>
            <a:ext cx="136527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Supplies</a:t>
            </a:r>
          </a:p>
        </p:txBody>
      </p:sp>
      <p:grpSp>
        <p:nvGrpSpPr>
          <p:cNvPr id="559109" name="Group 5"/>
          <p:cNvGrpSpPr>
            <a:grpSpLocks/>
          </p:cNvGrpSpPr>
          <p:nvPr/>
        </p:nvGrpSpPr>
        <p:grpSpPr bwMode="auto">
          <a:xfrm>
            <a:off x="4267200" y="4191000"/>
            <a:ext cx="762000" cy="228600"/>
            <a:chOff x="480" y="4080"/>
            <a:chExt cx="96" cy="48"/>
          </a:xfrm>
        </p:grpSpPr>
        <p:sp>
          <p:nvSpPr>
            <p:cNvPr id="559110" name="Line 6"/>
            <p:cNvSpPr>
              <a:spLocks noChangeShapeType="1"/>
            </p:cNvSpPr>
            <p:nvPr/>
          </p:nvSpPr>
          <p:spPr bwMode="auto">
            <a:xfrm>
              <a:off x="480"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1" name="Line 7"/>
            <p:cNvSpPr>
              <a:spLocks noChangeShapeType="1"/>
            </p:cNvSpPr>
            <p:nvPr/>
          </p:nvSpPr>
          <p:spPr bwMode="auto">
            <a:xfrm>
              <a:off x="576" y="4080"/>
              <a:ext cx="0"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2" name="Line 8"/>
            <p:cNvSpPr>
              <a:spLocks noChangeShapeType="1"/>
            </p:cNvSpPr>
            <p:nvPr/>
          </p:nvSpPr>
          <p:spPr bwMode="auto">
            <a:xfrm>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3" name="Line 9"/>
            <p:cNvSpPr>
              <a:spLocks noChangeShapeType="1"/>
            </p:cNvSpPr>
            <p:nvPr/>
          </p:nvSpPr>
          <p:spPr bwMode="auto">
            <a:xfrm flipH="1">
              <a:off x="480" y="4080"/>
              <a:ext cx="96" cy="48"/>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grpSp>
      <p:sp>
        <p:nvSpPr>
          <p:cNvPr id="559114" name="Text Box 10"/>
          <p:cNvSpPr txBox="1">
            <a:spLocks noChangeArrowheads="1"/>
          </p:cNvSpPr>
          <p:nvPr/>
        </p:nvSpPr>
        <p:spPr bwMode="auto">
          <a:xfrm>
            <a:off x="4005263" y="4267200"/>
            <a:ext cx="1080143" cy="338554"/>
          </a:xfrm>
          <a:prstGeom prst="rect">
            <a:avLst/>
          </a:prstGeom>
          <a:noFill/>
          <a:ln w="9525">
            <a:noFill/>
            <a:miter lim="800000"/>
            <a:headEnd/>
            <a:tailEnd/>
          </a:ln>
        </p:spPr>
        <p:txBody>
          <a:bodyPr wrap="none">
            <a:prstTxWarp prst="textNoShape">
              <a:avLst/>
            </a:prstTxWarp>
            <a:spAutoFit/>
          </a:bodyPr>
          <a:lstStyle/>
          <a:p>
            <a:pPr>
              <a:buNone/>
            </a:pPr>
            <a:r>
              <a:rPr lang="en-US" baseline="-25000">
                <a:latin typeface="Arial"/>
                <a:cs typeface="Arial"/>
              </a:rPr>
              <a:t>sno = sno</a:t>
            </a:r>
          </a:p>
        </p:txBody>
      </p:sp>
      <p:sp>
        <p:nvSpPr>
          <p:cNvPr id="559115" name="Line 11"/>
          <p:cNvSpPr>
            <a:spLocks noChangeShapeType="1"/>
          </p:cNvSpPr>
          <p:nvPr/>
        </p:nvSpPr>
        <p:spPr bwMode="auto">
          <a:xfrm flipV="1">
            <a:off x="2803525" y="4800600"/>
            <a:ext cx="121920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6" name="Line 12"/>
          <p:cNvSpPr>
            <a:spLocks noChangeShapeType="1"/>
          </p:cNvSpPr>
          <p:nvPr/>
        </p:nvSpPr>
        <p:spPr bwMode="auto">
          <a:xfrm>
            <a:off x="5165725" y="4724400"/>
            <a:ext cx="1219200" cy="7620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7" name="Line 13"/>
          <p:cNvSpPr>
            <a:spLocks noChangeShapeType="1"/>
          </p:cNvSpPr>
          <p:nvPr/>
        </p:nvSpPr>
        <p:spPr bwMode="auto">
          <a:xfrm>
            <a:off x="4632325" y="3429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18" name="Text Box 14"/>
          <p:cNvSpPr txBox="1">
            <a:spLocks noChangeArrowheads="1"/>
          </p:cNvSpPr>
          <p:nvPr/>
        </p:nvSpPr>
        <p:spPr bwMode="auto">
          <a:xfrm>
            <a:off x="2346325" y="2895600"/>
            <a:ext cx="4357411"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559119" name="Text Box 15"/>
          <p:cNvSpPr txBox="1">
            <a:spLocks noChangeArrowheads="1"/>
          </p:cNvSpPr>
          <p:nvPr/>
        </p:nvSpPr>
        <p:spPr bwMode="auto">
          <a:xfrm>
            <a:off x="4049713" y="1676400"/>
            <a:ext cx="1046380" cy="461665"/>
          </a:xfrm>
          <a:prstGeom prst="rect">
            <a:avLst/>
          </a:prstGeom>
          <a:noFill/>
          <a:ln w="9525">
            <a:noFill/>
            <a:miter lim="800000"/>
            <a:headEnd/>
            <a:tailEnd/>
          </a:ln>
        </p:spPr>
        <p:txBody>
          <a:bodyPr wrap="none">
            <a:prstTxWarp prst="textNoShape">
              <a:avLst/>
            </a:prstTxWarp>
            <a:spAutoFit/>
          </a:body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559120" name="Line 16"/>
          <p:cNvSpPr>
            <a:spLocks noChangeShapeType="1"/>
          </p:cNvSpPr>
          <p:nvPr/>
        </p:nvSpPr>
        <p:spPr bwMode="auto">
          <a:xfrm>
            <a:off x="4659313" y="2286000"/>
            <a:ext cx="0" cy="685800"/>
          </a:xfrm>
          <a:prstGeom prst="line">
            <a:avLst/>
          </a:prstGeom>
          <a:noFill/>
          <a:ln w="9525">
            <a:solidFill>
              <a:schemeClr val="tx1"/>
            </a:solidFill>
            <a:round/>
            <a:headEnd/>
            <a:tailEnd/>
          </a:ln>
        </p:spPr>
        <p:txBody>
          <a:bodyPr wrap="none" anchor="ctr">
            <a:prstTxWarp prst="textNoShape">
              <a:avLst/>
            </a:prstTxWarp>
          </a:bodyPr>
          <a:lstStyle/>
          <a:p>
            <a:pPr>
              <a:buNone/>
            </a:pPr>
            <a:endParaRPr lang="en-US">
              <a:latin typeface="Arial"/>
              <a:cs typeface="Arial"/>
            </a:endParaRPr>
          </a:p>
        </p:txBody>
      </p:sp>
      <p:sp>
        <p:nvSpPr>
          <p:cNvPr id="559121" name="Text Box 17"/>
          <p:cNvSpPr txBox="1">
            <a:spLocks noChangeArrowheads="1"/>
          </p:cNvSpPr>
          <p:nvPr/>
        </p:nvSpPr>
        <p:spPr bwMode="auto">
          <a:xfrm>
            <a:off x="1965325" y="5805488"/>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2" name="Text Box 18"/>
          <p:cNvSpPr txBox="1">
            <a:spLocks noChangeArrowheads="1"/>
          </p:cNvSpPr>
          <p:nvPr/>
        </p:nvSpPr>
        <p:spPr bwMode="auto">
          <a:xfrm>
            <a:off x="5622925" y="5791200"/>
            <a:ext cx="1621207"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File scan</a:t>
            </a:r>
            <a:r>
              <a:rPr lang="en-US">
                <a:latin typeface="Arial"/>
                <a:cs typeface="Arial"/>
              </a:rPr>
              <a:t>)</a:t>
            </a:r>
          </a:p>
        </p:txBody>
      </p:sp>
      <p:sp>
        <p:nvSpPr>
          <p:cNvPr id="559123" name="Text Box 19"/>
          <p:cNvSpPr txBox="1">
            <a:spLocks noChangeArrowheads="1"/>
          </p:cNvSpPr>
          <p:nvPr/>
        </p:nvSpPr>
        <p:spPr bwMode="auto">
          <a:xfrm>
            <a:off x="381000" y="4038600"/>
            <a:ext cx="1912152" cy="461665"/>
          </a:xfrm>
          <a:prstGeom prst="rect">
            <a:avLst/>
          </a:prstGeom>
          <a:noFill/>
          <a:ln w="9525">
            <a:noFill/>
            <a:miter lim="800000"/>
            <a:headEnd/>
            <a:tailEnd/>
          </a:ln>
        </p:spPr>
        <p:txBody>
          <a:bodyPr wrap="none">
            <a:prstTxWarp prst="textNoShape">
              <a:avLst/>
            </a:prstTxWarp>
            <a:spAutoFit/>
          </a:bodyPr>
          <a:lstStyle/>
          <a:p>
            <a:pPr>
              <a:buNone/>
            </a:pPr>
            <a:r>
              <a:rPr lang="en-US" dirty="0" smtClean="0">
                <a:latin typeface="Arial"/>
                <a:cs typeface="Arial"/>
              </a:rPr>
              <a:t>(</a:t>
            </a:r>
            <a:r>
              <a:rPr lang="en-US" dirty="0" smtClean="0">
                <a:solidFill>
                  <a:srgbClr val="0000FF"/>
                </a:solidFill>
                <a:latin typeface="Arial"/>
                <a:cs typeface="Arial"/>
              </a:rPr>
              <a:t>Merge Join</a:t>
            </a:r>
            <a:r>
              <a:rPr lang="en-US" dirty="0" smtClean="0">
                <a:latin typeface="Arial"/>
                <a:cs typeface="Arial"/>
              </a:rPr>
              <a:t>)</a:t>
            </a:r>
            <a:endParaRPr lang="en-US" dirty="0">
              <a:latin typeface="Arial"/>
              <a:cs typeface="Arial"/>
            </a:endParaRPr>
          </a:p>
        </p:txBody>
      </p:sp>
      <p:sp>
        <p:nvSpPr>
          <p:cNvPr id="559124" name="Text Box 20"/>
          <p:cNvSpPr txBox="1">
            <a:spLocks noChangeArrowheads="1"/>
          </p:cNvSpPr>
          <p:nvPr/>
        </p:nvSpPr>
        <p:spPr bwMode="auto">
          <a:xfrm>
            <a:off x="385763" y="28956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559125" name="Text Box 21"/>
          <p:cNvSpPr txBox="1">
            <a:spLocks noChangeArrowheads="1"/>
          </p:cNvSpPr>
          <p:nvPr/>
        </p:nvSpPr>
        <p:spPr bwMode="auto">
          <a:xfrm>
            <a:off x="381000" y="1676400"/>
            <a:ext cx="1706868" cy="461665"/>
          </a:xfrm>
          <a:prstGeom prst="rect">
            <a:avLst/>
          </a:prstGeom>
          <a:noFill/>
          <a:ln w="9525">
            <a:noFill/>
            <a:miter lim="800000"/>
            <a:headEnd/>
            <a:tailEnd/>
          </a:ln>
        </p:spPr>
        <p:txBody>
          <a:bodyPr wrap="none">
            <a:prstTxWarp prst="textNoShape">
              <a:avLst/>
            </a:prstTxWarp>
            <a:spAutoFit/>
          </a:bodyPr>
          <a:lstStyle/>
          <a:p>
            <a:pPr>
              <a:buNone/>
            </a:pPr>
            <a:r>
              <a:rPr lang="en-US">
                <a:latin typeface="Arial"/>
                <a:cs typeface="Arial"/>
              </a:rPr>
              <a:t>(</a:t>
            </a:r>
            <a:r>
              <a:rPr lang="en-US">
                <a:solidFill>
                  <a:srgbClr val="0000FF"/>
                </a:solidFill>
                <a:latin typeface="Arial"/>
                <a:cs typeface="Arial"/>
              </a:rPr>
              <a:t>On the fly</a:t>
            </a:r>
            <a:r>
              <a:rPr lang="en-US">
                <a:latin typeface="Arial"/>
                <a:cs typeface="Arial"/>
              </a:rPr>
              <a:t>)</a:t>
            </a:r>
          </a:p>
        </p:txBody>
      </p:sp>
      <p:sp>
        <p:nvSpPr>
          <p:cNvPr id="30" name="TextBox 29"/>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2" name="Oval Callout 31"/>
          <p:cNvSpPr/>
          <p:nvPr/>
        </p:nvSpPr>
        <p:spPr bwMode="auto">
          <a:xfrm>
            <a:off x="212646" y="4800600"/>
            <a:ext cx="1157839" cy="432792"/>
          </a:xfrm>
          <a:prstGeom prst="wedgeEllipseCallout">
            <a:avLst>
              <a:gd name="adj1" fmla="val 65506"/>
              <a:gd name="adj2" fmla="val 26702"/>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Blocked</a:t>
            </a:r>
            <a:endParaRPr lang="en-US" sz="1400" dirty="0">
              <a:solidFill>
                <a:schemeClr val="dk1"/>
              </a:solidFill>
              <a:latin typeface="+mn-lt"/>
            </a:endParaRPr>
          </a:p>
        </p:txBody>
      </p:sp>
      <p:sp>
        <p:nvSpPr>
          <p:cNvPr id="33" name="Oval Callout 32"/>
          <p:cNvSpPr/>
          <p:nvPr/>
        </p:nvSpPr>
        <p:spPr bwMode="auto">
          <a:xfrm>
            <a:off x="6781800" y="4800600"/>
            <a:ext cx="1157839" cy="432792"/>
          </a:xfrm>
          <a:prstGeom prst="wedgeEllipseCallout">
            <a:avLst>
              <a:gd name="adj1" fmla="val -71250"/>
              <a:gd name="adj2" fmla="val 19336"/>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buNone/>
            </a:pPr>
            <a:r>
              <a:rPr lang="en-US" sz="1400" dirty="0" smtClean="0">
                <a:solidFill>
                  <a:schemeClr val="dk1"/>
                </a:solidFill>
                <a:latin typeface="+mn-lt"/>
              </a:rPr>
              <a:t>Blocked</a:t>
            </a:r>
            <a:endParaRPr lang="en-US" sz="1400" dirty="0">
              <a:solidFill>
                <a:schemeClr val="dk1"/>
              </a:solidFill>
              <a:latin typeface="+mn-lt"/>
            </a:endParaRPr>
          </a:p>
        </p:txBody>
      </p:sp>
      <p:sp>
        <p:nvSpPr>
          <p:cNvPr id="29" name="Minus 28"/>
          <p:cNvSpPr/>
          <p:nvPr/>
        </p:nvSpPr>
        <p:spPr bwMode="auto">
          <a:xfrm>
            <a:off x="5334000" y="4648200"/>
            <a:ext cx="914400" cy="914400"/>
          </a:xfrm>
          <a:prstGeom prst="mathMinus">
            <a:avLst>
              <a:gd name="adj1" fmla="val 6786"/>
            </a:avLst>
          </a:prstGeom>
          <a:solidFill>
            <a:srgbClr val="C0C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
        <p:nvSpPr>
          <p:cNvPr id="34" name="Minus 33"/>
          <p:cNvSpPr/>
          <p:nvPr/>
        </p:nvSpPr>
        <p:spPr bwMode="auto">
          <a:xfrm>
            <a:off x="3048000" y="4648200"/>
            <a:ext cx="914400" cy="914400"/>
          </a:xfrm>
          <a:prstGeom prst="mathMinus">
            <a:avLst>
              <a:gd name="adj1" fmla="val 6786"/>
            </a:avLst>
          </a:prstGeom>
          <a:solidFill>
            <a:srgbClr val="C0C0C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1081865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r>
              <a:rPr lang="en-US"/>
              <a:t>Pipelined Execution</a:t>
            </a:r>
          </a:p>
        </p:txBody>
      </p:sp>
      <p:sp>
        <p:nvSpPr>
          <p:cNvPr id="576515" name="Rectangle 3"/>
          <p:cNvSpPr>
            <a:spLocks noGrp="1" noChangeArrowheads="1"/>
          </p:cNvSpPr>
          <p:nvPr>
            <p:ph idx="1"/>
          </p:nvPr>
        </p:nvSpPr>
        <p:spPr>
          <a:xfrm>
            <a:off x="304800" y="1981200"/>
            <a:ext cx="8305800" cy="4114800"/>
          </a:xfrm>
        </p:spPr>
        <p:txBody>
          <a:bodyPr/>
          <a:lstStyle/>
          <a:p>
            <a:r>
              <a:rPr lang="en-US" sz="2800" dirty="0" smtClean="0">
                <a:solidFill>
                  <a:srgbClr val="0000FF"/>
                </a:solidFill>
              </a:rPr>
              <a:t>Tuples generated by an operator are immediately sent to the parent</a:t>
            </a:r>
            <a:endParaRPr lang="en-US" sz="2800" dirty="0" smtClean="0"/>
          </a:p>
          <a:p>
            <a:r>
              <a:rPr lang="en-US" sz="2800" dirty="0" smtClean="0"/>
              <a:t>Benefits:</a:t>
            </a:r>
            <a:endParaRPr lang="en-US" sz="2800" dirty="0"/>
          </a:p>
          <a:p>
            <a:pPr lvl="1"/>
            <a:r>
              <a:rPr lang="en-US" sz="2400" dirty="0"/>
              <a:t>No operator synchronization </a:t>
            </a:r>
            <a:r>
              <a:rPr lang="en-US" sz="2400" dirty="0" smtClean="0"/>
              <a:t>issues</a:t>
            </a:r>
          </a:p>
          <a:p>
            <a:pPr lvl="1"/>
            <a:r>
              <a:rPr lang="en-US" sz="2400" dirty="0"/>
              <a:t>No need to buffer tuples between </a:t>
            </a:r>
            <a:r>
              <a:rPr lang="en-US" sz="2400" dirty="0" smtClean="0"/>
              <a:t>operators</a:t>
            </a:r>
            <a:endParaRPr lang="en-US" sz="2400" dirty="0"/>
          </a:p>
          <a:p>
            <a:pPr lvl="1"/>
            <a:r>
              <a:rPr lang="en-US" sz="2400" dirty="0"/>
              <a:t>Saves cost of writing intermediate data to disk</a:t>
            </a:r>
          </a:p>
          <a:p>
            <a:pPr lvl="1"/>
            <a:r>
              <a:rPr lang="en-US" sz="2400" dirty="0"/>
              <a:t>Saves cost of reading intermediate data from </a:t>
            </a:r>
            <a:r>
              <a:rPr lang="en-US" sz="2400" dirty="0" smtClean="0"/>
              <a:t>disk</a:t>
            </a:r>
          </a:p>
          <a:p>
            <a:r>
              <a:rPr lang="en-US" sz="2800" dirty="0" smtClean="0"/>
              <a:t>This </a:t>
            </a:r>
            <a:r>
              <a:rPr lang="en-US" sz="2800" dirty="0"/>
              <a:t>approach is used whenever </a:t>
            </a:r>
            <a:r>
              <a:rPr lang="en-US" sz="2800" dirty="0" smtClean="0"/>
              <a:t>possible</a:t>
            </a:r>
          </a:p>
        </p:txBody>
      </p:sp>
    </p:spTree>
    <p:extLst>
      <p:ext uri="{BB962C8B-B14F-4D97-AF65-F5344CB8AC3E}">
        <p14:creationId xmlns:p14="http://schemas.microsoft.com/office/powerpoint/2010/main" val="1014411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2"/>
          <p:cNvSpPr>
            <a:spLocks noGrp="1" noChangeArrowheads="1"/>
          </p:cNvSpPr>
          <p:nvPr>
            <p:ph type="title"/>
          </p:nvPr>
        </p:nvSpPr>
        <p:spPr>
          <a:xfrm>
            <a:off x="381000" y="381000"/>
            <a:ext cx="8077200" cy="1143000"/>
          </a:xfrm>
        </p:spPr>
        <p:txBody>
          <a:bodyPr>
            <a:normAutofit/>
          </a:bodyPr>
          <a:lstStyle/>
          <a:p>
            <a:r>
              <a:rPr lang="en-US" dirty="0"/>
              <a:t>Query Evaluation </a:t>
            </a:r>
            <a:r>
              <a:rPr lang="en-US" dirty="0" smtClean="0"/>
              <a:t>Steps</a:t>
            </a:r>
            <a:endParaRPr lang="en-US" dirty="0"/>
          </a:p>
        </p:txBody>
      </p:sp>
      <p:sp>
        <p:nvSpPr>
          <p:cNvPr id="400387" name="AutoShape 3"/>
          <p:cNvSpPr>
            <a:spLocks noChangeArrowheads="1"/>
          </p:cNvSpPr>
          <p:nvPr/>
        </p:nvSpPr>
        <p:spPr bwMode="auto">
          <a:xfrm>
            <a:off x="2811377" y="2208411"/>
            <a:ext cx="3364085"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dirty="0">
                <a:latin typeface="Arial"/>
                <a:cs typeface="Arial"/>
              </a:rPr>
              <a:t>Parse &amp; Rewrite Query</a:t>
            </a:r>
          </a:p>
        </p:txBody>
      </p:sp>
      <p:sp>
        <p:nvSpPr>
          <p:cNvPr id="400388" name="AutoShape 4"/>
          <p:cNvSpPr>
            <a:spLocks noChangeArrowheads="1"/>
          </p:cNvSpPr>
          <p:nvPr/>
        </p:nvSpPr>
        <p:spPr bwMode="auto">
          <a:xfrm>
            <a:off x="3064371" y="3065661"/>
            <a:ext cx="2829522"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a:latin typeface="Arial"/>
                <a:cs typeface="Arial"/>
              </a:rPr>
              <a:t>Select Logical Plan</a:t>
            </a:r>
          </a:p>
        </p:txBody>
      </p:sp>
      <p:sp>
        <p:nvSpPr>
          <p:cNvPr id="400389" name="AutoShape 5"/>
          <p:cNvSpPr>
            <a:spLocks noChangeArrowheads="1"/>
          </p:cNvSpPr>
          <p:nvPr/>
        </p:nvSpPr>
        <p:spPr bwMode="auto">
          <a:xfrm>
            <a:off x="2978978" y="3922911"/>
            <a:ext cx="3001893"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a:latin typeface="Arial"/>
                <a:cs typeface="Arial"/>
              </a:rPr>
              <a:t>Select Physical Plan</a:t>
            </a:r>
          </a:p>
        </p:txBody>
      </p:sp>
      <p:sp>
        <p:nvSpPr>
          <p:cNvPr id="400390" name="AutoShape 6"/>
          <p:cNvSpPr>
            <a:spLocks noChangeArrowheads="1"/>
          </p:cNvSpPr>
          <p:nvPr/>
        </p:nvSpPr>
        <p:spPr bwMode="auto">
          <a:xfrm>
            <a:off x="3151163" y="4875411"/>
            <a:ext cx="2655938" cy="510778"/>
          </a:xfrm>
          <a:prstGeom prst="roundRect">
            <a:avLst>
              <a:gd name="adj" fmla="val 16667"/>
            </a:avLst>
          </a:prstGeom>
          <a:ln>
            <a:headEnd/>
            <a:tailEnd/>
          </a:ln>
        </p:spPr>
        <p:style>
          <a:lnRef idx="1">
            <a:schemeClr val="dk1"/>
          </a:lnRef>
          <a:fillRef idx="2">
            <a:schemeClr val="dk1"/>
          </a:fillRef>
          <a:effectRef idx="1">
            <a:schemeClr val="dk1"/>
          </a:effectRef>
          <a:fontRef idx="minor">
            <a:schemeClr val="dk1"/>
          </a:fontRef>
        </p:style>
        <p:txBody>
          <a:bodyPr wrap="none" anchor="ctr">
            <a:prstTxWarp prst="textNoShape">
              <a:avLst/>
            </a:prstTxWarp>
            <a:spAutoFit/>
          </a:bodyPr>
          <a:lstStyle/>
          <a:p>
            <a:pPr algn="ctr" eaLnBrk="1" hangingPunct="1">
              <a:buNone/>
            </a:pPr>
            <a:r>
              <a:rPr lang="en-US" sz="2400" b="1" dirty="0">
                <a:latin typeface="Arial"/>
                <a:cs typeface="Arial"/>
              </a:rPr>
              <a:t>Query Execution</a:t>
            </a:r>
          </a:p>
        </p:txBody>
      </p:sp>
      <p:sp>
        <p:nvSpPr>
          <p:cNvPr id="400391" name="AutoShape 7"/>
          <p:cNvSpPr>
            <a:spLocks noChangeArrowheads="1"/>
          </p:cNvSpPr>
          <p:nvPr/>
        </p:nvSpPr>
        <p:spPr bwMode="auto">
          <a:xfrm>
            <a:off x="3581400" y="5685235"/>
            <a:ext cx="1828800" cy="992981"/>
          </a:xfrm>
          <a:prstGeom prst="can">
            <a:avLst>
              <a:gd name="adj" fmla="val 35940"/>
            </a:avLst>
          </a:prstGeom>
          <a:ln>
            <a:headEnd/>
            <a:tailEnd/>
          </a:ln>
        </p:spPr>
        <p:style>
          <a:lnRef idx="1">
            <a:schemeClr val="dk1"/>
          </a:lnRef>
          <a:fillRef idx="2">
            <a:schemeClr val="dk1"/>
          </a:fillRef>
          <a:effectRef idx="1">
            <a:schemeClr val="dk1"/>
          </a:effectRef>
          <a:fontRef idx="minor">
            <a:schemeClr val="dk1"/>
          </a:fontRef>
        </p:style>
        <p:txBody>
          <a:bodyPr anchor="ctr">
            <a:prstTxWarp prst="textNoShape">
              <a:avLst/>
            </a:prstTxWarp>
            <a:spAutoFit/>
          </a:bodyPr>
          <a:lstStyle/>
          <a:p>
            <a:pPr algn="ctr">
              <a:buNone/>
            </a:pPr>
            <a:r>
              <a:rPr lang="en-US" sz="2400">
                <a:latin typeface="Arial"/>
                <a:cs typeface="Arial"/>
              </a:rPr>
              <a:t>Disk</a:t>
            </a:r>
          </a:p>
        </p:txBody>
      </p:sp>
      <p:cxnSp>
        <p:nvCxnSpPr>
          <p:cNvPr id="400392" name="AutoShape 8"/>
          <p:cNvCxnSpPr>
            <a:cxnSpLocks noChangeShapeType="1"/>
            <a:stCxn id="400387" idx="2"/>
            <a:endCxn id="400388" idx="0"/>
          </p:cNvCxnSpPr>
          <p:nvPr/>
        </p:nvCxnSpPr>
        <p:spPr bwMode="auto">
          <a:xfrm flipH="1">
            <a:off x="4479132" y="2719189"/>
            <a:ext cx="14288" cy="346472"/>
          </a:xfrm>
          <a:prstGeom prst="straightConnector1">
            <a:avLst/>
          </a:prstGeom>
          <a:noFill/>
          <a:ln w="9525">
            <a:solidFill>
              <a:schemeClr val="tx1"/>
            </a:solidFill>
            <a:round/>
            <a:headEnd/>
            <a:tailEnd type="triangle" w="med" len="med"/>
          </a:ln>
          <a:effectLst/>
        </p:spPr>
      </p:cxnSp>
      <p:cxnSp>
        <p:nvCxnSpPr>
          <p:cNvPr id="400393" name="AutoShape 9"/>
          <p:cNvCxnSpPr>
            <a:cxnSpLocks noChangeShapeType="1"/>
            <a:stCxn id="400388" idx="2"/>
            <a:endCxn id="400389" idx="0"/>
          </p:cNvCxnSpPr>
          <p:nvPr/>
        </p:nvCxnSpPr>
        <p:spPr bwMode="auto">
          <a:xfrm>
            <a:off x="4479132" y="3576439"/>
            <a:ext cx="793" cy="346472"/>
          </a:xfrm>
          <a:prstGeom prst="straightConnector1">
            <a:avLst/>
          </a:prstGeom>
          <a:noFill/>
          <a:ln w="9525">
            <a:solidFill>
              <a:schemeClr val="tx1"/>
            </a:solidFill>
            <a:round/>
            <a:headEnd/>
            <a:tailEnd type="triangle" w="med" len="med"/>
          </a:ln>
          <a:effectLst/>
        </p:spPr>
      </p:cxnSp>
      <p:cxnSp>
        <p:nvCxnSpPr>
          <p:cNvPr id="400394" name="AutoShape 10"/>
          <p:cNvCxnSpPr>
            <a:cxnSpLocks noChangeShapeType="1"/>
            <a:stCxn id="400389" idx="2"/>
            <a:endCxn id="400390" idx="0"/>
          </p:cNvCxnSpPr>
          <p:nvPr/>
        </p:nvCxnSpPr>
        <p:spPr bwMode="auto">
          <a:xfrm flipH="1">
            <a:off x="4479132" y="4433689"/>
            <a:ext cx="793" cy="441722"/>
          </a:xfrm>
          <a:prstGeom prst="straightConnector1">
            <a:avLst/>
          </a:prstGeom>
          <a:noFill/>
          <a:ln w="9525">
            <a:solidFill>
              <a:schemeClr val="tx1"/>
            </a:solidFill>
            <a:round/>
            <a:headEnd/>
            <a:tailEnd type="triangle" w="med" len="med"/>
          </a:ln>
          <a:effectLst/>
        </p:spPr>
      </p:cxnSp>
      <p:cxnSp>
        <p:nvCxnSpPr>
          <p:cNvPr id="400395" name="AutoShape 11"/>
          <p:cNvCxnSpPr>
            <a:cxnSpLocks noChangeShapeType="1"/>
            <a:stCxn id="400390" idx="2"/>
            <a:endCxn id="400391" idx="1"/>
          </p:cNvCxnSpPr>
          <p:nvPr/>
        </p:nvCxnSpPr>
        <p:spPr bwMode="auto">
          <a:xfrm>
            <a:off x="4479132" y="5386189"/>
            <a:ext cx="16668" cy="299046"/>
          </a:xfrm>
          <a:prstGeom prst="straightConnector1">
            <a:avLst/>
          </a:prstGeom>
          <a:noFill/>
          <a:ln w="9525">
            <a:solidFill>
              <a:schemeClr val="tx1"/>
            </a:solidFill>
            <a:round/>
            <a:headEnd/>
            <a:tailEnd type="triangle" w="med" len="med"/>
          </a:ln>
          <a:effectLst/>
        </p:spPr>
      </p:cxnSp>
      <p:sp>
        <p:nvSpPr>
          <p:cNvPr id="400396" name="Text Box 12"/>
          <p:cNvSpPr txBox="1">
            <a:spLocks noChangeArrowheads="1"/>
          </p:cNvSpPr>
          <p:nvPr/>
        </p:nvSpPr>
        <p:spPr bwMode="auto">
          <a:xfrm>
            <a:off x="3657600" y="1443038"/>
            <a:ext cx="1644501" cy="461665"/>
          </a:xfrm>
          <a:prstGeom prst="rect">
            <a:avLst/>
          </a:prstGeom>
          <a:noFill/>
          <a:ln w="9525">
            <a:noFill/>
            <a:miter lim="800000"/>
            <a:headEnd/>
            <a:tailEnd/>
          </a:ln>
          <a:effectLst/>
        </p:spPr>
        <p:txBody>
          <a:bodyPr wrap="none">
            <a:prstTxWarp prst="textNoShape">
              <a:avLst/>
            </a:prstTxWarp>
            <a:spAutoFit/>
          </a:bodyPr>
          <a:lstStyle/>
          <a:p>
            <a:pPr eaLnBrk="1" hangingPunct="1">
              <a:buNone/>
            </a:pPr>
            <a:r>
              <a:rPr lang="en-US" sz="2400">
                <a:latin typeface="Arial"/>
                <a:cs typeface="Arial"/>
              </a:rPr>
              <a:t>SQL query</a:t>
            </a:r>
          </a:p>
        </p:txBody>
      </p:sp>
      <p:cxnSp>
        <p:nvCxnSpPr>
          <p:cNvPr id="400397" name="AutoShape 13"/>
          <p:cNvCxnSpPr>
            <a:cxnSpLocks noChangeShapeType="1"/>
            <a:stCxn id="400396" idx="2"/>
            <a:endCxn id="400387" idx="0"/>
          </p:cNvCxnSpPr>
          <p:nvPr/>
        </p:nvCxnSpPr>
        <p:spPr bwMode="auto">
          <a:xfrm>
            <a:off x="4479851" y="1904703"/>
            <a:ext cx="13569" cy="303708"/>
          </a:xfrm>
          <a:prstGeom prst="straightConnector1">
            <a:avLst/>
          </a:prstGeom>
          <a:noFill/>
          <a:ln w="9525">
            <a:solidFill>
              <a:schemeClr val="tx1"/>
            </a:solidFill>
            <a:round/>
            <a:headEnd/>
            <a:tailEnd type="triangle" w="med" len="med"/>
          </a:ln>
          <a:effectLst/>
        </p:spPr>
      </p:cxnSp>
      <p:sp>
        <p:nvSpPr>
          <p:cNvPr id="400398" name="AutoShape 14"/>
          <p:cNvSpPr>
            <a:spLocks/>
          </p:cNvSpPr>
          <p:nvPr/>
        </p:nvSpPr>
        <p:spPr bwMode="auto">
          <a:xfrm>
            <a:off x="2530475" y="2895600"/>
            <a:ext cx="533400" cy="1752599"/>
          </a:xfrm>
          <a:prstGeom prst="leftBrace">
            <a:avLst>
              <a:gd name="adj1" fmla="val 23810"/>
              <a:gd name="adj2" fmla="val 50000"/>
            </a:avLst>
          </a:prstGeom>
          <a:noFill/>
          <a:ln w="9525">
            <a:solidFill>
              <a:schemeClr val="tx1"/>
            </a:solidFill>
            <a:round/>
            <a:headEnd/>
            <a:tailEnd/>
          </a:ln>
          <a:effectLst/>
        </p:spPr>
        <p:txBody>
          <a:bodyPr anchor="ctr">
            <a:prstTxWarp prst="textNoShape">
              <a:avLst/>
            </a:prstTxWarp>
            <a:normAutofit/>
          </a:bodyPr>
          <a:lstStyle/>
          <a:p>
            <a:pPr>
              <a:buNone/>
            </a:pPr>
            <a:endParaRPr lang="en-US" dirty="0">
              <a:latin typeface="Arial"/>
              <a:cs typeface="Arial"/>
            </a:endParaRPr>
          </a:p>
        </p:txBody>
      </p:sp>
      <p:sp>
        <p:nvSpPr>
          <p:cNvPr id="400399" name="Text Box 15"/>
          <p:cNvSpPr txBox="1">
            <a:spLocks noChangeArrowheads="1"/>
          </p:cNvSpPr>
          <p:nvPr/>
        </p:nvSpPr>
        <p:spPr bwMode="auto">
          <a:xfrm>
            <a:off x="838200" y="3236913"/>
            <a:ext cx="1826942" cy="830997"/>
          </a:xfrm>
          <a:prstGeom prst="rect">
            <a:avLst/>
          </a:prstGeom>
          <a:noFill/>
          <a:ln w="9525">
            <a:noFill/>
            <a:miter lim="800000"/>
            <a:headEnd/>
            <a:tailEnd/>
          </a:ln>
          <a:effectLst/>
        </p:spPr>
        <p:txBody>
          <a:bodyPr wrap="none">
            <a:prstTxWarp prst="textNoShape">
              <a:avLst/>
            </a:prstTxWarp>
            <a:spAutoFit/>
          </a:bodyPr>
          <a:lstStyle/>
          <a:p>
            <a:pPr eaLnBrk="1" hangingPunct="1">
              <a:buNone/>
            </a:pPr>
            <a:r>
              <a:rPr lang="en-US" sz="2400" dirty="0">
                <a:latin typeface="Arial"/>
                <a:cs typeface="Arial"/>
              </a:rPr>
              <a:t>Query</a:t>
            </a:r>
            <a:br>
              <a:rPr lang="en-US" sz="2400" dirty="0">
                <a:latin typeface="Arial"/>
                <a:cs typeface="Arial"/>
              </a:rPr>
            </a:br>
            <a:r>
              <a:rPr lang="en-US" sz="2400" dirty="0">
                <a:latin typeface="Arial"/>
                <a:cs typeface="Arial"/>
              </a:rPr>
              <a:t>optimization</a:t>
            </a:r>
          </a:p>
        </p:txBody>
      </p:sp>
      <p:sp>
        <p:nvSpPr>
          <p:cNvPr id="400400" name="AutoShape 16"/>
          <p:cNvSpPr>
            <a:spLocks noChangeArrowheads="1"/>
          </p:cNvSpPr>
          <p:nvPr/>
        </p:nvSpPr>
        <p:spPr bwMode="auto">
          <a:xfrm>
            <a:off x="6873439" y="2727256"/>
            <a:ext cx="2090026" cy="1168539"/>
          </a:xfrm>
          <a:prstGeom prst="wedgeEllipseCallout">
            <a:avLst>
              <a:gd name="adj1" fmla="val -165352"/>
              <a:gd name="adj2" fmla="val 37991"/>
            </a:avLst>
          </a:prstGeom>
          <a:noFill/>
          <a:ln w="9525">
            <a:solidFill>
              <a:schemeClr val="tx1"/>
            </a:solidFill>
            <a:miter lim="800000"/>
            <a:headEnd/>
            <a:tailEnd/>
          </a:ln>
          <a:effectLst/>
        </p:spPr>
        <p:txBody>
          <a:bodyPr wrap="none" anchor="ctr">
            <a:prstTxWarp prst="textNoShape">
              <a:avLst/>
            </a:prstTxWarp>
            <a:spAutoFit/>
          </a:bodyPr>
          <a:lstStyle/>
          <a:p>
            <a:pPr algn="ctr" eaLnBrk="1" hangingPunct="1">
              <a:buNone/>
            </a:pPr>
            <a:r>
              <a:rPr lang="en-US" sz="2400" dirty="0">
                <a:latin typeface="Arial"/>
                <a:cs typeface="Arial"/>
              </a:rPr>
              <a:t>Logical</a:t>
            </a:r>
            <a:br>
              <a:rPr lang="en-US" sz="2400" dirty="0">
                <a:latin typeface="Arial"/>
                <a:cs typeface="Arial"/>
              </a:rPr>
            </a:br>
            <a:r>
              <a:rPr lang="en-US" sz="2400" dirty="0" smtClean="0">
                <a:latin typeface="Arial"/>
                <a:cs typeface="Arial"/>
              </a:rPr>
              <a:t>plan (RA)</a:t>
            </a:r>
            <a:endParaRPr lang="en-US" sz="2400" dirty="0">
              <a:latin typeface="Arial"/>
              <a:cs typeface="Arial"/>
            </a:endParaRPr>
          </a:p>
        </p:txBody>
      </p:sp>
      <p:sp>
        <p:nvSpPr>
          <p:cNvPr id="400401" name="AutoShape 17"/>
          <p:cNvSpPr>
            <a:spLocks noChangeArrowheads="1"/>
          </p:cNvSpPr>
          <p:nvPr/>
        </p:nvSpPr>
        <p:spPr bwMode="auto">
          <a:xfrm>
            <a:off x="6901741" y="4098856"/>
            <a:ext cx="2038180" cy="1168539"/>
          </a:xfrm>
          <a:prstGeom prst="wedgeEllipseCallout">
            <a:avLst>
              <a:gd name="adj1" fmla="val -163773"/>
              <a:gd name="adj2" fmla="val -6005"/>
            </a:avLst>
          </a:prstGeom>
          <a:noFill/>
          <a:ln w="9525">
            <a:solidFill>
              <a:schemeClr val="tx1"/>
            </a:solidFill>
            <a:miter lim="800000"/>
            <a:headEnd/>
            <a:tailEnd/>
          </a:ln>
          <a:effectLst/>
        </p:spPr>
        <p:txBody>
          <a:bodyPr wrap="none" anchor="ctr">
            <a:prstTxWarp prst="textNoShape">
              <a:avLst/>
            </a:prstTxWarp>
            <a:spAutoFit/>
          </a:bodyPr>
          <a:lstStyle/>
          <a:p>
            <a:pPr algn="ctr" eaLnBrk="1" hangingPunct="1">
              <a:buNone/>
            </a:pPr>
            <a:r>
              <a:rPr lang="en-US" sz="2400" b="1" dirty="0">
                <a:solidFill>
                  <a:srgbClr val="FF0000"/>
                </a:solidFill>
                <a:latin typeface="Arial"/>
                <a:cs typeface="Arial"/>
              </a:rPr>
              <a:t>Physical</a:t>
            </a:r>
            <a:br>
              <a:rPr lang="en-US" sz="2400" b="1" dirty="0">
                <a:solidFill>
                  <a:srgbClr val="FF0000"/>
                </a:solidFill>
                <a:latin typeface="Arial"/>
                <a:cs typeface="Arial"/>
              </a:rPr>
            </a:br>
            <a:r>
              <a:rPr lang="en-US" sz="2400" b="1" dirty="0" smtClean="0">
                <a:solidFill>
                  <a:srgbClr val="FF0000"/>
                </a:solidFill>
                <a:latin typeface="Arial"/>
                <a:cs typeface="Arial"/>
              </a:rPr>
              <a:t>plan</a:t>
            </a:r>
            <a:endParaRPr lang="en-US" sz="2400" b="1" dirty="0">
              <a:solidFill>
                <a:srgbClr val="FF0000"/>
              </a:solidFill>
              <a:latin typeface="Arial"/>
              <a:cs typeface="Arial"/>
            </a:endParaRPr>
          </a:p>
        </p:txBody>
      </p:sp>
    </p:spTree>
    <p:extLst>
      <p:ext uri="{BB962C8B-B14F-4D97-AF65-F5344CB8AC3E}">
        <p14:creationId xmlns:p14="http://schemas.microsoft.com/office/powerpoint/2010/main" val="1160782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040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040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0400" grpId="0" animBg="1"/>
      <p:bldP spid="400401"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p:txBody>
          <a:bodyPr/>
          <a:lstStyle/>
          <a:p>
            <a:r>
              <a:rPr lang="en-US" dirty="0" smtClean="0"/>
              <a:t>Query Execution Bottom Line</a:t>
            </a:r>
            <a:endParaRPr lang="en-US" dirty="0"/>
          </a:p>
        </p:txBody>
      </p:sp>
      <p:sp>
        <p:nvSpPr>
          <p:cNvPr id="568323" name="Rectangle 3"/>
          <p:cNvSpPr>
            <a:spLocks noGrp="1" noChangeArrowheads="1"/>
          </p:cNvSpPr>
          <p:nvPr>
            <p:ph idx="1"/>
          </p:nvPr>
        </p:nvSpPr>
        <p:spPr>
          <a:xfrm>
            <a:off x="685800" y="1981200"/>
            <a:ext cx="8458200" cy="4114800"/>
          </a:xfrm>
        </p:spPr>
        <p:txBody>
          <a:bodyPr/>
          <a:lstStyle/>
          <a:p>
            <a:r>
              <a:rPr lang="en-US" dirty="0" smtClean="0"/>
              <a:t>SQL query transformed into </a:t>
            </a:r>
            <a:r>
              <a:rPr lang="en-US" dirty="0" smtClean="0">
                <a:solidFill>
                  <a:srgbClr val="0000FF"/>
                </a:solidFill>
              </a:rPr>
              <a:t>physical plan</a:t>
            </a:r>
            <a:endParaRPr lang="en-US" dirty="0">
              <a:solidFill>
                <a:srgbClr val="0000FF"/>
              </a:solidFill>
            </a:endParaRPr>
          </a:p>
          <a:p>
            <a:pPr lvl="1"/>
            <a:r>
              <a:rPr lang="en-US" b="1" dirty="0" smtClean="0">
                <a:solidFill>
                  <a:srgbClr val="0000FF"/>
                </a:solidFill>
              </a:rPr>
              <a:t>Access </a:t>
            </a:r>
            <a:r>
              <a:rPr lang="en-US" b="1" dirty="0">
                <a:solidFill>
                  <a:srgbClr val="0000FF"/>
                </a:solidFill>
              </a:rPr>
              <a:t>path selection</a:t>
            </a:r>
            <a:r>
              <a:rPr lang="en-US" dirty="0"/>
              <a:t> for each </a:t>
            </a:r>
            <a:r>
              <a:rPr lang="en-US" dirty="0" smtClean="0"/>
              <a:t>relation</a:t>
            </a:r>
          </a:p>
          <a:p>
            <a:pPr lvl="2"/>
            <a:r>
              <a:rPr lang="en-US" dirty="0" smtClean="0"/>
              <a:t>Scan the relation or use an index (next lecture)</a:t>
            </a:r>
            <a:endParaRPr lang="en-US" dirty="0"/>
          </a:p>
          <a:p>
            <a:pPr lvl="1"/>
            <a:r>
              <a:rPr lang="en-US" b="1" dirty="0" smtClean="0">
                <a:solidFill>
                  <a:srgbClr val="0000FF"/>
                </a:solidFill>
              </a:rPr>
              <a:t>Implementation </a:t>
            </a:r>
            <a:r>
              <a:rPr lang="en-US" b="1" dirty="0">
                <a:solidFill>
                  <a:srgbClr val="0000FF"/>
                </a:solidFill>
              </a:rPr>
              <a:t>choice</a:t>
            </a:r>
            <a:r>
              <a:rPr lang="en-US" dirty="0"/>
              <a:t> for each </a:t>
            </a:r>
            <a:r>
              <a:rPr lang="en-US" dirty="0" smtClean="0"/>
              <a:t>operator</a:t>
            </a:r>
          </a:p>
          <a:p>
            <a:pPr lvl="2"/>
            <a:r>
              <a:rPr lang="en-US" dirty="0" smtClean="0"/>
              <a:t>Nested loop join, hash join, etc.</a:t>
            </a:r>
          </a:p>
          <a:p>
            <a:pPr lvl="1"/>
            <a:r>
              <a:rPr lang="en-US" b="1" dirty="0" smtClean="0">
                <a:solidFill>
                  <a:srgbClr val="0000FF"/>
                </a:solidFill>
              </a:rPr>
              <a:t>Scheduling </a:t>
            </a:r>
            <a:r>
              <a:rPr lang="en-US" b="1" dirty="0">
                <a:solidFill>
                  <a:srgbClr val="0000FF"/>
                </a:solidFill>
              </a:rPr>
              <a:t>decisions</a:t>
            </a:r>
            <a:r>
              <a:rPr lang="en-US" dirty="0"/>
              <a:t> for </a:t>
            </a:r>
            <a:r>
              <a:rPr lang="en-US" dirty="0" smtClean="0"/>
              <a:t>operators</a:t>
            </a:r>
          </a:p>
          <a:p>
            <a:pPr lvl="2"/>
            <a:r>
              <a:rPr lang="en-US" dirty="0" smtClean="0"/>
              <a:t>Pipelined execution or intermediate materialization</a:t>
            </a:r>
            <a:endParaRPr lang="en-US" dirty="0"/>
          </a:p>
          <a:p>
            <a:r>
              <a:rPr lang="en-US" dirty="0" smtClean="0"/>
              <a:t>Pipelined execution of physical plan</a:t>
            </a:r>
          </a:p>
          <a:p>
            <a:endParaRPr lang="en-US" dirty="0"/>
          </a:p>
        </p:txBody>
      </p:sp>
    </p:spTree>
    <p:extLst>
      <p:ext uri="{BB962C8B-B14F-4D97-AF65-F5344CB8AC3E}">
        <p14:creationId xmlns:p14="http://schemas.microsoft.com/office/powerpoint/2010/main" val="21249434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Recall: Physical Data Independence</a:t>
            </a:r>
            <a:endParaRPr lang="en-US" sz="4000" dirty="0"/>
          </a:p>
        </p:txBody>
      </p:sp>
      <p:sp>
        <p:nvSpPr>
          <p:cNvPr id="3" name="Content Placeholder 2"/>
          <p:cNvSpPr>
            <a:spLocks noGrp="1"/>
          </p:cNvSpPr>
          <p:nvPr>
            <p:ph idx="1"/>
          </p:nvPr>
        </p:nvSpPr>
        <p:spPr>
          <a:xfrm>
            <a:off x="685800" y="1981200"/>
            <a:ext cx="8153400" cy="4114800"/>
          </a:xfrm>
        </p:spPr>
        <p:txBody>
          <a:bodyPr/>
          <a:lstStyle/>
          <a:p>
            <a:r>
              <a:rPr lang="en-US" sz="2800" dirty="0" smtClean="0"/>
              <a:t>Applications </a:t>
            </a:r>
            <a:r>
              <a:rPr lang="en-US" sz="2800" dirty="0"/>
              <a:t>are insulated </a:t>
            </a:r>
            <a:r>
              <a:rPr lang="en-US" sz="2800" dirty="0" smtClean="0"/>
              <a:t>from </a:t>
            </a:r>
            <a:r>
              <a:rPr lang="en-US" sz="2800" dirty="0"/>
              <a:t>changes in physical storage </a:t>
            </a:r>
            <a:r>
              <a:rPr lang="en-US" sz="2800" dirty="0" smtClean="0"/>
              <a:t>details</a:t>
            </a:r>
          </a:p>
          <a:p>
            <a:pPr lvl="1"/>
            <a:endParaRPr lang="en-US" sz="2400" dirty="0"/>
          </a:p>
          <a:p>
            <a:r>
              <a:rPr lang="en-US" sz="2800" dirty="0" smtClean="0"/>
              <a:t>SQL and relational algebra facilitate physical data independence </a:t>
            </a:r>
          </a:p>
          <a:p>
            <a:pPr lvl="1"/>
            <a:r>
              <a:rPr lang="en-US" sz="2400" dirty="0" smtClean="0"/>
              <a:t>Both languages input and output relations</a:t>
            </a:r>
          </a:p>
          <a:p>
            <a:pPr lvl="1"/>
            <a:r>
              <a:rPr lang="en-US" sz="2400" dirty="0" smtClean="0"/>
              <a:t>Can choose different implementations for operators</a:t>
            </a:r>
          </a:p>
          <a:p>
            <a:pPr lvl="1"/>
            <a:endParaRPr lang="en-US" sz="2400" dirty="0" smtClean="0"/>
          </a:p>
          <a:p>
            <a:endParaRPr lang="en-US" sz="2800" dirty="0"/>
          </a:p>
        </p:txBody>
      </p:sp>
    </p:spTree>
    <p:extLst>
      <p:ext uri="{BB962C8B-B14F-4D97-AF65-F5344CB8AC3E}">
        <p14:creationId xmlns:p14="http://schemas.microsoft.com/office/powerpoint/2010/main" val="18683622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Query Performance</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My database application is too slow… why?</a:t>
            </a:r>
          </a:p>
          <a:p>
            <a:r>
              <a:rPr lang="en-US" dirty="0" smtClean="0"/>
              <a:t>One of the queries is very slow… why?</a:t>
            </a:r>
            <a:endParaRPr lang="is-IS" dirty="0" smtClean="0"/>
          </a:p>
          <a:p>
            <a:endParaRPr lang="en-US" dirty="0"/>
          </a:p>
          <a:p>
            <a:r>
              <a:rPr lang="en-US" dirty="0" smtClean="0"/>
              <a:t>To understand performance, we need to understand:</a:t>
            </a:r>
          </a:p>
          <a:p>
            <a:pPr lvl="1"/>
            <a:r>
              <a:rPr lang="en-US" dirty="0" smtClean="0"/>
              <a:t>How is data organized on disk</a:t>
            </a:r>
          </a:p>
          <a:p>
            <a:pPr lvl="1"/>
            <a:r>
              <a:rPr lang="en-US" dirty="0" smtClean="0"/>
              <a:t>How to estimate query costs</a:t>
            </a:r>
          </a:p>
          <a:p>
            <a:pPr lvl="1"/>
            <a:endParaRPr lang="en-US" dirty="0" smtClean="0"/>
          </a:p>
          <a:p>
            <a:pPr lvl="1"/>
            <a:r>
              <a:rPr lang="en-US" dirty="0" smtClean="0">
                <a:solidFill>
                  <a:srgbClr val="FF0000"/>
                </a:solidFill>
              </a:rPr>
              <a:t>In this course we will focus on </a:t>
            </a:r>
            <a:r>
              <a:rPr lang="en-US" b="1" dirty="0" smtClean="0">
                <a:solidFill>
                  <a:srgbClr val="FF0000"/>
                </a:solidFill>
              </a:rPr>
              <a:t>disk-based </a:t>
            </a:r>
            <a:r>
              <a:rPr lang="en-US" dirty="0" smtClean="0">
                <a:solidFill>
                  <a:srgbClr val="FF0000"/>
                </a:solidFill>
              </a:rPr>
              <a:t>DBMSs</a:t>
            </a:r>
            <a:endParaRPr lang="en-US" dirty="0">
              <a:solidFill>
                <a:srgbClr val="FF0000"/>
              </a:solidFill>
            </a:endParaRPr>
          </a:p>
        </p:txBody>
      </p:sp>
    </p:spTree>
    <p:extLst>
      <p:ext uri="{BB962C8B-B14F-4D97-AF65-F5344CB8AC3E}">
        <p14:creationId xmlns:p14="http://schemas.microsoft.com/office/powerpoint/2010/main" val="16816960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vs Physical Plans</a:t>
            </a:r>
            <a:endParaRPr lang="en-US" dirty="0"/>
          </a:p>
        </p:txBody>
      </p:sp>
      <p:sp>
        <p:nvSpPr>
          <p:cNvPr id="3" name="Content Placeholder 2"/>
          <p:cNvSpPr>
            <a:spLocks noGrp="1"/>
          </p:cNvSpPr>
          <p:nvPr>
            <p:ph idx="1"/>
          </p:nvPr>
        </p:nvSpPr>
        <p:spPr>
          <a:xfrm>
            <a:off x="685800" y="1524000"/>
            <a:ext cx="8153400" cy="4114800"/>
          </a:xfrm>
        </p:spPr>
        <p:txBody>
          <a:bodyPr>
            <a:normAutofit lnSpcReduction="10000"/>
          </a:bodyPr>
          <a:lstStyle/>
          <a:p>
            <a:r>
              <a:rPr lang="en-US" sz="2800" dirty="0" smtClean="0"/>
              <a:t>Logical plans:</a:t>
            </a:r>
          </a:p>
          <a:p>
            <a:pPr lvl="1"/>
            <a:r>
              <a:rPr lang="en-US" sz="2400" dirty="0" smtClean="0"/>
              <a:t>Created by the parser from the input SQL text</a:t>
            </a:r>
          </a:p>
          <a:p>
            <a:pPr lvl="1"/>
            <a:r>
              <a:rPr lang="en-US" sz="2400" dirty="0"/>
              <a:t>Expressed as a relational algebra </a:t>
            </a:r>
            <a:r>
              <a:rPr lang="en-US" sz="2400" dirty="0" smtClean="0"/>
              <a:t>tree</a:t>
            </a:r>
          </a:p>
          <a:p>
            <a:pPr lvl="1"/>
            <a:r>
              <a:rPr lang="en-US" sz="2400" dirty="0" smtClean="0"/>
              <a:t>Each SQL query has many possible logical plans</a:t>
            </a:r>
          </a:p>
          <a:p>
            <a:pPr lvl="1"/>
            <a:endParaRPr lang="en-US" sz="2400" dirty="0"/>
          </a:p>
          <a:p>
            <a:r>
              <a:rPr lang="en-US" sz="2800" dirty="0" smtClean="0"/>
              <a:t>Physical plans:</a:t>
            </a:r>
          </a:p>
          <a:p>
            <a:pPr lvl="1"/>
            <a:r>
              <a:rPr lang="en-US" sz="2400" dirty="0" smtClean="0"/>
              <a:t>Goal is to choose an efficient implementation for each operator in the RA tree</a:t>
            </a:r>
          </a:p>
          <a:p>
            <a:pPr lvl="1"/>
            <a:r>
              <a:rPr lang="en-US" sz="2400" dirty="0" smtClean="0"/>
              <a:t>Each logical plan has many possible physical plans</a:t>
            </a:r>
            <a:endParaRPr lang="en-US" sz="2400" dirty="0">
              <a:solidFill>
                <a:srgbClr val="FF0000"/>
              </a:solidFill>
            </a:endParaRPr>
          </a:p>
        </p:txBody>
      </p:sp>
    </p:spTree>
    <p:extLst>
      <p:ext uri="{BB962C8B-B14F-4D97-AF65-F5344CB8AC3E}">
        <p14:creationId xmlns:p14="http://schemas.microsoft.com/office/powerpoint/2010/main" val="727741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64" name="Title 1"/>
          <p:cNvSpPr>
            <a:spLocks noGrp="1"/>
          </p:cNvSpPr>
          <p:nvPr>
            <p:ph type="title"/>
          </p:nvPr>
        </p:nvSpPr>
        <p:spPr/>
        <p:txBody>
          <a:bodyPr/>
          <a:lstStyle/>
          <a:p>
            <a:r>
              <a:rPr lang="en-US" dirty="0" smtClean="0">
                <a:latin typeface="Arial" charset="0"/>
                <a:ea typeface="ＭＳ Ｐゴシック" charset="0"/>
                <a:cs typeface="ＭＳ Ｐゴシック" charset="0"/>
              </a:rPr>
              <a:t>Review: Relational </a:t>
            </a:r>
            <a:r>
              <a:rPr lang="en-US" dirty="0">
                <a:latin typeface="Arial" charset="0"/>
                <a:ea typeface="ＭＳ Ｐゴシック" charset="0"/>
                <a:cs typeface="ＭＳ Ｐゴシック" charset="0"/>
              </a:rPr>
              <a:t>Algebra</a:t>
            </a:r>
          </a:p>
        </p:txBody>
      </p:sp>
      <p:sp>
        <p:nvSpPr>
          <p:cNvPr id="23554" name="Text Box 3"/>
          <p:cNvSpPr txBox="1">
            <a:spLocks noChangeArrowheads="1"/>
          </p:cNvSpPr>
          <p:nvPr/>
        </p:nvSpPr>
        <p:spPr bwMode="auto">
          <a:xfrm>
            <a:off x="4648200" y="5486400"/>
            <a:ext cx="13049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23555" name="Text Box 4"/>
          <p:cNvSpPr txBox="1">
            <a:spLocks noChangeArrowheads="1"/>
          </p:cNvSpPr>
          <p:nvPr/>
        </p:nvSpPr>
        <p:spPr bwMode="auto">
          <a:xfrm>
            <a:off x="6858000" y="5486400"/>
            <a:ext cx="1117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5"/>
          <p:cNvGrpSpPr>
            <a:grpSpLocks/>
          </p:cNvGrpSpPr>
          <p:nvPr/>
        </p:nvGrpSpPr>
        <p:grpSpPr bwMode="auto">
          <a:xfrm>
            <a:off x="5867400" y="4419600"/>
            <a:ext cx="762000" cy="228600"/>
            <a:chOff x="480" y="4080"/>
            <a:chExt cx="96" cy="48"/>
          </a:xfrm>
        </p:grpSpPr>
        <p:sp>
          <p:nvSpPr>
            <p:cNvPr id="23566" name="Line 6"/>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3567" name="Line 7"/>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3568" name="Line 8"/>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3569" name="Line 9"/>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grpSp>
      <p:sp>
        <p:nvSpPr>
          <p:cNvPr id="23557" name="Text Box 10"/>
          <p:cNvSpPr txBox="1">
            <a:spLocks noChangeArrowheads="1"/>
          </p:cNvSpPr>
          <p:nvPr/>
        </p:nvSpPr>
        <p:spPr bwMode="auto">
          <a:xfrm>
            <a:off x="6667500" y="4273550"/>
            <a:ext cx="942975"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a:latin typeface="Arial" charset="0"/>
                <a:cs typeface="Arial" charset="0"/>
              </a:rPr>
              <a:t>sid = sid</a:t>
            </a:r>
          </a:p>
        </p:txBody>
      </p:sp>
      <p:sp>
        <p:nvSpPr>
          <p:cNvPr id="23558" name="Line 11"/>
          <p:cNvSpPr>
            <a:spLocks noChangeShapeType="1"/>
          </p:cNvSpPr>
          <p:nvPr/>
        </p:nvSpPr>
        <p:spPr bwMode="auto">
          <a:xfrm flipV="1">
            <a:off x="5410200" y="4800600"/>
            <a:ext cx="45720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3559" name="Line 12"/>
          <p:cNvSpPr>
            <a:spLocks noChangeShapeType="1"/>
          </p:cNvSpPr>
          <p:nvPr/>
        </p:nvSpPr>
        <p:spPr bwMode="auto">
          <a:xfrm>
            <a:off x="6705600" y="4800600"/>
            <a:ext cx="53340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3560" name="Line 13"/>
          <p:cNvSpPr>
            <a:spLocks noChangeShapeType="1"/>
          </p:cNvSpPr>
          <p:nvPr/>
        </p:nvSpPr>
        <p:spPr bwMode="auto">
          <a:xfrm>
            <a:off x="6232525" y="36576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3561" name="Text Box 14"/>
          <p:cNvSpPr txBox="1">
            <a:spLocks noChangeArrowheads="1"/>
          </p:cNvSpPr>
          <p:nvPr/>
        </p:nvSpPr>
        <p:spPr bwMode="auto">
          <a:xfrm>
            <a:off x="4724400" y="3124200"/>
            <a:ext cx="443788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t>σ</a:t>
            </a:r>
            <a:r>
              <a:rPr lang="en-US" baseline="-25000" dirty="0" err="1" smtClean="0">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smtClean="0">
                <a:latin typeface="Arial" charset="0"/>
                <a:cs typeface="Arial" charset="0"/>
                <a:sym typeface="Symbol" charset="0"/>
              </a:rPr>
              <a:t>and </a:t>
            </a:r>
            <a:r>
              <a:rPr lang="en-US" altLang="ja-JP" baseline="-25000" dirty="0" err="1" smtClean="0">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smtClean="0">
                <a:latin typeface="Arial" charset="0"/>
                <a:cs typeface="Arial" charset="0"/>
              </a:rPr>
              <a:t>WA’ </a:t>
            </a:r>
            <a:r>
              <a:rPr lang="en-US" altLang="ja-JP" baseline="-25000" dirty="0" smtClean="0">
                <a:latin typeface="Arial" charset="0"/>
                <a:cs typeface="Arial" charset="0"/>
                <a:sym typeface="Symbol" charset="0"/>
              </a:rPr>
              <a:t>and</a:t>
            </a:r>
            <a:r>
              <a:rPr lang="en-US" altLang="ja-JP" dirty="0" smtClean="0">
                <a:latin typeface="Arial" charset="0"/>
                <a:cs typeface="Arial" charset="0"/>
                <a:sym typeface="Symbol" charset="0"/>
              </a:rPr>
              <a:t> </a:t>
            </a:r>
            <a:r>
              <a:rPr lang="en-US" altLang="ja-JP" baseline="-25000" dirty="0" err="1" smtClean="0">
                <a:latin typeface="Arial" charset="0"/>
                <a:cs typeface="Arial" charset="0"/>
              </a:rPr>
              <a:t>pno</a:t>
            </a:r>
            <a:r>
              <a:rPr lang="en-US" altLang="ja-JP" baseline="-25000" dirty="0" smtClean="0">
                <a:latin typeface="Arial" charset="0"/>
                <a:cs typeface="Arial" charset="0"/>
              </a:rPr>
              <a:t>=2</a:t>
            </a:r>
            <a:endParaRPr lang="en-US" baseline="-25000" dirty="0">
              <a:latin typeface="Arial" charset="0"/>
              <a:cs typeface="Arial" charset="0"/>
            </a:endParaRPr>
          </a:p>
        </p:txBody>
      </p:sp>
      <p:sp>
        <p:nvSpPr>
          <p:cNvPr id="23562" name="Text Box 15"/>
          <p:cNvSpPr txBox="1">
            <a:spLocks noChangeArrowheads="1"/>
          </p:cNvSpPr>
          <p:nvPr/>
        </p:nvSpPr>
        <p:spPr bwMode="auto">
          <a:xfrm>
            <a:off x="5649913" y="1905000"/>
            <a:ext cx="101181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smtClean="0">
                <a:latin typeface="Arial" pitchFamily="112" charset="0"/>
                <a:ea typeface="ＭＳ Ｐゴシック" pitchFamily="112" charset="-128"/>
                <a:cs typeface="ＭＳ Ｐゴシック" pitchFamily="112" charset="-128"/>
              </a:rPr>
              <a:t>π</a:t>
            </a:r>
            <a:r>
              <a:rPr lang="en-US" baseline="-25000" dirty="0" err="1" smtClean="0">
                <a:latin typeface="Arial" charset="0"/>
                <a:cs typeface="Arial" charset="0"/>
              </a:rPr>
              <a:t>sname</a:t>
            </a:r>
            <a:endParaRPr lang="en-US" baseline="-25000" dirty="0">
              <a:latin typeface="Arial" charset="0"/>
              <a:cs typeface="Arial" charset="0"/>
            </a:endParaRPr>
          </a:p>
        </p:txBody>
      </p:sp>
      <p:sp>
        <p:nvSpPr>
          <p:cNvPr id="23563" name="Line 16"/>
          <p:cNvSpPr>
            <a:spLocks noChangeShapeType="1"/>
          </p:cNvSpPr>
          <p:nvPr/>
        </p:nvSpPr>
        <p:spPr bwMode="auto">
          <a:xfrm>
            <a:off x="6259513" y="25146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20" name="Rectangle 19"/>
          <p:cNvSpPr/>
          <p:nvPr/>
        </p:nvSpPr>
        <p:spPr>
          <a:xfrm>
            <a:off x="228600" y="4927937"/>
            <a:ext cx="4114800" cy="707886"/>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Relational algebra expression is also called the “logical query plan”</a:t>
            </a:r>
            <a:endParaRPr lang="en-US" sz="2000" dirty="0">
              <a:latin typeface="Arial"/>
              <a:cs typeface="Arial"/>
            </a:endParaRPr>
          </a:p>
        </p:txBody>
      </p:sp>
      <p:sp>
        <p:nvSpPr>
          <p:cNvPr id="22" name="TextBox 21"/>
          <p:cNvSpPr txBox="1"/>
          <p:nvPr/>
        </p:nvSpPr>
        <p:spPr>
          <a:xfrm>
            <a:off x="4397115" y="10668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r>
              <a:rPr lang="en-US" sz="1800" dirty="0" smtClean="0">
                <a:solidFill>
                  <a:srgbClr val="0000FF"/>
                </a:solidFill>
                <a:latin typeface="Consolas" charset="0"/>
                <a:ea typeface="Consolas" charset="0"/>
                <a:cs typeface="Consolas" charset="0"/>
              </a:rPr>
              <a:t>)</a:t>
            </a:r>
            <a:endParaRPr lang="en-US" sz="1800" dirty="0">
              <a:solidFill>
                <a:srgbClr val="0000FF"/>
              </a:solidFill>
              <a:latin typeface="Consolas" charset="0"/>
              <a:ea typeface="Consolas" charset="0"/>
              <a:cs typeface="Consolas" charset="0"/>
            </a:endParaRPr>
          </a:p>
        </p:txBody>
      </p:sp>
      <p:sp>
        <p:nvSpPr>
          <p:cNvPr id="21" name="Rectangle 20"/>
          <p:cNvSpPr/>
          <p:nvPr/>
        </p:nvSpPr>
        <p:spPr>
          <a:xfrm>
            <a:off x="304800" y="1752600"/>
            <a:ext cx="3993401" cy="2062103"/>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none">
            <a:spAutoFit/>
          </a:bodyPr>
          <a:lstStyle/>
          <a:p>
            <a:pPr>
              <a:buNone/>
              <a:defRPr/>
            </a:pPr>
            <a:r>
              <a:rPr lang="en-US" sz="2000" dirty="0">
                <a:solidFill>
                  <a:srgbClr val="0000FF"/>
                </a:solidFill>
                <a:latin typeface="Consolas" charset="0"/>
                <a:ea typeface="Consolas" charset="0"/>
                <a:cs typeface="Consolas" charset="0"/>
              </a:rPr>
              <a:t>SELECT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sname</a:t>
            </a:r>
            <a:endParaRPr lang="en-US" sz="2000" dirty="0">
              <a:latin typeface="Consolas" charset="0"/>
              <a:ea typeface="Consolas" charset="0"/>
              <a:cs typeface="Consolas" charset="0"/>
            </a:endParaRPr>
          </a:p>
          <a:p>
            <a:pPr>
              <a:buNone/>
              <a:defRPr/>
            </a:pPr>
            <a:r>
              <a:rPr lang="en-US" sz="2000" dirty="0">
                <a:solidFill>
                  <a:srgbClr val="0000FF"/>
                </a:solidFill>
                <a:latin typeface="Consolas" charset="0"/>
                <a:ea typeface="Consolas" charset="0"/>
                <a:cs typeface="Consolas" charset="0"/>
              </a:rPr>
              <a:t>FROM</a:t>
            </a:r>
            <a:r>
              <a:rPr lang="en-US" sz="2000" dirty="0">
                <a:latin typeface="Consolas" charset="0"/>
                <a:ea typeface="Consolas" charset="0"/>
                <a:cs typeface="Consolas" charset="0"/>
              </a:rPr>
              <a:t> Supplier x, Supply y</a:t>
            </a:r>
          </a:p>
          <a:p>
            <a:pPr>
              <a:buNone/>
              <a:defRPr/>
            </a:pPr>
            <a:r>
              <a:rPr lang="en-US" sz="2000" dirty="0">
                <a:solidFill>
                  <a:srgbClr val="0000FF"/>
                </a:solidFill>
                <a:latin typeface="Consolas" charset="0"/>
                <a:ea typeface="Consolas" charset="0"/>
                <a:cs typeface="Consolas" charset="0"/>
              </a:rPr>
              <a:t>WHERE</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x.sid</a:t>
            </a:r>
            <a:r>
              <a:rPr lang="en-US" sz="2000" dirty="0">
                <a:latin typeface="Consolas" charset="0"/>
                <a:ea typeface="Consolas" charset="0"/>
                <a:cs typeface="Consolas" charset="0"/>
              </a:rPr>
              <a:t> = </a:t>
            </a:r>
            <a:r>
              <a:rPr lang="en-US" sz="2000" dirty="0" err="1">
                <a:latin typeface="Consolas" charset="0"/>
                <a:ea typeface="Consolas" charset="0"/>
                <a:cs typeface="Consolas" charset="0"/>
              </a:rPr>
              <a:t>y.sid</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y.pno</a:t>
            </a:r>
            <a:r>
              <a:rPr lang="en-US" sz="2000" dirty="0">
                <a:latin typeface="Consolas" charset="0"/>
                <a:ea typeface="Consolas" charset="0"/>
                <a:cs typeface="Consolas" charset="0"/>
              </a:rPr>
              <a:t> = 2</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x.scity</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Seattle</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x.sstate</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WA</a:t>
            </a:r>
            <a:r>
              <a:rPr lang="ja-JP" altLang="en-US" sz="2000" dirty="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1233751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Physical Query Plan 1</a:t>
            </a:r>
          </a:p>
        </p:txBody>
      </p:sp>
      <p:sp>
        <p:nvSpPr>
          <p:cNvPr id="34819" name="Text Box 3"/>
          <p:cNvSpPr txBox="1">
            <a:spLocks noChangeArrowheads="1"/>
          </p:cNvSpPr>
          <p:nvPr/>
        </p:nvSpPr>
        <p:spPr bwMode="auto">
          <a:xfrm>
            <a:off x="304800" y="5408613"/>
            <a:ext cx="13049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34820" name="Text Box 4"/>
          <p:cNvSpPr txBox="1">
            <a:spLocks noChangeArrowheads="1"/>
          </p:cNvSpPr>
          <p:nvPr/>
        </p:nvSpPr>
        <p:spPr bwMode="auto">
          <a:xfrm>
            <a:off x="3938588" y="5410200"/>
            <a:ext cx="1117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5"/>
          <p:cNvGrpSpPr>
            <a:grpSpLocks/>
          </p:cNvGrpSpPr>
          <p:nvPr/>
        </p:nvGrpSpPr>
        <p:grpSpPr bwMode="auto">
          <a:xfrm>
            <a:off x="2530475" y="4191000"/>
            <a:ext cx="762000" cy="228600"/>
            <a:chOff x="480" y="4080"/>
            <a:chExt cx="96" cy="48"/>
          </a:xfrm>
        </p:grpSpPr>
        <p:sp>
          <p:nvSpPr>
            <p:cNvPr id="34840" name="Line 6"/>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41" name="Line 7"/>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42" name="Line 8"/>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43" name="Line 9"/>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grpSp>
      <p:sp>
        <p:nvSpPr>
          <p:cNvPr id="34822" name="Text Box 10"/>
          <p:cNvSpPr txBox="1">
            <a:spLocks noChangeArrowheads="1"/>
          </p:cNvSpPr>
          <p:nvPr/>
        </p:nvSpPr>
        <p:spPr bwMode="auto">
          <a:xfrm>
            <a:off x="2438400" y="4267200"/>
            <a:ext cx="93503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dirty="0" err="1">
                <a:latin typeface="Arial" charset="0"/>
                <a:cs typeface="Arial" charset="0"/>
              </a:rPr>
              <a:t>sid</a:t>
            </a:r>
            <a:r>
              <a:rPr lang="en-US" baseline="-25000" dirty="0">
                <a:latin typeface="Arial" charset="0"/>
                <a:cs typeface="Arial" charset="0"/>
              </a:rPr>
              <a:t> = </a:t>
            </a:r>
            <a:r>
              <a:rPr lang="en-US" baseline="-25000" dirty="0" err="1">
                <a:latin typeface="Arial" charset="0"/>
                <a:cs typeface="Arial" charset="0"/>
              </a:rPr>
              <a:t>sid</a:t>
            </a:r>
            <a:endParaRPr lang="en-US" baseline="-25000" dirty="0">
              <a:latin typeface="Arial" charset="0"/>
              <a:cs typeface="Arial" charset="0"/>
            </a:endParaRPr>
          </a:p>
        </p:txBody>
      </p:sp>
      <p:sp>
        <p:nvSpPr>
          <p:cNvPr id="34823" name="Line 11"/>
          <p:cNvSpPr>
            <a:spLocks noChangeShapeType="1"/>
          </p:cNvSpPr>
          <p:nvPr/>
        </p:nvSpPr>
        <p:spPr bwMode="auto">
          <a:xfrm flipV="1">
            <a:off x="1066800" y="4800600"/>
            <a:ext cx="121920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4" name="Line 12"/>
          <p:cNvSpPr>
            <a:spLocks noChangeShapeType="1"/>
          </p:cNvSpPr>
          <p:nvPr/>
        </p:nvSpPr>
        <p:spPr bwMode="auto">
          <a:xfrm>
            <a:off x="3429000" y="4724400"/>
            <a:ext cx="1219200" cy="762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5" name="Line 13"/>
          <p:cNvSpPr>
            <a:spLocks noChangeShapeType="1"/>
          </p:cNvSpPr>
          <p:nvPr/>
        </p:nvSpPr>
        <p:spPr bwMode="auto">
          <a:xfrm>
            <a:off x="2895600" y="34290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6" name="Text Box 14"/>
          <p:cNvSpPr txBox="1">
            <a:spLocks noChangeArrowheads="1"/>
          </p:cNvSpPr>
          <p:nvPr/>
        </p:nvSpPr>
        <p:spPr bwMode="auto">
          <a:xfrm>
            <a:off x="609600" y="2895600"/>
            <a:ext cx="435741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34827" name="Text Box 15"/>
          <p:cNvSpPr txBox="1">
            <a:spLocks noChangeArrowheads="1"/>
          </p:cNvSpPr>
          <p:nvPr/>
        </p:nvSpPr>
        <p:spPr bwMode="auto">
          <a:xfrm>
            <a:off x="2312988" y="1676400"/>
            <a:ext cx="10366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34828" name="Line 16"/>
          <p:cNvSpPr>
            <a:spLocks noChangeShapeType="1"/>
          </p:cNvSpPr>
          <p:nvPr/>
        </p:nvSpPr>
        <p:spPr bwMode="auto">
          <a:xfrm>
            <a:off x="2922588" y="22860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9" name="Text Box 17"/>
          <p:cNvSpPr txBox="1">
            <a:spLocks noChangeArrowheads="1"/>
          </p:cNvSpPr>
          <p:nvPr/>
        </p:nvSpPr>
        <p:spPr bwMode="auto">
          <a:xfrm>
            <a:off x="228600" y="5805488"/>
            <a:ext cx="16081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0" name="Text Box 18"/>
          <p:cNvSpPr txBox="1">
            <a:spLocks noChangeArrowheads="1"/>
          </p:cNvSpPr>
          <p:nvPr/>
        </p:nvSpPr>
        <p:spPr bwMode="auto">
          <a:xfrm>
            <a:off x="3886200" y="5791200"/>
            <a:ext cx="16081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1" name="Text Box 19"/>
          <p:cNvSpPr txBox="1">
            <a:spLocks noChangeArrowheads="1"/>
          </p:cNvSpPr>
          <p:nvPr/>
        </p:nvSpPr>
        <p:spPr bwMode="auto">
          <a:xfrm>
            <a:off x="406173" y="3733800"/>
            <a:ext cx="2032227"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rPr>
              <a:t>(</a:t>
            </a:r>
            <a:r>
              <a:rPr lang="en-US" dirty="0">
                <a:solidFill>
                  <a:srgbClr val="0000FF"/>
                </a:solidFill>
                <a:latin typeface="Arial" charset="0"/>
                <a:cs typeface="Arial" charset="0"/>
              </a:rPr>
              <a:t>N</a:t>
            </a:r>
            <a:r>
              <a:rPr lang="en-US" dirty="0" smtClean="0">
                <a:solidFill>
                  <a:srgbClr val="0000FF"/>
                </a:solidFill>
                <a:latin typeface="Arial" charset="0"/>
                <a:cs typeface="Arial" charset="0"/>
              </a:rPr>
              <a:t>ested </a:t>
            </a:r>
            <a:r>
              <a:rPr lang="en-US" dirty="0">
                <a:solidFill>
                  <a:srgbClr val="0000FF"/>
                </a:solidFill>
                <a:latin typeface="Arial" charset="0"/>
                <a:cs typeface="Arial" charset="0"/>
              </a:rPr>
              <a:t>loop</a:t>
            </a:r>
            <a:r>
              <a:rPr lang="en-US" dirty="0">
                <a:latin typeface="Arial" charset="0"/>
                <a:cs typeface="Arial" charset="0"/>
              </a:rPr>
              <a:t>)</a:t>
            </a:r>
          </a:p>
        </p:txBody>
      </p:sp>
      <p:sp>
        <p:nvSpPr>
          <p:cNvPr id="34832" name="Text Box 20"/>
          <p:cNvSpPr txBox="1">
            <a:spLocks noChangeArrowheads="1"/>
          </p:cNvSpPr>
          <p:nvPr/>
        </p:nvSpPr>
        <p:spPr bwMode="auto">
          <a:xfrm>
            <a:off x="4763" y="2514600"/>
            <a:ext cx="16906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34833" name="Text Box 21"/>
          <p:cNvSpPr txBox="1">
            <a:spLocks noChangeArrowheads="1"/>
          </p:cNvSpPr>
          <p:nvPr/>
        </p:nvSpPr>
        <p:spPr bwMode="auto">
          <a:xfrm>
            <a:off x="0" y="1676400"/>
            <a:ext cx="16906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29" name="Rectangle 28"/>
          <p:cNvSpPr/>
          <p:nvPr/>
        </p:nvSpPr>
        <p:spPr>
          <a:xfrm>
            <a:off x="4876800" y="2057400"/>
            <a:ext cx="3886200" cy="1015663"/>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A physical query plan is a logical query plan annotated with physical implementation details</a:t>
            </a:r>
            <a:endParaRPr lang="en-US" sz="2000" dirty="0">
              <a:latin typeface="Arial"/>
              <a:cs typeface="Arial"/>
            </a:endParaRPr>
          </a:p>
        </p:txBody>
      </p:sp>
      <p:sp>
        <p:nvSpPr>
          <p:cNvPr id="25" name="TextBox 24"/>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6" name="Rectangle 25"/>
          <p:cNvSpPr/>
          <p:nvPr/>
        </p:nvSpPr>
        <p:spPr>
          <a:xfrm>
            <a:off x="4876800" y="3106543"/>
            <a:ext cx="3993401" cy="2062103"/>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none">
            <a:spAutoFit/>
          </a:bodyPr>
          <a:lstStyle/>
          <a:p>
            <a:pPr>
              <a:buNone/>
              <a:defRPr/>
            </a:pPr>
            <a:r>
              <a:rPr lang="en-US" sz="2000" dirty="0">
                <a:solidFill>
                  <a:srgbClr val="0000FF"/>
                </a:solidFill>
                <a:latin typeface="Consolas" charset="0"/>
                <a:ea typeface="Consolas" charset="0"/>
                <a:cs typeface="Consolas" charset="0"/>
              </a:rPr>
              <a:t>SELECT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sname</a:t>
            </a:r>
            <a:endParaRPr lang="en-US" sz="2000" dirty="0">
              <a:latin typeface="Consolas" charset="0"/>
              <a:ea typeface="Consolas" charset="0"/>
              <a:cs typeface="Consolas" charset="0"/>
            </a:endParaRPr>
          </a:p>
          <a:p>
            <a:pPr>
              <a:buNone/>
              <a:defRPr/>
            </a:pPr>
            <a:r>
              <a:rPr lang="en-US" sz="2000" dirty="0">
                <a:solidFill>
                  <a:srgbClr val="0000FF"/>
                </a:solidFill>
                <a:latin typeface="Consolas" charset="0"/>
                <a:ea typeface="Consolas" charset="0"/>
                <a:cs typeface="Consolas" charset="0"/>
              </a:rPr>
              <a:t>FROM</a:t>
            </a:r>
            <a:r>
              <a:rPr lang="en-US" sz="2000" dirty="0">
                <a:latin typeface="Consolas" charset="0"/>
                <a:ea typeface="Consolas" charset="0"/>
                <a:cs typeface="Consolas" charset="0"/>
              </a:rPr>
              <a:t> Supplier x, Supply y</a:t>
            </a:r>
          </a:p>
          <a:p>
            <a:pPr>
              <a:buNone/>
              <a:defRPr/>
            </a:pPr>
            <a:r>
              <a:rPr lang="en-US" sz="2000" dirty="0">
                <a:solidFill>
                  <a:srgbClr val="0000FF"/>
                </a:solidFill>
                <a:latin typeface="Consolas" charset="0"/>
                <a:ea typeface="Consolas" charset="0"/>
                <a:cs typeface="Consolas" charset="0"/>
              </a:rPr>
              <a:t>WHERE</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x.sid</a:t>
            </a:r>
            <a:r>
              <a:rPr lang="en-US" sz="2000" dirty="0">
                <a:latin typeface="Consolas" charset="0"/>
                <a:ea typeface="Consolas" charset="0"/>
                <a:cs typeface="Consolas" charset="0"/>
              </a:rPr>
              <a:t> = </a:t>
            </a:r>
            <a:r>
              <a:rPr lang="en-US" sz="2000" dirty="0" err="1">
                <a:latin typeface="Consolas" charset="0"/>
                <a:ea typeface="Consolas" charset="0"/>
                <a:cs typeface="Consolas" charset="0"/>
              </a:rPr>
              <a:t>y.sid</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y.pno</a:t>
            </a:r>
            <a:r>
              <a:rPr lang="en-US" sz="2000" dirty="0">
                <a:latin typeface="Consolas" charset="0"/>
                <a:ea typeface="Consolas" charset="0"/>
                <a:cs typeface="Consolas" charset="0"/>
              </a:rPr>
              <a:t> = 2</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x.scity</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Seattle</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x.sstate</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WA</a:t>
            </a:r>
            <a:r>
              <a:rPr lang="ja-JP" altLang="en-US" sz="2000" dirty="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879491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dirty="0">
                <a:latin typeface="Arial" charset="0"/>
                <a:ea typeface="ＭＳ Ｐゴシック" charset="0"/>
                <a:cs typeface="ＭＳ Ｐゴシック" charset="0"/>
              </a:rPr>
              <a:t>Physical Query Plan </a:t>
            </a:r>
            <a:r>
              <a:rPr lang="en-US" dirty="0" smtClean="0">
                <a:latin typeface="Arial" charset="0"/>
                <a:ea typeface="ＭＳ Ｐゴシック" charset="0"/>
                <a:cs typeface="ＭＳ Ｐゴシック" charset="0"/>
              </a:rPr>
              <a:t>2</a:t>
            </a:r>
            <a:endParaRPr lang="en-US" dirty="0">
              <a:latin typeface="Arial" charset="0"/>
              <a:ea typeface="ＭＳ Ｐゴシック" charset="0"/>
              <a:cs typeface="ＭＳ Ｐゴシック" charset="0"/>
            </a:endParaRPr>
          </a:p>
        </p:txBody>
      </p:sp>
      <p:sp>
        <p:nvSpPr>
          <p:cNvPr id="34819" name="Text Box 3"/>
          <p:cNvSpPr txBox="1">
            <a:spLocks noChangeArrowheads="1"/>
          </p:cNvSpPr>
          <p:nvPr/>
        </p:nvSpPr>
        <p:spPr bwMode="auto">
          <a:xfrm>
            <a:off x="304800" y="5408613"/>
            <a:ext cx="13049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34820" name="Text Box 4"/>
          <p:cNvSpPr txBox="1">
            <a:spLocks noChangeArrowheads="1"/>
          </p:cNvSpPr>
          <p:nvPr/>
        </p:nvSpPr>
        <p:spPr bwMode="auto">
          <a:xfrm>
            <a:off x="3938588" y="5410200"/>
            <a:ext cx="1117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5"/>
          <p:cNvGrpSpPr>
            <a:grpSpLocks/>
          </p:cNvGrpSpPr>
          <p:nvPr/>
        </p:nvGrpSpPr>
        <p:grpSpPr bwMode="auto">
          <a:xfrm>
            <a:off x="2530475" y="4191000"/>
            <a:ext cx="762000" cy="228600"/>
            <a:chOff x="480" y="4080"/>
            <a:chExt cx="96" cy="48"/>
          </a:xfrm>
        </p:grpSpPr>
        <p:sp>
          <p:nvSpPr>
            <p:cNvPr id="34840" name="Line 6"/>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41" name="Line 7"/>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42" name="Line 8"/>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43" name="Line 9"/>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grpSp>
      <p:sp>
        <p:nvSpPr>
          <p:cNvPr id="34822" name="Text Box 10"/>
          <p:cNvSpPr txBox="1">
            <a:spLocks noChangeArrowheads="1"/>
          </p:cNvSpPr>
          <p:nvPr/>
        </p:nvSpPr>
        <p:spPr bwMode="auto">
          <a:xfrm>
            <a:off x="2438400" y="4267200"/>
            <a:ext cx="93503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dirty="0" err="1">
                <a:latin typeface="Arial" charset="0"/>
                <a:cs typeface="Arial" charset="0"/>
              </a:rPr>
              <a:t>sid</a:t>
            </a:r>
            <a:r>
              <a:rPr lang="en-US" baseline="-25000" dirty="0">
                <a:latin typeface="Arial" charset="0"/>
                <a:cs typeface="Arial" charset="0"/>
              </a:rPr>
              <a:t> = </a:t>
            </a:r>
            <a:r>
              <a:rPr lang="en-US" baseline="-25000" dirty="0" err="1">
                <a:latin typeface="Arial" charset="0"/>
                <a:cs typeface="Arial" charset="0"/>
              </a:rPr>
              <a:t>sid</a:t>
            </a:r>
            <a:endParaRPr lang="en-US" baseline="-25000" dirty="0">
              <a:latin typeface="Arial" charset="0"/>
              <a:cs typeface="Arial" charset="0"/>
            </a:endParaRPr>
          </a:p>
        </p:txBody>
      </p:sp>
      <p:sp>
        <p:nvSpPr>
          <p:cNvPr id="34823" name="Line 11"/>
          <p:cNvSpPr>
            <a:spLocks noChangeShapeType="1"/>
          </p:cNvSpPr>
          <p:nvPr/>
        </p:nvSpPr>
        <p:spPr bwMode="auto">
          <a:xfrm flipV="1">
            <a:off x="1066800" y="4800600"/>
            <a:ext cx="121920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4" name="Line 12"/>
          <p:cNvSpPr>
            <a:spLocks noChangeShapeType="1"/>
          </p:cNvSpPr>
          <p:nvPr/>
        </p:nvSpPr>
        <p:spPr bwMode="auto">
          <a:xfrm>
            <a:off x="3429000" y="4724400"/>
            <a:ext cx="1219200" cy="762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5" name="Line 13"/>
          <p:cNvSpPr>
            <a:spLocks noChangeShapeType="1"/>
          </p:cNvSpPr>
          <p:nvPr/>
        </p:nvSpPr>
        <p:spPr bwMode="auto">
          <a:xfrm>
            <a:off x="2895600" y="34290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6" name="Text Box 14"/>
          <p:cNvSpPr txBox="1">
            <a:spLocks noChangeArrowheads="1"/>
          </p:cNvSpPr>
          <p:nvPr/>
        </p:nvSpPr>
        <p:spPr bwMode="auto">
          <a:xfrm>
            <a:off x="609600" y="2895600"/>
            <a:ext cx="4357411"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 </a:t>
            </a:r>
            <a:r>
              <a:rPr lang="en-US" altLang="ja-JP" baseline="-25000" dirty="0">
                <a:latin typeface="Arial" charset="0"/>
                <a:cs typeface="Arial" charset="0"/>
                <a:sym typeface="Symbol" charset="0"/>
              </a:rPr>
              <a:t>and</a:t>
            </a:r>
            <a:r>
              <a:rPr lang="en-US" altLang="ja-JP" dirty="0">
                <a:latin typeface="Arial" charset="0"/>
                <a:cs typeface="Arial" charset="0"/>
                <a:sym typeface="Symbol" charset="0"/>
              </a:rPr>
              <a:t> </a:t>
            </a:r>
            <a:r>
              <a:rPr lang="en-US" altLang="ja-JP" baseline="-25000" dirty="0" err="1">
                <a:latin typeface="Arial" charset="0"/>
                <a:cs typeface="Arial" charset="0"/>
              </a:rPr>
              <a:t>pno</a:t>
            </a:r>
            <a:r>
              <a:rPr lang="en-US" altLang="ja-JP" baseline="-25000" dirty="0">
                <a:latin typeface="Arial" charset="0"/>
                <a:cs typeface="Arial" charset="0"/>
              </a:rPr>
              <a:t>=2</a:t>
            </a:r>
            <a:endParaRPr lang="en-US" baseline="-25000" dirty="0">
              <a:latin typeface="Arial" charset="0"/>
              <a:cs typeface="Arial" charset="0"/>
            </a:endParaRPr>
          </a:p>
        </p:txBody>
      </p:sp>
      <p:sp>
        <p:nvSpPr>
          <p:cNvPr id="34827" name="Text Box 15"/>
          <p:cNvSpPr txBox="1">
            <a:spLocks noChangeArrowheads="1"/>
          </p:cNvSpPr>
          <p:nvPr/>
        </p:nvSpPr>
        <p:spPr bwMode="auto">
          <a:xfrm>
            <a:off x="2312988" y="1676400"/>
            <a:ext cx="10366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34828" name="Line 16"/>
          <p:cNvSpPr>
            <a:spLocks noChangeShapeType="1"/>
          </p:cNvSpPr>
          <p:nvPr/>
        </p:nvSpPr>
        <p:spPr bwMode="auto">
          <a:xfrm>
            <a:off x="2922588" y="22860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4829" name="Text Box 17"/>
          <p:cNvSpPr txBox="1">
            <a:spLocks noChangeArrowheads="1"/>
          </p:cNvSpPr>
          <p:nvPr/>
        </p:nvSpPr>
        <p:spPr bwMode="auto">
          <a:xfrm>
            <a:off x="228600" y="5805488"/>
            <a:ext cx="16081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0" name="Text Box 18"/>
          <p:cNvSpPr txBox="1">
            <a:spLocks noChangeArrowheads="1"/>
          </p:cNvSpPr>
          <p:nvPr/>
        </p:nvSpPr>
        <p:spPr bwMode="auto">
          <a:xfrm>
            <a:off x="3886200" y="5791200"/>
            <a:ext cx="16081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File scan</a:t>
            </a:r>
            <a:r>
              <a:rPr lang="en-US">
                <a:latin typeface="Arial" charset="0"/>
                <a:cs typeface="Arial" charset="0"/>
              </a:rPr>
              <a:t>)</a:t>
            </a:r>
          </a:p>
        </p:txBody>
      </p:sp>
      <p:sp>
        <p:nvSpPr>
          <p:cNvPr id="34831" name="Text Box 19"/>
          <p:cNvSpPr txBox="1">
            <a:spLocks noChangeArrowheads="1"/>
          </p:cNvSpPr>
          <p:nvPr/>
        </p:nvSpPr>
        <p:spPr bwMode="auto">
          <a:xfrm>
            <a:off x="765646" y="3733800"/>
            <a:ext cx="167275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rPr>
              <a:t>(</a:t>
            </a:r>
            <a:r>
              <a:rPr lang="en-US" dirty="0" smtClean="0">
                <a:solidFill>
                  <a:srgbClr val="0000FF"/>
                </a:solidFill>
                <a:latin typeface="Arial" charset="0"/>
                <a:cs typeface="Arial" charset="0"/>
              </a:rPr>
              <a:t>Hash join</a:t>
            </a:r>
            <a:r>
              <a:rPr lang="en-US" dirty="0" smtClean="0">
                <a:latin typeface="Arial" charset="0"/>
                <a:cs typeface="Arial" charset="0"/>
              </a:rPr>
              <a:t>)</a:t>
            </a:r>
            <a:endParaRPr lang="en-US" dirty="0">
              <a:latin typeface="Arial" charset="0"/>
              <a:cs typeface="Arial" charset="0"/>
            </a:endParaRPr>
          </a:p>
        </p:txBody>
      </p:sp>
      <p:sp>
        <p:nvSpPr>
          <p:cNvPr id="34832" name="Text Box 20"/>
          <p:cNvSpPr txBox="1">
            <a:spLocks noChangeArrowheads="1"/>
          </p:cNvSpPr>
          <p:nvPr/>
        </p:nvSpPr>
        <p:spPr bwMode="auto">
          <a:xfrm>
            <a:off x="4763" y="2514600"/>
            <a:ext cx="169068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34833" name="Text Box 21"/>
          <p:cNvSpPr txBox="1">
            <a:spLocks noChangeArrowheads="1"/>
          </p:cNvSpPr>
          <p:nvPr/>
        </p:nvSpPr>
        <p:spPr bwMode="auto">
          <a:xfrm>
            <a:off x="0" y="1676400"/>
            <a:ext cx="16906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a:t>
            </a:r>
            <a:r>
              <a:rPr lang="en-US">
                <a:solidFill>
                  <a:srgbClr val="0000FF"/>
                </a:solidFill>
                <a:latin typeface="Arial" charset="0"/>
                <a:cs typeface="Arial" charset="0"/>
              </a:rPr>
              <a:t>On the fly</a:t>
            </a:r>
            <a:r>
              <a:rPr lang="en-US">
                <a:latin typeface="Arial" charset="0"/>
                <a:cs typeface="Arial" charset="0"/>
              </a:rPr>
              <a:t>)</a:t>
            </a:r>
          </a:p>
        </p:txBody>
      </p:sp>
      <p:sp>
        <p:nvSpPr>
          <p:cNvPr id="29" name="Rectangle 28"/>
          <p:cNvSpPr/>
          <p:nvPr/>
        </p:nvSpPr>
        <p:spPr>
          <a:xfrm>
            <a:off x="4876800" y="2057400"/>
            <a:ext cx="3886200" cy="769441"/>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Same logical query plan</a:t>
            </a:r>
          </a:p>
          <a:p>
            <a:pPr>
              <a:buNone/>
              <a:defRPr/>
            </a:pPr>
            <a:r>
              <a:rPr lang="en-US" sz="2000" dirty="0" smtClean="0">
                <a:latin typeface="Arial"/>
                <a:cs typeface="Arial"/>
              </a:rPr>
              <a:t>Different physical plan</a:t>
            </a:r>
            <a:endParaRPr lang="en-US" sz="2000" dirty="0">
              <a:latin typeface="Arial"/>
              <a:cs typeface="Arial"/>
            </a:endParaRPr>
          </a:p>
        </p:txBody>
      </p:sp>
      <p:sp>
        <p:nvSpPr>
          <p:cNvPr id="25" name="TextBox 24"/>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26" name="Rectangle 25"/>
          <p:cNvSpPr/>
          <p:nvPr/>
        </p:nvSpPr>
        <p:spPr>
          <a:xfrm>
            <a:off x="4876800" y="3106543"/>
            <a:ext cx="3993401" cy="2062103"/>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none">
            <a:spAutoFit/>
          </a:bodyPr>
          <a:lstStyle/>
          <a:p>
            <a:pPr>
              <a:buNone/>
              <a:defRPr/>
            </a:pPr>
            <a:r>
              <a:rPr lang="en-US" sz="2000" dirty="0">
                <a:solidFill>
                  <a:srgbClr val="0000FF"/>
                </a:solidFill>
                <a:latin typeface="Consolas" charset="0"/>
                <a:ea typeface="Consolas" charset="0"/>
                <a:cs typeface="Consolas" charset="0"/>
              </a:rPr>
              <a:t>SELECT</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sname</a:t>
            </a:r>
            <a:endParaRPr lang="en-US" sz="2000" dirty="0">
              <a:latin typeface="Consolas" charset="0"/>
              <a:ea typeface="Consolas" charset="0"/>
              <a:cs typeface="Consolas" charset="0"/>
            </a:endParaRPr>
          </a:p>
          <a:p>
            <a:pPr>
              <a:buNone/>
              <a:defRPr/>
            </a:pPr>
            <a:r>
              <a:rPr lang="en-US" sz="2000" dirty="0">
                <a:solidFill>
                  <a:srgbClr val="0000FF"/>
                </a:solidFill>
                <a:latin typeface="Consolas" charset="0"/>
                <a:ea typeface="Consolas" charset="0"/>
                <a:cs typeface="Consolas" charset="0"/>
              </a:rPr>
              <a:t>FROM</a:t>
            </a:r>
            <a:r>
              <a:rPr lang="en-US" sz="2000" dirty="0">
                <a:latin typeface="Consolas" charset="0"/>
                <a:ea typeface="Consolas" charset="0"/>
                <a:cs typeface="Consolas" charset="0"/>
              </a:rPr>
              <a:t> Supplier x, Supply y</a:t>
            </a:r>
          </a:p>
          <a:p>
            <a:pPr>
              <a:buNone/>
              <a:defRPr/>
            </a:pPr>
            <a:r>
              <a:rPr lang="en-US" sz="2000" dirty="0">
                <a:solidFill>
                  <a:srgbClr val="0000FF"/>
                </a:solidFill>
                <a:latin typeface="Consolas" charset="0"/>
                <a:ea typeface="Consolas" charset="0"/>
                <a:cs typeface="Consolas" charset="0"/>
              </a:rPr>
              <a:t>WHERE</a:t>
            </a:r>
            <a:r>
              <a:rPr lang="en-US" sz="2000" dirty="0">
                <a:latin typeface="Consolas" charset="0"/>
                <a:ea typeface="Consolas" charset="0"/>
                <a:cs typeface="Consolas" charset="0"/>
              </a:rPr>
              <a:t> </a:t>
            </a:r>
            <a:r>
              <a:rPr lang="en-US" sz="2000" dirty="0" err="1">
                <a:latin typeface="Consolas" charset="0"/>
                <a:ea typeface="Consolas" charset="0"/>
                <a:cs typeface="Consolas" charset="0"/>
              </a:rPr>
              <a:t>x.sid</a:t>
            </a:r>
            <a:r>
              <a:rPr lang="en-US" sz="2000" dirty="0">
                <a:latin typeface="Consolas" charset="0"/>
                <a:ea typeface="Consolas" charset="0"/>
                <a:cs typeface="Consolas" charset="0"/>
              </a:rPr>
              <a:t> = </a:t>
            </a:r>
            <a:r>
              <a:rPr lang="en-US" sz="2000" dirty="0" err="1">
                <a:latin typeface="Consolas" charset="0"/>
                <a:ea typeface="Consolas" charset="0"/>
                <a:cs typeface="Consolas" charset="0"/>
              </a:rPr>
              <a:t>y.sid</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y.pno</a:t>
            </a:r>
            <a:r>
              <a:rPr lang="en-US" sz="2000" dirty="0">
                <a:latin typeface="Consolas" charset="0"/>
                <a:ea typeface="Consolas" charset="0"/>
                <a:cs typeface="Consolas" charset="0"/>
              </a:rPr>
              <a:t> = 2</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x.scity</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Seattle</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
            </a:r>
            <a:br>
              <a:rPr lang="en-US" sz="2000" dirty="0">
                <a:latin typeface="Consolas" charset="0"/>
                <a:ea typeface="Consolas" charset="0"/>
                <a:cs typeface="Consolas" charset="0"/>
              </a:rPr>
            </a:br>
            <a:r>
              <a:rPr lang="en-US" sz="2000" dirty="0">
                <a:latin typeface="Consolas" charset="0"/>
                <a:ea typeface="Consolas" charset="0"/>
                <a:cs typeface="Consolas" charset="0"/>
              </a:rPr>
              <a:t>    and </a:t>
            </a:r>
            <a:r>
              <a:rPr lang="en-US" sz="2000" dirty="0" err="1">
                <a:latin typeface="Consolas" charset="0"/>
                <a:ea typeface="Consolas" charset="0"/>
                <a:cs typeface="Consolas" charset="0"/>
              </a:rPr>
              <a:t>x.sstate</a:t>
            </a:r>
            <a:r>
              <a:rPr lang="en-US" sz="2000" dirty="0">
                <a:latin typeface="Consolas" charset="0"/>
                <a:ea typeface="Consolas" charset="0"/>
                <a:cs typeface="Consolas" charset="0"/>
              </a:rPr>
              <a:t> = </a:t>
            </a:r>
            <a:r>
              <a:rPr lang="ja-JP" altLang="en-US" sz="2000" dirty="0">
                <a:latin typeface="Consolas" charset="0"/>
                <a:ea typeface="Consolas" charset="0"/>
                <a:cs typeface="Consolas" charset="0"/>
              </a:rPr>
              <a:t>‘</a:t>
            </a:r>
            <a:r>
              <a:rPr lang="en-US" sz="2000" dirty="0">
                <a:latin typeface="Consolas" charset="0"/>
                <a:ea typeface="Consolas" charset="0"/>
                <a:cs typeface="Consolas" charset="0"/>
              </a:rPr>
              <a:t>WA</a:t>
            </a:r>
            <a:r>
              <a:rPr lang="ja-JP" altLang="en-US" sz="2000" dirty="0">
                <a:latin typeface="Consolas" charset="0"/>
                <a:ea typeface="Consolas" charset="0"/>
                <a:cs typeface="Consolas" charset="0"/>
              </a:rPr>
              <a:t>’</a:t>
            </a:r>
            <a:endParaRPr lang="en-US" sz="2000" dirty="0">
              <a:latin typeface="Consolas" charset="0"/>
              <a:ea typeface="Consolas" charset="0"/>
              <a:cs typeface="Consolas" charset="0"/>
            </a:endParaRPr>
          </a:p>
        </p:txBody>
      </p:sp>
    </p:spTree>
    <p:extLst>
      <p:ext uri="{BB962C8B-B14F-4D97-AF65-F5344CB8AC3E}">
        <p14:creationId xmlns:p14="http://schemas.microsoft.com/office/powerpoint/2010/main" val="816502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84" name="Rectangle 24"/>
          <p:cNvSpPr>
            <a:spLocks noGrp="1" noChangeArrowheads="1"/>
          </p:cNvSpPr>
          <p:nvPr>
            <p:ph type="title"/>
          </p:nvPr>
        </p:nvSpPr>
        <p:spPr>
          <a:xfrm>
            <a:off x="304800" y="143297"/>
            <a:ext cx="8610600" cy="1143000"/>
          </a:xfrm>
        </p:spPr>
        <p:txBody>
          <a:bodyPr/>
          <a:lstStyle/>
          <a:p>
            <a:r>
              <a:rPr lang="en-US" dirty="0">
                <a:latin typeface="Arial" charset="0"/>
                <a:ea typeface="ＭＳ Ｐゴシック" charset="0"/>
                <a:cs typeface="ＭＳ Ｐゴシック" charset="0"/>
              </a:rPr>
              <a:t>Physical Query Plan </a:t>
            </a:r>
            <a:r>
              <a:rPr lang="en-US" dirty="0" smtClean="0">
                <a:latin typeface="Arial" charset="0"/>
                <a:ea typeface="ＭＳ Ｐゴシック" charset="0"/>
                <a:cs typeface="ＭＳ Ｐゴシック" charset="0"/>
              </a:rPr>
              <a:t>3</a:t>
            </a:r>
            <a:endParaRPr lang="en-US" dirty="0">
              <a:latin typeface="Arial" charset="0"/>
              <a:ea typeface="ＭＳ Ｐゴシック" charset="0"/>
              <a:cs typeface="ＭＳ Ｐゴシック" charset="0"/>
            </a:endParaRPr>
          </a:p>
        </p:txBody>
      </p:sp>
      <p:sp>
        <p:nvSpPr>
          <p:cNvPr id="36866" name="Text Box 2"/>
          <p:cNvSpPr txBox="1">
            <a:spLocks noChangeArrowheads="1"/>
          </p:cNvSpPr>
          <p:nvPr/>
        </p:nvSpPr>
        <p:spPr bwMode="auto">
          <a:xfrm>
            <a:off x="1273175" y="5256213"/>
            <a:ext cx="13049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Supplier</a:t>
            </a:r>
          </a:p>
        </p:txBody>
      </p:sp>
      <p:sp>
        <p:nvSpPr>
          <p:cNvPr id="36867" name="Text Box 3"/>
          <p:cNvSpPr txBox="1">
            <a:spLocks noChangeArrowheads="1"/>
          </p:cNvSpPr>
          <p:nvPr/>
        </p:nvSpPr>
        <p:spPr bwMode="auto">
          <a:xfrm>
            <a:off x="4162425" y="5319713"/>
            <a:ext cx="11176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a:latin typeface="Arial" charset="0"/>
                <a:cs typeface="Arial" charset="0"/>
              </a:rPr>
              <a:t>Supply</a:t>
            </a:r>
          </a:p>
        </p:txBody>
      </p:sp>
      <p:grpSp>
        <p:nvGrpSpPr>
          <p:cNvPr id="2" name="Group 4"/>
          <p:cNvGrpSpPr>
            <a:grpSpLocks/>
          </p:cNvGrpSpPr>
          <p:nvPr/>
        </p:nvGrpSpPr>
        <p:grpSpPr bwMode="auto">
          <a:xfrm>
            <a:off x="3082925" y="3048000"/>
            <a:ext cx="762000" cy="228600"/>
            <a:chOff x="480" y="4080"/>
            <a:chExt cx="96" cy="48"/>
          </a:xfrm>
        </p:grpSpPr>
        <p:sp>
          <p:nvSpPr>
            <p:cNvPr id="36893" name="Line 5"/>
            <p:cNvSpPr>
              <a:spLocks noChangeShapeType="1"/>
            </p:cNvSpPr>
            <p:nvPr/>
          </p:nvSpPr>
          <p:spPr bwMode="auto">
            <a:xfrm>
              <a:off x="480"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94" name="Line 6"/>
            <p:cNvSpPr>
              <a:spLocks noChangeShapeType="1"/>
            </p:cNvSpPr>
            <p:nvPr/>
          </p:nvSpPr>
          <p:spPr bwMode="auto">
            <a:xfrm>
              <a:off x="576" y="4080"/>
              <a:ext cx="0"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95" name="Line 7"/>
            <p:cNvSpPr>
              <a:spLocks noChangeShapeType="1"/>
            </p:cNvSpPr>
            <p:nvPr/>
          </p:nvSpPr>
          <p:spPr bwMode="auto">
            <a:xfrm>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96" name="Line 8"/>
            <p:cNvSpPr>
              <a:spLocks noChangeShapeType="1"/>
            </p:cNvSpPr>
            <p:nvPr/>
          </p:nvSpPr>
          <p:spPr bwMode="auto">
            <a:xfrm flipH="1">
              <a:off x="480" y="4080"/>
              <a:ext cx="96"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grpSp>
      <p:sp>
        <p:nvSpPr>
          <p:cNvPr id="36869" name="Text Box 9"/>
          <p:cNvSpPr txBox="1">
            <a:spLocks noChangeArrowheads="1"/>
          </p:cNvSpPr>
          <p:nvPr/>
        </p:nvSpPr>
        <p:spPr bwMode="auto">
          <a:xfrm>
            <a:off x="3048000" y="3168650"/>
            <a:ext cx="93503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baseline="-25000" dirty="0" err="1">
                <a:latin typeface="Arial" charset="0"/>
                <a:cs typeface="Arial" charset="0"/>
              </a:rPr>
              <a:t>sid</a:t>
            </a:r>
            <a:r>
              <a:rPr lang="en-US" baseline="-25000" dirty="0">
                <a:latin typeface="Arial" charset="0"/>
                <a:cs typeface="Arial" charset="0"/>
              </a:rPr>
              <a:t> = </a:t>
            </a:r>
            <a:r>
              <a:rPr lang="en-US" baseline="-25000" dirty="0" err="1">
                <a:latin typeface="Arial" charset="0"/>
                <a:cs typeface="Arial" charset="0"/>
              </a:rPr>
              <a:t>sid</a:t>
            </a:r>
            <a:endParaRPr lang="en-US" baseline="-25000" dirty="0">
              <a:latin typeface="Arial" charset="0"/>
              <a:cs typeface="Arial" charset="0"/>
            </a:endParaRPr>
          </a:p>
        </p:txBody>
      </p:sp>
      <p:sp>
        <p:nvSpPr>
          <p:cNvPr id="36870" name="Line 10"/>
          <p:cNvSpPr>
            <a:spLocks noChangeShapeType="1"/>
          </p:cNvSpPr>
          <p:nvPr/>
        </p:nvSpPr>
        <p:spPr bwMode="auto">
          <a:xfrm flipV="1">
            <a:off x="1906588" y="3657600"/>
            <a:ext cx="121920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71" name="Line 11"/>
          <p:cNvSpPr>
            <a:spLocks noChangeShapeType="1"/>
          </p:cNvSpPr>
          <p:nvPr/>
        </p:nvSpPr>
        <p:spPr bwMode="auto">
          <a:xfrm>
            <a:off x="3735388" y="3657600"/>
            <a:ext cx="1219200" cy="7620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72" name="Line 12"/>
          <p:cNvSpPr>
            <a:spLocks noChangeShapeType="1"/>
          </p:cNvSpPr>
          <p:nvPr/>
        </p:nvSpPr>
        <p:spPr bwMode="auto">
          <a:xfrm>
            <a:off x="2057400" y="4876800"/>
            <a:ext cx="0" cy="457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73" name="Text Box 13"/>
          <p:cNvSpPr txBox="1">
            <a:spLocks noChangeArrowheads="1"/>
          </p:cNvSpPr>
          <p:nvPr/>
        </p:nvSpPr>
        <p:spPr bwMode="auto">
          <a:xfrm>
            <a:off x="228600" y="4267200"/>
            <a:ext cx="3723776"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t>(a) </a:t>
            </a:r>
            <a:r>
              <a:rPr lang="el-GR" dirty="0" smtClean="0"/>
              <a:t>σ</a:t>
            </a:r>
            <a:r>
              <a:rPr lang="en-US" baseline="-25000" dirty="0" err="1">
                <a:latin typeface="Arial" charset="0"/>
                <a:cs typeface="Arial" charset="0"/>
              </a:rPr>
              <a:t>scity</a:t>
            </a:r>
            <a:r>
              <a:rPr lang="en-US"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Seattle</a:t>
            </a:r>
            <a:r>
              <a:rPr lang="ja-JP" altLang="en-US" baseline="-25000" dirty="0">
                <a:latin typeface="Arial" charset="0"/>
                <a:cs typeface="Arial" charset="0"/>
              </a:rPr>
              <a:t>’</a:t>
            </a:r>
            <a:r>
              <a:rPr lang="en-US" altLang="ja-JP" baseline="-25000" dirty="0">
                <a:latin typeface="Arial" charset="0"/>
                <a:cs typeface="Arial" charset="0"/>
              </a:rPr>
              <a:t> </a:t>
            </a:r>
            <a:r>
              <a:rPr lang="en-US" altLang="ja-JP" baseline="-25000" dirty="0">
                <a:latin typeface="Arial" charset="0"/>
                <a:cs typeface="Arial" charset="0"/>
                <a:sym typeface="Symbol" charset="0"/>
              </a:rPr>
              <a:t>and </a:t>
            </a:r>
            <a:r>
              <a:rPr lang="en-US" altLang="ja-JP" baseline="-25000" dirty="0" err="1">
                <a:latin typeface="Arial" charset="0"/>
                <a:cs typeface="Arial" charset="0"/>
              </a:rPr>
              <a:t>sstate</a:t>
            </a:r>
            <a:r>
              <a:rPr lang="en-US" altLang="ja-JP" baseline="-25000" dirty="0">
                <a:latin typeface="Arial" charset="0"/>
                <a:cs typeface="Arial" charset="0"/>
              </a:rPr>
              <a:t>=</a:t>
            </a:r>
            <a:r>
              <a:rPr lang="ja-JP" altLang="en-US" baseline="-25000" dirty="0">
                <a:latin typeface="Arial" charset="0"/>
                <a:cs typeface="Arial" charset="0"/>
              </a:rPr>
              <a:t>‘</a:t>
            </a:r>
            <a:r>
              <a:rPr lang="en-US" altLang="ja-JP" baseline="-25000" dirty="0">
                <a:latin typeface="Arial" charset="0"/>
                <a:cs typeface="Arial" charset="0"/>
              </a:rPr>
              <a:t>WA</a:t>
            </a:r>
            <a:r>
              <a:rPr lang="en-US" altLang="ja-JP" baseline="-25000" dirty="0" smtClean="0">
                <a:latin typeface="Arial" charset="0"/>
                <a:cs typeface="Arial" charset="0"/>
              </a:rPr>
              <a:t>’</a:t>
            </a:r>
            <a:endParaRPr lang="en-US" baseline="-25000" dirty="0">
              <a:latin typeface="Arial" charset="0"/>
              <a:cs typeface="Arial" charset="0"/>
            </a:endParaRPr>
          </a:p>
        </p:txBody>
      </p:sp>
      <p:sp>
        <p:nvSpPr>
          <p:cNvPr id="36874" name="Text Box 14"/>
          <p:cNvSpPr txBox="1">
            <a:spLocks noChangeArrowheads="1"/>
          </p:cNvSpPr>
          <p:nvPr/>
        </p:nvSpPr>
        <p:spPr bwMode="auto">
          <a:xfrm>
            <a:off x="2832100" y="1676400"/>
            <a:ext cx="10366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l-GR" dirty="0">
                <a:latin typeface="Arial" pitchFamily="112" charset="0"/>
                <a:ea typeface="ＭＳ Ｐゴシック" pitchFamily="112" charset="-128"/>
                <a:cs typeface="ＭＳ Ｐゴシック" pitchFamily="112" charset="-128"/>
              </a:rPr>
              <a:t>π</a:t>
            </a:r>
            <a:r>
              <a:rPr lang="en-US" baseline="-25000" dirty="0" err="1">
                <a:latin typeface="Arial" charset="0"/>
                <a:cs typeface="Arial" charset="0"/>
              </a:rPr>
              <a:t>sname</a:t>
            </a:r>
            <a:endParaRPr lang="en-US" baseline="-25000" dirty="0">
              <a:latin typeface="Arial" charset="0"/>
              <a:cs typeface="Arial" charset="0"/>
            </a:endParaRPr>
          </a:p>
        </p:txBody>
      </p:sp>
      <p:sp>
        <p:nvSpPr>
          <p:cNvPr id="36875" name="Line 15"/>
          <p:cNvSpPr>
            <a:spLocks noChangeShapeType="1"/>
          </p:cNvSpPr>
          <p:nvPr/>
        </p:nvSpPr>
        <p:spPr bwMode="auto">
          <a:xfrm>
            <a:off x="3441700" y="2286000"/>
            <a:ext cx="0" cy="6858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76" name="Text Box 16"/>
          <p:cNvSpPr txBox="1">
            <a:spLocks noChangeArrowheads="1"/>
          </p:cNvSpPr>
          <p:nvPr/>
        </p:nvSpPr>
        <p:spPr bwMode="auto">
          <a:xfrm>
            <a:off x="1196975" y="5653088"/>
            <a:ext cx="160813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File scan</a:t>
            </a:r>
            <a:r>
              <a:rPr lang="en-US" dirty="0">
                <a:latin typeface="Arial" charset="0"/>
                <a:cs typeface="Arial" charset="0"/>
              </a:rPr>
              <a:t>)</a:t>
            </a:r>
          </a:p>
        </p:txBody>
      </p:sp>
      <p:sp>
        <p:nvSpPr>
          <p:cNvPr id="36877" name="Text Box 17"/>
          <p:cNvSpPr txBox="1">
            <a:spLocks noChangeArrowheads="1"/>
          </p:cNvSpPr>
          <p:nvPr/>
        </p:nvSpPr>
        <p:spPr bwMode="auto">
          <a:xfrm>
            <a:off x="4110038" y="5715000"/>
            <a:ext cx="1608137"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File scan</a:t>
            </a:r>
            <a:r>
              <a:rPr lang="en-US" dirty="0">
                <a:latin typeface="Arial" charset="0"/>
                <a:cs typeface="Arial" charset="0"/>
              </a:rPr>
              <a:t>)</a:t>
            </a:r>
          </a:p>
        </p:txBody>
      </p:sp>
      <p:sp>
        <p:nvSpPr>
          <p:cNvPr id="36878" name="Text Box 18"/>
          <p:cNvSpPr txBox="1">
            <a:spLocks noChangeArrowheads="1"/>
          </p:cNvSpPr>
          <p:nvPr/>
        </p:nvSpPr>
        <p:spPr bwMode="auto">
          <a:xfrm>
            <a:off x="76200" y="2868613"/>
            <a:ext cx="2473325"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Sort-merge join</a:t>
            </a:r>
            <a:r>
              <a:rPr lang="en-US" dirty="0">
                <a:latin typeface="Arial" charset="0"/>
                <a:cs typeface="Arial" charset="0"/>
              </a:rPr>
              <a:t>)</a:t>
            </a:r>
          </a:p>
        </p:txBody>
      </p:sp>
      <p:sp>
        <p:nvSpPr>
          <p:cNvPr id="36880" name="Text Box 20"/>
          <p:cNvSpPr txBox="1">
            <a:spLocks noChangeArrowheads="1"/>
          </p:cNvSpPr>
          <p:nvPr/>
        </p:nvSpPr>
        <p:spPr bwMode="auto">
          <a:xfrm>
            <a:off x="76200" y="1725613"/>
            <a:ext cx="1690688"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a:solidFill>
                  <a:srgbClr val="0000FF"/>
                </a:solidFill>
                <a:latin typeface="Arial" charset="0"/>
                <a:cs typeface="Arial" charset="0"/>
              </a:rPr>
              <a:t>On the fly</a:t>
            </a:r>
            <a:r>
              <a:rPr lang="en-US" dirty="0">
                <a:latin typeface="Arial" charset="0"/>
                <a:cs typeface="Arial" charset="0"/>
              </a:rPr>
              <a:t>)</a:t>
            </a:r>
          </a:p>
        </p:txBody>
      </p:sp>
      <p:sp>
        <p:nvSpPr>
          <p:cNvPr id="36881" name="Text Box 21"/>
          <p:cNvSpPr txBox="1">
            <a:spLocks noChangeArrowheads="1"/>
          </p:cNvSpPr>
          <p:nvPr/>
        </p:nvSpPr>
        <p:spPr bwMode="auto">
          <a:xfrm>
            <a:off x="4267200" y="4343400"/>
            <a:ext cx="1362874"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t>(b) </a:t>
            </a:r>
            <a:r>
              <a:rPr lang="el-GR" dirty="0" smtClean="0"/>
              <a:t>σ</a:t>
            </a:r>
            <a:r>
              <a:rPr lang="en-US" altLang="ja-JP" baseline="-25000" dirty="0" err="1" smtClean="0">
                <a:latin typeface="Arial" charset="0"/>
                <a:cs typeface="Arial" charset="0"/>
              </a:rPr>
              <a:t>pno</a:t>
            </a:r>
            <a:r>
              <a:rPr lang="en-US" altLang="ja-JP" baseline="-25000" dirty="0" smtClean="0">
                <a:latin typeface="Arial" charset="0"/>
                <a:cs typeface="Arial" charset="0"/>
              </a:rPr>
              <a:t>=2</a:t>
            </a:r>
            <a:endParaRPr lang="en-US" baseline="-25000" dirty="0">
              <a:latin typeface="Arial" charset="0"/>
              <a:cs typeface="Arial" charset="0"/>
            </a:endParaRPr>
          </a:p>
        </p:txBody>
      </p:sp>
      <p:sp>
        <p:nvSpPr>
          <p:cNvPr id="36882" name="Line 22"/>
          <p:cNvSpPr>
            <a:spLocks noChangeShapeType="1"/>
          </p:cNvSpPr>
          <p:nvPr/>
        </p:nvSpPr>
        <p:spPr bwMode="auto">
          <a:xfrm>
            <a:off x="4894263" y="4938713"/>
            <a:ext cx="0" cy="45720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pPr>
              <a:buNone/>
            </a:pPr>
            <a:endParaRPr lang="en-US" dirty="0">
              <a:latin typeface="Arial"/>
            </a:endParaRPr>
          </a:p>
        </p:txBody>
      </p:sp>
      <p:sp>
        <p:nvSpPr>
          <p:cNvPr id="36883" name="Text Box 23"/>
          <p:cNvSpPr txBox="1">
            <a:spLocks noChangeArrowheads="1"/>
          </p:cNvSpPr>
          <p:nvPr/>
        </p:nvSpPr>
        <p:spPr bwMode="auto">
          <a:xfrm>
            <a:off x="47308" y="3870325"/>
            <a:ext cx="32004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smtClean="0">
                <a:solidFill>
                  <a:srgbClr val="0000FF"/>
                </a:solidFill>
                <a:latin typeface="Arial" charset="0"/>
                <a:cs typeface="Arial" charset="0"/>
              </a:rPr>
              <a:t>Scan &amp; </a:t>
            </a:r>
            <a:r>
              <a:rPr lang="en-US" dirty="0">
                <a:solidFill>
                  <a:srgbClr val="0000FF"/>
                </a:solidFill>
                <a:latin typeface="Arial" charset="0"/>
                <a:cs typeface="Arial" charset="0"/>
              </a:rPr>
              <a:t>write to </a:t>
            </a:r>
            <a:r>
              <a:rPr lang="en-US" dirty="0" smtClean="0">
                <a:solidFill>
                  <a:srgbClr val="0000FF"/>
                </a:solidFill>
                <a:latin typeface="Arial" charset="0"/>
                <a:cs typeface="Arial" charset="0"/>
              </a:rPr>
              <a:t>T1</a:t>
            </a:r>
            <a:r>
              <a:rPr lang="en-US" dirty="0" smtClean="0">
                <a:latin typeface="Arial" charset="0"/>
                <a:cs typeface="Arial" charset="0"/>
              </a:rPr>
              <a:t>)</a:t>
            </a:r>
            <a:endParaRPr lang="en-US" dirty="0">
              <a:latin typeface="Arial" charset="0"/>
              <a:cs typeface="Arial" charset="0"/>
            </a:endParaRPr>
          </a:p>
        </p:txBody>
      </p:sp>
      <p:sp>
        <p:nvSpPr>
          <p:cNvPr id="36886" name="Text Box 27"/>
          <p:cNvSpPr txBox="1">
            <a:spLocks noChangeArrowheads="1"/>
          </p:cNvSpPr>
          <p:nvPr/>
        </p:nvSpPr>
        <p:spPr bwMode="auto">
          <a:xfrm>
            <a:off x="3962400" y="2819400"/>
            <a:ext cx="543739"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sym typeface="Symbol" charset="0"/>
              </a:rPr>
              <a:t>(c)</a:t>
            </a:r>
            <a:endParaRPr lang="en-US" baseline="-25000" dirty="0">
              <a:latin typeface="Arial" charset="0"/>
              <a:cs typeface="Arial" charset="0"/>
            </a:endParaRPr>
          </a:p>
        </p:txBody>
      </p:sp>
      <p:sp>
        <p:nvSpPr>
          <p:cNvPr id="36887" name="Text Box 28"/>
          <p:cNvSpPr txBox="1">
            <a:spLocks noChangeArrowheads="1"/>
          </p:cNvSpPr>
          <p:nvPr/>
        </p:nvSpPr>
        <p:spPr bwMode="auto">
          <a:xfrm>
            <a:off x="3962400" y="1676400"/>
            <a:ext cx="561372"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smtClean="0">
                <a:latin typeface="Arial" charset="0"/>
                <a:cs typeface="Arial" charset="0"/>
                <a:sym typeface="Symbol" charset="0"/>
              </a:rPr>
              <a:t>(d)</a:t>
            </a:r>
            <a:endParaRPr lang="en-US" baseline="-25000" dirty="0">
              <a:latin typeface="Arial" charset="0"/>
              <a:cs typeface="Arial" charset="0"/>
            </a:endParaRPr>
          </a:p>
        </p:txBody>
      </p:sp>
      <p:sp>
        <p:nvSpPr>
          <p:cNvPr id="29" name="TextBox 28"/>
          <p:cNvSpPr txBox="1"/>
          <p:nvPr/>
        </p:nvSpPr>
        <p:spPr>
          <a:xfrm>
            <a:off x="76200" y="76200"/>
            <a:ext cx="4616970" cy="701731"/>
          </a:xfrm>
          <a:prstGeom prst="rect">
            <a:avLst/>
          </a:prstGeom>
          <a:noFill/>
        </p:spPr>
        <p:txBody>
          <a:bodyPr wrap="none" rtlCol="0">
            <a:spAutoFit/>
          </a:bodyPr>
          <a:lstStyle/>
          <a:p>
            <a:pPr>
              <a:buNone/>
              <a:defRPr/>
            </a:pPr>
            <a:r>
              <a:rPr lang="en-US" sz="1800" dirty="0">
                <a:solidFill>
                  <a:srgbClr val="0000FF"/>
                </a:solidFill>
                <a:latin typeface="Consolas" charset="0"/>
                <a:ea typeface="Consolas" charset="0"/>
                <a:cs typeface="Consolas" charset="0"/>
              </a:rPr>
              <a:t>Supplier(</a:t>
            </a:r>
            <a:r>
              <a:rPr lang="en-US" sz="1800" u="sng" dirty="0" err="1">
                <a:solidFill>
                  <a:srgbClr val="0000FF"/>
                </a:solidFill>
                <a:latin typeface="Consolas" charset="0"/>
                <a:ea typeface="Consolas" charset="0"/>
                <a:cs typeface="Consolas" charset="0"/>
              </a:rPr>
              <a:t>sid</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sname</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scity</a:t>
            </a:r>
            <a:r>
              <a:rPr lang="en-US" sz="1800" dirty="0">
                <a:solidFill>
                  <a:srgbClr val="0000FF"/>
                </a:solidFill>
                <a:latin typeface="Consolas" charset="0"/>
                <a:ea typeface="Consolas" charset="0"/>
                <a:cs typeface="Consolas" charset="0"/>
              </a:rPr>
              <a:t>, </a:t>
            </a:r>
            <a:r>
              <a:rPr lang="en-US" sz="1800" dirty="0" err="1">
                <a:solidFill>
                  <a:srgbClr val="0000FF"/>
                </a:solidFill>
                <a:latin typeface="Consolas" charset="0"/>
                <a:ea typeface="Consolas" charset="0"/>
                <a:cs typeface="Consolas" charset="0"/>
              </a:rPr>
              <a:t>sstate</a:t>
            </a:r>
            <a:r>
              <a:rPr lang="en-US" sz="1800" dirty="0">
                <a:solidFill>
                  <a:srgbClr val="0000FF"/>
                </a:solidFill>
                <a:latin typeface="Consolas" charset="0"/>
                <a:ea typeface="Consolas" charset="0"/>
                <a:cs typeface="Consolas" charset="0"/>
              </a:rPr>
              <a:t>)</a:t>
            </a:r>
          </a:p>
          <a:p>
            <a:pPr>
              <a:buNone/>
              <a:defRPr/>
            </a:pPr>
            <a:r>
              <a:rPr lang="en-US" sz="1800" dirty="0">
                <a:solidFill>
                  <a:srgbClr val="0000FF"/>
                </a:solidFill>
                <a:latin typeface="Consolas" charset="0"/>
                <a:ea typeface="Consolas" charset="0"/>
                <a:cs typeface="Consolas" charset="0"/>
              </a:rPr>
              <a:t>Supply(</a:t>
            </a:r>
            <a:r>
              <a:rPr lang="en-US" sz="1800" u="sng" dirty="0" err="1">
                <a:solidFill>
                  <a:srgbClr val="0000FF"/>
                </a:solidFill>
                <a:latin typeface="Consolas" charset="0"/>
                <a:ea typeface="Consolas" charset="0"/>
                <a:cs typeface="Consolas" charset="0"/>
              </a:rPr>
              <a:t>sid</a:t>
            </a:r>
            <a:r>
              <a:rPr lang="en-US" sz="1800" u="sng" dirty="0">
                <a:solidFill>
                  <a:srgbClr val="0000FF"/>
                </a:solidFill>
                <a:latin typeface="Consolas" charset="0"/>
                <a:ea typeface="Consolas" charset="0"/>
                <a:cs typeface="Consolas" charset="0"/>
              </a:rPr>
              <a:t>, </a:t>
            </a:r>
            <a:r>
              <a:rPr lang="en-US" sz="1800" u="sng" dirty="0" err="1">
                <a:solidFill>
                  <a:srgbClr val="0000FF"/>
                </a:solidFill>
                <a:latin typeface="Consolas" charset="0"/>
                <a:ea typeface="Consolas" charset="0"/>
                <a:cs typeface="Consolas" charset="0"/>
              </a:rPr>
              <a:t>pno</a:t>
            </a:r>
            <a:r>
              <a:rPr lang="en-US" sz="1800" dirty="0">
                <a:solidFill>
                  <a:srgbClr val="0000FF"/>
                </a:solidFill>
                <a:latin typeface="Consolas" charset="0"/>
                <a:ea typeface="Consolas" charset="0"/>
                <a:cs typeface="Consolas" charset="0"/>
              </a:rPr>
              <a:t>, quantity)</a:t>
            </a:r>
          </a:p>
        </p:txBody>
      </p:sp>
      <p:sp>
        <p:nvSpPr>
          <p:cNvPr id="30" name="Rectangle 29"/>
          <p:cNvSpPr/>
          <p:nvPr/>
        </p:nvSpPr>
        <p:spPr>
          <a:xfrm>
            <a:off x="4953000" y="1353943"/>
            <a:ext cx="3962400" cy="707886"/>
          </a:xfrm>
          <a:prstGeom prst="rect">
            <a:avLst/>
          </a:prstGeom>
          <a:ln/>
        </p:spPr>
        <p:style>
          <a:lnRef idx="1">
            <a:schemeClr val="accent5"/>
          </a:lnRef>
          <a:fillRef idx="2">
            <a:schemeClr val="accent5"/>
          </a:fillRef>
          <a:effectRef idx="1">
            <a:schemeClr val="accent5"/>
          </a:effectRef>
          <a:fontRef idx="minor">
            <a:schemeClr val="dk1"/>
          </a:fontRef>
        </p:style>
        <p:txBody>
          <a:bodyPr wrap="square">
            <a:spAutoFit/>
          </a:bodyPr>
          <a:lstStyle/>
          <a:p>
            <a:pPr>
              <a:buNone/>
              <a:defRPr/>
            </a:pPr>
            <a:r>
              <a:rPr lang="en-US" sz="2000" dirty="0" smtClean="0">
                <a:latin typeface="Arial"/>
                <a:cs typeface="Arial"/>
              </a:rPr>
              <a:t>Different but equivalent logical query plan; different physical plan</a:t>
            </a:r>
            <a:endParaRPr lang="en-US" sz="2000" dirty="0">
              <a:latin typeface="Arial"/>
              <a:cs typeface="Arial"/>
            </a:endParaRPr>
          </a:p>
        </p:txBody>
      </p:sp>
      <p:sp>
        <p:nvSpPr>
          <p:cNvPr id="31" name="Rectangle 30"/>
          <p:cNvSpPr/>
          <p:nvPr/>
        </p:nvSpPr>
        <p:spPr>
          <a:xfrm>
            <a:off x="4953000" y="2039743"/>
            <a:ext cx="3886200" cy="1865126"/>
          </a:xfrm>
          <a:prstGeom prst="rect">
            <a:avLst/>
          </a:prstGeom>
          <a:solidFill>
            <a:schemeClr val="bg1"/>
          </a:solidFill>
          <a:ln>
            <a:solidFill>
              <a:schemeClr val="tx1"/>
            </a:solidFill>
          </a:ln>
          <a:effectLst>
            <a:outerShdw blurRad="50800" dist="88900" dir="2700000" algn="tl" rotWithShape="0">
              <a:srgbClr val="000000">
                <a:alpha val="43000"/>
              </a:srgbClr>
            </a:outerShdw>
          </a:effectLst>
        </p:spPr>
        <p:txBody>
          <a:bodyPr wrap="square">
            <a:spAutoFit/>
          </a:bodyPr>
          <a:lstStyle/>
          <a:p>
            <a:pPr>
              <a:buNone/>
              <a:defRPr/>
            </a:pPr>
            <a:r>
              <a:rPr lang="en-US" sz="1800" dirty="0">
                <a:solidFill>
                  <a:srgbClr val="0000FF"/>
                </a:solidFill>
                <a:latin typeface="Consolas" charset="0"/>
                <a:ea typeface="Consolas" charset="0"/>
                <a:cs typeface="Consolas" charset="0"/>
              </a:rPr>
              <a:t>SELECT</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sname</a:t>
            </a:r>
            <a:endParaRPr lang="en-US" sz="1800" dirty="0">
              <a:latin typeface="Consolas" charset="0"/>
              <a:ea typeface="Consolas" charset="0"/>
              <a:cs typeface="Consolas" charset="0"/>
            </a:endParaRPr>
          </a:p>
          <a:p>
            <a:pPr>
              <a:buNone/>
              <a:defRPr/>
            </a:pPr>
            <a:r>
              <a:rPr lang="en-US" sz="1800" dirty="0">
                <a:solidFill>
                  <a:srgbClr val="0000FF"/>
                </a:solidFill>
                <a:latin typeface="Consolas" charset="0"/>
                <a:ea typeface="Consolas" charset="0"/>
                <a:cs typeface="Consolas" charset="0"/>
              </a:rPr>
              <a:t>FROM</a:t>
            </a:r>
            <a:r>
              <a:rPr lang="en-US" sz="1800" dirty="0">
                <a:latin typeface="Consolas" charset="0"/>
                <a:ea typeface="Consolas" charset="0"/>
                <a:cs typeface="Consolas" charset="0"/>
              </a:rPr>
              <a:t> Supplier x, Supply y</a:t>
            </a:r>
          </a:p>
          <a:p>
            <a:pPr>
              <a:buNone/>
              <a:defRPr/>
            </a:pPr>
            <a:r>
              <a:rPr lang="en-US" sz="1800" dirty="0">
                <a:solidFill>
                  <a:srgbClr val="0000FF"/>
                </a:solidFill>
                <a:latin typeface="Consolas" charset="0"/>
                <a:ea typeface="Consolas" charset="0"/>
                <a:cs typeface="Consolas" charset="0"/>
              </a:rPr>
              <a:t>WHERE</a:t>
            </a:r>
            <a:r>
              <a:rPr lang="en-US" sz="1800" dirty="0">
                <a:latin typeface="Consolas" charset="0"/>
                <a:ea typeface="Consolas" charset="0"/>
                <a:cs typeface="Consolas" charset="0"/>
              </a:rPr>
              <a:t> </a:t>
            </a:r>
            <a:r>
              <a:rPr lang="en-US" sz="1800" dirty="0" err="1">
                <a:latin typeface="Consolas" charset="0"/>
                <a:ea typeface="Consolas" charset="0"/>
                <a:cs typeface="Consolas" charset="0"/>
              </a:rPr>
              <a:t>x.sid</a:t>
            </a:r>
            <a:r>
              <a:rPr lang="en-US" sz="1800" dirty="0">
                <a:latin typeface="Consolas" charset="0"/>
                <a:ea typeface="Consolas" charset="0"/>
                <a:cs typeface="Consolas" charset="0"/>
              </a:rPr>
              <a:t> = </a:t>
            </a:r>
            <a:r>
              <a:rPr lang="en-US" sz="1800" dirty="0" err="1">
                <a:latin typeface="Consolas" charset="0"/>
                <a:ea typeface="Consolas" charset="0"/>
                <a:cs typeface="Consolas" charset="0"/>
              </a:rPr>
              <a:t>y.sid</a:t>
            </a:r>
            <a:r>
              <a:rPr lang="en-US" sz="1800" dirty="0">
                <a:latin typeface="Consolas" charset="0"/>
                <a:ea typeface="Consolas" charset="0"/>
                <a:cs typeface="Consolas" charset="0"/>
              </a:rPr>
              <a:t/>
            </a:r>
            <a:br>
              <a:rPr lang="en-US" sz="1800" dirty="0">
                <a:latin typeface="Consolas" charset="0"/>
                <a:ea typeface="Consolas" charset="0"/>
                <a:cs typeface="Consolas" charset="0"/>
              </a:rPr>
            </a:br>
            <a:r>
              <a:rPr lang="en-US" sz="1800" dirty="0">
                <a:latin typeface="Consolas" charset="0"/>
                <a:ea typeface="Consolas" charset="0"/>
                <a:cs typeface="Consolas" charset="0"/>
              </a:rPr>
              <a:t>    and  </a:t>
            </a:r>
            <a:r>
              <a:rPr lang="en-US" sz="1800" dirty="0" err="1">
                <a:latin typeface="Consolas" charset="0"/>
                <a:ea typeface="Consolas" charset="0"/>
                <a:cs typeface="Consolas" charset="0"/>
              </a:rPr>
              <a:t>y.pno</a:t>
            </a:r>
            <a:r>
              <a:rPr lang="en-US" sz="1800" dirty="0">
                <a:latin typeface="Consolas" charset="0"/>
                <a:ea typeface="Consolas" charset="0"/>
                <a:cs typeface="Consolas" charset="0"/>
              </a:rPr>
              <a:t> = 2</a:t>
            </a:r>
            <a:br>
              <a:rPr lang="en-US" sz="1800" dirty="0">
                <a:latin typeface="Consolas" charset="0"/>
                <a:ea typeface="Consolas" charset="0"/>
                <a:cs typeface="Consolas" charset="0"/>
              </a:rPr>
            </a:br>
            <a:r>
              <a:rPr lang="en-US" sz="1800" dirty="0">
                <a:latin typeface="Consolas" charset="0"/>
                <a:ea typeface="Consolas" charset="0"/>
                <a:cs typeface="Consolas" charset="0"/>
              </a:rPr>
              <a:t>    and </a:t>
            </a:r>
            <a:r>
              <a:rPr lang="en-US" sz="1800" dirty="0" err="1">
                <a:latin typeface="Consolas" charset="0"/>
                <a:ea typeface="Consolas" charset="0"/>
                <a:cs typeface="Consolas" charset="0"/>
              </a:rPr>
              <a:t>x.scity</a:t>
            </a:r>
            <a:r>
              <a:rPr lang="en-US" sz="1800" dirty="0">
                <a:latin typeface="Consolas" charset="0"/>
                <a:ea typeface="Consolas" charset="0"/>
                <a:cs typeface="Consolas" charset="0"/>
              </a:rPr>
              <a:t> = </a:t>
            </a:r>
            <a:r>
              <a:rPr lang="ja-JP" altLang="en-US" sz="1800" dirty="0">
                <a:latin typeface="Consolas" charset="0"/>
                <a:ea typeface="Consolas" charset="0"/>
                <a:cs typeface="Consolas" charset="0"/>
              </a:rPr>
              <a:t>‘</a:t>
            </a:r>
            <a:r>
              <a:rPr lang="en-US" sz="1800" dirty="0">
                <a:latin typeface="Consolas" charset="0"/>
                <a:ea typeface="Consolas" charset="0"/>
                <a:cs typeface="Consolas" charset="0"/>
              </a:rPr>
              <a:t>Seattle</a:t>
            </a:r>
            <a:r>
              <a:rPr lang="ja-JP" altLang="en-US" sz="1800" dirty="0">
                <a:latin typeface="Consolas" charset="0"/>
                <a:ea typeface="Consolas" charset="0"/>
                <a:cs typeface="Consolas" charset="0"/>
              </a:rPr>
              <a:t>’</a:t>
            </a:r>
            <a:r>
              <a:rPr lang="en-US" sz="1800" dirty="0">
                <a:latin typeface="Consolas" charset="0"/>
                <a:ea typeface="Consolas" charset="0"/>
                <a:cs typeface="Consolas" charset="0"/>
              </a:rPr>
              <a:t/>
            </a:r>
            <a:br>
              <a:rPr lang="en-US" sz="1800" dirty="0">
                <a:latin typeface="Consolas" charset="0"/>
                <a:ea typeface="Consolas" charset="0"/>
                <a:cs typeface="Consolas" charset="0"/>
              </a:rPr>
            </a:br>
            <a:r>
              <a:rPr lang="en-US" sz="1800" dirty="0">
                <a:latin typeface="Consolas" charset="0"/>
                <a:ea typeface="Consolas" charset="0"/>
                <a:cs typeface="Consolas" charset="0"/>
              </a:rPr>
              <a:t>    and </a:t>
            </a:r>
            <a:r>
              <a:rPr lang="en-US" sz="1800" dirty="0" err="1">
                <a:latin typeface="Consolas" charset="0"/>
                <a:ea typeface="Consolas" charset="0"/>
                <a:cs typeface="Consolas" charset="0"/>
              </a:rPr>
              <a:t>x.sstate</a:t>
            </a:r>
            <a:r>
              <a:rPr lang="en-US" sz="1800" dirty="0">
                <a:latin typeface="Consolas" charset="0"/>
                <a:ea typeface="Consolas" charset="0"/>
                <a:cs typeface="Consolas" charset="0"/>
              </a:rPr>
              <a:t> = </a:t>
            </a:r>
            <a:r>
              <a:rPr lang="ja-JP" altLang="en-US" sz="1800" dirty="0">
                <a:latin typeface="Consolas" charset="0"/>
                <a:ea typeface="Consolas" charset="0"/>
                <a:cs typeface="Consolas" charset="0"/>
              </a:rPr>
              <a:t>‘</a:t>
            </a:r>
            <a:r>
              <a:rPr lang="en-US" sz="1800" dirty="0">
                <a:latin typeface="Consolas" charset="0"/>
                <a:ea typeface="Consolas" charset="0"/>
                <a:cs typeface="Consolas" charset="0"/>
              </a:rPr>
              <a:t>WA</a:t>
            </a:r>
            <a:r>
              <a:rPr lang="ja-JP" altLang="en-US" sz="1800" dirty="0">
                <a:latin typeface="Consolas" charset="0"/>
                <a:ea typeface="Consolas" charset="0"/>
                <a:cs typeface="Consolas" charset="0"/>
              </a:rPr>
              <a:t>’</a:t>
            </a:r>
            <a:endParaRPr lang="en-US" sz="1800" dirty="0">
              <a:latin typeface="Consolas" charset="0"/>
              <a:ea typeface="Consolas" charset="0"/>
              <a:cs typeface="Consolas" charset="0"/>
            </a:endParaRPr>
          </a:p>
        </p:txBody>
      </p:sp>
      <p:sp>
        <p:nvSpPr>
          <p:cNvPr id="32" name="Text Box 19"/>
          <p:cNvSpPr txBox="1">
            <a:spLocks noChangeArrowheads="1"/>
          </p:cNvSpPr>
          <p:nvPr/>
        </p:nvSpPr>
        <p:spPr bwMode="auto">
          <a:xfrm>
            <a:off x="5608320" y="4419600"/>
            <a:ext cx="32766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buNone/>
            </a:pPr>
            <a:r>
              <a:rPr lang="en-US" dirty="0">
                <a:latin typeface="Arial" charset="0"/>
                <a:cs typeface="Arial" charset="0"/>
              </a:rPr>
              <a:t>(</a:t>
            </a:r>
            <a:r>
              <a:rPr lang="en-US" dirty="0" smtClean="0">
                <a:solidFill>
                  <a:srgbClr val="0000FF"/>
                </a:solidFill>
                <a:latin typeface="Arial" charset="0"/>
                <a:cs typeface="Arial" charset="0"/>
              </a:rPr>
              <a:t>Scan &amp;</a:t>
            </a:r>
            <a:r>
              <a:rPr lang="en-US" dirty="0">
                <a:solidFill>
                  <a:srgbClr val="0000FF"/>
                </a:solidFill>
                <a:latin typeface="Arial" charset="0"/>
                <a:cs typeface="Arial" charset="0"/>
              </a:rPr>
              <a:t> </a:t>
            </a:r>
            <a:r>
              <a:rPr lang="en-US" dirty="0" smtClean="0">
                <a:solidFill>
                  <a:srgbClr val="0000FF"/>
                </a:solidFill>
                <a:latin typeface="Arial" charset="0"/>
                <a:cs typeface="Arial" charset="0"/>
              </a:rPr>
              <a:t>write </a:t>
            </a:r>
            <a:r>
              <a:rPr lang="en-US" dirty="0">
                <a:solidFill>
                  <a:srgbClr val="0000FF"/>
                </a:solidFill>
                <a:latin typeface="Arial" charset="0"/>
                <a:cs typeface="Arial" charset="0"/>
              </a:rPr>
              <a:t>to T2</a:t>
            </a:r>
            <a:r>
              <a:rPr lang="en-US" dirty="0">
                <a:latin typeface="Arial" charset="0"/>
                <a:cs typeface="Arial" charset="0"/>
              </a:rPr>
              <a:t>)</a:t>
            </a:r>
          </a:p>
        </p:txBody>
      </p:sp>
    </p:spTree>
    <p:extLst>
      <p:ext uri="{BB962C8B-B14F-4D97-AF65-F5344CB8AC3E}">
        <p14:creationId xmlns:p14="http://schemas.microsoft.com/office/powerpoint/2010/main" val="8943194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97819</TotalTime>
  <Words>2667</Words>
  <Application>Microsoft Macintosh PowerPoint</Application>
  <PresentationFormat>On-screen Show (4:3)</PresentationFormat>
  <Paragraphs>678</Paragraphs>
  <Slides>42</Slides>
  <Notes>31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42</vt:i4>
      </vt:variant>
    </vt:vector>
  </HeadingPairs>
  <TitlesOfParts>
    <vt:vector size="51" baseType="lpstr">
      <vt:lpstr>Arial Black</vt:lpstr>
      <vt:lpstr>Calibri</vt:lpstr>
      <vt:lpstr>Consolas</vt:lpstr>
      <vt:lpstr>Mangal</vt:lpstr>
      <vt:lpstr>ＭＳ Ｐゴシック</vt:lpstr>
      <vt:lpstr>Symbol</vt:lpstr>
      <vt:lpstr>Times New Roman</vt:lpstr>
      <vt:lpstr>Arial</vt:lpstr>
      <vt:lpstr>Essential</vt:lpstr>
      <vt:lpstr>Cse 344</vt:lpstr>
      <vt:lpstr>Administrivia</vt:lpstr>
      <vt:lpstr>Today</vt:lpstr>
      <vt:lpstr>Query Evaluation Steps</vt:lpstr>
      <vt:lpstr>Logical vs Physical Plans</vt:lpstr>
      <vt:lpstr>Review: Relational Algebra</vt:lpstr>
      <vt:lpstr>Physical Query Plan 1</vt:lpstr>
      <vt:lpstr>Physical Query Plan 2</vt:lpstr>
      <vt:lpstr>Physical Query Plan 3</vt:lpstr>
      <vt:lpstr>Query Optimization Problem</vt:lpstr>
      <vt:lpstr>Physical Operators</vt:lpstr>
      <vt:lpstr>Main Memory Algorithms</vt:lpstr>
      <vt:lpstr>Main Memory Algorithms</vt:lpstr>
      <vt:lpstr>Main Memory Algorithms</vt:lpstr>
      <vt:lpstr>BRIEF Review of Hash Tables</vt:lpstr>
      <vt:lpstr>BRIEF Review of Hash Tables</vt:lpstr>
      <vt:lpstr>Iterator Interface</vt:lpstr>
      <vt:lpstr>Iterator Interface</vt:lpstr>
      <vt:lpstr>Iterator Interface</vt:lpstr>
      <vt:lpstr>Iterator Interface</vt:lpstr>
      <vt:lpstr>Iterator Interface</vt:lpstr>
      <vt:lpstr>Iterator Interface</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Pipelining</vt:lpstr>
      <vt:lpstr>Blocked Execution</vt:lpstr>
      <vt:lpstr>Blocked Execution</vt:lpstr>
      <vt:lpstr>Pipelined Execution</vt:lpstr>
      <vt:lpstr>Query Execution Bottom Line</vt:lpstr>
      <vt:lpstr>Recall: Physical Data Independence</vt:lpstr>
      <vt:lpstr>Query Performance</vt:lpstr>
    </vt:vector>
  </TitlesOfParts>
  <Company/>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373</dc:title>
  <dc:creator>Evan McCarty</dc:creator>
  <cp:lastModifiedBy>Evan J. McCarty</cp:lastModifiedBy>
  <cp:revision>316</cp:revision>
  <cp:lastPrinted>2018-02-05T23:10:23Z</cp:lastPrinted>
  <dcterms:created xsi:type="dcterms:W3CDTF">2017-03-27T18:12:41Z</dcterms:created>
  <dcterms:modified xsi:type="dcterms:W3CDTF">2018-04-20T17:36:10Z</dcterms:modified>
</cp:coreProperties>
</file>