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3"/>
  </p:notesMasterIdLst>
  <p:sldIdLst>
    <p:sldId id="256" r:id="rId2"/>
    <p:sldId id="642" r:id="rId3"/>
    <p:sldId id="643" r:id="rId4"/>
    <p:sldId id="644" r:id="rId5"/>
    <p:sldId id="645" r:id="rId6"/>
    <p:sldId id="649" r:id="rId7"/>
    <p:sldId id="650" r:id="rId8"/>
    <p:sldId id="651" r:id="rId9"/>
    <p:sldId id="652" r:id="rId10"/>
    <p:sldId id="653" r:id="rId11"/>
    <p:sldId id="654" r:id="rId12"/>
    <p:sldId id="655" r:id="rId13"/>
    <p:sldId id="656" r:id="rId14"/>
    <p:sldId id="604" r:id="rId15"/>
    <p:sldId id="605" r:id="rId16"/>
    <p:sldId id="606" r:id="rId17"/>
    <p:sldId id="607" r:id="rId18"/>
    <p:sldId id="608" r:id="rId19"/>
    <p:sldId id="609" r:id="rId20"/>
    <p:sldId id="610" r:id="rId21"/>
    <p:sldId id="611" r:id="rId22"/>
    <p:sldId id="612" r:id="rId23"/>
    <p:sldId id="613" r:id="rId24"/>
    <p:sldId id="614" r:id="rId25"/>
    <p:sldId id="615" r:id="rId26"/>
    <p:sldId id="616" r:id="rId27"/>
    <p:sldId id="617" r:id="rId28"/>
    <p:sldId id="618" r:id="rId29"/>
    <p:sldId id="619" r:id="rId30"/>
    <p:sldId id="620" r:id="rId31"/>
    <p:sldId id="621" r:id="rId32"/>
    <p:sldId id="622" r:id="rId33"/>
    <p:sldId id="623" r:id="rId34"/>
    <p:sldId id="624" r:id="rId35"/>
    <p:sldId id="625" r:id="rId36"/>
    <p:sldId id="626" r:id="rId37"/>
    <p:sldId id="627" r:id="rId38"/>
    <p:sldId id="628" r:id="rId39"/>
    <p:sldId id="629" r:id="rId40"/>
    <p:sldId id="630" r:id="rId41"/>
    <p:sldId id="631" r:id="rId42"/>
    <p:sldId id="632" r:id="rId43"/>
    <p:sldId id="633" r:id="rId44"/>
    <p:sldId id="634" r:id="rId45"/>
    <p:sldId id="635" r:id="rId46"/>
    <p:sldId id="636" r:id="rId47"/>
    <p:sldId id="637" r:id="rId48"/>
    <p:sldId id="638" r:id="rId49"/>
    <p:sldId id="639" r:id="rId50"/>
    <p:sldId id="640" r:id="rId51"/>
    <p:sldId id="641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6B726-52FF-4C45-B4AA-93A661A5D64F}" type="slidenum">
              <a:rPr lang="en-US"/>
              <a:pPr/>
              <a:t>2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8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C830F-C79C-F047-B9FB-FF592F19C2B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C830F-C79C-F047-B9FB-FF592F19C2B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5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C830F-C79C-F047-B9FB-FF592F19C2B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59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x.A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y.B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x.G</a:t>
            </a:r>
            <a:endParaRPr lang="en-US" baseline="0" dirty="0" smtClean="0"/>
          </a:p>
          <a:p>
            <a:r>
              <a:rPr lang="en-US" baseline="0" dirty="0" smtClean="0"/>
              <a:t>From </a:t>
            </a:r>
            <a:r>
              <a:rPr lang="mr-IN" baseline="0" dirty="0" smtClean="0"/>
              <a:t>[{'A':'a1', 'F':[{'B':'b1'}, {'B':'b2'}], 'G':[{'C':'c1'}]},</a:t>
            </a:r>
          </a:p>
          <a:p>
            <a:r>
              <a:rPr lang="mr-IN" baseline="0" dirty="0" smtClean="0"/>
              <a:t> {'A':'a2', 'F':[{'B':'b3'}, {'B':'b4'},{'B':'b5'}], 'G':[ ]},</a:t>
            </a:r>
          </a:p>
          <a:p>
            <a:r>
              <a:rPr lang="mr-IN" baseline="0" dirty="0" smtClean="0"/>
              <a:t> {'A':'a3', 'F':[{'B':'b6'}], 'G':[{'C':'c2'},{'C':'c3'}]}] </a:t>
            </a:r>
            <a:r>
              <a:rPr lang="en-US" baseline="0" dirty="0" smtClean="0"/>
              <a:t> x, </a:t>
            </a:r>
            <a:r>
              <a:rPr lang="en-US" baseline="0" dirty="0" err="1" smtClean="0"/>
              <a:t>x.F</a:t>
            </a:r>
            <a:r>
              <a:rPr lang="en-US" baseline="0" dirty="0" smtClean="0"/>
              <a:t> y;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C830F-C79C-F047-B9FB-FF592F19C2B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5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soniq.org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18</a:t>
            </a:r>
            <a:r>
              <a:rPr lang="en-US" baseline="30000" dirty="0" smtClean="0"/>
              <a:t>th</a:t>
            </a:r>
            <a:r>
              <a:rPr lang="en-US" dirty="0" smtClean="0"/>
              <a:t> –  SQL++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Types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343400"/>
            <a:ext cx="54425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>
                <a:latin typeface="Arial"/>
                <a:cs typeface="Arial"/>
              </a:rPr>
              <a:t>{"Name": "Alice", "age": 30, "email": "a@alice.com"}</a:t>
            </a:r>
          </a:p>
          <a:p>
            <a:endParaRPr lang="mr-IN" dirty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{"Name": "Bob", "age": 40}</a:t>
            </a:r>
          </a:p>
          <a:p>
            <a:endParaRPr lang="mr-IN" dirty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-- </a:t>
            </a:r>
            <a:r>
              <a:rPr lang="en-US" dirty="0" smtClean="0">
                <a:latin typeface="Arial"/>
                <a:cs typeface="Arial"/>
              </a:rPr>
              <a:t>Now it’s</a:t>
            </a:r>
            <a:r>
              <a:rPr lang="mr-IN" dirty="0" smtClean="0">
                <a:latin typeface="Arial"/>
                <a:cs typeface="Arial"/>
              </a:rPr>
              <a:t> </a:t>
            </a:r>
            <a:r>
              <a:rPr lang="mr-IN" dirty="0">
                <a:latin typeface="Arial"/>
                <a:cs typeface="Arial"/>
              </a:rPr>
              <a:t>OK:</a:t>
            </a:r>
          </a:p>
          <a:p>
            <a:r>
              <a:rPr lang="mr-IN" dirty="0">
                <a:latin typeface="Arial"/>
                <a:cs typeface="Arial"/>
              </a:rPr>
              <a:t>{"Name": "</a:t>
            </a:r>
            <a:r>
              <a:rPr lang="mr-IN" dirty="0" err="1">
                <a:latin typeface="Arial"/>
                <a:cs typeface="Arial"/>
              </a:rPr>
              <a:t>Carol</a:t>
            </a:r>
            <a:r>
              <a:rPr lang="mr-IN" dirty="0" smtClean="0">
                <a:latin typeface="Arial"/>
                <a:cs typeface="Arial"/>
              </a:rPr>
              <a:t>",</a:t>
            </a:r>
            <a:r>
              <a:rPr lang="en-US" dirty="0" smtClean="0">
                <a:latin typeface="Arial"/>
                <a:cs typeface="Arial"/>
              </a:rPr>
              <a:t> ”age”: 35,</a:t>
            </a:r>
            <a:r>
              <a:rPr lang="mr-IN" dirty="0" smtClean="0">
                <a:latin typeface="Arial"/>
                <a:cs typeface="Arial"/>
              </a:rPr>
              <a:t> </a:t>
            </a:r>
            <a:r>
              <a:rPr lang="mr-IN" dirty="0">
                <a:latin typeface="Arial"/>
                <a:cs typeface="Arial"/>
              </a:rPr>
              <a:t>"phone": "123456789"}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1600200"/>
            <a:ext cx="5647099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lec344;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 smtClean="0">
                <a:latin typeface="Arial"/>
                <a:cs typeface="Arial"/>
              </a:rPr>
              <a:t>PersonType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IF 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AS OPEN {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  Name : string,</a:t>
            </a:r>
          </a:p>
          <a:p>
            <a:r>
              <a:rPr lang="en-US" dirty="0">
                <a:latin typeface="Arial"/>
                <a:cs typeface="Arial"/>
              </a:rPr>
              <a:t>   age: </a:t>
            </a:r>
            <a:r>
              <a:rPr lang="en-US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,</a:t>
            </a:r>
          </a:p>
          <a:p>
            <a:r>
              <a:rPr lang="en-US" dirty="0">
                <a:latin typeface="Arial"/>
                <a:cs typeface="Arial"/>
              </a:rPr>
              <a:t>   email: string?</a:t>
            </a:r>
          </a:p>
          <a:p>
            <a:r>
              <a:rPr lang="en-US" dirty="0">
                <a:latin typeface="Arial"/>
                <a:cs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72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with Nested Collections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828800"/>
            <a:ext cx="604053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lec344;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IF </a:t>
            </a:r>
            <a:r>
              <a:rPr lang="en-US" dirty="0">
                <a:latin typeface="Arial"/>
                <a:cs typeface="Arial"/>
              </a:rPr>
              <a:t>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AS </a:t>
            </a:r>
            <a:r>
              <a:rPr lang="en-US" dirty="0">
                <a:latin typeface="Arial"/>
                <a:cs typeface="Arial"/>
              </a:rPr>
              <a:t>CLOSED {</a:t>
            </a:r>
          </a:p>
          <a:p>
            <a:r>
              <a:rPr lang="en-US" dirty="0">
                <a:latin typeface="Arial"/>
                <a:cs typeface="Arial"/>
              </a:rPr>
              <a:t>   Name : string,</a:t>
            </a:r>
          </a:p>
          <a:p>
            <a:r>
              <a:rPr lang="en-US" dirty="0">
                <a:latin typeface="Arial"/>
                <a:cs typeface="Arial"/>
              </a:rPr>
              <a:t>   phone: [string]</a:t>
            </a:r>
          </a:p>
          <a:p>
            <a:r>
              <a:rPr lang="en-US" dirty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4343400"/>
            <a:ext cx="4645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>
                <a:latin typeface="Arial"/>
                <a:cs typeface="Arial"/>
              </a:rPr>
              <a:t>{</a:t>
            </a:r>
            <a:r>
              <a:rPr lang="mr-IN" dirty="0">
                <a:latin typeface="Arial"/>
                <a:cs typeface="Arial"/>
              </a:rPr>
              <a:t>"Name": "Carol", "phone": </a:t>
            </a:r>
            <a:r>
              <a:rPr lang="en-US" dirty="0" smtClean="0">
                <a:latin typeface="Arial"/>
                <a:cs typeface="Arial"/>
              </a:rPr>
              <a:t>[</a:t>
            </a:r>
            <a:r>
              <a:rPr lang="mr-IN" dirty="0" smtClean="0">
                <a:latin typeface="Arial"/>
                <a:cs typeface="Arial"/>
              </a:rPr>
              <a:t>"1234”</a:t>
            </a:r>
            <a:r>
              <a:rPr lang="en-US" dirty="0" smtClean="0">
                <a:latin typeface="Arial"/>
                <a:cs typeface="Arial"/>
              </a:rPr>
              <a:t>]</a:t>
            </a:r>
            <a:r>
              <a:rPr lang="mr-IN" dirty="0" smtClean="0">
                <a:latin typeface="Arial"/>
                <a:cs typeface="Arial"/>
              </a:rPr>
              <a:t>}</a:t>
            </a:r>
            <a:endParaRPr lang="en-US" dirty="0" smtClean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{"Name": </a:t>
            </a:r>
            <a:r>
              <a:rPr lang="mr-IN" dirty="0" smtClean="0">
                <a:latin typeface="Arial"/>
                <a:cs typeface="Arial"/>
              </a:rPr>
              <a:t>”</a:t>
            </a:r>
            <a:r>
              <a:rPr lang="en-US" dirty="0" smtClean="0">
                <a:latin typeface="Arial"/>
                <a:cs typeface="Arial"/>
              </a:rPr>
              <a:t>David</a:t>
            </a:r>
            <a:r>
              <a:rPr lang="mr-IN" dirty="0" smtClean="0">
                <a:latin typeface="Arial"/>
                <a:cs typeface="Arial"/>
              </a:rPr>
              <a:t>"</a:t>
            </a:r>
            <a:r>
              <a:rPr lang="mr-IN" dirty="0">
                <a:latin typeface="Arial"/>
                <a:cs typeface="Arial"/>
              </a:rPr>
              <a:t>, "phone": </a:t>
            </a:r>
            <a:r>
              <a:rPr lang="en-US" dirty="0" smtClean="0">
                <a:latin typeface="Arial"/>
                <a:cs typeface="Arial"/>
              </a:rPr>
              <a:t>[</a:t>
            </a:r>
            <a:r>
              <a:rPr lang="mr-IN" dirty="0" smtClean="0">
                <a:latin typeface="Arial"/>
                <a:cs typeface="Arial"/>
              </a:rPr>
              <a:t>“2345”</a:t>
            </a:r>
            <a:r>
              <a:rPr lang="en-US" dirty="0" smtClean="0">
                <a:latin typeface="Arial"/>
                <a:cs typeface="Arial"/>
              </a:rPr>
              <a:t>,</a:t>
            </a:r>
            <a:r>
              <a:rPr lang="mr-IN" dirty="0">
                <a:latin typeface="Arial"/>
                <a:cs typeface="Arial"/>
              </a:rPr>
              <a:t> </a:t>
            </a:r>
            <a:r>
              <a:rPr lang="mr-IN" dirty="0" smtClean="0">
                <a:latin typeface="Arial"/>
                <a:cs typeface="Arial"/>
              </a:rPr>
              <a:t>“</a:t>
            </a:r>
            <a:r>
              <a:rPr lang="en-US" dirty="0" smtClean="0">
                <a:latin typeface="Arial"/>
                <a:cs typeface="Arial"/>
              </a:rPr>
              <a:t>6789</a:t>
            </a:r>
            <a:r>
              <a:rPr lang="mr-IN" dirty="0" smtClean="0">
                <a:latin typeface="Arial"/>
                <a:cs typeface="Arial"/>
              </a:rPr>
              <a:t>”</a:t>
            </a:r>
            <a:r>
              <a:rPr lang="en-US" dirty="0" smtClean="0">
                <a:latin typeface="Arial"/>
                <a:cs typeface="Arial"/>
              </a:rPr>
              <a:t>]</a:t>
            </a:r>
            <a:r>
              <a:rPr lang="mr-IN" dirty="0" smtClean="0">
                <a:latin typeface="Arial"/>
                <a:cs typeface="Arial"/>
              </a:rPr>
              <a:t>}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mr-IN" dirty="0">
                <a:latin typeface="Arial"/>
                <a:cs typeface="Arial"/>
              </a:rPr>
              <a:t>{"Name": </a:t>
            </a:r>
            <a:r>
              <a:rPr lang="mr-IN" dirty="0" smtClean="0">
                <a:latin typeface="Arial"/>
                <a:cs typeface="Arial"/>
              </a:rPr>
              <a:t>”</a:t>
            </a:r>
            <a:r>
              <a:rPr lang="en-US" dirty="0" smtClean="0">
                <a:latin typeface="Arial"/>
                <a:cs typeface="Arial"/>
              </a:rPr>
              <a:t>Eric</a:t>
            </a:r>
            <a:r>
              <a:rPr lang="mr-IN" dirty="0" smtClean="0">
                <a:latin typeface="Arial"/>
                <a:cs typeface="Arial"/>
              </a:rPr>
              <a:t>", 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mr-IN" dirty="0" smtClean="0">
                <a:latin typeface="Arial"/>
                <a:cs typeface="Arial"/>
              </a:rPr>
              <a:t>"</a:t>
            </a:r>
            <a:r>
              <a:rPr lang="mr-IN" dirty="0">
                <a:latin typeface="Arial"/>
                <a:cs typeface="Arial"/>
              </a:rPr>
              <a:t>phone": </a:t>
            </a:r>
            <a:r>
              <a:rPr lang="en-US" dirty="0" smtClean="0">
                <a:latin typeface="Arial"/>
                <a:cs typeface="Arial"/>
              </a:rPr>
              <a:t>[]</a:t>
            </a:r>
            <a:r>
              <a:rPr lang="mr-IN" dirty="0">
                <a:latin typeface="Arial"/>
                <a:cs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11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= relation</a:t>
            </a:r>
          </a:p>
          <a:p>
            <a:r>
              <a:rPr lang="en-US" dirty="0" smtClean="0"/>
              <a:t>Must have a type</a:t>
            </a:r>
          </a:p>
          <a:p>
            <a:pPr lvl="1"/>
            <a:r>
              <a:rPr lang="en-US" dirty="0" smtClean="0"/>
              <a:t>Can be a trivial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OPEN</a:t>
            </a:r>
            <a:r>
              <a:rPr lang="en-US" dirty="0" smtClean="0"/>
              <a:t> type</a:t>
            </a:r>
          </a:p>
          <a:p>
            <a:r>
              <a:rPr lang="en-US" dirty="0" smtClean="0"/>
              <a:t>Must have a key</a:t>
            </a:r>
          </a:p>
          <a:p>
            <a:pPr lvl="1"/>
            <a:r>
              <a:rPr lang="en-US" dirty="0" smtClean="0"/>
              <a:t>Can also be a trivial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 with Existing Key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1752600"/>
            <a:ext cx="604053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lec344;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 smtClean="0">
                <a:latin typeface="Arial"/>
                <a:cs typeface="Arial"/>
              </a:rPr>
              <a:t>PersonType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IF 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AS </a:t>
            </a:r>
            <a:r>
              <a:rPr lang="en-US" dirty="0">
                <a:latin typeface="Arial"/>
                <a:cs typeface="Arial"/>
              </a:rPr>
              <a:t>CLOSED {</a:t>
            </a:r>
          </a:p>
          <a:p>
            <a:r>
              <a:rPr lang="en-US" dirty="0">
                <a:latin typeface="Arial"/>
                <a:cs typeface="Arial"/>
              </a:rPr>
              <a:t>   Name : string</a:t>
            </a:r>
            <a:r>
              <a:rPr lang="en-US" dirty="0" smtClean="0">
                <a:latin typeface="Arial"/>
                <a:cs typeface="Arial"/>
              </a:rPr>
              <a:t>,</a:t>
            </a:r>
          </a:p>
          <a:p>
            <a:r>
              <a:rPr lang="en-US" dirty="0" smtClean="0">
                <a:latin typeface="Arial"/>
                <a:cs typeface="Arial"/>
              </a:rPr>
              <a:t>   email: string?</a:t>
            </a:r>
          </a:p>
          <a:p>
            <a:r>
              <a:rPr lang="en-US" dirty="0" smtClean="0">
                <a:latin typeface="Arial"/>
                <a:cs typeface="Arial"/>
              </a:rPr>
              <a:t>}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648200"/>
            <a:ext cx="8936461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lec344;</a:t>
            </a:r>
          </a:p>
          <a:p>
            <a:r>
              <a:rPr lang="en-US" dirty="0">
                <a:latin typeface="Arial"/>
                <a:cs typeface="Arial"/>
              </a:rPr>
              <a:t>DROP DATASET Person IF EXISTS;</a:t>
            </a:r>
          </a:p>
          <a:p>
            <a:r>
              <a:rPr lang="en-US" dirty="0">
                <a:latin typeface="Arial"/>
                <a:cs typeface="Arial"/>
              </a:rPr>
              <a:t>CREATE DATASET Person(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) PRIMARY KEY Name;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981200"/>
            <a:ext cx="245932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{“Name”: “Alice”}</a:t>
            </a:r>
          </a:p>
          <a:p>
            <a:r>
              <a:rPr lang="en-US" dirty="0" smtClean="0">
                <a:latin typeface="Arial"/>
                <a:cs typeface="Arial"/>
              </a:rPr>
              <a:t>{“Name”: “Bob”}</a:t>
            </a:r>
          </a:p>
          <a:p>
            <a:r>
              <a:rPr lang="mr-IN" dirty="0" smtClean="0">
                <a:latin typeface="Arial"/>
                <a:cs typeface="Arial"/>
              </a:rPr>
              <a:t>…</a:t>
            </a: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8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SQL++ Overview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124200"/>
            <a:ext cx="68373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SELECT ... FROM ... WHERE ... [GROUP BY ...]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44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75" y="234603"/>
            <a:ext cx="5791200" cy="1371600"/>
          </a:xfrm>
        </p:spPr>
        <p:txBody>
          <a:bodyPr/>
          <a:lstStyle/>
          <a:p>
            <a:pPr algn="r"/>
            <a:r>
              <a:rPr lang="en-US" dirty="0" smtClean="0"/>
              <a:t>Retrieve Everything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29200" y="4114800"/>
            <a:ext cx="3758160" cy="19143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{“</a:t>
            </a:r>
            <a:r>
              <a:rPr lang="en-US" sz="1600" dirty="0" err="1" smtClean="0">
                <a:solidFill>
                  <a:srgbClr val="006600"/>
                </a:solidFill>
                <a:ea typeface="+mn-ea"/>
                <a:cs typeface="+mn-cs"/>
              </a:rPr>
              <a:t>mondial</a:t>
            </a:r>
            <a:r>
              <a:rPr lang="en-US" sz="1600" dirty="0" smtClean="0">
                <a:ea typeface="+mn-ea"/>
                <a:cs typeface="+mn-cs"/>
              </a:rPr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	</a:t>
            </a:r>
            <a:r>
              <a:rPr lang="en-US" sz="1600" dirty="0" smtClean="0">
                <a:ea typeface="+mn-ea"/>
                <a:cs typeface="+mn-cs"/>
              </a:rPr>
              <a:t>{“</a:t>
            </a:r>
            <a:r>
              <a:rPr lang="en-US" sz="1600" dirty="0" smtClean="0">
                <a:solidFill>
                  <a:srgbClr val="006600"/>
                </a:solidFill>
                <a:ea typeface="+mn-ea"/>
                <a:cs typeface="+mn-cs"/>
              </a:rPr>
              <a:t>country</a:t>
            </a:r>
            <a:r>
              <a:rPr lang="en-US" sz="1600" dirty="0" smtClean="0">
                <a:ea typeface="+mn-ea"/>
                <a:cs typeface="+mn-cs"/>
              </a:rPr>
              <a:t>”: [ </a:t>
            </a:r>
            <a:r>
              <a:rPr lang="en-US" sz="1600" i="1" dirty="0" smtClean="0">
                <a:ea typeface="+mn-ea"/>
                <a:cs typeface="+mn-cs"/>
              </a:rPr>
              <a:t>country1, country2, </a:t>
            </a:r>
            <a:r>
              <a:rPr lang="is-IS" sz="1600" i="1" dirty="0" smtClean="0">
                <a:ea typeface="+mn-ea"/>
                <a:cs typeface="+mn-cs"/>
              </a:rPr>
              <a:t>…</a:t>
            </a:r>
            <a:r>
              <a:rPr lang="is-IS" sz="1600" dirty="0" smtClean="0">
                <a:ea typeface="+mn-ea"/>
                <a:cs typeface="+mn-cs"/>
              </a:rPr>
              <a:t>],</a:t>
            </a:r>
            <a:br>
              <a:rPr lang="is-IS" sz="1600" dirty="0" smtClean="0">
                <a:ea typeface="+mn-ea"/>
                <a:cs typeface="+mn-cs"/>
              </a:rPr>
            </a:b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continent</a:t>
            </a:r>
            <a:r>
              <a:rPr lang="en-US" sz="1600" dirty="0" smtClean="0"/>
              <a:t>”: [</a:t>
            </a:r>
            <a:r>
              <a:rPr lang="is-IS" sz="1600" dirty="0" smtClean="0"/>
              <a:t>…],</a:t>
            </a:r>
            <a:r>
              <a:rPr lang="en-US" sz="1600" dirty="0">
                <a:ea typeface="+mn-ea"/>
                <a:cs typeface="+mn-cs"/>
              </a:rPr>
              <a:t/>
            </a:r>
            <a:br>
              <a:rPr lang="en-US" sz="1600" dirty="0">
                <a:ea typeface="+mn-ea"/>
                <a:cs typeface="+mn-cs"/>
              </a:rPr>
            </a:b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organization</a:t>
            </a:r>
            <a:r>
              <a:rPr lang="en-US" sz="1600" dirty="0" smtClean="0"/>
              <a:t>”</a:t>
            </a:r>
            <a:r>
              <a:rPr lang="en-US" sz="1600" dirty="0"/>
              <a:t>: [</a:t>
            </a:r>
            <a:r>
              <a:rPr lang="is-IS" sz="1600" dirty="0" smtClean="0"/>
              <a:t>…],</a:t>
            </a:r>
            <a:br>
              <a:rPr lang="is-IS" sz="1600" dirty="0" smtClean="0"/>
            </a:br>
            <a:r>
              <a:rPr lang="is-IS" sz="1600" dirty="0" smtClean="0"/>
              <a:t>...</a:t>
            </a:r>
            <a:br>
              <a:rPr lang="is-IS" sz="1600" dirty="0" smtClean="0"/>
            </a:br>
            <a:r>
              <a:rPr lang="is-IS" sz="1600" dirty="0" smtClean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114800"/>
            <a:ext cx="1223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Answer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{“</a:t>
            </a:r>
            <a:r>
              <a:rPr lang="en-US" sz="1600" dirty="0" err="1" smtClean="0">
                <a:solidFill>
                  <a:srgbClr val="006600"/>
                </a:solidFill>
                <a:ea typeface="+mn-ea"/>
                <a:cs typeface="+mn-cs"/>
              </a:rPr>
              <a:t>mondial</a:t>
            </a:r>
            <a:r>
              <a:rPr lang="en-US" sz="1600" dirty="0" smtClean="0">
                <a:ea typeface="+mn-ea"/>
                <a:cs typeface="+mn-cs"/>
              </a:rPr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</a:t>
            </a:r>
            <a:r>
              <a:rPr lang="en-US" sz="1600" dirty="0" smtClean="0">
                <a:ea typeface="+mn-ea"/>
                <a:cs typeface="+mn-cs"/>
              </a:rPr>
              <a:t>   {“</a:t>
            </a:r>
            <a:r>
              <a:rPr lang="en-US" sz="1600" dirty="0" smtClean="0">
                <a:solidFill>
                  <a:srgbClr val="006600"/>
                </a:solidFill>
                <a:ea typeface="+mn-ea"/>
                <a:cs typeface="+mn-cs"/>
              </a:rPr>
              <a:t>country</a:t>
            </a:r>
            <a:r>
              <a:rPr lang="en-US" sz="1600" dirty="0" smtClean="0">
                <a:ea typeface="+mn-ea"/>
                <a:cs typeface="+mn-cs"/>
              </a:rPr>
              <a:t>”: [ </a:t>
            </a:r>
            <a:r>
              <a:rPr lang="en-US" sz="1600" i="1" dirty="0" smtClean="0">
                <a:ea typeface="+mn-ea"/>
                <a:cs typeface="+mn-cs"/>
              </a:rPr>
              <a:t>country1, country2, </a:t>
            </a:r>
            <a:r>
              <a:rPr lang="is-IS" sz="1600" i="1" dirty="0" smtClean="0">
                <a:ea typeface="+mn-ea"/>
                <a:cs typeface="+mn-cs"/>
              </a:rPr>
              <a:t>…</a:t>
            </a:r>
            <a:r>
              <a:rPr lang="is-IS" sz="1600" dirty="0" smtClean="0">
                <a:ea typeface="+mn-ea"/>
                <a:cs typeface="+mn-cs"/>
              </a:rPr>
              <a:t>],</a:t>
            </a:r>
            <a:endParaRPr lang="is-IS" sz="16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s-IS" sz="1600" dirty="0" smtClean="0">
                <a:ea typeface="+mn-ea"/>
                <a:cs typeface="+mn-cs"/>
              </a:rPr>
              <a:t>     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continent</a:t>
            </a:r>
            <a:r>
              <a:rPr lang="en-US" sz="1600" dirty="0" smtClean="0"/>
              <a:t>”: [</a:t>
            </a:r>
            <a:r>
              <a:rPr lang="is-IS" sz="1600" dirty="0" smtClean="0"/>
              <a:t>…],</a:t>
            </a:r>
            <a:endParaRPr lang="en-US" sz="16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</a:t>
            </a:r>
            <a:r>
              <a:rPr lang="en-US" sz="1600" dirty="0" smtClean="0">
                <a:ea typeface="+mn-ea"/>
                <a:cs typeface="+mn-cs"/>
              </a:rPr>
              <a:t>     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organization</a:t>
            </a:r>
            <a:r>
              <a:rPr lang="en-US" sz="1600" dirty="0" smtClean="0"/>
              <a:t>”</a:t>
            </a:r>
            <a:r>
              <a:rPr lang="en-US" sz="1600" dirty="0"/>
              <a:t>: [</a:t>
            </a:r>
            <a:r>
              <a:rPr lang="is-IS" sz="1600" dirty="0" smtClean="0"/>
              <a:t>…],</a:t>
            </a:r>
            <a:br>
              <a:rPr lang="is-IS" sz="1600" dirty="0" smtClean="0"/>
            </a:br>
            <a:r>
              <a:rPr lang="is-IS" sz="1600" dirty="0" smtClean="0"/>
              <a:t>...</a:t>
            </a:r>
            <a:br>
              <a:rPr lang="is-IS" sz="1600" dirty="0" smtClean="0"/>
            </a:br>
            <a:r>
              <a:rPr lang="is-IS" sz="1600" dirty="0" smtClean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2819400"/>
            <a:ext cx="491658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x.mondial</a:t>
            </a:r>
            <a:r>
              <a:rPr lang="en-US" dirty="0">
                <a:latin typeface="Arial"/>
                <a:cs typeface="Arial"/>
              </a:rPr>
              <a:t> FROM world x;</a:t>
            </a:r>
          </a:p>
        </p:txBody>
      </p:sp>
    </p:spTree>
    <p:extLst>
      <p:ext uri="{BB962C8B-B14F-4D97-AF65-F5344CB8AC3E}">
        <p14:creationId xmlns:p14="http://schemas.microsoft.com/office/powerpoint/2010/main" val="3413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8133" y="312151"/>
            <a:ext cx="5791200" cy="1371600"/>
          </a:xfrm>
        </p:spPr>
        <p:txBody>
          <a:bodyPr/>
          <a:lstStyle/>
          <a:p>
            <a:pPr algn="r"/>
            <a:r>
              <a:rPr lang="en-US" smtClean="0"/>
              <a:t>Retrieve </a:t>
            </a:r>
            <a:br>
              <a:rPr lang="en-US" smtClean="0"/>
            </a:br>
            <a:r>
              <a:rPr lang="en-US" smtClean="0"/>
              <a:t>countries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29200" y="4114800"/>
            <a:ext cx="3411912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{“</a:t>
            </a:r>
            <a:r>
              <a:rPr lang="en-US" sz="1600" dirty="0" smtClean="0">
                <a:solidFill>
                  <a:srgbClr val="006600"/>
                </a:solidFill>
                <a:ea typeface="+mn-ea"/>
                <a:cs typeface="+mn-cs"/>
              </a:rPr>
              <a:t>country</a:t>
            </a:r>
            <a:r>
              <a:rPr lang="en-US" sz="1600" dirty="0" smtClean="0">
                <a:ea typeface="+mn-ea"/>
                <a:cs typeface="+mn-cs"/>
              </a:rPr>
              <a:t>”: [ </a:t>
            </a:r>
            <a:r>
              <a:rPr lang="en-US" sz="1600" i="1" dirty="0" smtClean="0">
                <a:ea typeface="+mn-ea"/>
                <a:cs typeface="+mn-cs"/>
              </a:rPr>
              <a:t>country1, country2, </a:t>
            </a:r>
            <a:r>
              <a:rPr lang="is-IS" sz="1600" i="1" dirty="0" smtClean="0">
                <a:ea typeface="+mn-ea"/>
                <a:cs typeface="+mn-cs"/>
              </a:rPr>
              <a:t>…</a:t>
            </a:r>
            <a:r>
              <a:rPr lang="is-IS" sz="1600" dirty="0" smtClean="0">
                <a:ea typeface="+mn-ea"/>
                <a:cs typeface="+mn-cs"/>
              </a:rPr>
              <a:t>],</a:t>
            </a:r>
            <a:endParaRPr lang="en-US" sz="1600" dirty="0" smtClean="0"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114800"/>
            <a:ext cx="1223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Answer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{“</a:t>
            </a:r>
            <a:r>
              <a:rPr lang="en-US" sz="1600" dirty="0" err="1">
                <a:solidFill>
                  <a:srgbClr val="006600"/>
                </a:solidFill>
              </a:rPr>
              <a:t>mondial</a:t>
            </a:r>
            <a:r>
              <a:rPr lang="en-US" sz="1600" dirty="0"/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country</a:t>
            </a:r>
            <a:r>
              <a:rPr lang="en-US" sz="1600" dirty="0"/>
              <a:t>”: [ </a:t>
            </a:r>
            <a:r>
              <a:rPr lang="en-US" sz="1600" i="1" dirty="0"/>
              <a:t>country1, country2, </a:t>
            </a:r>
            <a:r>
              <a:rPr lang="is-IS" sz="1600" i="1" dirty="0"/>
              <a:t>…</a:t>
            </a:r>
            <a:r>
              <a:rPr lang="is-IS" sz="1600" dirty="0"/>
              <a:t>],</a:t>
            </a:r>
          </a:p>
          <a:p>
            <a:pPr eaLnBrk="1" hangingPunct="1">
              <a:buFontTx/>
              <a:buNone/>
              <a:defRPr/>
            </a:pPr>
            <a:r>
              <a:rPr lang="is-IS" sz="1600" dirty="0"/>
              <a:t>     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continent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 “</a:t>
            </a:r>
            <a:r>
              <a:rPr lang="en-US" sz="1600" dirty="0">
                <a:solidFill>
                  <a:srgbClr val="006600"/>
                </a:solidFill>
              </a:rPr>
              <a:t>organization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br>
              <a:rPr lang="is-IS" sz="1600" dirty="0"/>
            </a:br>
            <a:r>
              <a:rPr lang="is-IS" sz="1600" dirty="0"/>
              <a:t>...</a:t>
            </a:r>
            <a:br>
              <a:rPr lang="is-IS" sz="1600" dirty="0"/>
            </a:br>
            <a:r>
              <a:rPr lang="is-IS" sz="1600" dirty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2819400"/>
            <a:ext cx="601138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x.mondial.country</a:t>
            </a:r>
            <a:r>
              <a:rPr lang="en-US" dirty="0">
                <a:latin typeface="Arial"/>
                <a:cs typeface="Arial"/>
              </a:rPr>
              <a:t> FROM world x;</a:t>
            </a:r>
          </a:p>
        </p:txBody>
      </p:sp>
    </p:spTree>
    <p:extLst>
      <p:ext uri="{BB962C8B-B14F-4D97-AF65-F5344CB8AC3E}">
        <p14:creationId xmlns:p14="http://schemas.microsoft.com/office/powerpoint/2010/main" val="18028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75" y="284855"/>
            <a:ext cx="57912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Retrieve </a:t>
            </a:r>
            <a:br>
              <a:rPr lang="en-US" dirty="0" smtClean="0"/>
            </a:br>
            <a:r>
              <a:rPr lang="en-US" dirty="0" smtClean="0"/>
              <a:t>countries,</a:t>
            </a:r>
            <a:br>
              <a:rPr lang="en-US" dirty="0" smtClean="0"/>
            </a:br>
            <a:r>
              <a:rPr lang="en-US" dirty="0" smtClean="0"/>
              <a:t>one by one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29200" y="4114800"/>
            <a:ext cx="1020605" cy="9294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i="1" dirty="0" smtClean="0">
                <a:ea typeface="+mn-ea"/>
                <a:cs typeface="+mn-cs"/>
              </a:rPr>
              <a:t>country1</a:t>
            </a:r>
          </a:p>
          <a:p>
            <a:pPr eaLnBrk="1" hangingPunct="1">
              <a:buFontTx/>
              <a:buNone/>
              <a:defRPr/>
            </a:pPr>
            <a:r>
              <a:rPr lang="en-US" sz="1600" i="1" dirty="0" smtClean="0">
                <a:ea typeface="+mn-ea"/>
                <a:cs typeface="+mn-cs"/>
              </a:rPr>
              <a:t>country2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114800"/>
            <a:ext cx="1223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Answer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{“</a:t>
            </a:r>
            <a:r>
              <a:rPr lang="en-US" sz="1600" dirty="0" err="1">
                <a:solidFill>
                  <a:srgbClr val="006600"/>
                </a:solidFill>
              </a:rPr>
              <a:t>mondial</a:t>
            </a:r>
            <a:r>
              <a:rPr lang="en-US" sz="1600" dirty="0"/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country</a:t>
            </a:r>
            <a:r>
              <a:rPr lang="en-US" sz="1600" dirty="0"/>
              <a:t>”: [ </a:t>
            </a:r>
            <a:r>
              <a:rPr lang="en-US" sz="1600" i="1" dirty="0"/>
              <a:t>country1, country2, </a:t>
            </a:r>
            <a:r>
              <a:rPr lang="is-IS" sz="1600" i="1" dirty="0"/>
              <a:t>…</a:t>
            </a:r>
            <a:r>
              <a:rPr lang="is-IS" sz="1600" dirty="0"/>
              <a:t>],</a:t>
            </a:r>
          </a:p>
          <a:p>
            <a:pPr eaLnBrk="1" hangingPunct="1">
              <a:buFontTx/>
              <a:buNone/>
              <a:defRPr/>
            </a:pPr>
            <a:r>
              <a:rPr lang="is-IS" sz="1600" dirty="0"/>
              <a:t>     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continent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 “</a:t>
            </a:r>
            <a:r>
              <a:rPr lang="en-US" sz="1600" dirty="0">
                <a:solidFill>
                  <a:srgbClr val="006600"/>
                </a:solidFill>
              </a:rPr>
              <a:t>organization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br>
              <a:rPr lang="is-IS" sz="1600" dirty="0"/>
            </a:br>
            <a:r>
              <a:rPr lang="is-IS" sz="1600" dirty="0"/>
              <a:t>...</a:t>
            </a:r>
            <a:br>
              <a:rPr lang="is-IS" sz="1600" dirty="0"/>
            </a:br>
            <a:r>
              <a:rPr lang="is-IS" sz="1600" dirty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808105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y as country FROM world x, </a:t>
            </a:r>
            <a:r>
              <a:rPr lang="en-US" dirty="0" err="1">
                <a:latin typeface="Arial"/>
                <a:cs typeface="Arial"/>
              </a:rPr>
              <a:t>x.mondial.country</a:t>
            </a:r>
            <a:r>
              <a:rPr lang="en-US" dirty="0">
                <a:latin typeface="Arial"/>
                <a:cs typeface="Arial"/>
              </a:rPr>
              <a:t> y;</a:t>
            </a:r>
          </a:p>
        </p:txBody>
      </p:sp>
    </p:spTree>
    <p:extLst>
      <p:ext uri="{BB962C8B-B14F-4D97-AF65-F5344CB8AC3E}">
        <p14:creationId xmlns:p14="http://schemas.microsoft.com/office/powerpoint/2010/main" val="15098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432" y="224999"/>
            <a:ext cx="5791200" cy="1371600"/>
          </a:xfrm>
        </p:spPr>
        <p:txBody>
          <a:bodyPr/>
          <a:lstStyle/>
          <a:p>
            <a:pPr algn="r"/>
            <a:r>
              <a:rPr lang="en-US" smtClean="0"/>
              <a:t>Escape </a:t>
            </a:r>
            <a:br>
              <a:rPr lang="en-US" smtClean="0"/>
            </a:br>
            <a:r>
              <a:rPr lang="en-US" smtClean="0"/>
              <a:t>characters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29200" y="4114800"/>
            <a:ext cx="3559989" cy="9294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{“</a:t>
            </a:r>
            <a:r>
              <a:rPr lang="en-US" sz="1600" dirty="0">
                <a:solidFill>
                  <a:srgbClr val="006600"/>
                </a:solidFill>
              </a:rPr>
              <a:t>code</a:t>
            </a:r>
            <a:r>
              <a:rPr lang="en-US" sz="1600" dirty="0" smtClean="0">
                <a:ea typeface="+mn-ea"/>
                <a:cs typeface="+mn-cs"/>
              </a:rPr>
              <a:t>”: “AFG”, 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 smtClean="0">
                <a:ea typeface="+mn-ea"/>
                <a:cs typeface="+mn-cs"/>
              </a:rPr>
              <a:t>”: “</a:t>
            </a:r>
            <a:r>
              <a:rPr lang="en-US" sz="1600" dirty="0" err="1" smtClean="0">
                <a:ea typeface="+mn-ea"/>
                <a:cs typeface="+mn-cs"/>
              </a:rPr>
              <a:t>Afganistan</a:t>
            </a:r>
            <a:r>
              <a:rPr lang="en-US" sz="1600" dirty="0" smtClean="0">
                <a:ea typeface="+mn-ea"/>
                <a:cs typeface="+mn-cs"/>
              </a:rPr>
              <a:t>”}</a:t>
            </a:r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code</a:t>
            </a:r>
            <a:r>
              <a:rPr lang="en-US" sz="1600" dirty="0"/>
              <a:t>”: “</a:t>
            </a:r>
            <a:r>
              <a:rPr lang="en-US" sz="1600" dirty="0" smtClean="0"/>
              <a:t>AL”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</a:t>
            </a:r>
            <a:r>
              <a:rPr lang="en-US" sz="1600" dirty="0" smtClean="0"/>
              <a:t>“Albania”</a:t>
            </a:r>
            <a:r>
              <a:rPr lang="en-US" sz="1600" dirty="0"/>
              <a:t>}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114800"/>
            <a:ext cx="1223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Answer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{“</a:t>
            </a:r>
            <a:r>
              <a:rPr lang="en-US" sz="1600" dirty="0" err="1">
                <a:solidFill>
                  <a:srgbClr val="006600"/>
                </a:solidFill>
              </a:rPr>
              <a:t>mondial</a:t>
            </a:r>
            <a:r>
              <a:rPr lang="en-US" sz="1600" dirty="0"/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country</a:t>
            </a:r>
            <a:r>
              <a:rPr lang="en-US" sz="1600" dirty="0"/>
              <a:t>”: [ </a:t>
            </a:r>
            <a:r>
              <a:rPr lang="en-US" sz="1600" i="1" dirty="0"/>
              <a:t>country1, country2, </a:t>
            </a:r>
            <a:r>
              <a:rPr lang="is-IS" sz="1600" i="1" dirty="0"/>
              <a:t>…</a:t>
            </a:r>
            <a:r>
              <a:rPr lang="is-IS" sz="1600" dirty="0"/>
              <a:t>],</a:t>
            </a:r>
          </a:p>
          <a:p>
            <a:pPr eaLnBrk="1" hangingPunct="1">
              <a:buFontTx/>
              <a:buNone/>
              <a:defRPr/>
            </a:pPr>
            <a:r>
              <a:rPr lang="is-IS" sz="1600" dirty="0"/>
              <a:t>     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continent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 “</a:t>
            </a:r>
            <a:r>
              <a:rPr lang="en-US" sz="1600" dirty="0">
                <a:solidFill>
                  <a:srgbClr val="006600"/>
                </a:solidFill>
              </a:rPr>
              <a:t>organization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br>
              <a:rPr lang="is-IS" sz="1600" dirty="0"/>
            </a:br>
            <a:r>
              <a:rPr lang="is-IS" sz="1600" dirty="0"/>
              <a:t>...</a:t>
            </a:r>
            <a:br>
              <a:rPr lang="is-IS" sz="1600" dirty="0"/>
            </a:br>
            <a:r>
              <a:rPr lang="is-IS" sz="1600" dirty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734558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y.`-</a:t>
            </a:r>
            <a:r>
              <a:rPr lang="en-US" dirty="0" err="1">
                <a:latin typeface="Arial"/>
                <a:cs typeface="Arial"/>
              </a:rPr>
              <a:t>car_code</a:t>
            </a:r>
            <a:r>
              <a:rPr lang="en-US" dirty="0">
                <a:latin typeface="Arial"/>
                <a:cs typeface="Arial"/>
              </a:rPr>
              <a:t>` as code , </a:t>
            </a:r>
            <a:r>
              <a:rPr lang="en-US" dirty="0" err="1">
                <a:latin typeface="Arial"/>
                <a:cs typeface="Arial"/>
              </a:rPr>
              <a:t>y.name</a:t>
            </a:r>
            <a:r>
              <a:rPr lang="en-US" dirty="0">
                <a:latin typeface="Arial"/>
                <a:cs typeface="Arial"/>
              </a:rPr>
              <a:t> as name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FROM world x, </a:t>
            </a:r>
            <a:r>
              <a:rPr lang="en-US" dirty="0" err="1">
                <a:latin typeface="Arial"/>
                <a:cs typeface="Arial"/>
              </a:rPr>
              <a:t>x.mondial.country</a:t>
            </a:r>
            <a:r>
              <a:rPr lang="en-US" dirty="0">
                <a:latin typeface="Arial"/>
                <a:cs typeface="Arial"/>
              </a:rPr>
              <a:t> y order by </a:t>
            </a:r>
            <a:r>
              <a:rPr lang="en-US" dirty="0" err="1">
                <a:latin typeface="Arial"/>
                <a:cs typeface="Arial"/>
              </a:rPr>
              <a:t>y.name</a:t>
            </a:r>
            <a:r>
              <a:rPr lang="en-US" dirty="0">
                <a:latin typeface="Arial"/>
                <a:cs typeface="Arial"/>
              </a:rPr>
              <a:t>;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514600" y="1828800"/>
            <a:ext cx="2799459" cy="735747"/>
          </a:xfrm>
          <a:prstGeom prst="wedgeEllipseCallout">
            <a:avLst>
              <a:gd name="adj1" fmla="val -34741"/>
              <a:gd name="adj2" fmla="val 965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“-</a:t>
            </a:r>
            <a:r>
              <a:rPr lang="en-US" sz="1400" dirty="0" err="1" smtClean="0">
                <a:latin typeface="Arial"/>
                <a:cs typeface="Arial"/>
              </a:rPr>
              <a:t>car_code</a:t>
            </a:r>
            <a:r>
              <a:rPr lang="en-US" sz="1400" dirty="0" smtClean="0">
                <a:latin typeface="Arial"/>
                <a:cs typeface="Arial"/>
              </a:rPr>
              <a:t>” illegal field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Use ` ... `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27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Collections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r>
              <a:rPr lang="en-US" dirty="0" smtClean="0"/>
              <a:t>If the value of attribute B is a collection, then we simply iterate over 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3352800"/>
            <a:ext cx="418255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y.C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y.D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mydata</a:t>
            </a:r>
            <a:r>
              <a:rPr lang="en-US" dirty="0" smtClean="0">
                <a:latin typeface="Arial"/>
                <a:cs typeface="Arial"/>
              </a:rPr>
              <a:t> as x, </a:t>
            </a:r>
            <a:r>
              <a:rPr lang="en-US" dirty="0" err="1" smtClean="0">
                <a:latin typeface="Arial"/>
                <a:cs typeface="Arial"/>
              </a:rPr>
              <a:t>x.B</a:t>
            </a:r>
            <a:r>
              <a:rPr lang="en-US" dirty="0" smtClean="0">
                <a:latin typeface="Arial"/>
                <a:cs typeface="Arial"/>
              </a:rPr>
              <a:t> as y;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4876800"/>
            <a:ext cx="5337719" cy="9294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{“</a:t>
            </a:r>
            <a:r>
              <a:rPr lang="en-US" sz="1600" dirty="0" smtClean="0">
                <a:solidFill>
                  <a:srgbClr val="006600"/>
                </a:solidFill>
                <a:ea typeface="+mn-ea"/>
                <a:cs typeface="+mn-cs"/>
              </a:rPr>
              <a:t>A</a:t>
            </a:r>
            <a:r>
              <a:rPr lang="en-US" sz="1600" dirty="0" smtClean="0">
                <a:ea typeface="+mn-ea"/>
                <a:cs typeface="+mn-cs"/>
              </a:rPr>
              <a:t>”: “a1”, 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B</a:t>
            </a:r>
            <a:r>
              <a:rPr lang="en-US" sz="1600" dirty="0" smtClean="0"/>
              <a:t>”</a:t>
            </a:r>
            <a:r>
              <a:rPr lang="en-US" sz="1600" dirty="0"/>
              <a:t>: </a:t>
            </a:r>
            <a:r>
              <a:rPr lang="en-US" sz="1600" dirty="0" smtClean="0"/>
              <a:t>[{“</a:t>
            </a:r>
            <a:r>
              <a:rPr lang="en-US" sz="1600" dirty="0" smtClean="0">
                <a:solidFill>
                  <a:srgbClr val="006600"/>
                </a:solidFill>
              </a:rPr>
              <a:t>C</a:t>
            </a:r>
            <a:r>
              <a:rPr lang="en-US" sz="1600" dirty="0" smtClean="0"/>
              <a:t>”</a:t>
            </a:r>
            <a:r>
              <a:rPr lang="en-US" sz="1600" dirty="0"/>
              <a:t>: </a:t>
            </a:r>
            <a:r>
              <a:rPr lang="en-US" sz="1600" dirty="0" smtClean="0"/>
              <a:t>“c1”,</a:t>
            </a:r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D</a:t>
            </a:r>
            <a:r>
              <a:rPr lang="en-US" sz="1600" dirty="0" smtClean="0"/>
              <a:t>”</a:t>
            </a:r>
            <a:r>
              <a:rPr lang="en-US" sz="1600" dirty="0"/>
              <a:t>: </a:t>
            </a:r>
            <a:r>
              <a:rPr lang="en-US" sz="1600" dirty="0" smtClean="0"/>
              <a:t>“d1”}, </a:t>
            </a: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c2”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d2”}]}</a:t>
            </a:r>
            <a:endParaRPr lang="en-US" sz="1600" dirty="0"/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A</a:t>
            </a:r>
            <a:r>
              <a:rPr lang="en-US" sz="1600" dirty="0"/>
              <a:t>”: “</a:t>
            </a:r>
            <a:r>
              <a:rPr lang="en-US" sz="1600" dirty="0" smtClean="0"/>
              <a:t>a2”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B</a:t>
            </a:r>
            <a:r>
              <a:rPr lang="en-US" sz="1600" dirty="0"/>
              <a:t>”: [{“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c3”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d3”}]</a:t>
            </a:r>
            <a:r>
              <a:rPr lang="en-US" sz="1600" dirty="0"/>
              <a:t>}</a:t>
            </a:r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A</a:t>
            </a:r>
            <a:r>
              <a:rPr lang="en-US" sz="1600" dirty="0"/>
              <a:t>”: “</a:t>
            </a:r>
            <a:r>
              <a:rPr lang="en-US" sz="1600" dirty="0" smtClean="0"/>
              <a:t>a3”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B</a:t>
            </a:r>
            <a:r>
              <a:rPr lang="en-US" sz="1600" dirty="0"/>
              <a:t>”: [{“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c4”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d4”</a:t>
            </a:r>
            <a:r>
              <a:rPr lang="en-US" sz="1600" dirty="0"/>
              <a:t>}, {“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c5”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d5”</a:t>
            </a:r>
            <a:r>
              <a:rPr lang="en-US" sz="1600" dirty="0"/>
              <a:t>}]</a:t>
            </a: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9" name="Oval Callout 8"/>
          <p:cNvSpPr/>
          <p:nvPr/>
        </p:nvSpPr>
        <p:spPr>
          <a:xfrm>
            <a:off x="5562307" y="4419600"/>
            <a:ext cx="2210093" cy="432792"/>
          </a:xfrm>
          <a:prstGeom prst="wedgeEllipseCallout">
            <a:avLst>
              <a:gd name="adj1" fmla="val -49218"/>
              <a:gd name="adj2" fmla="val -1027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latin typeface="Arial"/>
                <a:cs typeface="Arial"/>
              </a:rPr>
              <a:t>x.B</a:t>
            </a:r>
            <a:r>
              <a:rPr lang="en-US" sz="1400" dirty="0" smtClean="0">
                <a:latin typeface="Arial"/>
                <a:cs typeface="Arial"/>
              </a:rPr>
              <a:t> is a collection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06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JSon</a:t>
            </a:r>
            <a:r>
              <a:rPr lang="en-US" dirty="0" smtClean="0"/>
              <a:t> Semantics</a:t>
            </a:r>
            <a:r>
              <a:rPr lang="en-US" dirty="0"/>
              <a:t>: a Tree !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6150979" y="1989138"/>
            <a:ext cx="1031608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6600"/>
                </a:solidFill>
                <a:latin typeface="Arial"/>
                <a:cs typeface="Arial"/>
              </a:rPr>
              <a:t>person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3810000" y="4724400"/>
            <a:ext cx="849041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Mary</a:t>
            </a:r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5183188" y="2514600"/>
            <a:ext cx="1031608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38920" name="Oval 7"/>
          <p:cNvSpPr>
            <a:spLocks noChangeArrowheads="1"/>
          </p:cNvSpPr>
          <p:nvPr/>
        </p:nvSpPr>
        <p:spPr bwMode="auto">
          <a:xfrm>
            <a:off x="7469188" y="2819400"/>
            <a:ext cx="1031608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3887788" y="3733800"/>
            <a:ext cx="891200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name</a:t>
            </a:r>
          </a:p>
        </p:txBody>
      </p:sp>
      <p:sp>
        <p:nvSpPr>
          <p:cNvPr id="38922" name="Oval 9"/>
          <p:cNvSpPr>
            <a:spLocks noChangeArrowheads="1"/>
          </p:cNvSpPr>
          <p:nvPr/>
        </p:nvSpPr>
        <p:spPr bwMode="auto">
          <a:xfrm>
            <a:off x="5038725" y="3657600"/>
            <a:ext cx="1157839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address</a:t>
            </a:r>
          </a:p>
        </p:txBody>
      </p:sp>
      <p:sp>
        <p:nvSpPr>
          <p:cNvPr id="38923" name="Oval 10"/>
          <p:cNvSpPr>
            <a:spLocks noChangeArrowheads="1"/>
          </p:cNvSpPr>
          <p:nvPr/>
        </p:nvSpPr>
        <p:spPr bwMode="auto">
          <a:xfrm>
            <a:off x="6630988" y="3962400"/>
            <a:ext cx="891200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name</a:t>
            </a:r>
          </a:p>
        </p:txBody>
      </p:sp>
      <p:sp>
        <p:nvSpPr>
          <p:cNvPr id="38924" name="Oval 11"/>
          <p:cNvSpPr>
            <a:spLocks noChangeArrowheads="1"/>
          </p:cNvSpPr>
          <p:nvPr/>
        </p:nvSpPr>
        <p:spPr bwMode="auto">
          <a:xfrm>
            <a:off x="7392988" y="3886200"/>
            <a:ext cx="1157839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address</a:t>
            </a:r>
          </a:p>
        </p:txBody>
      </p:sp>
      <p:sp>
        <p:nvSpPr>
          <p:cNvPr id="38925" name="Oval 12"/>
          <p:cNvSpPr>
            <a:spLocks noChangeArrowheads="1"/>
          </p:cNvSpPr>
          <p:nvPr/>
        </p:nvSpPr>
        <p:spPr bwMode="auto">
          <a:xfrm>
            <a:off x="4649788" y="4648200"/>
            <a:ext cx="891077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street</a:t>
            </a:r>
          </a:p>
        </p:txBody>
      </p:sp>
      <p:sp>
        <p:nvSpPr>
          <p:cNvPr id="38926" name="Oval 13"/>
          <p:cNvSpPr>
            <a:spLocks noChangeArrowheads="1"/>
          </p:cNvSpPr>
          <p:nvPr/>
        </p:nvSpPr>
        <p:spPr bwMode="auto">
          <a:xfrm>
            <a:off x="5562600" y="4648200"/>
            <a:ext cx="540490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no</a:t>
            </a:r>
          </a:p>
        </p:txBody>
      </p:sp>
      <p:sp>
        <p:nvSpPr>
          <p:cNvPr id="38927" name="Oval 14"/>
          <p:cNvSpPr>
            <a:spLocks noChangeArrowheads="1"/>
          </p:cNvSpPr>
          <p:nvPr/>
        </p:nvSpPr>
        <p:spPr bwMode="auto">
          <a:xfrm>
            <a:off x="6134100" y="4648200"/>
            <a:ext cx="656401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city</a:t>
            </a:r>
          </a:p>
        </p:txBody>
      </p:sp>
      <p:sp>
        <p:nvSpPr>
          <p:cNvPr id="38928" name="Oval 15"/>
          <p:cNvSpPr>
            <a:spLocks noChangeArrowheads="1"/>
          </p:cNvSpPr>
          <p:nvPr/>
        </p:nvSpPr>
        <p:spPr bwMode="auto">
          <a:xfrm>
            <a:off x="4321175" y="5486400"/>
            <a:ext cx="980996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Maple</a:t>
            </a:r>
          </a:p>
        </p:txBody>
      </p:sp>
      <p:sp>
        <p:nvSpPr>
          <p:cNvPr id="38929" name="Oval 16"/>
          <p:cNvSpPr>
            <a:spLocks noChangeArrowheads="1"/>
          </p:cNvSpPr>
          <p:nvPr/>
        </p:nvSpPr>
        <p:spPr bwMode="auto">
          <a:xfrm>
            <a:off x="5464175" y="5486400"/>
            <a:ext cx="680897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345</a:t>
            </a:r>
          </a:p>
        </p:txBody>
      </p:sp>
      <p:sp>
        <p:nvSpPr>
          <p:cNvPr id="38930" name="Oval 17"/>
          <p:cNvSpPr>
            <a:spLocks noChangeArrowheads="1"/>
          </p:cNvSpPr>
          <p:nvPr/>
        </p:nvSpPr>
        <p:spPr bwMode="auto">
          <a:xfrm>
            <a:off x="6107113" y="5562600"/>
            <a:ext cx="1089194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Seattle</a:t>
            </a:r>
          </a:p>
        </p:txBody>
      </p:sp>
      <p:sp>
        <p:nvSpPr>
          <p:cNvPr id="38931" name="Oval 18"/>
          <p:cNvSpPr>
            <a:spLocks noChangeArrowheads="1"/>
          </p:cNvSpPr>
          <p:nvPr/>
        </p:nvSpPr>
        <p:spPr bwMode="auto">
          <a:xfrm>
            <a:off x="6781800" y="4953000"/>
            <a:ext cx="862724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John</a:t>
            </a:r>
          </a:p>
        </p:txBody>
      </p:sp>
      <p:sp>
        <p:nvSpPr>
          <p:cNvPr id="38932" name="Oval 19"/>
          <p:cNvSpPr>
            <a:spLocks noChangeArrowheads="1"/>
          </p:cNvSpPr>
          <p:nvPr/>
        </p:nvSpPr>
        <p:spPr bwMode="auto">
          <a:xfrm>
            <a:off x="7543800" y="4724400"/>
            <a:ext cx="778653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Thai</a:t>
            </a:r>
          </a:p>
        </p:txBody>
      </p:sp>
      <p:cxnSp>
        <p:nvCxnSpPr>
          <p:cNvPr id="38933" name="AutoShape 20"/>
          <p:cNvCxnSpPr>
            <a:cxnSpLocks noChangeShapeType="1"/>
            <a:stCxn id="38917" idx="3"/>
            <a:endCxn id="38919" idx="7"/>
          </p:cNvCxnSpPr>
          <p:nvPr/>
        </p:nvCxnSpPr>
        <p:spPr bwMode="auto">
          <a:xfrm flipH="1">
            <a:off x="6063721" y="2358549"/>
            <a:ext cx="238333" cy="2194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4" name="AutoShape 21"/>
          <p:cNvCxnSpPr>
            <a:cxnSpLocks noChangeShapeType="1"/>
            <a:stCxn id="38917" idx="5"/>
            <a:endCxn id="38920" idx="1"/>
          </p:cNvCxnSpPr>
          <p:nvPr/>
        </p:nvCxnSpPr>
        <p:spPr bwMode="auto">
          <a:xfrm>
            <a:off x="7031512" y="2358549"/>
            <a:ext cx="588751" cy="5242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5" name="AutoShape 22"/>
          <p:cNvCxnSpPr>
            <a:cxnSpLocks noChangeShapeType="1"/>
            <a:stCxn id="38919" idx="3"/>
            <a:endCxn id="38921" idx="7"/>
          </p:cNvCxnSpPr>
          <p:nvPr/>
        </p:nvCxnSpPr>
        <p:spPr bwMode="auto">
          <a:xfrm rot="5400000">
            <a:off x="4534784" y="2997702"/>
            <a:ext cx="913170" cy="685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6" name="AutoShape 23"/>
          <p:cNvCxnSpPr>
            <a:cxnSpLocks noChangeShapeType="1"/>
            <a:stCxn id="38919" idx="4"/>
            <a:endCxn id="38922" idx="0"/>
          </p:cNvCxnSpPr>
          <p:nvPr/>
        </p:nvCxnSpPr>
        <p:spPr bwMode="auto">
          <a:xfrm rot="5400000">
            <a:off x="5303215" y="3261823"/>
            <a:ext cx="710208" cy="813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7" name="AutoShape 24"/>
          <p:cNvCxnSpPr>
            <a:cxnSpLocks noChangeShapeType="1"/>
            <a:stCxn id="38920" idx="3"/>
            <a:endCxn id="38923" idx="0"/>
          </p:cNvCxnSpPr>
          <p:nvPr/>
        </p:nvCxnSpPr>
        <p:spPr bwMode="auto">
          <a:xfrm rot="5400000">
            <a:off x="6961632" y="3303768"/>
            <a:ext cx="773589" cy="54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8" name="AutoShape 25"/>
          <p:cNvCxnSpPr>
            <a:cxnSpLocks noChangeShapeType="1"/>
            <a:stCxn id="38920" idx="4"/>
            <a:endCxn id="38924" idx="0"/>
          </p:cNvCxnSpPr>
          <p:nvPr/>
        </p:nvCxnSpPr>
        <p:spPr bwMode="auto">
          <a:xfrm rot="5400000">
            <a:off x="7661446" y="3562654"/>
            <a:ext cx="634008" cy="130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9" name="AutoShape 26"/>
          <p:cNvCxnSpPr>
            <a:cxnSpLocks noChangeShapeType="1"/>
            <a:stCxn id="38921" idx="4"/>
            <a:endCxn id="38918" idx="0"/>
          </p:cNvCxnSpPr>
          <p:nvPr/>
        </p:nvCxnSpPr>
        <p:spPr bwMode="auto">
          <a:xfrm rot="5400000">
            <a:off x="4005051" y="4396063"/>
            <a:ext cx="557808" cy="988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0" name="AutoShape 27"/>
          <p:cNvCxnSpPr>
            <a:cxnSpLocks noChangeShapeType="1"/>
            <a:stCxn id="38922" idx="3"/>
            <a:endCxn id="38925" idx="0"/>
          </p:cNvCxnSpPr>
          <p:nvPr/>
        </p:nvCxnSpPr>
        <p:spPr bwMode="auto">
          <a:xfrm rot="5400000">
            <a:off x="4841213" y="4281125"/>
            <a:ext cx="621189" cy="1129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1" name="AutoShape 28"/>
          <p:cNvCxnSpPr>
            <a:cxnSpLocks noChangeShapeType="1"/>
            <a:stCxn id="38922" idx="4"/>
            <a:endCxn id="38926" idx="0"/>
          </p:cNvCxnSpPr>
          <p:nvPr/>
        </p:nvCxnSpPr>
        <p:spPr bwMode="auto">
          <a:xfrm rot="16200000" flipH="1">
            <a:off x="5446341" y="4261696"/>
            <a:ext cx="557808" cy="21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2" name="AutoShape 29"/>
          <p:cNvCxnSpPr>
            <a:cxnSpLocks noChangeShapeType="1"/>
            <a:stCxn id="38922" idx="5"/>
            <a:endCxn id="38927" idx="0"/>
          </p:cNvCxnSpPr>
          <p:nvPr/>
        </p:nvCxnSpPr>
        <p:spPr bwMode="auto">
          <a:xfrm rot="16200000" flipH="1">
            <a:off x="5934057" y="4119955"/>
            <a:ext cx="621189" cy="4352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3" name="AutoShape 30"/>
          <p:cNvCxnSpPr>
            <a:cxnSpLocks noChangeShapeType="1"/>
            <a:stCxn id="38925" idx="4"/>
            <a:endCxn id="38928" idx="0"/>
          </p:cNvCxnSpPr>
          <p:nvPr/>
        </p:nvCxnSpPr>
        <p:spPr bwMode="auto">
          <a:xfrm rot="5400000">
            <a:off x="4750796" y="5141869"/>
            <a:ext cx="405408" cy="2836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4" name="AutoShape 31"/>
          <p:cNvCxnSpPr>
            <a:cxnSpLocks noChangeShapeType="1"/>
            <a:stCxn id="38926" idx="4"/>
            <a:endCxn id="38929" idx="0"/>
          </p:cNvCxnSpPr>
          <p:nvPr/>
        </p:nvCxnSpPr>
        <p:spPr bwMode="auto">
          <a:xfrm rot="5400000">
            <a:off x="5616031" y="5269586"/>
            <a:ext cx="405408" cy="28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5" name="AutoShape 32"/>
          <p:cNvCxnSpPr>
            <a:cxnSpLocks noChangeShapeType="1"/>
            <a:stCxn id="38927" idx="4"/>
            <a:endCxn id="38930" idx="0"/>
          </p:cNvCxnSpPr>
          <p:nvPr/>
        </p:nvCxnSpPr>
        <p:spPr bwMode="auto">
          <a:xfrm rot="16200000" flipH="1">
            <a:off x="6316201" y="5227091"/>
            <a:ext cx="481608" cy="1894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6" name="AutoShape 33"/>
          <p:cNvCxnSpPr>
            <a:cxnSpLocks noChangeShapeType="1"/>
            <a:stCxn id="38923" idx="4"/>
            <a:endCxn id="38931" idx="0"/>
          </p:cNvCxnSpPr>
          <p:nvPr/>
        </p:nvCxnSpPr>
        <p:spPr bwMode="auto">
          <a:xfrm rot="16200000" flipH="1">
            <a:off x="6865971" y="4605809"/>
            <a:ext cx="557808" cy="136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7" name="AutoShape 34"/>
          <p:cNvCxnSpPr>
            <a:cxnSpLocks noChangeShapeType="1"/>
            <a:stCxn id="38924" idx="4"/>
            <a:endCxn id="38932" idx="0"/>
          </p:cNvCxnSpPr>
          <p:nvPr/>
        </p:nvCxnSpPr>
        <p:spPr bwMode="auto">
          <a:xfrm rot="5400000">
            <a:off x="7749814" y="4502306"/>
            <a:ext cx="405408" cy="387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48" name="Oval 35"/>
          <p:cNvSpPr>
            <a:spLocks noChangeArrowheads="1"/>
          </p:cNvSpPr>
          <p:nvPr/>
        </p:nvSpPr>
        <p:spPr bwMode="auto">
          <a:xfrm>
            <a:off x="8170863" y="4114800"/>
            <a:ext cx="961712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phone</a:t>
            </a:r>
          </a:p>
        </p:txBody>
      </p:sp>
      <p:sp>
        <p:nvSpPr>
          <p:cNvPr id="38949" name="Oval 36"/>
          <p:cNvSpPr>
            <a:spLocks noChangeArrowheads="1"/>
          </p:cNvSpPr>
          <p:nvPr/>
        </p:nvSpPr>
        <p:spPr bwMode="auto">
          <a:xfrm>
            <a:off x="8153400" y="5029200"/>
            <a:ext cx="961712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23456</a:t>
            </a:r>
          </a:p>
        </p:txBody>
      </p:sp>
      <p:cxnSp>
        <p:nvCxnSpPr>
          <p:cNvPr id="38950" name="AutoShape 37"/>
          <p:cNvCxnSpPr>
            <a:cxnSpLocks noChangeShapeType="1"/>
            <a:stCxn id="38920" idx="5"/>
            <a:endCxn id="38948" idx="0"/>
          </p:cNvCxnSpPr>
          <p:nvPr/>
        </p:nvCxnSpPr>
        <p:spPr bwMode="auto">
          <a:xfrm rot="16200000" flipH="1">
            <a:off x="8037726" y="3500806"/>
            <a:ext cx="925989" cy="3019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51" name="AutoShape 38"/>
          <p:cNvCxnSpPr>
            <a:cxnSpLocks noChangeShapeType="1"/>
            <a:stCxn id="38948" idx="4"/>
            <a:endCxn id="38949" idx="0"/>
          </p:cNvCxnSpPr>
          <p:nvPr/>
        </p:nvCxnSpPr>
        <p:spPr bwMode="auto">
          <a:xfrm rot="5400000">
            <a:off x="8402184" y="4779665"/>
            <a:ext cx="481608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76200" y="2286000"/>
            <a:ext cx="3196408" cy="36625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{“</a:t>
            </a:r>
            <a:r>
              <a:rPr lang="en-US" sz="2000" dirty="0" smtClean="0">
                <a:solidFill>
                  <a:srgbClr val="006600"/>
                </a:solidFill>
                <a:ea typeface="+mn-ea"/>
                <a:cs typeface="+mn-cs"/>
              </a:rPr>
              <a:t>person</a:t>
            </a:r>
            <a:r>
              <a:rPr lang="en-US" sz="2000" dirty="0" smtClean="0">
                <a:ea typeface="+mn-ea"/>
                <a:cs typeface="+mn-cs"/>
              </a:rPr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  [ {“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name</a:t>
            </a:r>
            <a:r>
              <a:rPr lang="en-US" sz="2000" dirty="0" smtClean="0">
                <a:ea typeface="+mn-ea"/>
                <a:cs typeface="+mn-cs"/>
              </a:rPr>
              <a:t>”: “Mary”,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      “</a:t>
            </a:r>
            <a:r>
              <a:rPr lang="en-US" sz="2000" dirty="0" smtClean="0">
                <a:solidFill>
                  <a:srgbClr val="006600"/>
                </a:solidFill>
                <a:ea typeface="+mn-ea"/>
                <a:cs typeface="+mn-cs"/>
              </a:rPr>
              <a:t>address</a:t>
            </a:r>
            <a:r>
              <a:rPr lang="en-US" sz="2000" dirty="0" smtClean="0">
                <a:ea typeface="+mn-ea"/>
                <a:cs typeface="+mn-cs"/>
              </a:rPr>
              <a:t>”: 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    {“</a:t>
            </a:r>
            <a:r>
              <a:rPr lang="en-US" sz="2000" dirty="0" err="1">
                <a:solidFill>
                  <a:srgbClr val="006600"/>
                </a:solidFill>
                <a:ea typeface="+mn-ea"/>
                <a:cs typeface="+mn-cs"/>
              </a:rPr>
              <a:t>street</a:t>
            </a:r>
            <a:r>
              <a:rPr lang="en-US" sz="2000" dirty="0" err="1" smtClean="0">
                <a:ea typeface="+mn-ea"/>
                <a:cs typeface="+mn-cs"/>
              </a:rPr>
              <a:t>”:“Maple</a:t>
            </a:r>
            <a:r>
              <a:rPr lang="en-US" sz="2000" dirty="0" smtClean="0">
                <a:ea typeface="+mn-ea"/>
                <a:cs typeface="+mn-cs"/>
              </a:rPr>
              <a:t>”,</a:t>
            </a:r>
            <a:r>
              <a:rPr lang="en-US" sz="2000" dirty="0">
                <a:ea typeface="+mn-ea"/>
                <a:cs typeface="+mn-cs"/>
              </a:rPr>
              <a:t/>
            </a:r>
            <a:br>
              <a:rPr lang="en-US" sz="2000" dirty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      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no</a:t>
            </a:r>
            <a:r>
              <a:rPr lang="en-US" sz="2000" dirty="0" smtClean="0">
                <a:ea typeface="+mn-ea"/>
                <a:cs typeface="+mn-cs"/>
              </a:rPr>
              <a:t>”:345,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      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city</a:t>
            </a:r>
            <a:r>
              <a:rPr lang="en-US" sz="2000" dirty="0" smtClean="0">
                <a:ea typeface="+mn-ea"/>
                <a:cs typeface="+mn-cs"/>
              </a:rPr>
              <a:t>”: “Seattle”}},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{“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name</a:t>
            </a:r>
            <a:r>
              <a:rPr lang="en-US" sz="2000" dirty="0" smtClean="0">
                <a:ea typeface="+mn-ea"/>
                <a:cs typeface="+mn-cs"/>
              </a:rPr>
              <a:t>”: “John”,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address</a:t>
            </a:r>
            <a:r>
              <a:rPr lang="en-US" sz="2000" dirty="0" smtClean="0">
                <a:ea typeface="+mn-ea"/>
                <a:cs typeface="+mn-cs"/>
              </a:rPr>
              <a:t>”: “Thailand”,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phone</a:t>
            </a:r>
            <a:r>
              <a:rPr lang="en-US" sz="2000" dirty="0" smtClean="0">
                <a:ea typeface="+mn-ea"/>
                <a:cs typeface="+mn-cs"/>
              </a:rPr>
              <a:t>”:2345678}}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}</a:t>
            </a:r>
            <a:endParaRPr lang="en-US" sz="20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70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Collections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r>
              <a:rPr lang="en-US" dirty="0"/>
              <a:t>If the value of attribute B is a collection, then we simply iterate over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DAE77-BA4C-E64E-B922-0280D18135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4876800"/>
            <a:ext cx="5337719" cy="9294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{“</a:t>
            </a:r>
            <a:r>
              <a:rPr lang="en-US" sz="1600" dirty="0" smtClean="0">
                <a:solidFill>
                  <a:srgbClr val="006600"/>
                </a:solidFill>
                <a:ea typeface="+mn-ea"/>
                <a:cs typeface="+mn-cs"/>
              </a:rPr>
              <a:t>A</a:t>
            </a:r>
            <a:r>
              <a:rPr lang="en-US" sz="1600" dirty="0" smtClean="0">
                <a:ea typeface="+mn-ea"/>
                <a:cs typeface="+mn-cs"/>
              </a:rPr>
              <a:t>”: “a1”, 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B</a:t>
            </a:r>
            <a:r>
              <a:rPr lang="en-US" sz="1600" dirty="0" smtClean="0"/>
              <a:t>”</a:t>
            </a:r>
            <a:r>
              <a:rPr lang="en-US" sz="1600" dirty="0"/>
              <a:t>: </a:t>
            </a:r>
            <a:r>
              <a:rPr lang="en-US" sz="1600" dirty="0" smtClean="0"/>
              <a:t>[{“</a:t>
            </a:r>
            <a:r>
              <a:rPr lang="en-US" sz="1600" dirty="0" smtClean="0">
                <a:solidFill>
                  <a:srgbClr val="006600"/>
                </a:solidFill>
              </a:rPr>
              <a:t>C</a:t>
            </a:r>
            <a:r>
              <a:rPr lang="en-US" sz="1600" dirty="0" smtClean="0"/>
              <a:t>”</a:t>
            </a:r>
            <a:r>
              <a:rPr lang="en-US" sz="1600" dirty="0"/>
              <a:t>: </a:t>
            </a:r>
            <a:r>
              <a:rPr lang="en-US" sz="1600" dirty="0" smtClean="0"/>
              <a:t>“c1”,</a:t>
            </a:r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D</a:t>
            </a:r>
            <a:r>
              <a:rPr lang="en-US" sz="1600" dirty="0" smtClean="0"/>
              <a:t>”</a:t>
            </a:r>
            <a:r>
              <a:rPr lang="en-US" sz="1600" dirty="0"/>
              <a:t>: </a:t>
            </a:r>
            <a:r>
              <a:rPr lang="en-US" sz="1600" dirty="0" smtClean="0"/>
              <a:t>“d1”}, </a:t>
            </a: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c2”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d2”}]}</a:t>
            </a:r>
            <a:endParaRPr lang="en-US" sz="1600" dirty="0"/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A</a:t>
            </a:r>
            <a:r>
              <a:rPr lang="en-US" sz="1600" dirty="0"/>
              <a:t>”: “</a:t>
            </a:r>
            <a:r>
              <a:rPr lang="en-US" sz="1600" dirty="0" smtClean="0"/>
              <a:t>a2”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B</a:t>
            </a:r>
            <a:r>
              <a:rPr lang="en-US" sz="1600" dirty="0"/>
              <a:t>”: [{“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c3”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d3”}]</a:t>
            </a:r>
            <a:r>
              <a:rPr lang="en-US" sz="1600" dirty="0"/>
              <a:t>}</a:t>
            </a:r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A</a:t>
            </a:r>
            <a:r>
              <a:rPr lang="en-US" sz="1600" dirty="0"/>
              <a:t>”: “</a:t>
            </a:r>
            <a:r>
              <a:rPr lang="en-US" sz="1600" dirty="0" smtClean="0"/>
              <a:t>a3”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B</a:t>
            </a:r>
            <a:r>
              <a:rPr lang="en-US" sz="1600" dirty="0"/>
              <a:t>”: [{“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c4”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d4”</a:t>
            </a:r>
            <a:r>
              <a:rPr lang="en-US" sz="1600" dirty="0"/>
              <a:t>}, {“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c5”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d5”</a:t>
            </a:r>
            <a:r>
              <a:rPr lang="en-US" sz="1600" dirty="0"/>
              <a:t>}]</a:t>
            </a: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5105400"/>
            <a:ext cx="2818099" cy="15204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{“</a:t>
            </a:r>
            <a:r>
              <a:rPr lang="en-US" sz="1600" dirty="0" smtClean="0">
                <a:solidFill>
                  <a:srgbClr val="006600"/>
                </a:solidFill>
                <a:ea typeface="+mn-ea"/>
                <a:cs typeface="+mn-cs"/>
              </a:rPr>
              <a:t>A</a:t>
            </a:r>
            <a:r>
              <a:rPr lang="en-US" sz="1600" dirty="0" smtClean="0">
                <a:ea typeface="+mn-ea"/>
                <a:cs typeface="+mn-cs"/>
              </a:rPr>
              <a:t>”: “a1”, 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C</a:t>
            </a:r>
            <a:r>
              <a:rPr lang="en-US" sz="1600" dirty="0" smtClean="0"/>
              <a:t>”</a:t>
            </a:r>
            <a:r>
              <a:rPr lang="en-US" sz="1600" dirty="0"/>
              <a:t>: </a:t>
            </a:r>
            <a:r>
              <a:rPr lang="en-US" sz="1600" dirty="0" smtClean="0"/>
              <a:t>“c1”,</a:t>
            </a:r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D</a:t>
            </a:r>
            <a:r>
              <a:rPr lang="en-US" sz="1600" dirty="0" smtClean="0"/>
              <a:t>”</a:t>
            </a:r>
            <a:r>
              <a:rPr lang="en-US" sz="1600" dirty="0"/>
              <a:t>: </a:t>
            </a:r>
            <a:r>
              <a:rPr lang="en-US" sz="1600" dirty="0" smtClean="0"/>
              <a:t>“d1”}</a:t>
            </a:r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A</a:t>
            </a:r>
            <a:r>
              <a:rPr lang="en-US" sz="1600" dirty="0"/>
              <a:t>”: “a1”, 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c2”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d2”</a:t>
            </a:r>
            <a:r>
              <a:rPr lang="en-US" sz="1600" dirty="0"/>
              <a:t>}</a:t>
            </a:r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A</a:t>
            </a:r>
            <a:r>
              <a:rPr lang="en-US" sz="1600" dirty="0"/>
              <a:t>”: “</a:t>
            </a:r>
            <a:r>
              <a:rPr lang="en-US" sz="1600" dirty="0" smtClean="0"/>
              <a:t>a2”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c3”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d3”</a:t>
            </a:r>
            <a:r>
              <a:rPr lang="en-US" sz="1600" dirty="0"/>
              <a:t>}</a:t>
            </a:r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A</a:t>
            </a:r>
            <a:r>
              <a:rPr lang="en-US" sz="1600" dirty="0"/>
              <a:t>”: “</a:t>
            </a:r>
            <a:r>
              <a:rPr lang="en-US" sz="1600" dirty="0" smtClean="0"/>
              <a:t>a3”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c4”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d4”</a:t>
            </a:r>
            <a:r>
              <a:rPr lang="en-US" sz="1600" dirty="0"/>
              <a:t>}</a:t>
            </a:r>
          </a:p>
          <a:p>
            <a:pPr eaLnBrk="1" hangingPunct="1">
              <a:buNone/>
              <a:defRPr/>
            </a:pP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A</a:t>
            </a:r>
            <a:r>
              <a:rPr lang="en-US" sz="1600" dirty="0"/>
              <a:t>”: “</a:t>
            </a:r>
            <a:r>
              <a:rPr lang="en-US" sz="1600" dirty="0" smtClean="0"/>
              <a:t>a3”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C</a:t>
            </a:r>
            <a:r>
              <a:rPr lang="en-US" sz="1600" dirty="0"/>
              <a:t>”: “</a:t>
            </a:r>
            <a:r>
              <a:rPr lang="en-US" sz="1600" dirty="0" smtClean="0"/>
              <a:t>c5”</a:t>
            </a:r>
            <a:r>
              <a:rPr lang="en-US" sz="1600" dirty="0"/>
              <a:t>, “</a:t>
            </a:r>
            <a:r>
              <a:rPr lang="en-US" sz="1600" dirty="0">
                <a:solidFill>
                  <a:srgbClr val="006600"/>
                </a:solidFill>
              </a:rPr>
              <a:t>D</a:t>
            </a:r>
            <a:r>
              <a:rPr lang="en-US" sz="1600" dirty="0"/>
              <a:t>”: “</a:t>
            </a:r>
            <a:r>
              <a:rPr lang="en-US" sz="1600" dirty="0" smtClean="0"/>
              <a:t>d5”}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352800"/>
            <a:ext cx="418255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y.C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y.D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mydata</a:t>
            </a:r>
            <a:r>
              <a:rPr lang="en-US" dirty="0" smtClean="0">
                <a:latin typeface="Arial"/>
                <a:cs typeface="Arial"/>
              </a:rPr>
              <a:t> as x, </a:t>
            </a:r>
            <a:r>
              <a:rPr lang="en-US" dirty="0" err="1" smtClean="0">
                <a:latin typeface="Arial"/>
                <a:cs typeface="Arial"/>
              </a:rPr>
              <a:t>x.B</a:t>
            </a:r>
            <a:r>
              <a:rPr lang="en-US" dirty="0" smtClean="0">
                <a:latin typeface="Arial"/>
                <a:cs typeface="Arial"/>
              </a:rPr>
              <a:t> as y;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562307" y="4419600"/>
            <a:ext cx="2210093" cy="432792"/>
          </a:xfrm>
          <a:prstGeom prst="wedgeEllipseCallout">
            <a:avLst>
              <a:gd name="adj1" fmla="val -49218"/>
              <a:gd name="adj2" fmla="val -1027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latin typeface="Arial"/>
                <a:cs typeface="Arial"/>
              </a:rPr>
              <a:t>x.B</a:t>
            </a:r>
            <a:r>
              <a:rPr lang="en-US" sz="1400" dirty="0" smtClean="0">
                <a:latin typeface="Arial"/>
                <a:cs typeface="Arial"/>
              </a:rPr>
              <a:t> is a collection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8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291" y="268514"/>
            <a:ext cx="5791200" cy="1371600"/>
          </a:xfrm>
        </p:spPr>
        <p:txBody>
          <a:bodyPr/>
          <a:lstStyle/>
          <a:p>
            <a:pPr algn="r"/>
            <a:r>
              <a:rPr lang="en-US" dirty="0" smtClean="0"/>
              <a:t>Heterogeneous</a:t>
            </a:r>
            <a:br>
              <a:rPr lang="en-US" dirty="0" smtClean="0"/>
            </a:br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4298788"/>
            <a:ext cx="5235929" cy="2406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 smtClean="0"/>
              <a:t>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province</a:t>
            </a:r>
            <a:r>
              <a:rPr lang="en-US" sz="1600" dirty="0" smtClean="0"/>
              <a:t>”: [ 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</a:t>
            </a:r>
            <a:r>
              <a:rPr lang="en-US" sz="1600" dirty="0" smtClean="0"/>
              <a:t>“</a:t>
            </a:r>
            <a:r>
              <a:rPr lang="en-US" sz="1600" dirty="0" smtClean="0">
                <a:solidFill>
                  <a:srgbClr val="006600"/>
                </a:solidFill>
              </a:rPr>
              <a:t>name</a:t>
            </a:r>
            <a:r>
              <a:rPr lang="en-US" sz="1600" dirty="0" smtClean="0"/>
              <a:t>”</a:t>
            </a:r>
            <a:r>
              <a:rPr lang="en-US" sz="1600" dirty="0"/>
              <a:t>: "</a:t>
            </a:r>
            <a:r>
              <a:rPr lang="en-US" sz="1600" dirty="0" err="1" smtClean="0"/>
              <a:t>Attiki</a:t>
            </a:r>
            <a:r>
              <a:rPr lang="en-US" sz="1600" dirty="0" smtClean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“</a:t>
            </a:r>
            <a:r>
              <a:rPr lang="en-US" sz="1600" dirty="0" smtClean="0">
                <a:solidFill>
                  <a:srgbClr val="006600"/>
                </a:solidFill>
              </a:rPr>
              <a:t>city</a:t>
            </a:r>
            <a:r>
              <a:rPr lang="en-US" sz="1600" dirty="0" smtClean="0"/>
              <a:t>” : [ {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</a:t>
            </a:r>
            <a:r>
              <a:rPr lang="en-US" sz="1600" dirty="0" smtClean="0"/>
              <a:t>”</a:t>
            </a:r>
            <a:r>
              <a:rPr lang="en-US" sz="1600" dirty="0"/>
              <a:t>A</a:t>
            </a:r>
            <a:r>
              <a:rPr lang="en-US" sz="1600" dirty="0" smtClean="0"/>
              <a:t>thens”...}, </a:t>
            </a: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</a:t>
            </a:r>
            <a:r>
              <a:rPr lang="en-US" sz="1600" dirty="0" smtClean="0"/>
              <a:t>”</a:t>
            </a:r>
            <a:r>
              <a:rPr lang="en-US" sz="1600" dirty="0" err="1" smtClean="0"/>
              <a:t>Pireus</a:t>
            </a:r>
            <a:r>
              <a:rPr lang="en-US" sz="1600" dirty="0" smtClean="0"/>
              <a:t>”</a:t>
            </a:r>
            <a:r>
              <a:rPr lang="en-US" sz="1600" dirty="0"/>
              <a:t>...}, </a:t>
            </a:r>
            <a:r>
              <a:rPr lang="en-US" sz="1600" dirty="0" smtClean="0"/>
              <a:t>..]</a:t>
            </a:r>
          </a:p>
          <a:p>
            <a:pPr eaLnBrk="1" hangingPunct="1"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...},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</a:t>
            </a:r>
            <a:r>
              <a:rPr lang="en-US" sz="1600" dirty="0" smtClean="0"/>
              <a:t>”</a:t>
            </a:r>
            <a:r>
              <a:rPr lang="en-US" sz="1600" dirty="0" err="1" smtClean="0"/>
              <a:t>Ipiros</a:t>
            </a:r>
            <a:r>
              <a:rPr lang="en-US" sz="1600" dirty="0" smtClean="0"/>
              <a:t>”</a:t>
            </a:r>
            <a:r>
              <a:rPr lang="en-US" sz="1600" dirty="0"/>
              <a:t>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</a:t>
            </a:r>
            <a:r>
              <a:rPr lang="en-US" sz="1600" dirty="0" smtClean="0"/>
              <a:t>: </a:t>
            </a:r>
            <a:r>
              <a:rPr lang="en-US" sz="1600" dirty="0"/>
              <a:t>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</a:t>
            </a:r>
            <a:r>
              <a:rPr lang="en-US" sz="1600" dirty="0" smtClean="0"/>
              <a:t>”</a:t>
            </a:r>
            <a:r>
              <a:rPr lang="en-US" sz="1600" dirty="0" err="1" smtClean="0"/>
              <a:t>Ioannia</a:t>
            </a:r>
            <a:r>
              <a:rPr lang="en-US" sz="1600" dirty="0" smtClean="0"/>
              <a:t>”</a:t>
            </a:r>
            <a:r>
              <a:rPr lang="en-US" sz="1600" dirty="0"/>
              <a:t>...</a:t>
            </a:r>
            <a:r>
              <a:rPr lang="en-US" sz="1600" dirty="0" smtClean="0"/>
              <a:t>}</a:t>
            </a:r>
            <a:endParaRPr lang="en-US" sz="1600" dirty="0"/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66" y="3962400"/>
            <a:ext cx="199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The problem: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{“</a:t>
            </a:r>
            <a:r>
              <a:rPr lang="en-US" sz="1600" dirty="0" err="1">
                <a:solidFill>
                  <a:srgbClr val="006600"/>
                </a:solidFill>
              </a:rPr>
              <a:t>mondial</a:t>
            </a:r>
            <a:r>
              <a:rPr lang="en-US" sz="1600" dirty="0"/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country</a:t>
            </a:r>
            <a:r>
              <a:rPr lang="en-US" sz="1600" dirty="0"/>
              <a:t>”: [ </a:t>
            </a:r>
            <a:r>
              <a:rPr lang="en-US" sz="1600" i="1" dirty="0"/>
              <a:t>country1, country2, </a:t>
            </a:r>
            <a:r>
              <a:rPr lang="is-IS" sz="1600" i="1" dirty="0"/>
              <a:t>…</a:t>
            </a:r>
            <a:r>
              <a:rPr lang="is-IS" sz="1600" dirty="0"/>
              <a:t>],</a:t>
            </a:r>
          </a:p>
          <a:p>
            <a:pPr eaLnBrk="1" hangingPunct="1">
              <a:buFontTx/>
              <a:buNone/>
              <a:defRPr/>
            </a:pPr>
            <a:r>
              <a:rPr lang="is-IS" sz="1600" dirty="0"/>
              <a:t>     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continent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 “</a:t>
            </a:r>
            <a:r>
              <a:rPr lang="en-US" sz="1600" dirty="0">
                <a:solidFill>
                  <a:srgbClr val="006600"/>
                </a:solidFill>
              </a:rPr>
              <a:t>organization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br>
              <a:rPr lang="is-IS" sz="1600" dirty="0"/>
            </a:br>
            <a:r>
              <a:rPr lang="is-IS" sz="1600" dirty="0"/>
              <a:t>...</a:t>
            </a:r>
            <a:br>
              <a:rPr lang="is-IS" sz="1600" dirty="0"/>
            </a:br>
            <a:r>
              <a:rPr lang="is-IS" sz="1600" dirty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628328"/>
            <a:ext cx="8168071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z.name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province_name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u.name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city_name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FROM world x, </a:t>
            </a:r>
            <a:r>
              <a:rPr lang="en-US" dirty="0" err="1">
                <a:latin typeface="Arial"/>
                <a:cs typeface="Arial"/>
              </a:rPr>
              <a:t>x.mondial.country</a:t>
            </a:r>
            <a:r>
              <a:rPr lang="en-US" dirty="0">
                <a:latin typeface="Arial"/>
                <a:cs typeface="Arial"/>
              </a:rPr>
              <a:t> y, </a:t>
            </a:r>
            <a:r>
              <a:rPr lang="en-US" dirty="0" err="1">
                <a:latin typeface="Arial"/>
                <a:cs typeface="Arial"/>
              </a:rPr>
              <a:t>y.province</a:t>
            </a:r>
            <a:r>
              <a:rPr lang="en-US" dirty="0">
                <a:latin typeface="Arial"/>
                <a:cs typeface="Arial"/>
              </a:rPr>
              <a:t> z, 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>
                <a:latin typeface="Arial"/>
                <a:cs typeface="Arial"/>
              </a:rPr>
              <a:t> u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WHERE  </a:t>
            </a:r>
            <a:r>
              <a:rPr lang="en-US" dirty="0" err="1">
                <a:latin typeface="Arial"/>
                <a:cs typeface="Arial"/>
              </a:rPr>
              <a:t>y.name</a:t>
            </a:r>
            <a:r>
              <a:rPr lang="en-US" dirty="0">
                <a:latin typeface="Arial"/>
                <a:cs typeface="Arial"/>
              </a:rPr>
              <a:t>='Greece';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3009075" y="1980277"/>
            <a:ext cx="1810514" cy="432792"/>
          </a:xfrm>
          <a:prstGeom prst="wedgeEllipseCallout">
            <a:avLst>
              <a:gd name="adj1" fmla="val -34741"/>
              <a:gd name="adj2" fmla="val 965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Runtime error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298321" y="4724400"/>
            <a:ext cx="1900679" cy="432792"/>
          </a:xfrm>
          <a:prstGeom prst="wedgeEllipseCallout">
            <a:avLst>
              <a:gd name="adj1" fmla="val -34741"/>
              <a:gd name="adj2" fmla="val 965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city is an array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526919" y="6096000"/>
            <a:ext cx="1990844" cy="432792"/>
          </a:xfrm>
          <a:prstGeom prst="wedgeEllipseCallout">
            <a:avLst>
              <a:gd name="adj1" fmla="val -68395"/>
              <a:gd name="adj2" fmla="val -191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city is an object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64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75" y="269695"/>
            <a:ext cx="5791200" cy="1371600"/>
          </a:xfrm>
        </p:spPr>
        <p:txBody>
          <a:bodyPr/>
          <a:lstStyle/>
          <a:p>
            <a:pPr algn="r"/>
            <a:r>
              <a:rPr lang="en-US" dirty="0"/>
              <a:t>Heterogeneous</a:t>
            </a:r>
            <a:br>
              <a:rPr lang="en-US" dirty="0"/>
            </a:br>
            <a:r>
              <a:rPr lang="en-US" dirty="0"/>
              <a:t>Collections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8168071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z.name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province_name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u.name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city_name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FROM world x, </a:t>
            </a:r>
            <a:r>
              <a:rPr lang="en-US" dirty="0" err="1">
                <a:latin typeface="Arial"/>
                <a:cs typeface="Arial"/>
              </a:rPr>
              <a:t>x.mondial.country</a:t>
            </a:r>
            <a:r>
              <a:rPr lang="en-US" dirty="0">
                <a:latin typeface="Arial"/>
                <a:cs typeface="Arial"/>
              </a:rPr>
              <a:t> y, </a:t>
            </a:r>
            <a:r>
              <a:rPr lang="en-US" dirty="0" err="1">
                <a:latin typeface="Arial"/>
                <a:cs typeface="Arial"/>
              </a:rPr>
              <a:t>y.province</a:t>
            </a:r>
            <a:r>
              <a:rPr lang="en-US" dirty="0">
                <a:latin typeface="Arial"/>
                <a:cs typeface="Arial"/>
              </a:rPr>
              <a:t> z, 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>
                <a:latin typeface="Arial"/>
                <a:cs typeface="Arial"/>
              </a:rPr>
              <a:t> u 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WHERE  </a:t>
            </a:r>
            <a:r>
              <a:rPr lang="en-US" dirty="0" err="1">
                <a:latin typeface="Arial"/>
                <a:cs typeface="Arial"/>
              </a:rPr>
              <a:t>y.name</a:t>
            </a:r>
            <a:r>
              <a:rPr lang="en-US" dirty="0">
                <a:latin typeface="Arial"/>
                <a:cs typeface="Arial"/>
              </a:rPr>
              <a:t>='Greece' and </a:t>
            </a:r>
            <a:r>
              <a:rPr lang="en-US" dirty="0" err="1">
                <a:latin typeface="Arial"/>
                <a:cs typeface="Arial"/>
              </a:rPr>
              <a:t>is_array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 smtClean="0">
                <a:latin typeface="Arial"/>
                <a:cs typeface="Arial"/>
              </a:rPr>
              <a:t>);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783867" y="4495800"/>
            <a:ext cx="1915348" cy="432792"/>
          </a:xfrm>
          <a:prstGeom prst="wedgeEllipseCallout">
            <a:avLst>
              <a:gd name="adj1" fmla="val -59128"/>
              <a:gd name="adj2" fmla="val -11340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Just the arrays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5800" y="4298788"/>
            <a:ext cx="5235929" cy="2406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province</a:t>
            </a:r>
            <a:r>
              <a:rPr lang="en-US" sz="1600" dirty="0"/>
              <a:t>”: [ 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"</a:t>
            </a:r>
            <a:r>
              <a:rPr lang="en-US" sz="1600" dirty="0" err="1"/>
              <a:t>Attiki</a:t>
            </a:r>
            <a:r>
              <a:rPr lang="en-US" sz="1600" dirty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: [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”Athens”...},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Pireus</a:t>
            </a:r>
            <a:r>
              <a:rPr lang="en-US" sz="1600" dirty="0"/>
              <a:t>”...}, ..]</a:t>
            </a:r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Ipiros</a:t>
            </a:r>
            <a:r>
              <a:rPr lang="en-US" sz="1600" dirty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: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Ioannia</a:t>
            </a:r>
            <a:r>
              <a:rPr lang="en-US" sz="1600" dirty="0"/>
              <a:t>”...}</a:t>
            </a:r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766" y="3962400"/>
            <a:ext cx="199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The problem: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{“</a:t>
            </a:r>
            <a:r>
              <a:rPr lang="en-US" sz="1600" dirty="0" err="1">
                <a:solidFill>
                  <a:srgbClr val="006600"/>
                </a:solidFill>
              </a:rPr>
              <a:t>mondial</a:t>
            </a:r>
            <a:r>
              <a:rPr lang="en-US" sz="1600" dirty="0"/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country</a:t>
            </a:r>
            <a:r>
              <a:rPr lang="en-US" sz="1600" dirty="0"/>
              <a:t>”: [ </a:t>
            </a:r>
            <a:r>
              <a:rPr lang="en-US" sz="1600" i="1" dirty="0"/>
              <a:t>country1, country2, </a:t>
            </a:r>
            <a:r>
              <a:rPr lang="is-IS" sz="1600" i="1" dirty="0"/>
              <a:t>…</a:t>
            </a:r>
            <a:r>
              <a:rPr lang="is-IS" sz="1600" dirty="0"/>
              <a:t>],</a:t>
            </a:r>
          </a:p>
          <a:p>
            <a:pPr eaLnBrk="1" hangingPunct="1">
              <a:buFontTx/>
              <a:buNone/>
              <a:defRPr/>
            </a:pPr>
            <a:r>
              <a:rPr lang="is-IS" sz="1600" dirty="0"/>
              <a:t>     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continent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 “</a:t>
            </a:r>
            <a:r>
              <a:rPr lang="en-US" sz="1600" dirty="0">
                <a:solidFill>
                  <a:srgbClr val="006600"/>
                </a:solidFill>
              </a:rPr>
              <a:t>organization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br>
              <a:rPr lang="is-IS" sz="1600" dirty="0"/>
            </a:br>
            <a:r>
              <a:rPr lang="is-IS" sz="1600" dirty="0"/>
              <a:t>...</a:t>
            </a:r>
            <a:br>
              <a:rPr lang="is-IS" sz="1600" dirty="0"/>
            </a:br>
            <a:r>
              <a:rPr lang="is-IS" sz="1600" dirty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10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122" y="269695"/>
            <a:ext cx="5791200" cy="1371600"/>
          </a:xfrm>
        </p:spPr>
        <p:txBody>
          <a:bodyPr/>
          <a:lstStyle/>
          <a:p>
            <a:pPr algn="r"/>
            <a:r>
              <a:rPr lang="en-US" dirty="0"/>
              <a:t>Heterogeneous</a:t>
            </a:r>
            <a:br>
              <a:rPr lang="en-US" dirty="0"/>
            </a:br>
            <a:r>
              <a:rPr lang="en-US" dirty="0"/>
              <a:t>Collections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2614680"/>
            <a:ext cx="8675122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z.name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province_name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z.city.name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as </a:t>
            </a:r>
            <a:r>
              <a:rPr lang="en-US" dirty="0" err="1">
                <a:latin typeface="Arial"/>
                <a:cs typeface="Arial"/>
              </a:rPr>
              <a:t>city_name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FROM world x, </a:t>
            </a:r>
            <a:r>
              <a:rPr lang="en-US" dirty="0" err="1">
                <a:latin typeface="Arial"/>
                <a:cs typeface="Arial"/>
              </a:rPr>
              <a:t>x.mondial.country</a:t>
            </a:r>
            <a:r>
              <a:rPr lang="en-US" dirty="0">
                <a:latin typeface="Arial"/>
                <a:cs typeface="Arial"/>
              </a:rPr>
              <a:t> y, </a:t>
            </a:r>
            <a:r>
              <a:rPr lang="en-US" dirty="0" err="1">
                <a:latin typeface="Arial"/>
                <a:cs typeface="Arial"/>
              </a:rPr>
              <a:t>y.province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z 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WHERE  </a:t>
            </a:r>
            <a:r>
              <a:rPr lang="en-US" dirty="0" err="1">
                <a:latin typeface="Arial"/>
                <a:cs typeface="Arial"/>
              </a:rPr>
              <a:t>y.name</a:t>
            </a:r>
            <a:r>
              <a:rPr lang="en-US" dirty="0">
                <a:latin typeface="Arial"/>
                <a:cs typeface="Arial"/>
              </a:rPr>
              <a:t>='Greece' and </a:t>
            </a:r>
            <a:r>
              <a:rPr lang="en-US" dirty="0" smtClean="0">
                <a:latin typeface="Arial"/>
                <a:cs typeface="Arial"/>
              </a:rPr>
              <a:t>not </a:t>
            </a:r>
            <a:r>
              <a:rPr lang="en-US" dirty="0" err="1" smtClean="0">
                <a:latin typeface="Arial"/>
                <a:cs typeface="Arial"/>
              </a:rPr>
              <a:t>is_array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 smtClean="0">
                <a:latin typeface="Arial"/>
                <a:cs typeface="Arial"/>
              </a:rPr>
              <a:t>);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486400" y="1588824"/>
            <a:ext cx="1985860" cy="735747"/>
          </a:xfrm>
          <a:prstGeom prst="wedgeEllipseCallout">
            <a:avLst>
              <a:gd name="adj1" fmla="val -34741"/>
              <a:gd name="adj2" fmla="val 965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Note: get name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directly from z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3907886" y="3882732"/>
            <a:ext cx="2013843" cy="432792"/>
          </a:xfrm>
          <a:prstGeom prst="wedgeEllipseCallout">
            <a:avLst>
              <a:gd name="adj1" fmla="val -26445"/>
              <a:gd name="adj2" fmla="val -1283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Just the objects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4298788"/>
            <a:ext cx="5235929" cy="2406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province</a:t>
            </a:r>
            <a:r>
              <a:rPr lang="en-US" sz="1600" dirty="0"/>
              <a:t>”: [ 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"</a:t>
            </a:r>
            <a:r>
              <a:rPr lang="en-US" sz="1600" dirty="0" err="1"/>
              <a:t>Attiki</a:t>
            </a:r>
            <a:r>
              <a:rPr lang="en-US" sz="1600" dirty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: [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”Athens”...},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Pireus</a:t>
            </a:r>
            <a:r>
              <a:rPr lang="en-US" sz="1600" dirty="0"/>
              <a:t>”...}, ..]</a:t>
            </a:r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Ipiros</a:t>
            </a:r>
            <a:r>
              <a:rPr lang="en-US" sz="1600" dirty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: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Ioannia</a:t>
            </a:r>
            <a:r>
              <a:rPr lang="en-US" sz="1600" dirty="0"/>
              <a:t>”...}</a:t>
            </a:r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66" y="3962400"/>
            <a:ext cx="199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The problem: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{“</a:t>
            </a:r>
            <a:r>
              <a:rPr lang="en-US" sz="1600" dirty="0" err="1">
                <a:solidFill>
                  <a:srgbClr val="006600"/>
                </a:solidFill>
              </a:rPr>
              <a:t>mondial</a:t>
            </a:r>
            <a:r>
              <a:rPr lang="en-US" sz="1600" dirty="0"/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country</a:t>
            </a:r>
            <a:r>
              <a:rPr lang="en-US" sz="1600" dirty="0"/>
              <a:t>”: [ </a:t>
            </a:r>
            <a:r>
              <a:rPr lang="en-US" sz="1600" i="1" dirty="0"/>
              <a:t>country1, country2, </a:t>
            </a:r>
            <a:r>
              <a:rPr lang="is-IS" sz="1600" i="1" dirty="0"/>
              <a:t>…</a:t>
            </a:r>
            <a:r>
              <a:rPr lang="is-IS" sz="1600" dirty="0"/>
              <a:t>],</a:t>
            </a:r>
          </a:p>
          <a:p>
            <a:pPr eaLnBrk="1" hangingPunct="1">
              <a:buFontTx/>
              <a:buNone/>
              <a:defRPr/>
            </a:pPr>
            <a:r>
              <a:rPr lang="is-IS" sz="1600" dirty="0"/>
              <a:t>     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continent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 “</a:t>
            </a:r>
            <a:r>
              <a:rPr lang="en-US" sz="1600" dirty="0">
                <a:solidFill>
                  <a:srgbClr val="006600"/>
                </a:solidFill>
              </a:rPr>
              <a:t>organization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br>
              <a:rPr lang="is-IS" sz="1600" dirty="0"/>
            </a:br>
            <a:r>
              <a:rPr lang="is-IS" sz="1600" dirty="0"/>
              <a:t>...</a:t>
            </a:r>
            <a:br>
              <a:rPr lang="is-IS" sz="1600" dirty="0"/>
            </a:br>
            <a:r>
              <a:rPr lang="is-IS" sz="1600" dirty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0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{“</a:t>
            </a:r>
            <a:r>
              <a:rPr lang="en-US" sz="1600" dirty="0" err="1">
                <a:solidFill>
                  <a:srgbClr val="006600"/>
                </a:solidFill>
              </a:rPr>
              <a:t>mondial</a:t>
            </a:r>
            <a:r>
              <a:rPr lang="en-US" sz="1600" dirty="0"/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country</a:t>
            </a:r>
            <a:r>
              <a:rPr lang="en-US" sz="1600" dirty="0"/>
              <a:t>”: [ </a:t>
            </a:r>
            <a:r>
              <a:rPr lang="en-US" sz="1600" i="1" dirty="0"/>
              <a:t>country1, country2, </a:t>
            </a:r>
            <a:r>
              <a:rPr lang="is-IS" sz="1600" i="1" dirty="0"/>
              <a:t>…</a:t>
            </a:r>
            <a:r>
              <a:rPr lang="is-IS" sz="1600" dirty="0"/>
              <a:t>],</a:t>
            </a:r>
          </a:p>
          <a:p>
            <a:pPr eaLnBrk="1" hangingPunct="1">
              <a:buFontTx/>
              <a:buNone/>
              <a:defRPr/>
            </a:pPr>
            <a:r>
              <a:rPr lang="is-IS" sz="1600" dirty="0"/>
              <a:t>     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continent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 “</a:t>
            </a:r>
            <a:r>
              <a:rPr lang="en-US" sz="1600" dirty="0">
                <a:solidFill>
                  <a:srgbClr val="006600"/>
                </a:solidFill>
              </a:rPr>
              <a:t>organization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br>
              <a:rPr lang="is-IS" sz="1600" dirty="0"/>
            </a:br>
            <a:r>
              <a:rPr lang="is-IS" sz="1600" dirty="0"/>
              <a:t>...</a:t>
            </a:r>
            <a:br>
              <a:rPr lang="is-IS" sz="1600" dirty="0"/>
            </a:br>
            <a:r>
              <a:rPr lang="is-IS" sz="1600" dirty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6501" y="150067"/>
            <a:ext cx="5791200" cy="1371600"/>
          </a:xfrm>
        </p:spPr>
        <p:txBody>
          <a:bodyPr/>
          <a:lstStyle/>
          <a:p>
            <a:pPr algn="r"/>
            <a:r>
              <a:rPr lang="en-US" dirty="0"/>
              <a:t>Heterogeneous</a:t>
            </a:r>
            <a:br>
              <a:rPr lang="en-US" dirty="0"/>
            </a:br>
            <a:r>
              <a:rPr lang="en-US" dirty="0"/>
              <a:t>Collections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871008"/>
            <a:ext cx="8168071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z.name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province_name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u.name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city_name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FROM world x, </a:t>
            </a:r>
            <a:r>
              <a:rPr lang="en-US" dirty="0" err="1">
                <a:latin typeface="Arial"/>
                <a:cs typeface="Arial"/>
              </a:rPr>
              <a:t>x.mondial.country</a:t>
            </a:r>
            <a:r>
              <a:rPr lang="en-US" dirty="0">
                <a:latin typeface="Arial"/>
                <a:cs typeface="Arial"/>
              </a:rPr>
              <a:t> y, </a:t>
            </a:r>
            <a:r>
              <a:rPr lang="en-US" dirty="0" err="1">
                <a:latin typeface="Arial"/>
                <a:cs typeface="Arial"/>
              </a:rPr>
              <a:t>y.province</a:t>
            </a:r>
            <a:r>
              <a:rPr lang="en-US" dirty="0">
                <a:latin typeface="Arial"/>
                <a:cs typeface="Arial"/>
              </a:rPr>
              <a:t> z, 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            (CASE  </a:t>
            </a:r>
            <a:r>
              <a:rPr lang="en-US" dirty="0" smtClean="0">
                <a:latin typeface="Arial"/>
                <a:cs typeface="Arial"/>
              </a:rPr>
              <a:t>WHEN </a:t>
            </a:r>
            <a:r>
              <a:rPr lang="en-US" dirty="0" err="1">
                <a:latin typeface="Arial"/>
                <a:cs typeface="Arial"/>
              </a:rPr>
              <a:t>is_array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>
                <a:latin typeface="Arial"/>
                <a:cs typeface="Arial"/>
              </a:rPr>
              <a:t>) THEN </a:t>
            </a:r>
            <a:r>
              <a:rPr lang="en-US" dirty="0" err="1">
                <a:latin typeface="Arial"/>
                <a:cs typeface="Arial"/>
              </a:rPr>
              <a:t>z.city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             ELSE  [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>
                <a:latin typeface="Arial"/>
                <a:cs typeface="Arial"/>
              </a:rPr>
              <a:t>] END) u 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WHERE  </a:t>
            </a:r>
            <a:r>
              <a:rPr lang="en-US" dirty="0" err="1">
                <a:latin typeface="Arial"/>
                <a:cs typeface="Arial"/>
              </a:rPr>
              <a:t>y.name</a:t>
            </a:r>
            <a:r>
              <a:rPr lang="en-US" dirty="0">
                <a:latin typeface="Arial"/>
                <a:cs typeface="Arial"/>
              </a:rPr>
              <a:t>='Greece';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6858000" y="4038600"/>
            <a:ext cx="1298246" cy="432792"/>
          </a:xfrm>
          <a:prstGeom prst="wedgeEllipseCallout">
            <a:avLst>
              <a:gd name="adj1" fmla="val -26445"/>
              <a:gd name="adj2" fmla="val -1283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Get both!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4298788"/>
            <a:ext cx="5235929" cy="2406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province</a:t>
            </a:r>
            <a:r>
              <a:rPr lang="en-US" sz="1600" dirty="0"/>
              <a:t>”: [ 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"</a:t>
            </a:r>
            <a:r>
              <a:rPr lang="en-US" sz="1600" dirty="0" err="1"/>
              <a:t>Attiki</a:t>
            </a:r>
            <a:r>
              <a:rPr lang="en-US" sz="1600" dirty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: [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”Athens”...},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Pireus</a:t>
            </a:r>
            <a:r>
              <a:rPr lang="en-US" sz="1600" dirty="0"/>
              <a:t>”...}, ..]</a:t>
            </a:r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Ipiros</a:t>
            </a:r>
            <a:r>
              <a:rPr lang="en-US" sz="1600" dirty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: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Ioannia</a:t>
            </a:r>
            <a:r>
              <a:rPr lang="en-US" sz="1600" dirty="0"/>
              <a:t>”...}</a:t>
            </a:r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66" y="3962400"/>
            <a:ext cx="199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The problem:</a:t>
            </a:r>
          </a:p>
        </p:txBody>
      </p:sp>
    </p:spTree>
    <p:extLst>
      <p:ext uri="{BB962C8B-B14F-4D97-AF65-F5344CB8AC3E}">
        <p14:creationId xmlns:p14="http://schemas.microsoft.com/office/powerpoint/2010/main" val="18558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75" y="137030"/>
            <a:ext cx="5791200" cy="1371600"/>
          </a:xfrm>
        </p:spPr>
        <p:txBody>
          <a:bodyPr/>
          <a:lstStyle/>
          <a:p>
            <a:pPr algn="r"/>
            <a:r>
              <a:rPr lang="en-US" dirty="0"/>
              <a:t>Heterogeneous</a:t>
            </a:r>
            <a:br>
              <a:rPr lang="en-US" dirty="0"/>
            </a:br>
            <a:r>
              <a:rPr lang="en-US" dirty="0"/>
              <a:t>Collections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6934200" y="4800600"/>
            <a:ext cx="1558052" cy="432792"/>
          </a:xfrm>
          <a:prstGeom prst="wedgeEllipseCallout">
            <a:avLst>
              <a:gd name="adj1" fmla="val -26445"/>
              <a:gd name="adj2" fmla="val -1283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Even better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4298788"/>
            <a:ext cx="5235929" cy="2406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province</a:t>
            </a:r>
            <a:r>
              <a:rPr lang="en-US" sz="1600" dirty="0"/>
              <a:t>”: [ ...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"</a:t>
            </a:r>
            <a:r>
              <a:rPr lang="en-US" sz="1600" dirty="0" err="1"/>
              <a:t>Attiki</a:t>
            </a:r>
            <a:r>
              <a:rPr lang="en-US" sz="1600" dirty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: [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”Athens”...},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Pireus</a:t>
            </a:r>
            <a:r>
              <a:rPr lang="en-US" sz="1600" dirty="0"/>
              <a:t>”...}, ..]</a:t>
            </a:r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Ipiros</a:t>
            </a:r>
            <a:r>
              <a:rPr lang="en-US" sz="1600" dirty="0"/>
              <a:t>”,</a:t>
            </a:r>
          </a:p>
          <a:p>
            <a:pPr eaLnBrk="1" hangingPunct="1">
              <a:buNone/>
              <a:defRPr/>
            </a:pPr>
            <a:r>
              <a:rPr lang="en-US" sz="1600" dirty="0"/>
              <a:t>     “</a:t>
            </a:r>
            <a:r>
              <a:rPr lang="en-US" sz="1600" dirty="0">
                <a:solidFill>
                  <a:srgbClr val="006600"/>
                </a:solidFill>
              </a:rPr>
              <a:t>city</a:t>
            </a:r>
            <a:r>
              <a:rPr lang="en-US" sz="1600" dirty="0"/>
              <a:t>” : {“</a:t>
            </a:r>
            <a:r>
              <a:rPr lang="en-US" sz="1600" dirty="0">
                <a:solidFill>
                  <a:srgbClr val="006600"/>
                </a:solidFill>
              </a:rPr>
              <a:t>name</a:t>
            </a:r>
            <a:r>
              <a:rPr lang="en-US" sz="1600" dirty="0"/>
              <a:t>”: ”</a:t>
            </a:r>
            <a:r>
              <a:rPr lang="en-US" sz="1600" dirty="0" err="1"/>
              <a:t>Ioannia</a:t>
            </a:r>
            <a:r>
              <a:rPr lang="en-US" sz="1600" dirty="0"/>
              <a:t>”...}</a:t>
            </a:r>
          </a:p>
          <a:p>
            <a:pPr eaLnBrk="1" hangingPunct="1">
              <a:buNone/>
              <a:defRPr/>
            </a:pPr>
            <a:r>
              <a:rPr lang="en-US" sz="1600" dirty="0"/>
              <a:t>      ...},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66" y="3962400"/>
            <a:ext cx="199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The problem: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6924" y="76200"/>
            <a:ext cx="3651962" cy="2012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dirty="0"/>
              <a:t>{“</a:t>
            </a:r>
            <a:r>
              <a:rPr lang="en-US" sz="1600" dirty="0" err="1">
                <a:solidFill>
                  <a:srgbClr val="006600"/>
                </a:solidFill>
              </a:rPr>
              <a:t>mondial</a:t>
            </a:r>
            <a:r>
              <a:rPr lang="en-US" sz="1600" dirty="0"/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{“</a:t>
            </a:r>
            <a:r>
              <a:rPr lang="en-US" sz="1600" dirty="0">
                <a:solidFill>
                  <a:srgbClr val="006600"/>
                </a:solidFill>
              </a:rPr>
              <a:t>country</a:t>
            </a:r>
            <a:r>
              <a:rPr lang="en-US" sz="1600" dirty="0"/>
              <a:t>”: [ </a:t>
            </a:r>
            <a:r>
              <a:rPr lang="en-US" sz="1600" i="1" dirty="0"/>
              <a:t>country1, country2, </a:t>
            </a:r>
            <a:r>
              <a:rPr lang="is-IS" sz="1600" i="1" dirty="0"/>
              <a:t>…</a:t>
            </a:r>
            <a:r>
              <a:rPr lang="is-IS" sz="1600" dirty="0"/>
              <a:t>],</a:t>
            </a:r>
          </a:p>
          <a:p>
            <a:pPr eaLnBrk="1" hangingPunct="1">
              <a:buFontTx/>
              <a:buNone/>
              <a:defRPr/>
            </a:pPr>
            <a:r>
              <a:rPr lang="is-IS" sz="1600" dirty="0"/>
              <a:t>     </a:t>
            </a:r>
            <a:r>
              <a:rPr lang="en-US" sz="1600" dirty="0"/>
              <a:t>“</a:t>
            </a:r>
            <a:r>
              <a:rPr lang="en-US" sz="1600" dirty="0">
                <a:solidFill>
                  <a:srgbClr val="006600"/>
                </a:solidFill>
              </a:rPr>
              <a:t>continent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      “</a:t>
            </a:r>
            <a:r>
              <a:rPr lang="en-US" sz="1600" dirty="0">
                <a:solidFill>
                  <a:srgbClr val="006600"/>
                </a:solidFill>
              </a:rPr>
              <a:t>organization</a:t>
            </a:r>
            <a:r>
              <a:rPr lang="en-US" sz="1600" dirty="0"/>
              <a:t>”: [</a:t>
            </a:r>
            <a:r>
              <a:rPr lang="is-IS" sz="1600" dirty="0"/>
              <a:t>…],</a:t>
            </a:r>
            <a:br>
              <a:rPr lang="is-IS" sz="1600" dirty="0"/>
            </a:br>
            <a:r>
              <a:rPr lang="is-IS" sz="1600" dirty="0"/>
              <a:t>...</a:t>
            </a:r>
            <a:br>
              <a:rPr lang="is-IS" sz="1600" dirty="0"/>
            </a:br>
            <a:r>
              <a:rPr lang="is-IS" sz="1600" dirty="0"/>
              <a:t>...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6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905000"/>
            <a:ext cx="8168071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z.name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province_name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u.name</a:t>
            </a:r>
            <a:r>
              <a:rPr lang="en-US" dirty="0">
                <a:latin typeface="Arial"/>
                <a:cs typeface="Arial"/>
              </a:rPr>
              <a:t> as </a:t>
            </a:r>
            <a:r>
              <a:rPr lang="en-US" dirty="0" err="1">
                <a:latin typeface="Arial"/>
                <a:cs typeface="Arial"/>
              </a:rPr>
              <a:t>city_name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FROM world x, </a:t>
            </a:r>
            <a:r>
              <a:rPr lang="en-US" dirty="0" err="1">
                <a:latin typeface="Arial"/>
                <a:cs typeface="Arial"/>
              </a:rPr>
              <a:t>x.mondial.country</a:t>
            </a:r>
            <a:r>
              <a:rPr lang="en-US" dirty="0">
                <a:latin typeface="Arial"/>
                <a:cs typeface="Arial"/>
              </a:rPr>
              <a:t> y, </a:t>
            </a:r>
            <a:r>
              <a:rPr lang="en-US" dirty="0" err="1">
                <a:latin typeface="Arial"/>
                <a:cs typeface="Arial"/>
              </a:rPr>
              <a:t>y.province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z,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         (CASE  </a:t>
            </a:r>
            <a:r>
              <a:rPr lang="en-US" dirty="0">
                <a:latin typeface="Arial"/>
                <a:cs typeface="Arial"/>
              </a:rPr>
              <a:t>WHEN 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>
                <a:latin typeface="Arial"/>
                <a:cs typeface="Arial"/>
              </a:rPr>
              <a:t> is missing THEN []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                      </a:t>
            </a:r>
            <a:r>
              <a:rPr lang="en-US" dirty="0" smtClean="0">
                <a:latin typeface="Arial"/>
                <a:cs typeface="Arial"/>
              </a:rPr>
              <a:t>WHEN </a:t>
            </a:r>
            <a:r>
              <a:rPr lang="en-US" dirty="0" err="1">
                <a:latin typeface="Arial"/>
                <a:cs typeface="Arial"/>
              </a:rPr>
              <a:t>is_array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>
                <a:latin typeface="Arial"/>
                <a:cs typeface="Arial"/>
              </a:rPr>
              <a:t>) THEN </a:t>
            </a:r>
            <a:r>
              <a:rPr lang="en-US" dirty="0" err="1">
                <a:latin typeface="Arial"/>
                <a:cs typeface="Arial"/>
              </a:rPr>
              <a:t>z.city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                      </a:t>
            </a:r>
            <a:r>
              <a:rPr lang="en-US" dirty="0" smtClean="0">
                <a:latin typeface="Arial"/>
                <a:cs typeface="Arial"/>
              </a:rPr>
              <a:t>ELSE  </a:t>
            </a:r>
            <a:r>
              <a:rPr lang="en-US" dirty="0">
                <a:latin typeface="Arial"/>
                <a:cs typeface="Arial"/>
              </a:rPr>
              <a:t>[</a:t>
            </a:r>
            <a:r>
              <a:rPr lang="en-US" dirty="0" err="1">
                <a:latin typeface="Arial"/>
                <a:cs typeface="Arial"/>
              </a:rPr>
              <a:t>z.city</a:t>
            </a:r>
            <a:r>
              <a:rPr lang="en-US" dirty="0">
                <a:latin typeface="Arial"/>
                <a:cs typeface="Arial"/>
              </a:rPr>
              <a:t>] </a:t>
            </a:r>
            <a:r>
              <a:rPr lang="en-US" dirty="0" smtClean="0">
                <a:latin typeface="Arial"/>
                <a:cs typeface="Arial"/>
              </a:rPr>
              <a:t>END)  u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WHERE  </a:t>
            </a:r>
            <a:r>
              <a:rPr lang="en-US" dirty="0" err="1">
                <a:latin typeface="Arial"/>
                <a:cs typeface="Arial"/>
              </a:rPr>
              <a:t>y.name</a:t>
            </a:r>
            <a:r>
              <a:rPr lang="en-US" dirty="0">
                <a:latin typeface="Arial"/>
                <a:cs typeface="Arial"/>
              </a:rPr>
              <a:t>='Greece';</a:t>
            </a:r>
          </a:p>
        </p:txBody>
      </p:sp>
    </p:spTree>
    <p:extLst>
      <p:ext uri="{BB962C8B-B14F-4D97-AF65-F5344CB8AC3E}">
        <p14:creationId xmlns:p14="http://schemas.microsoft.com/office/powerpoint/2010/main" val="2788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is_array</a:t>
            </a:r>
            <a:endParaRPr lang="en-US" dirty="0" smtClean="0"/>
          </a:p>
          <a:p>
            <a:r>
              <a:rPr lang="en-US" dirty="0" err="1" smtClean="0"/>
              <a:t>is_boolean</a:t>
            </a:r>
            <a:endParaRPr lang="en-US" dirty="0" smtClean="0"/>
          </a:p>
          <a:p>
            <a:r>
              <a:rPr lang="en-US" dirty="0" err="1" smtClean="0"/>
              <a:t>is_number</a:t>
            </a:r>
            <a:endParaRPr lang="en-US" dirty="0" smtClean="0"/>
          </a:p>
          <a:p>
            <a:r>
              <a:rPr lang="en-US" dirty="0" err="1" smtClean="0"/>
              <a:t>is_object</a:t>
            </a:r>
            <a:endParaRPr lang="en-US" dirty="0" smtClean="0"/>
          </a:p>
          <a:p>
            <a:r>
              <a:rPr lang="en-US" dirty="0" err="1" smtClean="0"/>
              <a:t>is_string</a:t>
            </a:r>
            <a:endParaRPr lang="en-US" dirty="0" smtClean="0"/>
          </a:p>
          <a:p>
            <a:r>
              <a:rPr lang="en-US" dirty="0" err="1" smtClean="0"/>
              <a:t>is_null</a:t>
            </a:r>
            <a:endParaRPr lang="en-US" dirty="0" smtClean="0"/>
          </a:p>
          <a:p>
            <a:r>
              <a:rPr lang="en-US" dirty="0" err="1" smtClean="0"/>
              <a:t>is_missing</a:t>
            </a:r>
            <a:endParaRPr lang="en-US" dirty="0" smtClean="0"/>
          </a:p>
          <a:p>
            <a:r>
              <a:rPr lang="en-US" dirty="0" err="1" smtClean="0"/>
              <a:t>is_unknown</a:t>
            </a:r>
            <a:r>
              <a:rPr lang="en-US" dirty="0" smtClean="0"/>
              <a:t> = </a:t>
            </a:r>
            <a:r>
              <a:rPr lang="en-US" dirty="0" err="1" smtClean="0"/>
              <a:t>is_null</a:t>
            </a:r>
            <a:r>
              <a:rPr lang="en-US" dirty="0" smtClean="0"/>
              <a:t> or </a:t>
            </a:r>
            <a:r>
              <a:rPr lang="en-US" dirty="0" err="1" smtClean="0"/>
              <a:t>is_missing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Paradigms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Unnesting</a:t>
            </a:r>
            <a:endParaRPr lang="en-US" dirty="0" smtClean="0"/>
          </a:p>
          <a:p>
            <a:r>
              <a:rPr lang="en-US" dirty="0" smtClean="0"/>
              <a:t>Nesting</a:t>
            </a:r>
          </a:p>
          <a:p>
            <a:r>
              <a:rPr lang="en-US" dirty="0" smtClean="0"/>
              <a:t>Group-by / aggregate</a:t>
            </a:r>
          </a:p>
          <a:p>
            <a:r>
              <a:rPr lang="en-US" dirty="0" smtClean="0"/>
              <a:t>Join</a:t>
            </a:r>
          </a:p>
          <a:p>
            <a:r>
              <a:rPr lang="en-US" dirty="0" smtClean="0"/>
              <a:t>Multi-value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Unnesting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array:  [a, b, c]</a:t>
            </a:r>
          </a:p>
          <a:p>
            <a:r>
              <a:rPr lang="en-US" dirty="0" smtClean="0"/>
              <a:t>A nested array: </a:t>
            </a:r>
            <a:r>
              <a:rPr lang="en-US" dirty="0" err="1" smtClean="0"/>
              <a:t>arr</a:t>
            </a:r>
            <a:r>
              <a:rPr lang="en-US" dirty="0" smtClean="0"/>
              <a:t> = [[a, b], [], [b, c, d]]</a:t>
            </a:r>
            <a:endParaRPr lang="en-US" dirty="0"/>
          </a:p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Unnest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arr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/>
              <a:t> = </a:t>
            </a:r>
            <a:r>
              <a:rPr lang="en-US" dirty="0"/>
              <a:t>[</a:t>
            </a:r>
            <a:r>
              <a:rPr lang="en-US" dirty="0" smtClean="0"/>
              <a:t>a, b, b, c, d]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71800" y="4038600"/>
            <a:ext cx="235608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y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arr</a:t>
            </a:r>
            <a:r>
              <a:rPr lang="en-US" dirty="0" smtClean="0">
                <a:latin typeface="Arial"/>
                <a:cs typeface="Arial"/>
              </a:rPr>
              <a:t> x, x y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0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Unnesting</a:t>
            </a:r>
            <a:r>
              <a:rPr lang="en-US" dirty="0" smtClean="0"/>
              <a:t> Specific Field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</a:t>
            </a:r>
            <a:r>
              <a:rPr lang="en-US" sz="1800" dirty="0"/>
              <a:t>F:[{B:b1},{B:b2}], G:[{C:c1}]}, </a:t>
            </a:r>
            <a:br>
              <a:rPr lang="en-US" sz="1800" dirty="0"/>
            </a:br>
            <a:r>
              <a:rPr lang="en-US" sz="1800" dirty="0" smtClean="0"/>
              <a:t> </a:t>
            </a:r>
            <a:r>
              <a:rPr lang="en-US" sz="1800" dirty="0"/>
              <a:t>{A:</a:t>
            </a:r>
            <a:r>
              <a:rPr lang="en-US" sz="1800" dirty="0" smtClean="0"/>
              <a:t>a2, </a:t>
            </a:r>
            <a:r>
              <a:rPr lang="en-US" sz="1800" dirty="0"/>
              <a:t>F:[{B:b3},{B:b4},{B:b5}], G:[ ]},</a:t>
            </a:r>
            <a:br>
              <a:rPr lang="en-US" sz="1800" dirty="0"/>
            </a:br>
            <a:r>
              <a:rPr lang="en-US" sz="1800" dirty="0"/>
              <a:t> {A:</a:t>
            </a:r>
            <a:r>
              <a:rPr lang="en-US" sz="1800" dirty="0" smtClean="0"/>
              <a:t>a3, </a:t>
            </a:r>
            <a:r>
              <a:rPr lang="en-US" sz="1800" dirty="0"/>
              <a:t>F:[{B:b6}], G:[{C:c2},{C:c3}]}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</p:spTree>
    <p:extLst>
      <p:ext uri="{BB962C8B-B14F-4D97-AF65-F5344CB8AC3E}">
        <p14:creationId xmlns:p14="http://schemas.microsoft.com/office/powerpoint/2010/main" val="12590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Languages for 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XML: </a:t>
            </a:r>
            <a:r>
              <a:rPr lang="en-US" sz="2400" dirty="0" err="1" smtClean="0"/>
              <a:t>XPath</a:t>
            </a:r>
            <a:r>
              <a:rPr lang="en-US" sz="2400" dirty="0" smtClean="0"/>
              <a:t>, XQuery (see end of lecture, textbook)</a:t>
            </a:r>
          </a:p>
          <a:p>
            <a:pPr lvl="1"/>
            <a:r>
              <a:rPr lang="en-US" sz="2000" dirty="0" smtClean="0"/>
              <a:t>Supported inside many RDBMS (SQL Server, DB2, Oracle)</a:t>
            </a:r>
          </a:p>
          <a:p>
            <a:pPr lvl="1"/>
            <a:r>
              <a:rPr lang="en-US" sz="2000" dirty="0" smtClean="0"/>
              <a:t>Several standalone </a:t>
            </a:r>
            <a:r>
              <a:rPr lang="en-US" sz="2000" dirty="0" err="1" smtClean="0"/>
              <a:t>XPath</a:t>
            </a:r>
            <a:r>
              <a:rPr lang="en-US" sz="2000" dirty="0" smtClean="0"/>
              <a:t>/XQuery engines</a:t>
            </a:r>
            <a:endParaRPr lang="en-US" sz="2000" dirty="0"/>
          </a:p>
          <a:p>
            <a:r>
              <a:rPr lang="en-US" sz="2400" dirty="0" err="1" smtClean="0"/>
              <a:t>JSon</a:t>
            </a:r>
            <a:r>
              <a:rPr lang="en-US" sz="2400" dirty="0" smtClean="0"/>
              <a:t>:</a:t>
            </a:r>
            <a:endParaRPr lang="is-IS" sz="2400" dirty="0" smtClean="0"/>
          </a:p>
          <a:p>
            <a:pPr lvl="1"/>
            <a:r>
              <a:rPr lang="is-IS" sz="2000" dirty="0" smtClean="0"/>
              <a:t>CouchBase: N1QL</a:t>
            </a:r>
            <a:r>
              <a:rPr lang="en-US" sz="2000" dirty="0" smtClean="0"/>
              <a:t>, may be replaced by AQL (better designed)</a:t>
            </a:r>
          </a:p>
          <a:p>
            <a:pPr lvl="1"/>
            <a:r>
              <a:rPr lang="en-US" sz="2000" dirty="0" err="1" smtClean="0"/>
              <a:t>Asterix</a:t>
            </a:r>
            <a:r>
              <a:rPr lang="en-US" sz="2000" dirty="0" smtClean="0"/>
              <a:t>: SQL++ (based on SQL)</a:t>
            </a:r>
          </a:p>
          <a:p>
            <a:pPr lvl="1"/>
            <a:r>
              <a:rPr lang="en-US" sz="2000" dirty="0" err="1" smtClean="0"/>
              <a:t>MongoDB</a:t>
            </a:r>
            <a:r>
              <a:rPr lang="en-US" sz="2000" dirty="0" smtClean="0"/>
              <a:t>: has a pattern-based language</a:t>
            </a:r>
          </a:p>
          <a:p>
            <a:pPr lvl="1"/>
            <a:r>
              <a:rPr lang="en-US" sz="2000" dirty="0" err="1"/>
              <a:t>JSONiq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http://www.jsoniq.org/</a:t>
            </a:r>
            <a:r>
              <a:rPr lang="en-US" sz="2000" dirty="0"/>
              <a:t> </a:t>
            </a:r>
            <a:endParaRPr lang="is-I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54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Unnesting</a:t>
            </a:r>
            <a:r>
              <a:rPr lang="en-US" dirty="0" smtClean="0"/>
              <a:t> Specific Field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</a:t>
            </a:r>
            <a:r>
              <a:rPr lang="en-US" sz="1800" dirty="0"/>
              <a:t>F:[{B:b1},{B:b2}], G:[{C:c1}]}, </a:t>
            </a:r>
            <a:br>
              <a:rPr lang="en-US" sz="1800" dirty="0"/>
            </a:br>
            <a:r>
              <a:rPr lang="en-US" sz="1800" dirty="0" smtClean="0"/>
              <a:t> </a:t>
            </a:r>
            <a:r>
              <a:rPr lang="en-US" sz="1800" dirty="0"/>
              <a:t>{A:</a:t>
            </a:r>
            <a:r>
              <a:rPr lang="en-US" sz="1800" dirty="0" smtClean="0"/>
              <a:t>a2, </a:t>
            </a:r>
            <a:r>
              <a:rPr lang="en-US" sz="1800" dirty="0"/>
              <a:t>F:[{B:b3},{B:b4},{B:b5}], G:[ ]},</a:t>
            </a:r>
            <a:br>
              <a:rPr lang="en-US" sz="1800" dirty="0"/>
            </a:br>
            <a:r>
              <a:rPr lang="en-US" sz="1800" dirty="0"/>
              <a:t> {A:</a:t>
            </a:r>
            <a:r>
              <a:rPr lang="en-US" sz="1800" dirty="0" smtClean="0"/>
              <a:t>a3, </a:t>
            </a:r>
            <a:r>
              <a:rPr lang="en-US" sz="1800" dirty="0"/>
              <a:t>F:[{B:b6}], G:[{C:c2},{C:c3}]}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4800600" y="2590800"/>
            <a:ext cx="3178892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Nested Relational Algebra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3352800"/>
            <a:ext cx="3367065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Unnest</a:t>
            </a:r>
            <a:r>
              <a:rPr lang="en-US" sz="1800" baseline="-25000" dirty="0" err="1"/>
              <a:t>F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/>
              <a:t>[{A:</a:t>
            </a:r>
            <a:r>
              <a:rPr lang="en-US" sz="1800" dirty="0" smtClean="0"/>
              <a:t>a1, B</a:t>
            </a:r>
            <a:r>
              <a:rPr lang="en-US" sz="1800" dirty="0"/>
              <a:t>:</a:t>
            </a:r>
            <a:r>
              <a:rPr lang="en-US" sz="1800" dirty="0" smtClean="0"/>
              <a:t>b1, </a:t>
            </a:r>
            <a:r>
              <a:rPr lang="en-US" sz="1800" dirty="0"/>
              <a:t>G:[{C:c1}]},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a1, B</a:t>
            </a:r>
            <a:r>
              <a:rPr lang="en-US" sz="1800" dirty="0"/>
              <a:t>:</a:t>
            </a:r>
            <a:r>
              <a:rPr lang="en-US" sz="1800" dirty="0" smtClean="0"/>
              <a:t>b2, </a:t>
            </a:r>
            <a:r>
              <a:rPr lang="en-US" sz="1800" dirty="0"/>
              <a:t>G:[{C:c1}]}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 {A:a2, B:b3, 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a2, B</a:t>
            </a:r>
            <a:r>
              <a:rPr lang="en-US" sz="1800" dirty="0"/>
              <a:t>:</a:t>
            </a:r>
            <a:r>
              <a:rPr lang="en-US" sz="1800" dirty="0" smtClean="0"/>
              <a:t>b4, </a:t>
            </a:r>
            <a:r>
              <a:rPr lang="en-US" sz="1800" dirty="0"/>
              <a:t>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a2, B</a:t>
            </a:r>
            <a:r>
              <a:rPr lang="en-US" sz="1800" dirty="0"/>
              <a:t>:</a:t>
            </a:r>
            <a:r>
              <a:rPr lang="en-US" sz="1800" dirty="0" smtClean="0"/>
              <a:t>b5, </a:t>
            </a:r>
            <a:r>
              <a:rPr lang="en-US" sz="1800" dirty="0"/>
              <a:t>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a3, B</a:t>
            </a:r>
            <a:r>
              <a:rPr lang="en-US" sz="1800" dirty="0"/>
              <a:t>:</a:t>
            </a:r>
            <a:r>
              <a:rPr lang="en-US" sz="1800" dirty="0" smtClean="0"/>
              <a:t>b6, </a:t>
            </a:r>
            <a:r>
              <a:rPr lang="en-US" sz="1800" dirty="0"/>
              <a:t>G:[{C:c2},{C:c3}]</a:t>
            </a:r>
            <a:r>
              <a:rPr lang="en-US" sz="1800" dirty="0" smtClean="0"/>
              <a:t>}]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591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Unnesting</a:t>
            </a:r>
            <a:r>
              <a:rPr lang="en-US" dirty="0" smtClean="0"/>
              <a:t> Specific Field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791200"/>
            <a:ext cx="314927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y.B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x.G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x, </a:t>
            </a:r>
            <a:r>
              <a:rPr lang="en-US" dirty="0" err="1" smtClean="0">
                <a:latin typeface="Arial"/>
                <a:cs typeface="Arial"/>
              </a:rPr>
              <a:t>x.F</a:t>
            </a:r>
            <a:r>
              <a:rPr lang="en-US" dirty="0" smtClean="0">
                <a:latin typeface="Arial"/>
                <a:cs typeface="Arial"/>
              </a:rPr>
              <a:t> 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</a:t>
            </a:r>
            <a:r>
              <a:rPr lang="en-US" sz="1800" dirty="0"/>
              <a:t>F:[{B:b1},{B:b2}], G:[{C:c1}]}, </a:t>
            </a:r>
            <a:br>
              <a:rPr lang="en-US" sz="1800" dirty="0"/>
            </a:br>
            <a:r>
              <a:rPr lang="en-US" sz="1800" dirty="0" smtClean="0"/>
              <a:t> </a:t>
            </a:r>
            <a:r>
              <a:rPr lang="en-US" sz="1800" dirty="0"/>
              <a:t>{A:</a:t>
            </a:r>
            <a:r>
              <a:rPr lang="en-US" sz="1800" dirty="0" smtClean="0"/>
              <a:t>a2, </a:t>
            </a:r>
            <a:r>
              <a:rPr lang="en-US" sz="1800" dirty="0"/>
              <a:t>F:[{B:b3},{B:b4},{B:b5}], G:[ ]},</a:t>
            </a:r>
            <a:br>
              <a:rPr lang="en-US" sz="1800" dirty="0"/>
            </a:br>
            <a:r>
              <a:rPr lang="en-US" sz="1800" dirty="0"/>
              <a:t> {A:</a:t>
            </a:r>
            <a:r>
              <a:rPr lang="en-US" sz="1800" dirty="0" smtClean="0"/>
              <a:t>a3, </a:t>
            </a:r>
            <a:r>
              <a:rPr lang="en-US" sz="1800" dirty="0"/>
              <a:t>F:[{B:b6}], G:[{C:c2},{C:c3}]}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4800600" y="2590800"/>
            <a:ext cx="3178892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Nested Relational Algebra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6705600" y="4953000"/>
            <a:ext cx="1059714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SQL++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3689597" y="5741253"/>
            <a:ext cx="2301913" cy="735747"/>
          </a:xfrm>
          <a:prstGeom prst="wedgeEllipseCallout">
            <a:avLst>
              <a:gd name="adj1" fmla="val -95265"/>
              <a:gd name="adj2" fmla="val 192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smtClean="0">
                <a:latin typeface="Arial"/>
                <a:cs typeface="Arial"/>
              </a:rPr>
              <a:t>Refers to relations</a:t>
            </a:r>
            <a:br>
              <a:rPr lang="en-US" sz="1400" smtClean="0">
                <a:latin typeface="Arial"/>
                <a:cs typeface="Arial"/>
              </a:rPr>
            </a:br>
            <a:r>
              <a:rPr lang="en-US" sz="1400" smtClean="0">
                <a:latin typeface="Arial"/>
                <a:cs typeface="Arial"/>
              </a:rPr>
              <a:t>defined on the left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3400" y="3352800"/>
            <a:ext cx="3367065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Unnest</a:t>
            </a:r>
            <a:r>
              <a:rPr lang="en-US" sz="1800" baseline="-25000" dirty="0" err="1"/>
              <a:t>F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/>
              <a:t>[{A:</a:t>
            </a:r>
            <a:r>
              <a:rPr lang="en-US" sz="1800" dirty="0" smtClean="0"/>
              <a:t>a1, B</a:t>
            </a:r>
            <a:r>
              <a:rPr lang="en-US" sz="1800" dirty="0"/>
              <a:t>:</a:t>
            </a:r>
            <a:r>
              <a:rPr lang="en-US" sz="1800" dirty="0" smtClean="0"/>
              <a:t>b1, </a:t>
            </a:r>
            <a:r>
              <a:rPr lang="en-US" sz="1800" dirty="0"/>
              <a:t>G:[{C:c1}]},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a1, B</a:t>
            </a:r>
            <a:r>
              <a:rPr lang="en-US" sz="1800" dirty="0"/>
              <a:t>:</a:t>
            </a:r>
            <a:r>
              <a:rPr lang="en-US" sz="1800" dirty="0" smtClean="0"/>
              <a:t>b2, </a:t>
            </a:r>
            <a:r>
              <a:rPr lang="en-US" sz="1800" dirty="0"/>
              <a:t>G:[{C:c1}]}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 {A:a2, B:b3, 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a2, B</a:t>
            </a:r>
            <a:r>
              <a:rPr lang="en-US" sz="1800" dirty="0"/>
              <a:t>:</a:t>
            </a:r>
            <a:r>
              <a:rPr lang="en-US" sz="1800" dirty="0" smtClean="0"/>
              <a:t>b4, </a:t>
            </a:r>
            <a:r>
              <a:rPr lang="en-US" sz="1800" dirty="0"/>
              <a:t>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a2, B</a:t>
            </a:r>
            <a:r>
              <a:rPr lang="en-US" sz="1800" dirty="0"/>
              <a:t>:</a:t>
            </a:r>
            <a:r>
              <a:rPr lang="en-US" sz="1800" dirty="0" smtClean="0"/>
              <a:t>b5, </a:t>
            </a:r>
            <a:r>
              <a:rPr lang="en-US" sz="1800" dirty="0"/>
              <a:t>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a3, B</a:t>
            </a:r>
            <a:r>
              <a:rPr lang="en-US" sz="1800" dirty="0"/>
              <a:t>:</a:t>
            </a:r>
            <a:r>
              <a:rPr lang="en-US" sz="1800" dirty="0" smtClean="0"/>
              <a:t>b6, </a:t>
            </a:r>
            <a:r>
              <a:rPr lang="en-US" sz="1800" dirty="0"/>
              <a:t>G:[{C:c2},{C:c3}]</a:t>
            </a:r>
            <a:r>
              <a:rPr lang="en-US" sz="1800" dirty="0" smtClean="0"/>
              <a:t>}]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75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Unnesting</a:t>
            </a:r>
            <a:r>
              <a:rPr lang="en-US" dirty="0" smtClean="0"/>
              <a:t> Specific Field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791200"/>
            <a:ext cx="314927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y.B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x.G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x, </a:t>
            </a:r>
            <a:r>
              <a:rPr lang="en-US" dirty="0" err="1" smtClean="0">
                <a:latin typeface="Arial"/>
                <a:cs typeface="Arial"/>
              </a:rPr>
              <a:t>x.F</a:t>
            </a:r>
            <a:r>
              <a:rPr lang="en-US" dirty="0" smtClean="0">
                <a:latin typeface="Arial"/>
                <a:cs typeface="Arial"/>
              </a:rPr>
              <a:t> 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</a:t>
            </a:r>
            <a:r>
              <a:rPr lang="en-US" sz="1800" dirty="0"/>
              <a:t>F:[{B:b1},{B:b2}], G:[{C:c1}]}, </a:t>
            </a:r>
            <a:br>
              <a:rPr lang="en-US" sz="1800" dirty="0"/>
            </a:br>
            <a:r>
              <a:rPr lang="en-US" sz="1800" dirty="0" smtClean="0"/>
              <a:t> </a:t>
            </a:r>
            <a:r>
              <a:rPr lang="en-US" sz="1800" dirty="0"/>
              <a:t>{A:</a:t>
            </a:r>
            <a:r>
              <a:rPr lang="en-US" sz="1800" dirty="0" smtClean="0"/>
              <a:t>a2, </a:t>
            </a:r>
            <a:r>
              <a:rPr lang="en-US" sz="1800" dirty="0"/>
              <a:t>F:[{B:b3},{B:b4},{B:b5}], G:[ ]},</a:t>
            </a:r>
            <a:br>
              <a:rPr lang="en-US" sz="1800" dirty="0"/>
            </a:br>
            <a:r>
              <a:rPr lang="en-US" sz="1800" dirty="0"/>
              <a:t> {A:</a:t>
            </a:r>
            <a:r>
              <a:rPr lang="en-US" sz="1800" dirty="0" smtClean="0"/>
              <a:t>a3, </a:t>
            </a:r>
            <a:r>
              <a:rPr lang="en-US" sz="1800" dirty="0"/>
              <a:t>F:[{B:b6}], G:[{C:c2},{C:c3}]}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4800600" y="2590800"/>
            <a:ext cx="3178892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Nested Relational Algebra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6787486" y="4707340"/>
            <a:ext cx="1059714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SQL++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0570" y="5421868"/>
            <a:ext cx="314438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y.B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x.G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UNNEST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x.F</a:t>
            </a:r>
            <a:r>
              <a:rPr lang="en-US" dirty="0" smtClean="0">
                <a:latin typeface="Arial"/>
                <a:cs typeface="Arial"/>
              </a:rPr>
              <a:t> 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3964" y="586740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mtClean="0">
                <a:latin typeface="Arial"/>
                <a:cs typeface="Arial"/>
              </a:rPr>
              <a:t>=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3400" y="3352800"/>
            <a:ext cx="3367065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Unnest</a:t>
            </a:r>
            <a:r>
              <a:rPr lang="en-US" sz="1800" baseline="-25000" dirty="0" err="1"/>
              <a:t>F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/>
              <a:t>[{A:</a:t>
            </a:r>
            <a:r>
              <a:rPr lang="en-US" sz="1800" dirty="0" smtClean="0"/>
              <a:t>a1, B</a:t>
            </a:r>
            <a:r>
              <a:rPr lang="en-US" sz="1800" dirty="0"/>
              <a:t>:</a:t>
            </a:r>
            <a:r>
              <a:rPr lang="en-US" sz="1800" dirty="0" smtClean="0"/>
              <a:t>b1, </a:t>
            </a:r>
            <a:r>
              <a:rPr lang="en-US" sz="1800" dirty="0"/>
              <a:t>G:[{C:c1}]},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a1, B</a:t>
            </a:r>
            <a:r>
              <a:rPr lang="en-US" sz="1800" dirty="0"/>
              <a:t>:</a:t>
            </a:r>
            <a:r>
              <a:rPr lang="en-US" sz="1800" dirty="0" smtClean="0"/>
              <a:t>b2, </a:t>
            </a:r>
            <a:r>
              <a:rPr lang="en-US" sz="1800" dirty="0"/>
              <a:t>G:[{C:c1}]}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 {A:a2, B:b3, 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a2, B</a:t>
            </a:r>
            <a:r>
              <a:rPr lang="en-US" sz="1800" dirty="0"/>
              <a:t>:</a:t>
            </a:r>
            <a:r>
              <a:rPr lang="en-US" sz="1800" dirty="0" smtClean="0"/>
              <a:t>b4, </a:t>
            </a:r>
            <a:r>
              <a:rPr lang="en-US" sz="1800" dirty="0"/>
              <a:t>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a2, B</a:t>
            </a:r>
            <a:r>
              <a:rPr lang="en-US" sz="1800" dirty="0"/>
              <a:t>:</a:t>
            </a:r>
            <a:r>
              <a:rPr lang="en-US" sz="1800" dirty="0" smtClean="0"/>
              <a:t>b5, </a:t>
            </a:r>
            <a:r>
              <a:rPr lang="en-US" sz="1800" dirty="0"/>
              <a:t>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a3, B</a:t>
            </a:r>
            <a:r>
              <a:rPr lang="en-US" sz="1800" dirty="0"/>
              <a:t>:</a:t>
            </a:r>
            <a:r>
              <a:rPr lang="en-US" sz="1800" dirty="0" smtClean="0"/>
              <a:t>b6, </a:t>
            </a:r>
            <a:r>
              <a:rPr lang="en-US" sz="1800" dirty="0"/>
              <a:t>G:[{C:c2},{C:c3}]</a:t>
            </a:r>
            <a:r>
              <a:rPr lang="en-US" sz="1800" dirty="0" smtClean="0"/>
              <a:t>}]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856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Unnesting</a:t>
            </a:r>
            <a:r>
              <a:rPr lang="en-US" dirty="0" smtClean="0"/>
              <a:t> Specific Field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3352800"/>
            <a:ext cx="3367065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Unnest</a:t>
            </a:r>
            <a:r>
              <a:rPr lang="en-US" sz="1800" baseline="-25000" dirty="0" err="1"/>
              <a:t>F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/>
              <a:t>[{A:</a:t>
            </a:r>
            <a:r>
              <a:rPr lang="en-US" sz="1800" dirty="0" smtClean="0"/>
              <a:t>a1, B</a:t>
            </a:r>
            <a:r>
              <a:rPr lang="en-US" sz="1800" dirty="0"/>
              <a:t>:</a:t>
            </a:r>
            <a:r>
              <a:rPr lang="en-US" sz="1800" dirty="0" smtClean="0"/>
              <a:t>b1, </a:t>
            </a:r>
            <a:r>
              <a:rPr lang="en-US" sz="1800" dirty="0"/>
              <a:t>G:[{C:c1}]},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a1, B</a:t>
            </a:r>
            <a:r>
              <a:rPr lang="en-US" sz="1800" dirty="0"/>
              <a:t>:</a:t>
            </a:r>
            <a:r>
              <a:rPr lang="en-US" sz="1800" dirty="0" smtClean="0"/>
              <a:t>b2, </a:t>
            </a:r>
            <a:r>
              <a:rPr lang="en-US" sz="1800" dirty="0"/>
              <a:t>G:[{C:c1}]}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 {A:a2, B:b3, 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a2, B</a:t>
            </a:r>
            <a:r>
              <a:rPr lang="en-US" sz="1800" dirty="0"/>
              <a:t>:</a:t>
            </a:r>
            <a:r>
              <a:rPr lang="en-US" sz="1800" dirty="0" smtClean="0"/>
              <a:t>b4, </a:t>
            </a:r>
            <a:r>
              <a:rPr lang="en-US" sz="1800" dirty="0"/>
              <a:t>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a2, B</a:t>
            </a:r>
            <a:r>
              <a:rPr lang="en-US" sz="1800" dirty="0"/>
              <a:t>:</a:t>
            </a:r>
            <a:r>
              <a:rPr lang="en-US" sz="1800" dirty="0" smtClean="0"/>
              <a:t>b5, </a:t>
            </a:r>
            <a:r>
              <a:rPr lang="en-US" sz="1800" dirty="0"/>
              <a:t>G:[]},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a3, B</a:t>
            </a:r>
            <a:r>
              <a:rPr lang="en-US" sz="1800" dirty="0"/>
              <a:t>:</a:t>
            </a:r>
            <a:r>
              <a:rPr lang="en-US" sz="1800" dirty="0" smtClean="0"/>
              <a:t>b6, </a:t>
            </a:r>
            <a:r>
              <a:rPr lang="en-US" sz="1800" dirty="0"/>
              <a:t>G:[{C:c2},{C:c3}]</a:t>
            </a:r>
            <a:r>
              <a:rPr lang="en-US" sz="1800" dirty="0" smtClean="0"/>
              <a:t>}]</a:t>
            </a:r>
            <a:endParaRPr lang="en-US" sz="1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00600" y="3352800"/>
            <a:ext cx="3328743" cy="13111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Unnest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</a:t>
            </a:r>
            <a:r>
              <a:rPr lang="en-US" sz="1800" dirty="0"/>
              <a:t>F:[{B:b1},{B:b2}], </a:t>
            </a:r>
            <a:r>
              <a:rPr lang="en-US" sz="1800" dirty="0" smtClean="0"/>
              <a:t>C</a:t>
            </a:r>
            <a:r>
              <a:rPr lang="en-US" sz="1800" dirty="0"/>
              <a:t>:</a:t>
            </a:r>
            <a:r>
              <a:rPr lang="en-US" sz="1800" dirty="0" smtClean="0"/>
              <a:t>c1},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a3, </a:t>
            </a:r>
            <a:r>
              <a:rPr lang="en-US" sz="1800" dirty="0"/>
              <a:t>F:[{B:b6}], </a:t>
            </a:r>
            <a:r>
              <a:rPr lang="en-US" sz="1800" dirty="0" smtClean="0"/>
              <a:t>C</a:t>
            </a:r>
            <a:r>
              <a:rPr lang="en-US" sz="1800" dirty="0"/>
              <a:t>:</a:t>
            </a:r>
            <a:r>
              <a:rPr lang="en-US" sz="1800" dirty="0" smtClean="0"/>
              <a:t>c2},</a:t>
            </a:r>
          </a:p>
          <a:p>
            <a:pPr marL="0" indent="0">
              <a:buNone/>
            </a:pPr>
            <a:r>
              <a:rPr lang="en-US" sz="1800" dirty="0" smtClean="0"/>
              <a:t> {</a:t>
            </a:r>
            <a:r>
              <a:rPr lang="en-US" sz="1800" dirty="0"/>
              <a:t>A:</a:t>
            </a:r>
            <a:r>
              <a:rPr lang="en-US" sz="1800" dirty="0" smtClean="0"/>
              <a:t>a3, </a:t>
            </a:r>
            <a:r>
              <a:rPr lang="en-US" sz="1800" dirty="0"/>
              <a:t>F:[{B:b6}], </a:t>
            </a:r>
            <a:r>
              <a:rPr lang="en-US" sz="1800" dirty="0" smtClean="0"/>
              <a:t>C</a:t>
            </a:r>
            <a:r>
              <a:rPr lang="en-US" sz="1800" dirty="0"/>
              <a:t>:</a:t>
            </a:r>
            <a:r>
              <a:rPr lang="en-US" sz="1800" dirty="0" smtClean="0"/>
              <a:t>c3]</a:t>
            </a:r>
            <a:r>
              <a:rPr lang="en-US" sz="18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791200"/>
            <a:ext cx="314927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y.B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x.G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x, </a:t>
            </a:r>
            <a:r>
              <a:rPr lang="en-US" dirty="0" err="1" smtClean="0">
                <a:latin typeface="Arial"/>
                <a:cs typeface="Arial"/>
              </a:rPr>
              <a:t>x.F</a:t>
            </a:r>
            <a:r>
              <a:rPr lang="en-US" dirty="0" smtClean="0">
                <a:latin typeface="Arial"/>
                <a:cs typeface="Arial"/>
              </a:rPr>
              <a:t> 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5715000"/>
            <a:ext cx="310358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x.F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z.C</a:t>
            </a:r>
            <a:endParaRPr lang="en-US" dirty="0" smtClean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x, </a:t>
            </a:r>
            <a:r>
              <a:rPr lang="en-US" dirty="0" err="1" smtClean="0">
                <a:latin typeface="Arial"/>
                <a:cs typeface="Arial"/>
              </a:rPr>
              <a:t>x.G</a:t>
            </a:r>
            <a:r>
              <a:rPr lang="en-US" dirty="0" smtClean="0">
                <a:latin typeface="Arial"/>
                <a:cs typeface="Arial"/>
              </a:rPr>
              <a:t> z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</a:t>
            </a:r>
            <a:r>
              <a:rPr lang="en-US" sz="1800" dirty="0"/>
              <a:t>F:[{B:b1},{B:b2}], G:[{C:c1}]}, </a:t>
            </a:r>
            <a:br>
              <a:rPr lang="en-US" sz="1800" dirty="0"/>
            </a:br>
            <a:r>
              <a:rPr lang="en-US" sz="1800" dirty="0" smtClean="0"/>
              <a:t> </a:t>
            </a:r>
            <a:r>
              <a:rPr lang="en-US" sz="1800" dirty="0"/>
              <a:t>{A:</a:t>
            </a:r>
            <a:r>
              <a:rPr lang="en-US" sz="1800" dirty="0" smtClean="0"/>
              <a:t>a2, </a:t>
            </a:r>
            <a:r>
              <a:rPr lang="en-US" sz="1800" dirty="0"/>
              <a:t>F:[{B:b3},{B:b4},{B:b5}], G:[ ]},</a:t>
            </a:r>
            <a:br>
              <a:rPr lang="en-US" sz="1800" dirty="0"/>
            </a:br>
            <a:r>
              <a:rPr lang="en-US" sz="1800" dirty="0"/>
              <a:t> {A:</a:t>
            </a:r>
            <a:r>
              <a:rPr lang="en-US" sz="1800" dirty="0" smtClean="0"/>
              <a:t>a3, </a:t>
            </a:r>
            <a:r>
              <a:rPr lang="en-US" sz="1800" dirty="0"/>
              <a:t>F:[{B:b6}], G:[{C:c2},{C:c3}]}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4800600" y="2590800"/>
            <a:ext cx="3178892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Nested Relational Algebra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6705600" y="4953000"/>
            <a:ext cx="1059714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SQL++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531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(like group-by)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426593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B:b1}, {A:a1, B:b2}, {A:a2, B:b1}]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250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</a:t>
            </a:r>
            <a:r>
              <a:rPr lang="en-US" dirty="0" smtClean="0">
                <a:latin typeface="Arial"/>
                <a:cs typeface="Arial"/>
              </a:rPr>
              <a:t>flat collection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09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(like group-by)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426593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B:b1}, {A:a1, B:b2}, {A:a2, B:b1}]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250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</a:t>
            </a:r>
            <a:r>
              <a:rPr lang="en-US" dirty="0" smtClean="0">
                <a:latin typeface="Arial"/>
                <a:cs typeface="Arial"/>
              </a:rPr>
              <a:t>flat collection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971800"/>
            <a:ext cx="3020929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Nest</a:t>
            </a:r>
            <a:r>
              <a:rPr lang="en-US" sz="1800" baseline="-25000" dirty="0" err="1" smtClean="0"/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GRP:[{B:b1},{B:b2}]}</a:t>
            </a:r>
            <a:br>
              <a:rPr lang="en-US" sz="1800" dirty="0" smtClean="0"/>
            </a:br>
            <a:r>
              <a:rPr lang="en-US" sz="1800" dirty="0" smtClean="0"/>
              <a:t> [{A:a2, GRP:[{B:b2}]}]</a:t>
            </a:r>
            <a:endParaRPr lang="en-US" sz="1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95800" y="2971800"/>
            <a:ext cx="3085062" cy="9787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Nest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[{B:b1, GRP:[{A:a1},{A:a2}]},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{B:b2, GRP:[{A:a1}]}]</a:t>
            </a:r>
            <a:endParaRPr lang="en-US" sz="1800" dirty="0"/>
          </a:p>
        </p:txBody>
      </p:sp>
      <p:sp>
        <p:nvSpPr>
          <p:cNvPr id="15" name="Oval Callout 14"/>
          <p:cNvSpPr/>
          <p:nvPr/>
        </p:nvSpPr>
        <p:spPr>
          <a:xfrm>
            <a:off x="5715000" y="2057400"/>
            <a:ext cx="3178892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Nested Relational Algebra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0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(like group-by)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426593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B:b1}, {A:a1, B:b2}, {A:a2, B:b1}]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250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</a:t>
            </a:r>
            <a:r>
              <a:rPr lang="en-US" dirty="0" smtClean="0">
                <a:latin typeface="Arial"/>
                <a:cs typeface="Arial"/>
              </a:rPr>
              <a:t>flat collection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971800"/>
            <a:ext cx="3020929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Nest</a:t>
            </a:r>
            <a:r>
              <a:rPr lang="en-US" sz="1800" baseline="-25000" dirty="0" err="1" smtClean="0"/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GRP:[{B:b1},{B:b2}]}</a:t>
            </a:r>
            <a:br>
              <a:rPr lang="en-US" sz="1800" dirty="0" smtClean="0"/>
            </a:br>
            <a:r>
              <a:rPr lang="en-US" sz="1800" dirty="0" smtClean="0"/>
              <a:t> [{A:a2, GRP:[{B:b2}]}]</a:t>
            </a:r>
            <a:endParaRPr lang="en-US" sz="1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95800" y="2971800"/>
            <a:ext cx="3085062" cy="9787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Nest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[{B:b1, GRP:[{A:a1},{A:a2}]},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{B:b2, GRP:[{A:a1}]}]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191000"/>
            <a:ext cx="7968948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DISTINCT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(SELECT </a:t>
            </a:r>
            <a:r>
              <a:rPr lang="en-US" dirty="0" err="1" smtClean="0">
                <a:latin typeface="Arial"/>
                <a:cs typeface="Arial"/>
              </a:rPr>
              <a:t>y.B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y WHERE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 = </a:t>
            </a:r>
            <a:r>
              <a:rPr lang="en-US" dirty="0" err="1" smtClean="0">
                <a:latin typeface="Arial"/>
                <a:cs typeface="Arial"/>
              </a:rPr>
              <a:t>y.A</a:t>
            </a:r>
            <a:r>
              <a:rPr lang="en-US" dirty="0" smtClean="0">
                <a:latin typeface="Arial"/>
                <a:cs typeface="Arial"/>
              </a:rPr>
              <a:t>) as GRP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31436" y="3657600"/>
            <a:ext cx="426720" cy="1216152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5715000" y="2057400"/>
            <a:ext cx="3178892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Nested Relational Algebra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(like group-by)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CSE 344 - 2017au</a:t>
            </a:r>
            <a:r>
              <a:rPr lang="sv-SE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426593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coll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B:b1}, {A:a1, B:b2}, {A:a2, B:b1}]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250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</a:t>
            </a:r>
            <a:r>
              <a:rPr lang="en-US" dirty="0" smtClean="0">
                <a:latin typeface="Arial"/>
                <a:cs typeface="Arial"/>
              </a:rPr>
              <a:t>flat collection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971800"/>
            <a:ext cx="3020929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Nest</a:t>
            </a:r>
            <a:r>
              <a:rPr lang="en-US" sz="1800" baseline="-25000" dirty="0" err="1" smtClean="0"/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</a:t>
            </a:r>
            <a:r>
              <a:rPr lang="en-US" sz="1800" dirty="0"/>
              <a:t>{A:</a:t>
            </a:r>
            <a:r>
              <a:rPr lang="en-US" sz="1800" dirty="0" smtClean="0"/>
              <a:t>a1, GRP:[{B:b1},{B:b2}]}</a:t>
            </a:r>
            <a:br>
              <a:rPr lang="en-US" sz="1800" dirty="0" smtClean="0"/>
            </a:br>
            <a:r>
              <a:rPr lang="en-US" sz="1800" dirty="0" smtClean="0"/>
              <a:t> [{A:a2, GRP:[{B:b2}]}]</a:t>
            </a:r>
            <a:endParaRPr lang="en-US" sz="1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95800" y="2971800"/>
            <a:ext cx="3085062" cy="9787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Nest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(</a:t>
            </a:r>
            <a:r>
              <a:rPr lang="en-US" sz="1800" dirty="0" err="1" smtClean="0"/>
              <a:t>coll</a:t>
            </a:r>
            <a:r>
              <a:rPr lang="en-US" sz="1800" dirty="0" smtClean="0"/>
              <a:t>) </a:t>
            </a:r>
            <a:r>
              <a:rPr lang="en-US" sz="1800" dirty="0"/>
              <a:t>=</a:t>
            </a:r>
            <a:br>
              <a:rPr lang="en-US" sz="1800" dirty="0"/>
            </a:br>
            <a:r>
              <a:rPr lang="en-US" sz="1800" dirty="0" smtClean="0"/>
              <a:t>[{B:b1, GRP:[{A:a1},{A:a2}]},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{B:b2, GRP:[{A:a1}]}]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191000"/>
            <a:ext cx="7968948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DISTINCT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(SELECT </a:t>
            </a:r>
            <a:r>
              <a:rPr lang="en-US" dirty="0" err="1" smtClean="0">
                <a:latin typeface="Arial"/>
                <a:cs typeface="Arial"/>
              </a:rPr>
              <a:t>y.B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y WHERE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 = </a:t>
            </a:r>
            <a:r>
              <a:rPr lang="en-US" dirty="0" err="1" smtClean="0">
                <a:latin typeface="Arial"/>
                <a:cs typeface="Arial"/>
              </a:rPr>
              <a:t>y.A</a:t>
            </a:r>
            <a:r>
              <a:rPr lang="en-US" dirty="0" smtClean="0">
                <a:latin typeface="Arial"/>
                <a:cs typeface="Arial"/>
              </a:rPr>
              <a:t>) as GRP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562600"/>
            <a:ext cx="7892305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DISTINCT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g as GRP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LET g =  </a:t>
            </a:r>
            <a:r>
              <a:rPr lang="en-US" dirty="0">
                <a:latin typeface="Arial"/>
                <a:cs typeface="Arial"/>
              </a:rPr>
              <a:t>(SELECT </a:t>
            </a:r>
            <a:r>
              <a:rPr lang="en-US" dirty="0" err="1">
                <a:latin typeface="Arial"/>
                <a:cs typeface="Arial"/>
              </a:rPr>
              <a:t>y.B</a:t>
            </a:r>
            <a:r>
              <a:rPr lang="en-US" dirty="0">
                <a:latin typeface="Arial"/>
                <a:cs typeface="Arial"/>
              </a:rPr>
              <a:t> FROM </a:t>
            </a:r>
            <a:r>
              <a:rPr lang="en-US" dirty="0" err="1">
                <a:latin typeface="Arial"/>
                <a:cs typeface="Arial"/>
              </a:rPr>
              <a:t>coll</a:t>
            </a:r>
            <a:r>
              <a:rPr lang="en-US" dirty="0">
                <a:latin typeface="Arial"/>
                <a:cs typeface="Arial"/>
              </a:rPr>
              <a:t> y WHERE </a:t>
            </a:r>
            <a:r>
              <a:rPr lang="en-US" dirty="0" err="1">
                <a:latin typeface="Arial"/>
                <a:cs typeface="Arial"/>
              </a:rPr>
              <a:t>x.A</a:t>
            </a:r>
            <a:r>
              <a:rPr lang="en-US" dirty="0">
                <a:latin typeface="Arial"/>
                <a:cs typeface="Arial"/>
              </a:rPr>
              <a:t> = </a:t>
            </a:r>
            <a:r>
              <a:rPr lang="en-US" dirty="0" err="1">
                <a:latin typeface="Arial"/>
                <a:cs typeface="Arial"/>
              </a:rPr>
              <a:t>y.A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12" name="Curved Right Arrow 11"/>
          <p:cNvSpPr/>
          <p:nvPr/>
        </p:nvSpPr>
        <p:spPr>
          <a:xfrm>
            <a:off x="31436" y="3657600"/>
            <a:ext cx="426720" cy="1216152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152400" y="5257800"/>
            <a:ext cx="426720" cy="1216152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5715000" y="2057400"/>
            <a:ext cx="3178892" cy="432792"/>
          </a:xfrm>
          <a:prstGeom prst="wedgeEllipseCallout">
            <a:avLst>
              <a:gd name="adj1" fmla="val -45912"/>
              <a:gd name="adj2" fmla="val 1190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Nested Relational Algebra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41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/ Aggregate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1752600"/>
            <a:ext cx="264838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Count the number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of elements in the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F collection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>
                <a:latin typeface="Arial"/>
                <a:cs typeface="Arial"/>
              </a:defRPr>
            </a:lvl1pPr>
          </a:lstStyle>
          <a:p>
            <a:r>
              <a:rPr lang="en-US" sz="1800" dirty="0" err="1"/>
              <a:t>coll</a:t>
            </a:r>
            <a:r>
              <a:rPr lang="en-US" sz="1800" dirty="0"/>
              <a:t> =</a:t>
            </a:r>
            <a:br>
              <a:rPr lang="en-US" sz="1800" dirty="0"/>
            </a:br>
            <a:r>
              <a:rPr lang="en-US" sz="1800" dirty="0"/>
              <a:t>[{A:a1, F:[{B:b1},{B:b2}], G:[{C:c1}]}, </a:t>
            </a:r>
            <a:br>
              <a:rPr lang="en-US" sz="1800" dirty="0"/>
            </a:br>
            <a:r>
              <a:rPr lang="en-US" sz="1800" dirty="0"/>
              <a:t> {A:a2, F:[{B:b3},{B:b4},{B:b5}], G:[ ]},</a:t>
            </a:r>
            <a:br>
              <a:rPr lang="en-US" sz="1800" dirty="0"/>
            </a:br>
            <a:r>
              <a:rPr lang="en-US" sz="1800" dirty="0"/>
              <a:t> {A:a3, F:[{B:b6}], G:[{C:c2},{C:c3}]}]</a:t>
            </a:r>
          </a:p>
        </p:txBody>
      </p:sp>
    </p:spTree>
    <p:extLst>
      <p:ext uri="{BB962C8B-B14F-4D97-AF65-F5344CB8AC3E}">
        <p14:creationId xmlns:p14="http://schemas.microsoft.com/office/powerpoint/2010/main" val="7483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/ Aggregate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733800"/>
            <a:ext cx="568386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COLL_COUNT(</a:t>
            </a:r>
            <a:r>
              <a:rPr lang="en-US" dirty="0" err="1" smtClean="0">
                <a:latin typeface="Arial"/>
                <a:cs typeface="Arial"/>
              </a:rPr>
              <a:t>x.F</a:t>
            </a:r>
            <a:r>
              <a:rPr lang="en-US" dirty="0" smtClean="0">
                <a:latin typeface="Arial"/>
                <a:cs typeface="Arial"/>
              </a:rPr>
              <a:t>) as </a:t>
            </a:r>
            <a:r>
              <a:rPr lang="en-US" dirty="0" err="1" smtClean="0">
                <a:latin typeface="Arial"/>
                <a:cs typeface="Arial"/>
              </a:rPr>
              <a:t>cnt</a:t>
            </a:r>
            <a:endParaRPr lang="en-US" dirty="0" smtClean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dirty="0" err="1" smtClean="0">
                <a:latin typeface="Arial"/>
                <a:cs typeface="Arial"/>
              </a:rPr>
              <a:t>coll</a:t>
            </a:r>
            <a:r>
              <a:rPr lang="en-US" dirty="0" smtClean="0">
                <a:latin typeface="Arial"/>
                <a:cs typeface="Arial"/>
              </a:rPr>
              <a:t> 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1752600"/>
            <a:ext cx="264838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Count the number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of elements in the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F collection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>
                <a:latin typeface="Arial"/>
                <a:cs typeface="Arial"/>
              </a:defRPr>
            </a:lvl1pPr>
          </a:lstStyle>
          <a:p>
            <a:r>
              <a:rPr lang="en-US" sz="1800" dirty="0" err="1"/>
              <a:t>coll</a:t>
            </a:r>
            <a:r>
              <a:rPr lang="en-US" sz="1800" dirty="0"/>
              <a:t> =</a:t>
            </a:r>
            <a:br>
              <a:rPr lang="en-US" sz="1800" dirty="0"/>
            </a:br>
            <a:r>
              <a:rPr lang="en-US" sz="1800" dirty="0"/>
              <a:t>[{A:a1, F:[{B:b1},{B:b2}], G:[{C:c1}]}, </a:t>
            </a:r>
            <a:br>
              <a:rPr lang="en-US" sz="1800" dirty="0"/>
            </a:br>
            <a:r>
              <a:rPr lang="en-US" sz="1800" dirty="0"/>
              <a:t> {A:a2, F:[{B:b3},{B:b4},{B:b5}], G:[ ]},</a:t>
            </a:r>
            <a:br>
              <a:rPr lang="en-US" sz="1800" dirty="0"/>
            </a:br>
            <a:r>
              <a:rPr lang="en-US" sz="1800" dirty="0"/>
              <a:t> {A:a3, F:[{B:b6}], G:[{C:c2},{C:c3}]}]</a:t>
            </a:r>
          </a:p>
        </p:txBody>
      </p:sp>
    </p:spTree>
    <p:extLst>
      <p:ext uri="{BB962C8B-B14F-4D97-AF65-F5344CB8AC3E}">
        <p14:creationId xmlns:p14="http://schemas.microsoft.com/office/powerpoint/2010/main" val="17095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AsterixDB</a:t>
            </a:r>
            <a:r>
              <a:rPr lang="en-US" dirty="0" smtClean="0"/>
              <a:t> and SQL++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AsterixDB</a:t>
            </a:r>
            <a:endParaRPr lang="en-US" dirty="0"/>
          </a:p>
          <a:p>
            <a:pPr lvl="1"/>
            <a:r>
              <a:rPr lang="en-US" dirty="0" smtClean="0"/>
              <a:t>No-SQL database system</a:t>
            </a:r>
          </a:p>
          <a:p>
            <a:pPr lvl="1"/>
            <a:r>
              <a:rPr lang="en-US" dirty="0" smtClean="0"/>
              <a:t>Developed at UC Irvine</a:t>
            </a:r>
          </a:p>
          <a:p>
            <a:pPr lvl="1"/>
            <a:r>
              <a:rPr lang="en-US" dirty="0" smtClean="0"/>
              <a:t>Now an Apache project</a:t>
            </a:r>
          </a:p>
          <a:p>
            <a:pPr lvl="1"/>
            <a:r>
              <a:rPr lang="en-US" dirty="0" smtClean="0"/>
              <a:t>Own query language: </a:t>
            </a:r>
            <a:r>
              <a:rPr lang="en-US" dirty="0" err="1" smtClean="0"/>
              <a:t>AsterixQL</a:t>
            </a:r>
            <a:r>
              <a:rPr lang="en-US" dirty="0" smtClean="0"/>
              <a:t> or AQL, based on XQuery</a:t>
            </a:r>
          </a:p>
          <a:p>
            <a:r>
              <a:rPr lang="en-US" dirty="0" smtClean="0"/>
              <a:t>SQL++</a:t>
            </a:r>
          </a:p>
          <a:p>
            <a:pPr lvl="1"/>
            <a:r>
              <a:rPr lang="en-US" dirty="0" smtClean="0"/>
              <a:t>SQL-like syntax for </a:t>
            </a:r>
            <a:r>
              <a:rPr lang="en-US" dirty="0" err="1" smtClean="0"/>
              <a:t>AsterixQL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/ Aggregate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4891"/>
            <a:ext cx="8976285" cy="437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5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50037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en-US" dirty="0"/>
              <a:t>coll1 = [{A:a1, B:b1}, {A:a1, B:b2}, {A:a2, B:b1}]</a:t>
            </a:r>
          </a:p>
          <a:p>
            <a:r>
              <a:rPr lang="en-US" dirty="0"/>
              <a:t>coll2 = [{B:b1,C:c1}, {B:b1,C:c2}, {B:b3,C:c3}]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613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Two flat collection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3581400"/>
            <a:ext cx="3132137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x.B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y.C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coll1 x, coll2 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WHERE </a:t>
            </a:r>
            <a:r>
              <a:rPr lang="en-US" dirty="0" err="1" smtClean="0">
                <a:latin typeface="Arial"/>
                <a:cs typeface="Arial"/>
              </a:rPr>
              <a:t>x.B</a:t>
            </a:r>
            <a:r>
              <a:rPr lang="en-US" dirty="0" smtClean="0">
                <a:latin typeface="Arial"/>
                <a:cs typeface="Arial"/>
              </a:rPr>
              <a:t> = </a:t>
            </a:r>
            <a:r>
              <a:rPr lang="en-US" dirty="0" err="1" smtClean="0">
                <a:latin typeface="Arial"/>
                <a:cs typeface="Arial"/>
              </a:rPr>
              <a:t>y.B</a:t>
            </a: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86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 Join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a many-to-one relation should have one foreign key, from “many” to “one”</a:t>
            </a:r>
          </a:p>
          <a:p>
            <a:r>
              <a:rPr lang="en-US" dirty="0" smtClean="0"/>
              <a:t>Sometimes people represent it in the opposite direction, from “one” to “many”:</a:t>
            </a:r>
          </a:p>
          <a:p>
            <a:pPr lvl="1"/>
            <a:r>
              <a:rPr lang="en-US" dirty="0" smtClean="0"/>
              <a:t>The reference is a string of keys separated by space</a:t>
            </a:r>
          </a:p>
          <a:p>
            <a:pPr lvl="1"/>
            <a:r>
              <a:rPr lang="en-US" dirty="0" smtClean="0"/>
              <a:t>Need to use split(string, separator) to split it into a collection of foreign keys</a:t>
            </a:r>
          </a:p>
        </p:txBody>
      </p:sp>
    </p:spTree>
    <p:extLst>
      <p:ext uri="{BB962C8B-B14F-4D97-AF65-F5344CB8AC3E}">
        <p14:creationId xmlns:p14="http://schemas.microsoft.com/office/powerpoint/2010/main" val="3534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 Join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1752600"/>
            <a:ext cx="710321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mr-IN" dirty="0"/>
              <a:t> </a:t>
            </a:r>
            <a:r>
              <a:rPr lang="en-US" dirty="0"/>
              <a:t>river =</a:t>
            </a:r>
          </a:p>
          <a:p>
            <a:r>
              <a:rPr lang="en-US" dirty="0"/>
              <a:t>[</a:t>
            </a:r>
            <a:r>
              <a:rPr lang="mr-IN" dirty="0"/>
              <a:t>{"name": "Donau”</a:t>
            </a:r>
            <a:r>
              <a:rPr lang="en-US" dirty="0"/>
              <a:t>,</a:t>
            </a:r>
            <a:r>
              <a:rPr lang="mr-IN" dirty="0"/>
              <a:t> "-country": "SRB A D H HR SK BG RO MD UA”</a:t>
            </a:r>
            <a:r>
              <a:rPr lang="en-US" dirty="0"/>
              <a:t>},</a:t>
            </a:r>
          </a:p>
          <a:p>
            <a:r>
              <a:rPr lang="en-US" dirty="0"/>
              <a:t> {</a:t>
            </a:r>
            <a:r>
              <a:rPr lang="mr-IN" dirty="0"/>
              <a:t>"name": "Colorado”,</a:t>
            </a:r>
            <a:r>
              <a:rPr lang="en-US" dirty="0"/>
              <a:t> </a:t>
            </a:r>
            <a:r>
              <a:rPr lang="mr-IN" dirty="0"/>
              <a:t>"-country": "MEX USA”</a:t>
            </a:r>
            <a:r>
              <a:rPr lang="en-US" dirty="0"/>
              <a:t>},</a:t>
            </a:r>
          </a:p>
          <a:p>
            <a:r>
              <a:rPr lang="en-US" dirty="0"/>
              <a:t>  ... ]</a:t>
            </a:r>
            <a:r>
              <a:rPr lang="mr-IN" dirty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 Join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3962400"/>
            <a:ext cx="3254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split(“MEX USA”, “ “) =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[“MEX”, “USA”]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172200" y="3048000"/>
            <a:ext cx="919183" cy="432792"/>
          </a:xfrm>
          <a:prstGeom prst="wedgeEllipseCallout">
            <a:avLst>
              <a:gd name="adj1" fmla="val -26469"/>
              <a:gd name="adj2" fmla="val 16555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String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7467600" y="3048000"/>
            <a:ext cx="1377722" cy="432792"/>
          </a:xfrm>
          <a:prstGeom prst="wedgeEllipseCallout">
            <a:avLst>
              <a:gd name="adj1" fmla="val -26469"/>
              <a:gd name="adj2" fmla="val 16555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Separator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52400" y="1752600"/>
            <a:ext cx="710321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mr-IN" dirty="0"/>
              <a:t> </a:t>
            </a:r>
            <a:r>
              <a:rPr lang="en-US" dirty="0"/>
              <a:t>river =</a:t>
            </a:r>
          </a:p>
          <a:p>
            <a:r>
              <a:rPr lang="en-US" dirty="0"/>
              <a:t>[</a:t>
            </a:r>
            <a:r>
              <a:rPr lang="mr-IN" dirty="0"/>
              <a:t>{"name": "Donau”</a:t>
            </a:r>
            <a:r>
              <a:rPr lang="en-US" dirty="0"/>
              <a:t>,</a:t>
            </a:r>
            <a:r>
              <a:rPr lang="mr-IN" dirty="0"/>
              <a:t> "-country": "SRB A D H HR SK BG RO MD UA”</a:t>
            </a:r>
            <a:r>
              <a:rPr lang="en-US" dirty="0"/>
              <a:t>},</a:t>
            </a:r>
          </a:p>
          <a:p>
            <a:r>
              <a:rPr lang="en-US" dirty="0"/>
              <a:t> {</a:t>
            </a:r>
            <a:r>
              <a:rPr lang="mr-IN" dirty="0"/>
              <a:t>"name": "Colorado”,</a:t>
            </a:r>
            <a:r>
              <a:rPr lang="en-US" dirty="0"/>
              <a:t> </a:t>
            </a:r>
            <a:r>
              <a:rPr lang="mr-IN" dirty="0"/>
              <a:t>"-country": "MEX USA”</a:t>
            </a:r>
            <a:r>
              <a:rPr lang="en-US" dirty="0"/>
              <a:t>},</a:t>
            </a:r>
          </a:p>
          <a:p>
            <a:r>
              <a:rPr lang="en-US" dirty="0"/>
              <a:t>  ... ]</a:t>
            </a:r>
            <a:r>
              <a:rPr lang="mr-IN" dirty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 Join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429000"/>
            <a:ext cx="429982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SELECT ...</a:t>
            </a:r>
            <a:endParaRPr lang="en-US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"/>
                <a:cs typeface="Arial"/>
              </a:rPr>
              <a:t>FROM country x, river y,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      split(</a:t>
            </a:r>
            <a:r>
              <a:rPr lang="en-US" dirty="0">
                <a:latin typeface="Arial"/>
                <a:cs typeface="Arial"/>
              </a:rPr>
              <a:t>y. `-country</a:t>
            </a:r>
            <a:r>
              <a:rPr lang="en-US" dirty="0" smtClean="0">
                <a:latin typeface="Arial"/>
                <a:cs typeface="Arial"/>
              </a:rPr>
              <a:t>`, “ “) z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WHERE x</a:t>
            </a:r>
            <a:r>
              <a:rPr lang="en-US" dirty="0" smtClean="0">
                <a:latin typeface="Arial"/>
                <a:cs typeface="Arial"/>
              </a:rPr>
              <a:t>.`</a:t>
            </a:r>
            <a:r>
              <a:rPr lang="en-US" dirty="0">
                <a:latin typeface="Arial"/>
                <a:cs typeface="Arial"/>
              </a:rPr>
              <a:t>-</a:t>
            </a:r>
            <a:r>
              <a:rPr lang="en-US" dirty="0" err="1">
                <a:latin typeface="Arial"/>
                <a:cs typeface="Arial"/>
              </a:rPr>
              <a:t>car_code</a:t>
            </a:r>
            <a:r>
              <a:rPr lang="en-US" dirty="0">
                <a:latin typeface="Arial"/>
                <a:cs typeface="Arial"/>
              </a:rPr>
              <a:t>` </a:t>
            </a:r>
            <a:r>
              <a:rPr lang="en-US" dirty="0" smtClean="0">
                <a:latin typeface="Arial"/>
                <a:cs typeface="Arial"/>
              </a:rPr>
              <a:t>= 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3962400"/>
            <a:ext cx="3254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split(“MEX USA”, “ “) =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[“MEX”, “USA”]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172200" y="3048000"/>
            <a:ext cx="919183" cy="432792"/>
          </a:xfrm>
          <a:prstGeom prst="wedgeEllipseCallout">
            <a:avLst>
              <a:gd name="adj1" fmla="val -26469"/>
              <a:gd name="adj2" fmla="val 16555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String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7467600" y="3048000"/>
            <a:ext cx="1377722" cy="432792"/>
          </a:xfrm>
          <a:prstGeom prst="wedgeEllipseCallout">
            <a:avLst>
              <a:gd name="adj1" fmla="val -26469"/>
              <a:gd name="adj2" fmla="val 16555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Separator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52400" y="1752600"/>
            <a:ext cx="710321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mr-IN" dirty="0"/>
              <a:t> </a:t>
            </a:r>
            <a:r>
              <a:rPr lang="en-US" dirty="0"/>
              <a:t>river =</a:t>
            </a:r>
          </a:p>
          <a:p>
            <a:r>
              <a:rPr lang="en-US" dirty="0"/>
              <a:t>[</a:t>
            </a:r>
            <a:r>
              <a:rPr lang="mr-IN" dirty="0"/>
              <a:t>{"name": "Donau”</a:t>
            </a:r>
            <a:r>
              <a:rPr lang="en-US" dirty="0"/>
              <a:t>,</a:t>
            </a:r>
            <a:r>
              <a:rPr lang="mr-IN" dirty="0"/>
              <a:t> "-country": "SRB A D H HR SK BG RO MD UA”</a:t>
            </a:r>
            <a:r>
              <a:rPr lang="en-US" dirty="0"/>
              <a:t>},</a:t>
            </a:r>
          </a:p>
          <a:p>
            <a:r>
              <a:rPr lang="en-US" dirty="0"/>
              <a:t> {</a:t>
            </a:r>
            <a:r>
              <a:rPr lang="mr-IN" dirty="0"/>
              <a:t>"name": "Colorado”,</a:t>
            </a:r>
            <a:r>
              <a:rPr lang="en-US" dirty="0"/>
              <a:t> </a:t>
            </a:r>
            <a:r>
              <a:rPr lang="mr-IN" dirty="0"/>
              <a:t>"-country": "MEX USA”</a:t>
            </a:r>
            <a:r>
              <a:rPr lang="en-US" dirty="0"/>
              <a:t>},</a:t>
            </a:r>
          </a:p>
          <a:p>
            <a:r>
              <a:rPr lang="en-US" dirty="0"/>
              <a:t>  ... ]</a:t>
            </a:r>
            <a:r>
              <a:rPr lang="mr-IN" dirty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Query Processing on NFNF data:</a:t>
            </a:r>
          </a:p>
          <a:p>
            <a:r>
              <a:rPr lang="en-US" dirty="0" smtClean="0"/>
              <a:t>Option 1: give up on query plans, use standard java/python-like execution</a:t>
            </a:r>
          </a:p>
          <a:p>
            <a:r>
              <a:rPr lang="en-US" dirty="0" smtClean="0"/>
              <a:t>Option 2: represent the data as a collection of flat tables, convert SQL++ to a standard relational query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Flattening SQL++ Queries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en-US" dirty="0" err="1"/>
              <a:t>coll</a:t>
            </a:r>
            <a:r>
              <a:rPr lang="en-US" dirty="0"/>
              <a:t> =</a:t>
            </a:r>
            <a:br>
              <a:rPr lang="en-US" dirty="0"/>
            </a:br>
            <a:r>
              <a:rPr lang="en-US" dirty="0"/>
              <a:t>[{A:a1, F:[{B:b1},{B:b2}], G:[{C:c1}]}, </a:t>
            </a:r>
            <a:br>
              <a:rPr lang="en-US" dirty="0"/>
            </a:br>
            <a:r>
              <a:rPr lang="en-US" dirty="0"/>
              <a:t> {A:a2, F:[{B:b3},{B:b4},{B:b5}], G:[ ]},</a:t>
            </a:r>
            <a:br>
              <a:rPr lang="en-US" dirty="0"/>
            </a:br>
            <a:r>
              <a:rPr lang="en-US" dirty="0"/>
              <a:t> {A:a1, F:[{B:b6}], G:[{C:c2},{C:c3}]}]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3335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</p:spTree>
    <p:extLst>
      <p:ext uri="{BB962C8B-B14F-4D97-AF65-F5344CB8AC3E}">
        <p14:creationId xmlns:p14="http://schemas.microsoft.com/office/powerpoint/2010/main" val="19850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Flattening SQL++ Queries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3335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1333500"/>
            <a:ext cx="2870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Flat Representation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953000" y="1752600"/>
          <a:ext cx="10668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</a:tblGrid>
              <a:tr h="19812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Arial"/>
                          <a:cs typeface="Arial"/>
                        </a:rPr>
                        <a:t>coll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: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id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172200" y="1752600"/>
          <a:ext cx="12954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533400"/>
              </a:tblGrid>
              <a:tr h="23812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F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parent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b4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b5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b6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696200" y="1752600"/>
          <a:ext cx="12954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533400"/>
              </a:tblGrid>
              <a:tr h="23812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G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parent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en-US" dirty="0" err="1"/>
              <a:t>coll</a:t>
            </a:r>
            <a:r>
              <a:rPr lang="en-US" dirty="0"/>
              <a:t> =</a:t>
            </a:r>
            <a:br>
              <a:rPr lang="en-US" dirty="0"/>
            </a:br>
            <a:r>
              <a:rPr lang="en-US" dirty="0"/>
              <a:t>[{A:a1, F:[{B:b1},{B:b2}], G:[{C:c1}]}, </a:t>
            </a:r>
            <a:br>
              <a:rPr lang="en-US" dirty="0"/>
            </a:br>
            <a:r>
              <a:rPr lang="en-US" dirty="0"/>
              <a:t> {A:a2, F:[{B:b3},{B:b4},{B:b5}], G:[ ]},</a:t>
            </a:r>
            <a:br>
              <a:rPr lang="en-US" dirty="0"/>
            </a:br>
            <a:r>
              <a:rPr lang="en-US" dirty="0"/>
              <a:t> {A:a1, F:[{B:b6}], G:[{C:c2},{C:c3}]}]</a:t>
            </a:r>
          </a:p>
        </p:txBody>
      </p:sp>
    </p:spTree>
    <p:extLst>
      <p:ext uri="{BB962C8B-B14F-4D97-AF65-F5344CB8AC3E}">
        <p14:creationId xmlns:p14="http://schemas.microsoft.com/office/powerpoint/2010/main" val="18057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Flattening SQL++ Queries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191000"/>
            <a:ext cx="229349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latin typeface="Arial"/>
                <a:cs typeface="Arial"/>
              </a:rPr>
              <a:t>SELECT </a:t>
            </a:r>
            <a:r>
              <a:rPr lang="en-US" sz="2000" dirty="0" err="1" smtClean="0">
                <a:latin typeface="Arial"/>
                <a:cs typeface="Arial"/>
              </a:rPr>
              <a:t>x.A</a:t>
            </a:r>
            <a:r>
              <a:rPr lang="en-US" sz="2000" dirty="0" smtClean="0">
                <a:latin typeface="Arial"/>
                <a:cs typeface="Arial"/>
              </a:rPr>
              <a:t>, </a:t>
            </a:r>
            <a:r>
              <a:rPr lang="en-US" sz="2000" dirty="0" err="1" smtClean="0">
                <a:latin typeface="Arial"/>
                <a:cs typeface="Arial"/>
              </a:rPr>
              <a:t>y.B</a:t>
            </a:r>
            <a:r>
              <a:rPr lang="en-US" sz="2000" dirty="0" smtClean="0">
                <a:latin typeface="Arial"/>
                <a:cs typeface="Arial"/>
              </a:rPr>
              <a:t/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FROM </a:t>
            </a:r>
            <a:r>
              <a:rPr lang="en-US" sz="2000" dirty="0" err="1" smtClean="0">
                <a:latin typeface="Arial"/>
                <a:cs typeface="Arial"/>
              </a:rPr>
              <a:t>coll</a:t>
            </a:r>
            <a:r>
              <a:rPr lang="en-US" sz="2000" dirty="0" smtClean="0">
                <a:latin typeface="Arial"/>
                <a:cs typeface="Arial"/>
              </a:rPr>
              <a:t> x, </a:t>
            </a:r>
            <a:r>
              <a:rPr lang="en-US" sz="2000" dirty="0" err="1" smtClean="0">
                <a:latin typeface="Arial"/>
                <a:cs typeface="Arial"/>
              </a:rPr>
              <a:t>x.F</a:t>
            </a:r>
            <a:r>
              <a:rPr lang="en-US" sz="2000" dirty="0" smtClean="0">
                <a:latin typeface="Arial"/>
                <a:cs typeface="Arial"/>
              </a:rPr>
              <a:t> y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latin typeface="Arial"/>
                <a:cs typeface="Arial"/>
              </a:rPr>
              <a:t>WHERE </a:t>
            </a:r>
            <a:r>
              <a:rPr lang="en-US" sz="2000" dirty="0" err="1" smtClean="0">
                <a:latin typeface="Arial"/>
                <a:cs typeface="Arial"/>
              </a:rPr>
              <a:t>x.A</a:t>
            </a:r>
            <a:r>
              <a:rPr lang="en-US" sz="2000" dirty="0" smtClean="0">
                <a:latin typeface="Arial"/>
                <a:cs typeface="Arial"/>
              </a:rPr>
              <a:t> = ‘a1’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4191000"/>
            <a:ext cx="441859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2000" dirty="0">
                <a:latin typeface="Arial"/>
                <a:cs typeface="Arial"/>
              </a:rPr>
              <a:t>SELECT </a:t>
            </a:r>
            <a:r>
              <a:rPr lang="en-US" sz="2000" dirty="0" err="1">
                <a:latin typeface="Arial"/>
                <a:cs typeface="Arial"/>
              </a:rPr>
              <a:t>x.A</a:t>
            </a:r>
            <a:r>
              <a:rPr lang="en-US" sz="2000" dirty="0">
                <a:latin typeface="Arial"/>
                <a:cs typeface="Arial"/>
              </a:rPr>
              <a:t>, </a:t>
            </a:r>
            <a:r>
              <a:rPr lang="en-US" sz="2000" dirty="0" err="1">
                <a:latin typeface="Arial"/>
                <a:cs typeface="Arial"/>
              </a:rPr>
              <a:t>y.B</a:t>
            </a:r>
            <a:endParaRPr lang="en-US" sz="2000" dirty="0">
              <a:latin typeface="Arial"/>
              <a:cs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>
                <a:latin typeface="Arial"/>
                <a:cs typeface="Arial"/>
              </a:rPr>
              <a:t>FROM </a:t>
            </a:r>
            <a:r>
              <a:rPr lang="en-US" sz="2000" dirty="0" err="1">
                <a:latin typeface="Arial"/>
                <a:cs typeface="Arial"/>
              </a:rPr>
              <a:t>coll</a:t>
            </a:r>
            <a:r>
              <a:rPr lang="en-US" sz="2000" dirty="0">
                <a:latin typeface="Arial"/>
                <a:cs typeface="Arial"/>
              </a:rPr>
              <a:t> x, F y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latin typeface="Arial"/>
                <a:cs typeface="Arial"/>
              </a:rPr>
              <a:t>WHERE </a:t>
            </a:r>
            <a:r>
              <a:rPr lang="en-US" sz="2000" dirty="0" err="1">
                <a:latin typeface="Arial"/>
                <a:cs typeface="Arial"/>
              </a:rPr>
              <a:t>x.id</a:t>
            </a:r>
            <a:r>
              <a:rPr lang="en-US" sz="2000" dirty="0">
                <a:latin typeface="Arial"/>
                <a:cs typeface="Arial"/>
              </a:rPr>
              <a:t> = </a:t>
            </a:r>
            <a:r>
              <a:rPr lang="en-US" sz="2000" dirty="0" err="1">
                <a:latin typeface="Arial"/>
                <a:cs typeface="Arial"/>
              </a:rPr>
              <a:t>y.parent</a:t>
            </a:r>
            <a:r>
              <a:rPr lang="en-US" sz="2000" dirty="0">
                <a:latin typeface="Arial"/>
                <a:cs typeface="Arial"/>
              </a:rPr>
              <a:t> and </a:t>
            </a:r>
            <a:r>
              <a:rPr lang="en-US" sz="2000" dirty="0" err="1">
                <a:latin typeface="Arial"/>
                <a:cs typeface="Arial"/>
              </a:rPr>
              <a:t>x.A</a:t>
            </a:r>
            <a:r>
              <a:rPr lang="en-US" sz="2000" dirty="0">
                <a:latin typeface="Arial"/>
                <a:cs typeface="Arial"/>
              </a:rPr>
              <a:t> = ‘a1’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333500"/>
            <a:ext cx="27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A nested collection 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0" y="3352800"/>
            <a:ext cx="1059714" cy="432792"/>
          </a:xfrm>
          <a:prstGeom prst="wedgeEllipseCallout">
            <a:avLst>
              <a:gd name="adj1" fmla="val 44192"/>
              <a:gd name="adj2" fmla="val 1019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SQL++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7800" y="1333500"/>
            <a:ext cx="2870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Flat Representation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953000" y="1752600"/>
          <a:ext cx="10668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</a:tblGrid>
              <a:tr h="19812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Arial"/>
                          <a:cs typeface="Arial"/>
                        </a:rPr>
                        <a:t>coll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: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id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172200" y="1752600"/>
          <a:ext cx="12954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533400"/>
              </a:tblGrid>
              <a:tr h="23812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F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parent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b4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b5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b6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696200" y="1752600"/>
          <a:ext cx="12954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533400"/>
              </a:tblGrid>
              <a:tr h="23812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G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parent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c1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c2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c3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Oval Callout 17"/>
          <p:cNvSpPr/>
          <p:nvPr/>
        </p:nvSpPr>
        <p:spPr>
          <a:xfrm>
            <a:off x="4414757" y="3505200"/>
            <a:ext cx="764600" cy="432792"/>
          </a:xfrm>
          <a:prstGeom prst="wedgeEllipseCallout">
            <a:avLst>
              <a:gd name="adj1" fmla="val 17073"/>
              <a:gd name="adj2" fmla="val 9120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SQL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398337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en-US" dirty="0" err="1"/>
              <a:t>coll</a:t>
            </a:r>
            <a:r>
              <a:rPr lang="en-US" dirty="0"/>
              <a:t> =</a:t>
            </a:r>
            <a:br>
              <a:rPr lang="en-US" dirty="0"/>
            </a:br>
            <a:r>
              <a:rPr lang="en-US" dirty="0"/>
              <a:t>[{A:a1, F:[{B:b1},{B:b2}], G:[{C:c1}]}, </a:t>
            </a:r>
            <a:br>
              <a:rPr lang="en-US" dirty="0"/>
            </a:br>
            <a:r>
              <a:rPr lang="en-US" dirty="0"/>
              <a:t> {A:a2, F:[{B:b3},{B:b4},{B:b5}], G:[ ]},</a:t>
            </a:r>
            <a:br>
              <a:rPr lang="en-US" dirty="0"/>
            </a:br>
            <a:r>
              <a:rPr lang="en-US" dirty="0"/>
              <a:t> {A:a1, F:[{B:b6}], G:[{C:c2},{C:c3}]}]</a:t>
            </a:r>
          </a:p>
        </p:txBody>
      </p:sp>
    </p:spTree>
    <p:extLst>
      <p:ext uri="{BB962C8B-B14F-4D97-AF65-F5344CB8AC3E}">
        <p14:creationId xmlns:p14="http://schemas.microsoft.com/office/powerpoint/2010/main" val="10815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Asterix</a:t>
            </a:r>
            <a:r>
              <a:rPr lang="en-US" dirty="0" smtClean="0"/>
              <a:t> Data Model (ADM)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</a:t>
            </a:r>
          </a:p>
          <a:p>
            <a:pPr lvl="1"/>
            <a:r>
              <a:rPr lang="en-US" dirty="0" smtClean="0"/>
              <a:t>{“Name”: “Alice”, “age”: 40}</a:t>
            </a:r>
            <a:endParaRPr lang="en-US" dirty="0"/>
          </a:p>
          <a:p>
            <a:pPr lvl="1"/>
            <a:r>
              <a:rPr lang="en-US" dirty="0" smtClean="0"/>
              <a:t>Fields must be distinct: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/>
              <a:t>“Name”: “Alice”, “age”: 40, </a:t>
            </a:r>
            <a:r>
              <a:rPr lang="en-US" strike="sngStrike" dirty="0">
                <a:solidFill>
                  <a:srgbClr val="FF0000"/>
                </a:solidFill>
              </a:rPr>
              <a:t>“age</a:t>
            </a:r>
            <a:r>
              <a:rPr lang="en-US" strike="sngStrike" dirty="0" smtClean="0">
                <a:solidFill>
                  <a:srgbClr val="FF0000"/>
                </a:solidFill>
              </a:rPr>
              <a:t>”:50</a:t>
            </a:r>
            <a:r>
              <a:rPr lang="en-US" dirty="0" smtClean="0"/>
              <a:t>}</a:t>
            </a:r>
          </a:p>
          <a:p>
            <a:r>
              <a:rPr lang="en-US" dirty="0" smtClean="0"/>
              <a:t>Arrays:</a:t>
            </a:r>
          </a:p>
          <a:p>
            <a:pPr lvl="1"/>
            <a:r>
              <a:rPr lang="en-US" dirty="0" smtClean="0"/>
              <a:t>[1, 3, “Fred”, 2, 9]</a:t>
            </a:r>
          </a:p>
          <a:p>
            <a:pPr lvl="1"/>
            <a:r>
              <a:rPr lang="en-US" dirty="0" smtClean="0"/>
              <a:t>Note: can be heterogeneous</a:t>
            </a:r>
          </a:p>
          <a:p>
            <a:r>
              <a:rPr lang="en-US" dirty="0" err="1" smtClean="0"/>
              <a:t>Multisets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{{1</a:t>
            </a:r>
            <a:r>
              <a:rPr lang="en-US" dirty="0"/>
              <a:t>, 3, “Fred”, 2, </a:t>
            </a:r>
            <a:r>
              <a:rPr lang="en-US" dirty="0" smtClean="0"/>
              <a:t>9}}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6461613" y="2209800"/>
            <a:ext cx="1915841" cy="735747"/>
          </a:xfrm>
          <a:prstGeom prst="wedgeEllipseCallout">
            <a:avLst>
              <a:gd name="adj1" fmla="val -49257"/>
              <a:gd name="adj2" fmla="val 8140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Can’t have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repeated fields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6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Semistructured</a:t>
            </a:r>
            <a:r>
              <a:rPr lang="en-US" dirty="0" smtClean="0"/>
              <a:t> Data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file formats: </a:t>
            </a:r>
            <a:r>
              <a:rPr lang="en-US" dirty="0" err="1" smtClean="0"/>
              <a:t>Json</a:t>
            </a:r>
            <a:r>
              <a:rPr lang="en-US" dirty="0" smtClean="0"/>
              <a:t>, </a:t>
            </a:r>
            <a:r>
              <a:rPr lang="en-US" dirty="0" err="1" smtClean="0"/>
              <a:t>protobuf</a:t>
            </a:r>
            <a:r>
              <a:rPr lang="en-US" dirty="0" smtClean="0"/>
              <a:t>, XML</a:t>
            </a:r>
          </a:p>
          <a:p>
            <a:r>
              <a:rPr lang="en-US" dirty="0" smtClean="0"/>
              <a:t>The data model is a tree</a:t>
            </a:r>
          </a:p>
          <a:p>
            <a:r>
              <a:rPr lang="en-US" dirty="0" smtClean="0"/>
              <a:t>They differ in how they handle structure:</a:t>
            </a:r>
          </a:p>
          <a:p>
            <a:pPr lvl="1"/>
            <a:r>
              <a:rPr lang="en-US" dirty="0" smtClean="0"/>
              <a:t>Open or closed</a:t>
            </a:r>
          </a:p>
          <a:p>
            <a:pPr lvl="1"/>
            <a:r>
              <a:rPr lang="en-US" dirty="0" smtClean="0"/>
              <a:t>Ordered or unordered</a:t>
            </a:r>
          </a:p>
        </p:txBody>
      </p:sp>
    </p:spTree>
    <p:extLst>
      <p:ext uri="{BB962C8B-B14F-4D97-AF65-F5344CB8AC3E}">
        <p14:creationId xmlns:p14="http://schemas.microsoft.com/office/powerpoint/2010/main" val="19347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Semistructured</a:t>
            </a:r>
            <a:r>
              <a:rPr lang="en-US" dirty="0" smtClean="0"/>
              <a:t> data best suited for </a:t>
            </a:r>
            <a:r>
              <a:rPr lang="en-US" i="1" u="sng" dirty="0" smtClean="0"/>
              <a:t>data exchange</a:t>
            </a:r>
            <a:endParaRPr lang="en-US" dirty="0" smtClean="0"/>
          </a:p>
          <a:p>
            <a:r>
              <a:rPr lang="en-US" dirty="0" smtClean="0"/>
              <a:t>For quick, ad-hoc data analysis, use a native query language: SQL++, or AQL, or XQuery</a:t>
            </a:r>
          </a:p>
          <a:p>
            <a:pPr lvl="1"/>
            <a:r>
              <a:rPr lang="en-US" dirty="0" smtClean="0"/>
              <a:t>Modern, advanced query processors like </a:t>
            </a:r>
            <a:r>
              <a:rPr lang="en-US" dirty="0" err="1" smtClean="0"/>
              <a:t>AsterixDB</a:t>
            </a:r>
            <a:r>
              <a:rPr lang="en-US" dirty="0" smtClean="0"/>
              <a:t> / SQL++ can process </a:t>
            </a:r>
            <a:r>
              <a:rPr lang="en-US" dirty="0" err="1" smtClean="0"/>
              <a:t>semistructured</a:t>
            </a:r>
            <a:r>
              <a:rPr lang="en-US" dirty="0" smtClean="0"/>
              <a:t> data as efficiently as RDBMS</a:t>
            </a:r>
          </a:p>
          <a:p>
            <a:r>
              <a:rPr lang="en-US" dirty="0" smtClean="0"/>
              <a:t>For long term data analysis: spend the time and effort to normalize it, then store in a RDBMS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SQL++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Definition Language (DDL): create a</a:t>
            </a:r>
          </a:p>
          <a:p>
            <a:pPr lvl="1"/>
            <a:r>
              <a:rPr lang="en-US" dirty="0" err="1" smtClean="0"/>
              <a:t>Dataverse</a:t>
            </a:r>
            <a:endParaRPr lang="en-US" dirty="0" smtClean="0"/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Index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Manipulation Language (DML): select-from-where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Dataverse</a:t>
            </a:r>
            <a:r>
              <a:rPr lang="en-US" dirty="0" smtClean="0"/>
              <a:t> is a Database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CREATE DATAVERSE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lec344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CREATE DATAVERSE lec344 IF NOT EXISTS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DROP DATAVERSE lec344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DROP DATAVERSE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lec344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IF EXISTS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USE lec344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6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the schema of a collection</a:t>
            </a:r>
          </a:p>
          <a:p>
            <a:r>
              <a:rPr lang="en-US" dirty="0" smtClean="0"/>
              <a:t>It lists all </a:t>
            </a:r>
            <a:r>
              <a:rPr lang="en-US" i="1" u="sng" dirty="0" smtClean="0"/>
              <a:t>required</a:t>
            </a:r>
            <a:r>
              <a:rPr lang="en-US" dirty="0" smtClean="0"/>
              <a:t> fields</a:t>
            </a:r>
          </a:p>
          <a:p>
            <a:r>
              <a:rPr lang="en-US" dirty="0" smtClean="0"/>
              <a:t>Fields followed by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?</a:t>
            </a:r>
            <a:r>
              <a:rPr lang="en-US" dirty="0" smtClean="0"/>
              <a:t> are </a:t>
            </a:r>
            <a:r>
              <a:rPr lang="en-US" i="1" u="sng" dirty="0" smtClean="0"/>
              <a:t>optional</a:t>
            </a:r>
            <a:endParaRPr lang="en-US" dirty="0" smtClean="0"/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CLOSED</a:t>
            </a:r>
            <a:r>
              <a:rPr lang="en-US" dirty="0" smtClean="0"/>
              <a:t> type = no other fields allowed</a:t>
            </a: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OPEN</a:t>
            </a:r>
            <a:r>
              <a:rPr lang="en-US" dirty="0" smtClean="0"/>
              <a:t> type = other fields allowed</a:t>
            </a:r>
          </a:p>
        </p:txBody>
      </p:sp>
    </p:spTree>
    <p:extLst>
      <p:ext uri="{BB962C8B-B14F-4D97-AF65-F5344CB8AC3E}">
        <p14:creationId xmlns:p14="http://schemas.microsoft.com/office/powerpoint/2010/main" val="13292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Types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600200"/>
            <a:ext cx="6040536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lec344;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 smtClean="0">
                <a:latin typeface="Arial"/>
                <a:cs typeface="Arial"/>
              </a:rPr>
              <a:t>PersonType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IF 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AS </a:t>
            </a:r>
            <a:r>
              <a:rPr lang="en-US" dirty="0">
                <a:latin typeface="Arial"/>
                <a:cs typeface="Arial"/>
              </a:rPr>
              <a:t>CLOSED {</a:t>
            </a:r>
          </a:p>
          <a:p>
            <a:r>
              <a:rPr lang="en-US" dirty="0">
                <a:latin typeface="Arial"/>
                <a:cs typeface="Arial"/>
              </a:rPr>
              <a:t>   Name : string,</a:t>
            </a:r>
          </a:p>
          <a:p>
            <a:r>
              <a:rPr lang="en-US" dirty="0">
                <a:latin typeface="Arial"/>
                <a:cs typeface="Arial"/>
              </a:rPr>
              <a:t>   age: </a:t>
            </a:r>
            <a:r>
              <a:rPr lang="en-US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,</a:t>
            </a:r>
          </a:p>
          <a:p>
            <a:r>
              <a:rPr lang="en-US" dirty="0">
                <a:latin typeface="Arial"/>
                <a:cs typeface="Arial"/>
              </a:rPr>
              <a:t>   email: string?</a:t>
            </a:r>
          </a:p>
          <a:p>
            <a:r>
              <a:rPr lang="en-US" dirty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4343400"/>
            <a:ext cx="55370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>
                <a:latin typeface="Arial"/>
                <a:cs typeface="Arial"/>
              </a:rPr>
              <a:t>{"Name": "Alice", "age": 30, "email": "a@alice.com"}</a:t>
            </a:r>
          </a:p>
          <a:p>
            <a:endParaRPr lang="mr-IN" dirty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{"Name": "Bob", "age": 40}</a:t>
            </a:r>
          </a:p>
          <a:p>
            <a:endParaRPr lang="mr-IN" dirty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-- </a:t>
            </a:r>
            <a:r>
              <a:rPr lang="mr-IN" dirty="0">
                <a:solidFill>
                  <a:srgbClr val="FF0000"/>
                </a:solidFill>
                <a:latin typeface="Arial"/>
                <a:cs typeface="Arial"/>
              </a:rPr>
              <a:t>not OK</a:t>
            </a:r>
            <a:r>
              <a:rPr lang="mr-IN" dirty="0">
                <a:latin typeface="Arial"/>
                <a:cs typeface="Arial"/>
              </a:rPr>
              <a:t>:</a:t>
            </a:r>
          </a:p>
          <a:p>
            <a:r>
              <a:rPr lang="mr-IN" dirty="0">
                <a:latin typeface="Arial"/>
                <a:cs typeface="Arial"/>
              </a:rPr>
              <a:t>{"Name": "</a:t>
            </a:r>
            <a:r>
              <a:rPr lang="mr-IN" dirty="0" err="1">
                <a:latin typeface="Arial"/>
                <a:cs typeface="Arial"/>
              </a:rPr>
              <a:t>Carol</a:t>
            </a:r>
            <a:r>
              <a:rPr lang="mr-IN" dirty="0" smtClean="0">
                <a:cs typeface="Arial"/>
              </a:rPr>
              <a:t>",</a:t>
            </a:r>
            <a:r>
              <a:rPr lang="en-US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”age”: 35</a:t>
            </a:r>
            <a:r>
              <a:rPr lang="mr-IN" dirty="0" smtClean="0">
                <a:latin typeface="Arial"/>
                <a:cs typeface="Arial"/>
              </a:rPr>
              <a:t>, </a:t>
            </a:r>
            <a:r>
              <a:rPr lang="mr-IN" strike="sngStrike" dirty="0">
                <a:solidFill>
                  <a:srgbClr val="FF0000"/>
                </a:solidFill>
                <a:latin typeface="Arial"/>
                <a:cs typeface="Arial"/>
              </a:rPr>
              <a:t>"phone": "123456789"</a:t>
            </a:r>
            <a:r>
              <a:rPr lang="mr-IN" dirty="0">
                <a:latin typeface="Arial"/>
                <a:cs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2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95023</TotalTime>
  <Words>2691</Words>
  <Application>Microsoft Macintosh PowerPoint</Application>
  <PresentationFormat>On-screen Show (4:3)</PresentationFormat>
  <Paragraphs>571</Paragraphs>
  <Slides>51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 Black</vt:lpstr>
      <vt:lpstr>Calibri</vt:lpstr>
      <vt:lpstr>Consolas</vt:lpstr>
      <vt:lpstr>Mangal</vt:lpstr>
      <vt:lpstr>ＭＳ Ｐゴシック</vt:lpstr>
      <vt:lpstr>Arial</vt:lpstr>
      <vt:lpstr>Essential</vt:lpstr>
      <vt:lpstr>Cse 344</vt:lpstr>
      <vt:lpstr>JSon Semantics: a Tree !</vt:lpstr>
      <vt:lpstr>Query Languages for SS Data</vt:lpstr>
      <vt:lpstr>AsterixDB and SQL++</vt:lpstr>
      <vt:lpstr>Asterix Data Model (ADM)</vt:lpstr>
      <vt:lpstr>SQL++ Overview</vt:lpstr>
      <vt:lpstr>Dataverse</vt:lpstr>
      <vt:lpstr>Type</vt:lpstr>
      <vt:lpstr>Closed Types</vt:lpstr>
      <vt:lpstr>Open Types</vt:lpstr>
      <vt:lpstr>Types with Nested Collections</vt:lpstr>
      <vt:lpstr>Datasets</vt:lpstr>
      <vt:lpstr>Dataset with Existing Key</vt:lpstr>
      <vt:lpstr>SQL++ Overview</vt:lpstr>
      <vt:lpstr>Retrieve Everything</vt:lpstr>
      <vt:lpstr>Retrieve  countries</vt:lpstr>
      <vt:lpstr>Retrieve  countries, one by one</vt:lpstr>
      <vt:lpstr>Escape  characters</vt:lpstr>
      <vt:lpstr>Nested Collections</vt:lpstr>
      <vt:lpstr>Nested Collections</vt:lpstr>
      <vt:lpstr>Heterogeneous Collections</vt:lpstr>
      <vt:lpstr>Heterogeneous Collections</vt:lpstr>
      <vt:lpstr>Heterogeneous Collections</vt:lpstr>
      <vt:lpstr>Heterogeneous Collections</vt:lpstr>
      <vt:lpstr>Heterogeneous Collections</vt:lpstr>
      <vt:lpstr>Useful Functions</vt:lpstr>
      <vt:lpstr>Useful Paradigms</vt:lpstr>
      <vt:lpstr>Basic Unnesting</vt:lpstr>
      <vt:lpstr>Unnesting Specific Field</vt:lpstr>
      <vt:lpstr>Unnesting Specific Field</vt:lpstr>
      <vt:lpstr>Unnesting Specific Field</vt:lpstr>
      <vt:lpstr>Unnesting Specific Field</vt:lpstr>
      <vt:lpstr>Unnesting Specific Field</vt:lpstr>
      <vt:lpstr>Nesting (like group-by)</vt:lpstr>
      <vt:lpstr>Nesting (like group-by)</vt:lpstr>
      <vt:lpstr>Nesting (like group-by)</vt:lpstr>
      <vt:lpstr>Nesting (like group-by)</vt:lpstr>
      <vt:lpstr>Group-by / Aggregate</vt:lpstr>
      <vt:lpstr>Group-by / Aggregate</vt:lpstr>
      <vt:lpstr>Group-by / Aggregate</vt:lpstr>
      <vt:lpstr>Join</vt:lpstr>
      <vt:lpstr>Multi-Value Join</vt:lpstr>
      <vt:lpstr>Multi-Value Join</vt:lpstr>
      <vt:lpstr>Multi-Value Join</vt:lpstr>
      <vt:lpstr>Multi-Value Join</vt:lpstr>
      <vt:lpstr>Behind the Scenes</vt:lpstr>
      <vt:lpstr>Flattening SQL++ Queries</vt:lpstr>
      <vt:lpstr>Flattening SQL++ Queries</vt:lpstr>
      <vt:lpstr>Flattening SQL++ Queries</vt:lpstr>
      <vt:lpstr>Semistructured Data Model</vt:lpstr>
      <vt:lpstr>Conclusion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297</cp:revision>
  <cp:lastPrinted>2018-01-29T22:33:01Z</cp:lastPrinted>
  <dcterms:created xsi:type="dcterms:W3CDTF">2017-03-27T18:12:41Z</dcterms:created>
  <dcterms:modified xsi:type="dcterms:W3CDTF">2018-04-18T17:29:40Z</dcterms:modified>
</cp:coreProperties>
</file>