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sldIdLst>
    <p:sldId id="256" r:id="rId2"/>
    <p:sldId id="534" r:id="rId3"/>
    <p:sldId id="570" r:id="rId4"/>
    <p:sldId id="642" r:id="rId5"/>
    <p:sldId id="643" r:id="rId6"/>
    <p:sldId id="644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Voldemort</a:t>
            </a:r>
            <a:r>
              <a:rPr lang="en-US" dirty="0" smtClean="0"/>
              <a:t> is supported 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linkedin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kumimoji="1" lang="en-US" dirty="0">
                <a:ea typeface="+mn-ea"/>
                <a:cs typeface="+mn-cs"/>
              </a:rPr>
              <a:t>A “document” allows </a:t>
            </a:r>
            <a:r>
              <a:rPr kumimoji="1" lang="en-US" b="1" dirty="0">
                <a:ea typeface="+mn-ea"/>
                <a:cs typeface="+mn-cs"/>
              </a:rPr>
              <a:t>values to be nested documents </a:t>
            </a:r>
            <a:r>
              <a:rPr kumimoji="1" lang="en-US" dirty="0">
                <a:ea typeface="+mn-ea"/>
                <a:cs typeface="+mn-cs"/>
              </a:rPr>
              <a:t>or </a:t>
            </a:r>
            <a:r>
              <a:rPr kumimoji="1" lang="en-US" b="1" dirty="0">
                <a:ea typeface="+mn-ea"/>
                <a:cs typeface="+mn-cs"/>
              </a:rPr>
              <a:t>lists</a:t>
            </a:r>
            <a:r>
              <a:rPr kumimoji="1" lang="en-US" dirty="0">
                <a:ea typeface="+mn-ea"/>
                <a:cs typeface="+mn-cs"/>
              </a:rPr>
              <a:t> as well as </a:t>
            </a:r>
            <a:r>
              <a:rPr kumimoji="1" lang="en-US" b="1" dirty="0">
                <a:ea typeface="+mn-ea"/>
                <a:cs typeface="+mn-cs"/>
              </a:rPr>
              <a:t>scalar</a:t>
            </a:r>
            <a:r>
              <a:rPr kumimoji="1" lang="en-US" dirty="0">
                <a:ea typeface="+mn-ea"/>
                <a:cs typeface="+mn-cs"/>
              </a:rPr>
              <a:t> values, and the attribute names are </a:t>
            </a:r>
            <a:r>
              <a:rPr kumimoji="1" lang="en-US" b="1" dirty="0">
                <a:ea typeface="+mn-ea"/>
                <a:cs typeface="+mn-cs"/>
              </a:rPr>
              <a:t>dynamically defined for each document at runtime</a:t>
            </a:r>
            <a:r>
              <a:rPr kumimoji="1" lang="en-US" dirty="0">
                <a:ea typeface="+mn-ea"/>
                <a:cs typeface="+mn-cs"/>
              </a:rPr>
              <a:t>. A document differs from a tuple in that the attributes are not defined in a global schema, and this wider range of values are permitted.</a:t>
            </a:r>
          </a:p>
          <a:p>
            <a:endParaRPr kumimoji="1" lang="en-US" dirty="0">
              <a:ea typeface="+mn-ea"/>
              <a:cs typeface="+mn-cs"/>
            </a:endParaRPr>
          </a:p>
          <a:p>
            <a:r>
              <a:rPr kumimoji="1" lang="en-US" dirty="0">
                <a:ea typeface="+mn-ea"/>
                <a:cs typeface="+mn-cs"/>
              </a:rPr>
              <a:t>An “extensible record” is a hybrid between a tuple and a document, where families of attributes are defined in a schema, but new attributes can be added (within an attribute family) on a per-record</a:t>
            </a:r>
          </a:p>
          <a:p>
            <a:r>
              <a:rPr kumimoji="1" lang="en-US" dirty="0">
                <a:ea typeface="+mn-ea"/>
                <a:cs typeface="+mn-cs"/>
              </a:rPr>
              <a:t>basis. Attributes may be list-valued.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69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E8852-54D8-C74A-B266-F3F7CDF3DBCB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48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1D13D-4BC0-0446-8A5A-970CEC8FDCB0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3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3543A-6330-FB45-BED4-D6EBEE43266E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6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04269-AFAC-8F4B-9469-82B7A3237135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15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Note: we</a:t>
            </a:r>
            <a:r>
              <a:rPr lang="en-US" baseline="0" smtClean="0"/>
              <a:t> haven’t covered indexes yet at this point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7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we</a:t>
            </a:r>
            <a:r>
              <a:rPr lang="en-US" baseline="0" dirty="0" smtClean="0"/>
              <a:t> haven’t covered indexes yet at this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C830F-C79C-F047-B9FB-FF592F19C2B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(2/10/16 15:22) -----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6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1EC95-F23B-E346-B9C4-B392E75FFBC9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http://</a:t>
            </a:r>
            <a:r>
              <a:rPr lang="en-US" dirty="0" err="1" smtClean="0"/>
              <a:t>www.tutorialspoint.com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/</a:t>
            </a:r>
            <a:r>
              <a:rPr lang="en-US" dirty="0" err="1" smtClean="0"/>
              <a:t>json_quick_guide.htm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9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DCD8B-4979-D14C-A86A-5FCA8721FDE3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http://</a:t>
            </a:r>
            <a:r>
              <a:rPr lang="en-US" dirty="0" err="1" smtClean="0"/>
              <a:t>www.tutorialspoint.com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/</a:t>
            </a:r>
            <a:r>
              <a:rPr lang="en-US" dirty="0" err="1" smtClean="0"/>
              <a:t>json_quick_guide.htm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8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www.tutorialspoint.com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/</a:t>
            </a:r>
            <a:r>
              <a:rPr lang="en-US" dirty="0" err="1" smtClean="0"/>
              <a:t>json_quick_guide.htm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574F7E-4326-EB4C-8A0C-36377C08E2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www.tutorialspoint.com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/</a:t>
            </a:r>
            <a:r>
              <a:rPr lang="en-US" dirty="0" err="1" smtClean="0"/>
              <a:t>json_quick_guide.htm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574F7E-4326-EB4C-8A0C-36377C08E2B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6B726-52FF-4C45-B4AA-93A661A5D64F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22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3AE84-F11D-BC4A-908E-36FFC53A82A6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Semistructured</a:t>
            </a:r>
            <a:r>
              <a:rPr lang="en-US" dirty="0" smtClean="0"/>
              <a:t> data: schema</a:t>
            </a:r>
            <a:r>
              <a:rPr lang="en-US" baseline="0" dirty="0" smtClean="0"/>
              <a:t> is implied by the data rather than being declared separately from the data. Schema can vary arbitrarily both over time and within a single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17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C7E10-FCA4-904B-BED7-2F764EC23FD2}" type="slidenum">
              <a:rPr lang="en-US"/>
              <a:pPr/>
              <a:t>16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oniq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16</a:t>
            </a:r>
            <a:r>
              <a:rPr lang="en-US" baseline="30000" dirty="0" smtClean="0"/>
              <a:t>th</a:t>
            </a:r>
            <a:r>
              <a:rPr lang="en-US" dirty="0" smtClean="0"/>
              <a:t> –  </a:t>
            </a:r>
            <a:r>
              <a:rPr lang="en-US" dirty="0" smtClean="0"/>
              <a:t>Semi-structured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</a:t>
            </a:r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Data is represented in name/value pairs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/>
            <a:r>
              <a:rPr lang="en-US" dirty="0"/>
              <a:t>Curly braces hold objects </a:t>
            </a:r>
            <a:endParaRPr lang="en-US" dirty="0" smtClean="0"/>
          </a:p>
          <a:p>
            <a:pPr lvl="1" eaLnBrk="1" hangingPunct="1"/>
            <a:r>
              <a:rPr lang="en-US" dirty="0" smtClean="0"/>
              <a:t>Each object is a list of name/value pairs separated by </a:t>
            </a:r>
            <a:r>
              <a:rPr lang="en-US" dirty="0"/>
              <a:t> </a:t>
            </a:r>
            <a:r>
              <a:rPr lang="en-US" dirty="0" smtClean="0"/>
              <a:t>, (comma)</a:t>
            </a:r>
          </a:p>
          <a:p>
            <a:pPr lvl="1" eaLnBrk="1" hangingPunct="1"/>
            <a:r>
              <a:rPr lang="en-US" dirty="0" smtClean="0"/>
              <a:t>Each pair is a name </a:t>
            </a:r>
            <a:r>
              <a:rPr lang="en-US" dirty="0"/>
              <a:t>is followed by ':'(colon</a:t>
            </a:r>
            <a:r>
              <a:rPr lang="en-US" dirty="0" smtClean="0"/>
              <a:t>) followed by the value</a:t>
            </a:r>
            <a:endParaRPr lang="en-US" dirty="0"/>
          </a:p>
          <a:p>
            <a:pPr eaLnBrk="1" hangingPunct="1"/>
            <a:r>
              <a:rPr lang="en-US" dirty="0"/>
              <a:t>Square brackets hold arrays and values are separated by ,(comma).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8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JSon</a:t>
            </a:r>
            <a:r>
              <a:rPr lang="en-US" dirty="0" smtClean="0"/>
              <a:t>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Collections of name-value pairs:</a:t>
            </a:r>
          </a:p>
          <a:p>
            <a:pPr lvl="1"/>
            <a:r>
              <a:rPr lang="en-US" dirty="0" smtClean="0"/>
              <a:t>{“</a:t>
            </a:r>
            <a:r>
              <a:rPr lang="en-US" dirty="0" smtClean="0">
                <a:solidFill>
                  <a:srgbClr val="006600"/>
                </a:solidFill>
              </a:rPr>
              <a:t>name1</a:t>
            </a:r>
            <a:r>
              <a:rPr lang="en-US" dirty="0" smtClean="0"/>
              <a:t>”: value1, “</a:t>
            </a:r>
            <a:r>
              <a:rPr lang="en-US" dirty="0" smtClean="0">
                <a:solidFill>
                  <a:srgbClr val="006600"/>
                </a:solidFill>
              </a:rPr>
              <a:t>name2</a:t>
            </a:r>
            <a:r>
              <a:rPr lang="en-US" dirty="0" smtClean="0"/>
              <a:t>”: value2, </a:t>
            </a:r>
            <a:r>
              <a:rPr lang="is-IS" dirty="0" smtClean="0"/>
              <a:t>…}</a:t>
            </a:r>
          </a:p>
          <a:p>
            <a:pPr lvl="1"/>
            <a:r>
              <a:rPr lang="en-US" dirty="0" smtClean="0"/>
              <a:t>T</a:t>
            </a:r>
            <a:r>
              <a:rPr lang="is-IS" dirty="0" smtClean="0"/>
              <a:t>he “name” is also called a “key”</a:t>
            </a:r>
          </a:p>
          <a:p>
            <a:r>
              <a:rPr lang="is-IS" dirty="0" smtClean="0"/>
              <a:t>Ordered lists of values:</a:t>
            </a:r>
          </a:p>
          <a:p>
            <a:pPr lvl="1"/>
            <a:r>
              <a:rPr lang="is-IS" dirty="0" smtClean="0"/>
              <a:t>[obj1, obj2, obj3, ...]</a:t>
            </a:r>
          </a:p>
          <a:p>
            <a:pPr lvl="1"/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Using Duplicate Keys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3189744"/>
            <a:ext cx="3995004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{"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id</a:t>
            </a:r>
            <a:r>
              <a:rPr lang="en-US" sz="2400" dirty="0" smtClean="0">
                <a:ea typeface="+mn-ea"/>
                <a:cs typeface="+mn-cs"/>
              </a:rPr>
              <a:t>":"07",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title</a:t>
            </a:r>
            <a:r>
              <a:rPr lang="en-US" sz="2400" dirty="0" smtClean="0">
                <a:ea typeface="+mn-ea"/>
                <a:cs typeface="+mn-cs"/>
              </a:rPr>
              <a:t>": 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Databases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,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author</a:t>
            </a:r>
            <a:r>
              <a:rPr lang="en-US" sz="2400" dirty="0" smtClean="0">
                <a:ea typeface="+mn-ea"/>
                <a:cs typeface="+mn-cs"/>
              </a:rPr>
              <a:t>": 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Garcia-Molina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,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    "</a:t>
            </a:r>
            <a:r>
              <a:rPr lang="en-US" sz="2400" dirty="0">
                <a:solidFill>
                  <a:srgbClr val="006600"/>
                </a:solidFill>
              </a:rPr>
              <a:t>author</a:t>
            </a:r>
            <a:r>
              <a:rPr lang="en-US" sz="2400" dirty="0"/>
              <a:t>": "</a:t>
            </a:r>
            <a:r>
              <a:rPr lang="en-US" sz="2400" dirty="0" smtClean="0"/>
              <a:t>Ullman</a:t>
            </a:r>
            <a:r>
              <a:rPr lang="en-US" sz="2400" dirty="0"/>
              <a:t>"</a:t>
            </a:r>
            <a:r>
              <a:rPr lang="en-US" sz="2400" dirty="0" smtClean="0"/>
              <a:t>,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    "</a:t>
            </a:r>
            <a:r>
              <a:rPr lang="en-US" sz="2400" dirty="0">
                <a:solidFill>
                  <a:srgbClr val="006600"/>
                </a:solidFill>
              </a:rPr>
              <a:t>author</a:t>
            </a:r>
            <a:r>
              <a:rPr lang="en-US" sz="2400" dirty="0"/>
              <a:t>": "</a:t>
            </a:r>
            <a:r>
              <a:rPr lang="en-US" sz="2400" dirty="0" err="1" smtClean="0"/>
              <a:t>Widom</a:t>
            </a:r>
            <a:r>
              <a:rPr lang="en-US" sz="2400" dirty="0"/>
              <a:t>"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11036" y="3189744"/>
            <a:ext cx="4080564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{"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id</a:t>
            </a:r>
            <a:r>
              <a:rPr lang="en-US" sz="2400" dirty="0" smtClean="0">
                <a:ea typeface="+mn-ea"/>
                <a:cs typeface="+mn-cs"/>
              </a:rPr>
              <a:t>":"07",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</a:t>
            </a:r>
            <a:r>
              <a:rPr lang="en-US" sz="2400" dirty="0"/>
              <a:t>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title</a:t>
            </a:r>
            <a:r>
              <a:rPr lang="en-US" sz="2400" dirty="0" smtClean="0">
                <a:ea typeface="+mn-ea"/>
                <a:cs typeface="+mn-cs"/>
              </a:rPr>
              <a:t>": 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Databases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,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"</a:t>
            </a:r>
            <a:r>
              <a:rPr lang="en-US" sz="2400" dirty="0" smtClean="0">
                <a:solidFill>
                  <a:srgbClr val="006600"/>
                </a:solidFill>
                <a:ea typeface="+mn-ea"/>
                <a:cs typeface="+mn-cs"/>
              </a:rPr>
              <a:t>author</a:t>
            </a:r>
            <a:r>
              <a:rPr lang="en-US" sz="2400" dirty="0" smtClean="0">
                <a:ea typeface="+mn-ea"/>
                <a:cs typeface="+mn-cs"/>
              </a:rPr>
              <a:t>": [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Garcia-Molina</a:t>
            </a:r>
            <a:r>
              <a:rPr lang="en-US" sz="2400" dirty="0"/>
              <a:t>"</a:t>
            </a:r>
            <a:r>
              <a:rPr lang="en-US" sz="2400" dirty="0" smtClean="0">
                <a:ea typeface="+mn-ea"/>
                <a:cs typeface="+mn-cs"/>
              </a:rPr>
              <a:t>,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                </a:t>
            </a:r>
            <a:r>
              <a:rPr lang="en-US" sz="2400" dirty="0"/>
              <a:t>"</a:t>
            </a:r>
            <a:r>
              <a:rPr lang="en-US" sz="2400" dirty="0" smtClean="0"/>
              <a:t>Ullman</a:t>
            </a:r>
            <a:r>
              <a:rPr lang="en-US" sz="2400" dirty="0"/>
              <a:t>"</a:t>
            </a:r>
            <a:r>
              <a:rPr lang="en-US" sz="2400" dirty="0" smtClean="0"/>
              <a:t>,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                </a:t>
            </a:r>
            <a:r>
              <a:rPr lang="en-US" sz="2400" dirty="0"/>
              <a:t>"</a:t>
            </a:r>
            <a:r>
              <a:rPr lang="en-US" sz="2400" dirty="0" err="1" smtClean="0"/>
              <a:t>Widom</a:t>
            </a:r>
            <a:r>
              <a:rPr lang="en-US" sz="2400" dirty="0"/>
              <a:t>"</a:t>
            </a:r>
            <a:r>
              <a:rPr lang="en-US" sz="2400" dirty="0" smtClean="0"/>
              <a:t>]</a:t>
            </a:r>
            <a:endParaRPr lang="en-US" sz="24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}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114800" y="4040321"/>
            <a:ext cx="762000" cy="917079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22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The standard allows them, but many implementations don’t</a:t>
            </a:r>
          </a:p>
        </p:txBody>
      </p:sp>
    </p:spTree>
    <p:extLst>
      <p:ext uri="{BB962C8B-B14F-4D97-AF65-F5344CB8AC3E}">
        <p14:creationId xmlns:p14="http://schemas.microsoft.com/office/powerpoint/2010/main" val="8542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JSon</a:t>
            </a:r>
            <a:r>
              <a:rPr lang="en-US" dirty="0" smtClean="0"/>
              <a:t>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String = double</a:t>
            </a:r>
            <a:r>
              <a:rPr lang="en-US" dirty="0"/>
              <a:t>-</a:t>
            </a:r>
            <a:r>
              <a:rPr lang="en-US" dirty="0" smtClean="0"/>
              <a:t>quoted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Boolean = true </a:t>
            </a:r>
            <a:r>
              <a:rPr lang="en-US" dirty="0"/>
              <a:t>or false</a:t>
            </a:r>
          </a:p>
          <a:p>
            <a:endParaRPr lang="en-US" dirty="0"/>
          </a:p>
          <a:p>
            <a:r>
              <a:rPr lang="en-US" dirty="0"/>
              <a:t>null	empty</a:t>
            </a:r>
          </a:p>
        </p:txBody>
      </p:sp>
    </p:spTree>
    <p:extLst>
      <p:ext uri="{BB962C8B-B14F-4D97-AF65-F5344CB8AC3E}">
        <p14:creationId xmlns:p14="http://schemas.microsoft.com/office/powerpoint/2010/main" val="6776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Semantics</a:t>
            </a:r>
            <a:r>
              <a:rPr lang="en-US" dirty="0"/>
              <a:t>: a Tree !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6150979" y="1989138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810000" y="4724400"/>
            <a:ext cx="849041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Mary</a:t>
            </a: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5183188" y="2514600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38920" name="Oval 7"/>
          <p:cNvSpPr>
            <a:spLocks noChangeArrowheads="1"/>
          </p:cNvSpPr>
          <p:nvPr/>
        </p:nvSpPr>
        <p:spPr bwMode="auto">
          <a:xfrm>
            <a:off x="7469188" y="2819400"/>
            <a:ext cx="1031608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3887788" y="3733800"/>
            <a:ext cx="89120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38922" name="Oval 9"/>
          <p:cNvSpPr>
            <a:spLocks noChangeArrowheads="1"/>
          </p:cNvSpPr>
          <p:nvPr/>
        </p:nvSpPr>
        <p:spPr bwMode="auto">
          <a:xfrm>
            <a:off x="5038725" y="3657600"/>
            <a:ext cx="1157839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address</a:t>
            </a:r>
          </a:p>
        </p:txBody>
      </p:sp>
      <p:sp>
        <p:nvSpPr>
          <p:cNvPr id="38923" name="Oval 10"/>
          <p:cNvSpPr>
            <a:spLocks noChangeArrowheads="1"/>
          </p:cNvSpPr>
          <p:nvPr/>
        </p:nvSpPr>
        <p:spPr bwMode="auto">
          <a:xfrm>
            <a:off x="6630988" y="3962400"/>
            <a:ext cx="89120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7392988" y="3886200"/>
            <a:ext cx="1157839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address</a:t>
            </a:r>
          </a:p>
        </p:txBody>
      </p:sp>
      <p:sp>
        <p:nvSpPr>
          <p:cNvPr id="38925" name="Oval 12"/>
          <p:cNvSpPr>
            <a:spLocks noChangeArrowheads="1"/>
          </p:cNvSpPr>
          <p:nvPr/>
        </p:nvSpPr>
        <p:spPr bwMode="auto">
          <a:xfrm>
            <a:off x="4649788" y="4648200"/>
            <a:ext cx="891077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street</a:t>
            </a:r>
          </a:p>
        </p:txBody>
      </p:sp>
      <p:sp>
        <p:nvSpPr>
          <p:cNvPr id="38926" name="Oval 13"/>
          <p:cNvSpPr>
            <a:spLocks noChangeArrowheads="1"/>
          </p:cNvSpPr>
          <p:nvPr/>
        </p:nvSpPr>
        <p:spPr bwMode="auto">
          <a:xfrm>
            <a:off x="5562600" y="4648200"/>
            <a:ext cx="540490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no</a:t>
            </a:r>
          </a:p>
        </p:txBody>
      </p:sp>
      <p:sp>
        <p:nvSpPr>
          <p:cNvPr id="38927" name="Oval 14"/>
          <p:cNvSpPr>
            <a:spLocks noChangeArrowheads="1"/>
          </p:cNvSpPr>
          <p:nvPr/>
        </p:nvSpPr>
        <p:spPr bwMode="auto">
          <a:xfrm>
            <a:off x="6134100" y="4648200"/>
            <a:ext cx="656401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city</a:t>
            </a:r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4321175" y="5486400"/>
            <a:ext cx="980996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Maple</a:t>
            </a:r>
          </a:p>
        </p:txBody>
      </p:sp>
      <p:sp>
        <p:nvSpPr>
          <p:cNvPr id="38929" name="Oval 16"/>
          <p:cNvSpPr>
            <a:spLocks noChangeArrowheads="1"/>
          </p:cNvSpPr>
          <p:nvPr/>
        </p:nvSpPr>
        <p:spPr bwMode="auto">
          <a:xfrm>
            <a:off x="5464175" y="5486400"/>
            <a:ext cx="680897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345</a:t>
            </a:r>
          </a:p>
        </p:txBody>
      </p:sp>
      <p:sp>
        <p:nvSpPr>
          <p:cNvPr id="38930" name="Oval 17"/>
          <p:cNvSpPr>
            <a:spLocks noChangeArrowheads="1"/>
          </p:cNvSpPr>
          <p:nvPr/>
        </p:nvSpPr>
        <p:spPr bwMode="auto">
          <a:xfrm>
            <a:off x="6107113" y="5562600"/>
            <a:ext cx="1089194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Seattle</a:t>
            </a:r>
          </a:p>
        </p:txBody>
      </p:sp>
      <p:sp>
        <p:nvSpPr>
          <p:cNvPr id="38931" name="Oval 18"/>
          <p:cNvSpPr>
            <a:spLocks noChangeArrowheads="1"/>
          </p:cNvSpPr>
          <p:nvPr/>
        </p:nvSpPr>
        <p:spPr bwMode="auto">
          <a:xfrm>
            <a:off x="6781800" y="4953000"/>
            <a:ext cx="862724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John</a:t>
            </a:r>
          </a:p>
        </p:txBody>
      </p:sp>
      <p:sp>
        <p:nvSpPr>
          <p:cNvPr id="38932" name="Oval 19"/>
          <p:cNvSpPr>
            <a:spLocks noChangeArrowheads="1"/>
          </p:cNvSpPr>
          <p:nvPr/>
        </p:nvSpPr>
        <p:spPr bwMode="auto">
          <a:xfrm>
            <a:off x="7543800" y="4724400"/>
            <a:ext cx="778653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Thai</a:t>
            </a:r>
          </a:p>
        </p:txBody>
      </p:sp>
      <p:cxnSp>
        <p:nvCxnSpPr>
          <p:cNvPr id="38933" name="AutoShape 20"/>
          <p:cNvCxnSpPr>
            <a:cxnSpLocks noChangeShapeType="1"/>
            <a:stCxn id="38917" idx="3"/>
            <a:endCxn id="38919" idx="7"/>
          </p:cNvCxnSpPr>
          <p:nvPr/>
        </p:nvCxnSpPr>
        <p:spPr bwMode="auto">
          <a:xfrm flipH="1">
            <a:off x="6063721" y="2358549"/>
            <a:ext cx="238333" cy="2194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4" name="AutoShape 21"/>
          <p:cNvCxnSpPr>
            <a:cxnSpLocks noChangeShapeType="1"/>
            <a:stCxn id="38917" idx="5"/>
            <a:endCxn id="38920" idx="1"/>
          </p:cNvCxnSpPr>
          <p:nvPr/>
        </p:nvCxnSpPr>
        <p:spPr bwMode="auto">
          <a:xfrm>
            <a:off x="7031512" y="2358549"/>
            <a:ext cx="588751" cy="5242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5" name="AutoShape 22"/>
          <p:cNvCxnSpPr>
            <a:cxnSpLocks noChangeShapeType="1"/>
            <a:stCxn id="38919" idx="3"/>
            <a:endCxn id="38921" idx="7"/>
          </p:cNvCxnSpPr>
          <p:nvPr/>
        </p:nvCxnSpPr>
        <p:spPr bwMode="auto">
          <a:xfrm rot="5400000">
            <a:off x="4534784" y="2997702"/>
            <a:ext cx="913170" cy="685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6" name="AutoShape 23"/>
          <p:cNvCxnSpPr>
            <a:cxnSpLocks noChangeShapeType="1"/>
            <a:stCxn id="38919" idx="4"/>
            <a:endCxn id="38922" idx="0"/>
          </p:cNvCxnSpPr>
          <p:nvPr/>
        </p:nvCxnSpPr>
        <p:spPr bwMode="auto">
          <a:xfrm rot="5400000">
            <a:off x="5303215" y="3261823"/>
            <a:ext cx="710208" cy="813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7" name="AutoShape 24"/>
          <p:cNvCxnSpPr>
            <a:cxnSpLocks noChangeShapeType="1"/>
            <a:stCxn id="38920" idx="3"/>
            <a:endCxn id="38923" idx="0"/>
          </p:cNvCxnSpPr>
          <p:nvPr/>
        </p:nvCxnSpPr>
        <p:spPr bwMode="auto">
          <a:xfrm rot="5400000">
            <a:off x="6961632" y="3303768"/>
            <a:ext cx="773589" cy="54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8" name="AutoShape 25"/>
          <p:cNvCxnSpPr>
            <a:cxnSpLocks noChangeShapeType="1"/>
            <a:stCxn id="38920" idx="4"/>
            <a:endCxn id="38924" idx="0"/>
          </p:cNvCxnSpPr>
          <p:nvPr/>
        </p:nvCxnSpPr>
        <p:spPr bwMode="auto">
          <a:xfrm rot="5400000">
            <a:off x="7661446" y="3562654"/>
            <a:ext cx="634008" cy="13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39" name="AutoShape 26"/>
          <p:cNvCxnSpPr>
            <a:cxnSpLocks noChangeShapeType="1"/>
            <a:stCxn id="38921" idx="4"/>
            <a:endCxn id="38918" idx="0"/>
          </p:cNvCxnSpPr>
          <p:nvPr/>
        </p:nvCxnSpPr>
        <p:spPr bwMode="auto">
          <a:xfrm rot="5400000">
            <a:off x="4005051" y="4396063"/>
            <a:ext cx="557808" cy="988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0" name="AutoShape 27"/>
          <p:cNvCxnSpPr>
            <a:cxnSpLocks noChangeShapeType="1"/>
            <a:stCxn id="38922" idx="3"/>
            <a:endCxn id="38925" idx="0"/>
          </p:cNvCxnSpPr>
          <p:nvPr/>
        </p:nvCxnSpPr>
        <p:spPr bwMode="auto">
          <a:xfrm rot="5400000">
            <a:off x="4841213" y="4281125"/>
            <a:ext cx="621189" cy="112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1" name="AutoShape 28"/>
          <p:cNvCxnSpPr>
            <a:cxnSpLocks noChangeShapeType="1"/>
            <a:stCxn id="38922" idx="4"/>
            <a:endCxn id="38926" idx="0"/>
          </p:cNvCxnSpPr>
          <p:nvPr/>
        </p:nvCxnSpPr>
        <p:spPr bwMode="auto">
          <a:xfrm rot="16200000" flipH="1">
            <a:off x="5446341" y="4261696"/>
            <a:ext cx="557808" cy="21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2" name="AutoShape 29"/>
          <p:cNvCxnSpPr>
            <a:cxnSpLocks noChangeShapeType="1"/>
            <a:stCxn id="38922" idx="5"/>
            <a:endCxn id="38927" idx="0"/>
          </p:cNvCxnSpPr>
          <p:nvPr/>
        </p:nvCxnSpPr>
        <p:spPr bwMode="auto">
          <a:xfrm rot="16200000" flipH="1">
            <a:off x="5934057" y="4119955"/>
            <a:ext cx="621189" cy="4352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3" name="AutoShape 30"/>
          <p:cNvCxnSpPr>
            <a:cxnSpLocks noChangeShapeType="1"/>
            <a:stCxn id="38925" idx="4"/>
            <a:endCxn id="38928" idx="0"/>
          </p:cNvCxnSpPr>
          <p:nvPr/>
        </p:nvCxnSpPr>
        <p:spPr bwMode="auto">
          <a:xfrm rot="5400000">
            <a:off x="4750796" y="5141869"/>
            <a:ext cx="405408" cy="2836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4" name="AutoShape 31"/>
          <p:cNvCxnSpPr>
            <a:cxnSpLocks noChangeShapeType="1"/>
            <a:stCxn id="38926" idx="4"/>
            <a:endCxn id="38929" idx="0"/>
          </p:cNvCxnSpPr>
          <p:nvPr/>
        </p:nvCxnSpPr>
        <p:spPr bwMode="auto">
          <a:xfrm rot="5400000">
            <a:off x="5616031" y="5269586"/>
            <a:ext cx="405408" cy="28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5" name="AutoShape 32"/>
          <p:cNvCxnSpPr>
            <a:cxnSpLocks noChangeShapeType="1"/>
            <a:stCxn id="38927" idx="4"/>
            <a:endCxn id="38930" idx="0"/>
          </p:cNvCxnSpPr>
          <p:nvPr/>
        </p:nvCxnSpPr>
        <p:spPr bwMode="auto">
          <a:xfrm rot="16200000" flipH="1">
            <a:off x="6316201" y="5227091"/>
            <a:ext cx="481608" cy="1894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6" name="AutoShape 33"/>
          <p:cNvCxnSpPr>
            <a:cxnSpLocks noChangeShapeType="1"/>
            <a:stCxn id="38923" idx="4"/>
            <a:endCxn id="38931" idx="0"/>
          </p:cNvCxnSpPr>
          <p:nvPr/>
        </p:nvCxnSpPr>
        <p:spPr bwMode="auto">
          <a:xfrm rot="16200000" flipH="1">
            <a:off x="6865971" y="4605809"/>
            <a:ext cx="557808" cy="136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47" name="AutoShape 34"/>
          <p:cNvCxnSpPr>
            <a:cxnSpLocks noChangeShapeType="1"/>
            <a:stCxn id="38924" idx="4"/>
            <a:endCxn id="38932" idx="0"/>
          </p:cNvCxnSpPr>
          <p:nvPr/>
        </p:nvCxnSpPr>
        <p:spPr bwMode="auto">
          <a:xfrm rot="5400000">
            <a:off x="7749814" y="4502306"/>
            <a:ext cx="405408" cy="387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48" name="Oval 35"/>
          <p:cNvSpPr>
            <a:spLocks noChangeArrowheads="1"/>
          </p:cNvSpPr>
          <p:nvPr/>
        </p:nvSpPr>
        <p:spPr bwMode="auto">
          <a:xfrm>
            <a:off x="8170863" y="4114800"/>
            <a:ext cx="961712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phone</a:t>
            </a:r>
          </a:p>
        </p:txBody>
      </p:sp>
      <p:sp>
        <p:nvSpPr>
          <p:cNvPr id="38949" name="Oval 36"/>
          <p:cNvSpPr>
            <a:spLocks noChangeArrowheads="1"/>
          </p:cNvSpPr>
          <p:nvPr/>
        </p:nvSpPr>
        <p:spPr bwMode="auto">
          <a:xfrm>
            <a:off x="8153400" y="5029200"/>
            <a:ext cx="961712" cy="43279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23456</a:t>
            </a:r>
          </a:p>
        </p:txBody>
      </p:sp>
      <p:cxnSp>
        <p:nvCxnSpPr>
          <p:cNvPr id="38950" name="AutoShape 37"/>
          <p:cNvCxnSpPr>
            <a:cxnSpLocks noChangeShapeType="1"/>
            <a:stCxn id="38920" idx="5"/>
            <a:endCxn id="38948" idx="0"/>
          </p:cNvCxnSpPr>
          <p:nvPr/>
        </p:nvCxnSpPr>
        <p:spPr bwMode="auto">
          <a:xfrm rot="16200000" flipH="1">
            <a:off x="8037726" y="3500806"/>
            <a:ext cx="925989" cy="301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51" name="AutoShape 38"/>
          <p:cNvCxnSpPr>
            <a:cxnSpLocks noChangeShapeType="1"/>
            <a:stCxn id="38948" idx="4"/>
            <a:endCxn id="38949" idx="0"/>
          </p:cNvCxnSpPr>
          <p:nvPr/>
        </p:nvCxnSpPr>
        <p:spPr bwMode="auto">
          <a:xfrm rot="5400000">
            <a:off x="8402184" y="4779665"/>
            <a:ext cx="481608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76200" y="2286000"/>
            <a:ext cx="3196408" cy="3662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{“</a:t>
            </a:r>
            <a:r>
              <a:rPr lang="en-US" sz="2000" dirty="0" smtClean="0">
                <a:solidFill>
                  <a:srgbClr val="006600"/>
                </a:solidFill>
                <a:ea typeface="+mn-ea"/>
                <a:cs typeface="+mn-cs"/>
              </a:rPr>
              <a:t>person</a:t>
            </a:r>
            <a:r>
              <a:rPr lang="en-US" sz="2000" dirty="0" smtClean="0">
                <a:ea typeface="+mn-ea"/>
                <a:cs typeface="+mn-cs"/>
              </a:rPr>
              <a:t>”: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  [ {“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name</a:t>
            </a:r>
            <a:r>
              <a:rPr lang="en-US" sz="2000" dirty="0" smtClean="0">
                <a:ea typeface="+mn-ea"/>
                <a:cs typeface="+mn-cs"/>
              </a:rPr>
              <a:t>”: “Mary”,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      “</a:t>
            </a:r>
            <a:r>
              <a:rPr lang="en-US" sz="2000" dirty="0" smtClean="0">
                <a:solidFill>
                  <a:srgbClr val="006600"/>
                </a:solidFill>
                <a:ea typeface="+mn-ea"/>
                <a:cs typeface="+mn-cs"/>
              </a:rPr>
              <a:t>address</a:t>
            </a:r>
            <a:r>
              <a:rPr lang="en-US" sz="2000" dirty="0" smtClean="0">
                <a:ea typeface="+mn-ea"/>
                <a:cs typeface="+mn-cs"/>
              </a:rPr>
              <a:t>”: 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{“</a:t>
            </a:r>
            <a:r>
              <a:rPr lang="en-US" sz="2000" dirty="0" err="1">
                <a:solidFill>
                  <a:srgbClr val="006600"/>
                </a:solidFill>
                <a:ea typeface="+mn-ea"/>
                <a:cs typeface="+mn-cs"/>
              </a:rPr>
              <a:t>street</a:t>
            </a:r>
            <a:r>
              <a:rPr lang="en-US" sz="2000" dirty="0" err="1" smtClean="0">
                <a:ea typeface="+mn-ea"/>
                <a:cs typeface="+mn-cs"/>
              </a:rPr>
              <a:t>”:“Maple</a:t>
            </a:r>
            <a:r>
              <a:rPr lang="en-US" sz="2000" dirty="0" smtClean="0">
                <a:ea typeface="+mn-ea"/>
                <a:cs typeface="+mn-cs"/>
              </a:rPr>
              <a:t>”,</a:t>
            </a:r>
            <a:r>
              <a:rPr lang="en-US" sz="2000" dirty="0">
                <a:ea typeface="+mn-ea"/>
                <a:cs typeface="+mn-cs"/>
              </a:rPr>
              <a:t/>
            </a:r>
            <a:br>
              <a:rPr lang="en-US" sz="2000" dirty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no</a:t>
            </a:r>
            <a:r>
              <a:rPr lang="en-US" sz="2000" dirty="0" smtClean="0">
                <a:ea typeface="+mn-ea"/>
                <a:cs typeface="+mn-cs"/>
              </a:rPr>
              <a:t>”:345,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    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city</a:t>
            </a:r>
            <a:r>
              <a:rPr lang="en-US" sz="2000" dirty="0" smtClean="0">
                <a:ea typeface="+mn-ea"/>
                <a:cs typeface="+mn-cs"/>
              </a:rPr>
              <a:t>”: “Seattle”}},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{“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name</a:t>
            </a:r>
            <a:r>
              <a:rPr lang="en-US" sz="2000" dirty="0" smtClean="0">
                <a:ea typeface="+mn-ea"/>
                <a:cs typeface="+mn-cs"/>
              </a:rPr>
              <a:t>”: “John”,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address</a:t>
            </a:r>
            <a:r>
              <a:rPr lang="en-US" sz="2000" dirty="0" smtClean="0">
                <a:ea typeface="+mn-ea"/>
                <a:cs typeface="+mn-cs"/>
              </a:rPr>
              <a:t>”: “Thailand”,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  “</a:t>
            </a:r>
            <a:r>
              <a:rPr lang="en-US" sz="2000" dirty="0">
                <a:solidFill>
                  <a:srgbClr val="006600"/>
                </a:solidFill>
                <a:ea typeface="+mn-ea"/>
                <a:cs typeface="+mn-cs"/>
              </a:rPr>
              <a:t>phone</a:t>
            </a:r>
            <a:r>
              <a:rPr lang="en-US" sz="2000" dirty="0" smtClean="0">
                <a:ea typeface="+mn-ea"/>
                <a:cs typeface="+mn-cs"/>
              </a:rPr>
              <a:t>”:2345678}}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}</a:t>
            </a:r>
            <a:endParaRPr lang="en-US" sz="20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2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is </a:t>
            </a:r>
            <a:r>
              <a:rPr lang="en-US" dirty="0">
                <a:solidFill>
                  <a:srgbClr val="FF3300"/>
                </a:solidFill>
              </a:rPr>
              <a:t>self-describing</a:t>
            </a:r>
          </a:p>
          <a:p>
            <a:pPr eaLnBrk="1" hangingPunct="1"/>
            <a:r>
              <a:rPr lang="en-US" dirty="0"/>
              <a:t>Schema elements become part of the data</a:t>
            </a:r>
          </a:p>
          <a:p>
            <a:pPr lvl="1" eaLnBrk="1" hangingPunct="1"/>
            <a:r>
              <a:rPr lang="en-US" dirty="0" smtClean="0"/>
              <a:t>Relational </a:t>
            </a:r>
            <a:r>
              <a:rPr lang="en-US" dirty="0"/>
              <a:t>schema: </a:t>
            </a:r>
            <a:r>
              <a:rPr lang="en-US" dirty="0" err="1" smtClean="0">
                <a:solidFill>
                  <a:srgbClr val="006600"/>
                </a:solidFill>
              </a:rPr>
              <a:t>person(</a:t>
            </a:r>
            <a:r>
              <a:rPr lang="en-US" dirty="0" err="1">
                <a:solidFill>
                  <a:srgbClr val="006600"/>
                </a:solidFill>
              </a:rPr>
              <a:t>name,phone</a:t>
            </a:r>
            <a:r>
              <a:rPr lang="en-US" dirty="0">
                <a:solidFill>
                  <a:srgbClr val="006600"/>
                </a:solidFill>
              </a:rPr>
              <a:t>)</a:t>
            </a:r>
          </a:p>
          <a:p>
            <a:pPr lvl="1" eaLnBrk="1" hangingPunct="1"/>
            <a:r>
              <a:rPr lang="en-US" dirty="0"/>
              <a:t>In </a:t>
            </a:r>
            <a:r>
              <a:rPr lang="en-US" dirty="0" err="1" smtClean="0"/>
              <a:t>Json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6600"/>
                </a:solidFill>
              </a:rPr>
              <a:t>person</a:t>
            </a:r>
            <a:r>
              <a:rPr lang="en-US" dirty="0" smtClean="0"/>
              <a:t>”, “</a:t>
            </a:r>
            <a:r>
              <a:rPr lang="en-US" dirty="0" smtClean="0">
                <a:solidFill>
                  <a:srgbClr val="006600"/>
                </a:solidFill>
              </a:rPr>
              <a:t>name</a:t>
            </a:r>
            <a:r>
              <a:rPr lang="en-US" dirty="0" smtClean="0"/>
              <a:t>”, “</a:t>
            </a:r>
            <a:r>
              <a:rPr lang="en-US" dirty="0" smtClean="0">
                <a:solidFill>
                  <a:srgbClr val="006600"/>
                </a:solidFill>
              </a:rPr>
              <a:t>phone</a:t>
            </a:r>
            <a:r>
              <a:rPr lang="en-US" dirty="0" smtClean="0"/>
              <a:t>” </a:t>
            </a:r>
            <a:r>
              <a:rPr lang="en-US" dirty="0"/>
              <a:t>are part of the data, and are repeated many times</a:t>
            </a:r>
          </a:p>
          <a:p>
            <a:pPr eaLnBrk="1" hangingPunct="1"/>
            <a:r>
              <a:rPr lang="en-US" dirty="0"/>
              <a:t>Consequence: </a:t>
            </a:r>
            <a:r>
              <a:rPr lang="en-US" dirty="0" err="1" smtClean="0"/>
              <a:t>JSon</a:t>
            </a:r>
            <a:r>
              <a:rPr lang="en-US" dirty="0" smtClean="0"/>
              <a:t> is </a:t>
            </a:r>
            <a:r>
              <a:rPr lang="en-US" dirty="0"/>
              <a:t>much more flexible</a:t>
            </a:r>
          </a:p>
          <a:p>
            <a:pPr eaLnBrk="1" hangingPunct="1"/>
            <a:r>
              <a:rPr lang="en-US" dirty="0" err="1"/>
              <a:t>JSon</a:t>
            </a:r>
            <a:r>
              <a:rPr lang="en-US" dirty="0"/>
              <a:t> = </a:t>
            </a:r>
            <a:r>
              <a:rPr lang="en-US" dirty="0" err="1">
                <a:solidFill>
                  <a:srgbClr val="FF3300"/>
                </a:solidFill>
              </a:rPr>
              <a:t>semistructured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4894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729893" y="334714"/>
            <a:ext cx="6030177" cy="1200329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Mapping Relational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to </a:t>
            </a:r>
            <a:r>
              <a:rPr lang="en-US" dirty="0" err="1" smtClean="0"/>
              <a:t>JSon</a:t>
            </a:r>
            <a:endParaRPr lang="en-US" dirty="0"/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 flipH="1">
            <a:off x="5459413" y="1752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6450013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>
            <a:off x="6450013" y="1752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 flipH="1">
            <a:off x="4938713" y="231298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5472113" y="2312988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 flipH="1">
            <a:off x="6081713" y="2312988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6450013" y="2286000"/>
            <a:ext cx="3175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 flipH="1">
            <a:off x="7072313" y="2312988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>
            <a:off x="7453313" y="231298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44958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43026" name="Text Box 17"/>
          <p:cNvSpPr txBox="1">
            <a:spLocks noChangeArrowheads="1"/>
          </p:cNvSpPr>
          <p:nvPr/>
        </p:nvSpPr>
        <p:spPr bwMode="auto">
          <a:xfrm>
            <a:off x="57912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70866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43028" name="Text Box 19"/>
          <p:cNvSpPr txBox="1">
            <a:spLocks noChangeArrowheads="1"/>
          </p:cNvSpPr>
          <p:nvPr/>
        </p:nvSpPr>
        <p:spPr bwMode="auto">
          <a:xfrm>
            <a:off x="5181600" y="30480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phone</a:t>
            </a:r>
          </a:p>
        </p:txBody>
      </p:sp>
      <p:sp>
        <p:nvSpPr>
          <p:cNvPr id="43029" name="Text Box 20"/>
          <p:cNvSpPr txBox="1">
            <a:spLocks noChangeArrowheads="1"/>
          </p:cNvSpPr>
          <p:nvPr/>
        </p:nvSpPr>
        <p:spPr bwMode="auto">
          <a:xfrm>
            <a:off x="6400800" y="30480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phone</a:t>
            </a:r>
          </a:p>
        </p:txBody>
      </p:sp>
      <p:sp>
        <p:nvSpPr>
          <p:cNvPr id="43030" name="Text Box 21"/>
          <p:cNvSpPr txBox="1">
            <a:spLocks noChangeArrowheads="1"/>
          </p:cNvSpPr>
          <p:nvPr/>
        </p:nvSpPr>
        <p:spPr bwMode="auto">
          <a:xfrm>
            <a:off x="7682490" y="3041073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/>
                <a:cs typeface="Arial"/>
              </a:rPr>
              <a:t>phone</a:t>
            </a:r>
          </a:p>
        </p:txBody>
      </p:sp>
      <p:sp>
        <p:nvSpPr>
          <p:cNvPr id="43031" name="Text Box 22"/>
          <p:cNvSpPr txBox="1">
            <a:spLocks noChangeArrowheads="1"/>
          </p:cNvSpPr>
          <p:nvPr/>
        </p:nvSpPr>
        <p:spPr bwMode="auto">
          <a:xfrm>
            <a:off x="4481513" y="3325813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/>
                <a:cs typeface="Arial"/>
              </a:rPr>
              <a:t>“John”</a:t>
            </a:r>
          </a:p>
        </p:txBody>
      </p:sp>
      <p:sp>
        <p:nvSpPr>
          <p:cNvPr id="43032" name="Text Box 23"/>
          <p:cNvSpPr txBox="1">
            <a:spLocks noChangeArrowheads="1"/>
          </p:cNvSpPr>
          <p:nvPr/>
        </p:nvSpPr>
        <p:spPr bwMode="auto">
          <a:xfrm>
            <a:off x="524351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/>
                <a:cs typeface="Arial"/>
              </a:rPr>
              <a:t>3634</a:t>
            </a:r>
          </a:p>
        </p:txBody>
      </p:sp>
      <p:sp>
        <p:nvSpPr>
          <p:cNvPr id="43033" name="Text Box 24"/>
          <p:cNvSpPr txBox="1">
            <a:spLocks noChangeArrowheads="1"/>
          </p:cNvSpPr>
          <p:nvPr/>
        </p:nvSpPr>
        <p:spPr bwMode="auto">
          <a:xfrm>
            <a:off x="5776913" y="3325813"/>
            <a:ext cx="61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/>
                <a:cs typeface="Arial"/>
              </a:rPr>
              <a:t>“Sue”</a:t>
            </a:r>
          </a:p>
        </p:txBody>
      </p:sp>
      <p:sp>
        <p:nvSpPr>
          <p:cNvPr id="43034" name="Text Box 25"/>
          <p:cNvSpPr txBox="1">
            <a:spLocks noChangeArrowheads="1"/>
          </p:cNvSpPr>
          <p:nvPr/>
        </p:nvSpPr>
        <p:spPr bwMode="auto">
          <a:xfrm>
            <a:off x="6996113" y="3325813"/>
            <a:ext cx="6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latin typeface="Arial"/>
                <a:cs typeface="Arial"/>
              </a:rPr>
              <a:t>“</a:t>
            </a:r>
            <a:r>
              <a:rPr lang="en-US" sz="1400" dirty="0" smtClean="0">
                <a:latin typeface="Arial"/>
                <a:cs typeface="Arial"/>
              </a:rPr>
              <a:t>Dirk</a:t>
            </a:r>
            <a:r>
              <a:rPr lang="en-US" sz="1400" dirty="0">
                <a:latin typeface="Arial"/>
                <a:cs typeface="Arial"/>
              </a:rPr>
              <a:t>”</a:t>
            </a:r>
          </a:p>
        </p:txBody>
      </p:sp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646271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/>
                <a:cs typeface="Arial"/>
              </a:rPr>
              <a:t>6343</a:t>
            </a:r>
          </a:p>
        </p:txBody>
      </p:sp>
      <p:sp>
        <p:nvSpPr>
          <p:cNvPr id="43036" name="Text Box 27"/>
          <p:cNvSpPr txBox="1">
            <a:spLocks noChangeArrowheads="1"/>
          </p:cNvSpPr>
          <p:nvPr/>
        </p:nvSpPr>
        <p:spPr bwMode="auto">
          <a:xfrm>
            <a:off x="772636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/>
                <a:cs typeface="Arial"/>
              </a:rPr>
              <a:t>6363</a:t>
            </a:r>
          </a:p>
        </p:txBody>
      </p:sp>
      <p:sp>
        <p:nvSpPr>
          <p:cNvPr id="43037" name="Text Box 28"/>
          <p:cNvSpPr txBox="1">
            <a:spLocks noChangeArrowheads="1"/>
          </p:cNvSpPr>
          <p:nvPr/>
        </p:nvSpPr>
        <p:spPr bwMode="auto">
          <a:xfrm>
            <a:off x="228600" y="2971800"/>
            <a:ext cx="1159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3039" name="Text Box 30"/>
          <p:cNvSpPr txBox="1">
            <a:spLocks noChangeArrowheads="1"/>
          </p:cNvSpPr>
          <p:nvPr/>
        </p:nvSpPr>
        <p:spPr bwMode="auto">
          <a:xfrm>
            <a:off x="6096000" y="1447800"/>
            <a:ext cx="7336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endParaRPr lang="en-US" sz="1400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graphicFrame>
        <p:nvGraphicFramePr>
          <p:cNvPr id="247839" name="Group 31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3505200" cy="1828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Dirk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6363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419600" y="3886200"/>
            <a:ext cx="4281966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ea typeface="+mn-ea"/>
              </a:rPr>
              <a:t>{“</a:t>
            </a:r>
            <a:r>
              <a:rPr lang="en-US" sz="2000" dirty="0" smtClean="0">
                <a:solidFill>
                  <a:srgbClr val="006600"/>
                </a:solidFill>
                <a:ea typeface="+mn-ea"/>
              </a:rPr>
              <a:t>person</a:t>
            </a:r>
            <a:r>
              <a:rPr lang="en-US" sz="2000" dirty="0" smtClean="0">
                <a:ea typeface="+mn-ea"/>
              </a:rPr>
              <a:t>”: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ea typeface="+mn-ea"/>
              </a:rPr>
              <a:t> </a:t>
            </a:r>
            <a:r>
              <a:rPr lang="en-US" sz="2000" dirty="0" smtClean="0">
                <a:ea typeface="+mn-ea"/>
              </a:rPr>
              <a:t>     [{“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name</a:t>
            </a:r>
            <a:r>
              <a:rPr lang="en-US" sz="2000" dirty="0" smtClean="0">
                <a:ea typeface="+mn-ea"/>
              </a:rPr>
              <a:t>”: “John”, “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phone</a:t>
            </a:r>
            <a:r>
              <a:rPr lang="en-US" sz="2000" dirty="0" smtClean="0">
                <a:ea typeface="+mn-ea"/>
              </a:rPr>
              <a:t>”:3634},</a:t>
            </a:r>
            <a:br>
              <a:rPr lang="en-US" sz="2000" dirty="0" smtClean="0">
                <a:ea typeface="+mn-ea"/>
              </a:rPr>
            </a:br>
            <a:r>
              <a:rPr lang="en-US" sz="2000" dirty="0" smtClean="0">
                <a:ea typeface="+mn-ea"/>
              </a:rPr>
              <a:t>   </a:t>
            </a:r>
            <a:r>
              <a:rPr lang="en-US" sz="2000" dirty="0"/>
              <a:t>{“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name</a:t>
            </a:r>
            <a:r>
              <a:rPr lang="en-US" sz="2000" dirty="0"/>
              <a:t>”: </a:t>
            </a:r>
            <a:r>
              <a:rPr lang="en-US" sz="2000" dirty="0" smtClean="0"/>
              <a:t>“Sue”,  ”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phone</a:t>
            </a:r>
            <a:r>
              <a:rPr lang="en-US" sz="2000" dirty="0"/>
              <a:t>”</a:t>
            </a:r>
            <a:r>
              <a:rPr lang="en-US" sz="2000" dirty="0" smtClean="0"/>
              <a:t>:6343},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{</a:t>
            </a:r>
            <a:r>
              <a:rPr lang="en-US" sz="2000" dirty="0"/>
              <a:t>“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name</a:t>
            </a:r>
            <a:r>
              <a:rPr lang="en-US" sz="2000" dirty="0"/>
              <a:t>”: </a:t>
            </a:r>
            <a:r>
              <a:rPr lang="en-US" sz="2000" dirty="0" smtClean="0"/>
              <a:t>“Dirk”,  ”</a:t>
            </a:r>
            <a:r>
              <a:rPr lang="en-US" sz="2000" dirty="0">
                <a:solidFill>
                  <a:srgbClr val="006600"/>
                </a:solidFill>
                <a:ea typeface="+mn-ea"/>
              </a:rPr>
              <a:t>phone</a:t>
            </a:r>
            <a:r>
              <a:rPr lang="en-US" sz="2000" dirty="0"/>
              <a:t>”</a:t>
            </a:r>
            <a:r>
              <a:rPr lang="en-US" sz="2000" dirty="0" smtClean="0"/>
              <a:t>:6383}</a:t>
            </a:r>
            <a:br>
              <a:rPr lang="en-US" sz="2000" dirty="0" smtClean="0"/>
            </a:br>
            <a:r>
              <a:rPr lang="en-US" sz="2000" dirty="0" smtClean="0"/>
              <a:t>  ]</a:t>
            </a:r>
            <a:endParaRPr lang="en-US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8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729893" y="827157"/>
            <a:ext cx="7684215" cy="707886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Mapping Relational Data to </a:t>
            </a:r>
            <a:r>
              <a:rPr lang="en-US" dirty="0" err="1"/>
              <a:t>JSon</a:t>
            </a:r>
            <a:endParaRPr lang="en-US" dirty="0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228600" y="2205335"/>
            <a:ext cx="1159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248837" name="Group 5"/>
          <p:cNvGraphicFramePr>
            <a:graphicFrameLocks noGrp="1"/>
          </p:cNvGraphicFramePr>
          <p:nvPr>
            <p:extLst/>
          </p:nvPr>
        </p:nvGraphicFramePr>
        <p:xfrm>
          <a:off x="304800" y="2667000"/>
          <a:ext cx="3505200" cy="12801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6" name="Rectangle 19"/>
          <p:cNvSpPr>
            <a:spLocks noChangeArrowheads="1"/>
          </p:cNvSpPr>
          <p:nvPr/>
        </p:nvSpPr>
        <p:spPr bwMode="auto">
          <a:xfrm>
            <a:off x="357188" y="1531938"/>
            <a:ext cx="3315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May inline foreign keys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5077" name="Text Box 20"/>
          <p:cNvSpPr txBox="1">
            <a:spLocks noChangeArrowheads="1"/>
          </p:cNvSpPr>
          <p:nvPr/>
        </p:nvSpPr>
        <p:spPr bwMode="auto">
          <a:xfrm>
            <a:off x="152400" y="4191000"/>
            <a:ext cx="1125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Orders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248853" name="Group 21"/>
          <p:cNvGraphicFramePr>
            <a:graphicFrameLocks noGrp="1"/>
          </p:cNvGraphicFramePr>
          <p:nvPr>
            <p:extLst/>
          </p:nvPr>
        </p:nvGraphicFramePr>
        <p:xfrm>
          <a:off x="228600" y="4663440"/>
          <a:ext cx="4114800" cy="1706880"/>
        </p:xfrm>
        <a:graphic>
          <a:graphicData uri="http://schemas.openxmlformats.org/drawingml/2006/table">
            <a:tbl>
              <a:tblPr/>
              <a:tblGrid>
                <a:gridCol w="1855694"/>
                <a:gridCol w="968188"/>
                <a:gridCol w="1290918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personName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date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2057400"/>
            <a:ext cx="4572000" cy="43350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ea typeface="+mn-ea"/>
              </a:rPr>
              <a:t>{“</a:t>
            </a:r>
            <a:r>
              <a:rPr lang="en-US" sz="1800" dirty="0" smtClean="0">
                <a:solidFill>
                  <a:srgbClr val="006600"/>
                </a:solidFill>
                <a:ea typeface="+mn-ea"/>
              </a:rPr>
              <a:t>Person</a:t>
            </a:r>
            <a:r>
              <a:rPr lang="en-US" sz="1800" dirty="0" smtClean="0">
                <a:ea typeface="+mn-ea"/>
              </a:rPr>
              <a:t>”: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[{“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name</a:t>
            </a:r>
            <a:r>
              <a:rPr lang="en-US" sz="1800" dirty="0" smtClean="0">
                <a:ea typeface="+mn-ea"/>
              </a:rPr>
              <a:t>”: “John”,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phone</a:t>
            </a:r>
            <a:r>
              <a:rPr lang="en-US" sz="1800" dirty="0" smtClean="0">
                <a:ea typeface="+mn-ea"/>
              </a:rPr>
              <a:t>”:3646,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“</a:t>
            </a:r>
            <a:r>
              <a:rPr lang="en-US" sz="1800" dirty="0" smtClean="0">
                <a:solidFill>
                  <a:srgbClr val="006600"/>
                </a:solidFill>
                <a:ea typeface="+mn-ea"/>
              </a:rPr>
              <a:t>Orders</a:t>
            </a:r>
            <a:r>
              <a:rPr lang="en-US" sz="1800" dirty="0" smtClean="0">
                <a:ea typeface="+mn-ea"/>
              </a:rPr>
              <a:t>”:[{“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date</a:t>
            </a:r>
            <a:r>
              <a:rPr lang="en-US" sz="1800" dirty="0" smtClean="0">
                <a:ea typeface="+mn-ea"/>
              </a:rPr>
              <a:t>”:2002,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 “</a:t>
            </a:r>
            <a:r>
              <a:rPr lang="en-US" sz="1800" dirty="0" err="1">
                <a:solidFill>
                  <a:srgbClr val="006600"/>
                </a:solidFill>
                <a:ea typeface="+mn-ea"/>
              </a:rPr>
              <a:t>product</a:t>
            </a:r>
            <a:r>
              <a:rPr lang="en-US" sz="1800" dirty="0" err="1" smtClean="0">
                <a:ea typeface="+mn-ea"/>
              </a:rPr>
              <a:t>”:”Gizmo</a:t>
            </a:r>
            <a:r>
              <a:rPr lang="en-US" sz="1800" dirty="0" smtClean="0">
                <a:ea typeface="+mn-ea"/>
              </a:rPr>
              <a:t>”},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{“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date</a:t>
            </a:r>
            <a:r>
              <a:rPr lang="en-US" sz="1800" dirty="0" smtClean="0">
                <a:ea typeface="+mn-ea"/>
              </a:rPr>
              <a:t>”:2004,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  “</a:t>
            </a:r>
            <a:r>
              <a:rPr lang="en-US" sz="1800" dirty="0" err="1" smtClean="0">
                <a:ea typeface="+mn-ea"/>
              </a:rPr>
              <a:t>product”:”Gadget</a:t>
            </a:r>
            <a:r>
              <a:rPr lang="en-US" sz="1800" dirty="0" smtClean="0">
                <a:ea typeface="+mn-ea"/>
              </a:rPr>
              <a:t>”}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]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},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{“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name</a:t>
            </a:r>
            <a:r>
              <a:rPr lang="en-US" sz="1800" dirty="0" smtClean="0">
                <a:ea typeface="+mn-ea"/>
              </a:rPr>
              <a:t>”: “Sue”,</a:t>
            </a:r>
            <a:r>
              <a:rPr lang="en-US" sz="1800" dirty="0">
                <a:ea typeface="+mn-ea"/>
              </a:rPr>
              <a:t/>
            </a:r>
            <a:br>
              <a:rPr lang="en-US" sz="1800" dirty="0">
                <a:ea typeface="+mn-ea"/>
              </a:rPr>
            </a:br>
            <a:r>
              <a:rPr lang="en-US" sz="1800" dirty="0" smtClean="0">
                <a:ea typeface="+mn-ea"/>
              </a:rPr>
              <a:t>   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phone</a:t>
            </a:r>
            <a:r>
              <a:rPr lang="en-US" sz="1800" dirty="0" smtClean="0">
                <a:ea typeface="+mn-ea"/>
              </a:rPr>
              <a:t>”:6343,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“</a:t>
            </a:r>
            <a:r>
              <a:rPr lang="en-US" sz="1800" dirty="0" smtClean="0">
                <a:solidFill>
                  <a:srgbClr val="006600"/>
                </a:solidFill>
                <a:ea typeface="+mn-ea"/>
              </a:rPr>
              <a:t>Orders</a:t>
            </a:r>
            <a:r>
              <a:rPr lang="en-US" sz="1800" dirty="0" smtClean="0">
                <a:ea typeface="+mn-ea"/>
              </a:rPr>
              <a:t>”:[{“</a:t>
            </a:r>
            <a:r>
              <a:rPr lang="en-US" sz="1800" dirty="0">
                <a:solidFill>
                  <a:srgbClr val="006600"/>
                </a:solidFill>
                <a:ea typeface="+mn-ea"/>
              </a:rPr>
              <a:t>date</a:t>
            </a:r>
            <a:r>
              <a:rPr lang="en-US" sz="1800" dirty="0" smtClean="0">
                <a:ea typeface="+mn-ea"/>
              </a:rPr>
              <a:t>”:2002,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   “</a:t>
            </a:r>
            <a:r>
              <a:rPr lang="en-US" sz="1800" dirty="0" err="1">
                <a:solidFill>
                  <a:srgbClr val="006600"/>
                </a:solidFill>
                <a:ea typeface="+mn-ea"/>
              </a:rPr>
              <a:t>product</a:t>
            </a:r>
            <a:r>
              <a:rPr lang="en-US" sz="1800" dirty="0" err="1" smtClean="0">
                <a:ea typeface="+mn-ea"/>
              </a:rPr>
              <a:t>”:”Gadget</a:t>
            </a:r>
            <a:r>
              <a:rPr lang="en-US" sz="1800" dirty="0" smtClean="0">
                <a:ea typeface="+mn-ea"/>
              </a:rPr>
              <a:t>”}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                ]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  }</a:t>
            </a:r>
            <a:r>
              <a:rPr lang="en-US" sz="1800" dirty="0">
                <a:ea typeface="+mn-ea"/>
              </a:rPr>
              <a:t/>
            </a:r>
            <a:br>
              <a:rPr lang="en-US" sz="1800" dirty="0">
                <a:ea typeface="+mn-ea"/>
              </a:rPr>
            </a:br>
            <a:r>
              <a:rPr lang="en-US" sz="1800" dirty="0" smtClean="0">
                <a:ea typeface="+mn-ea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ea typeface="+mn-ea"/>
              </a:rPr>
              <a:t>}</a:t>
            </a:r>
            <a:endParaRPr lang="en-US" sz="18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56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FF"/>
                </a:solidFill>
              </a:rPr>
              <a:t>Semi</a:t>
            </a:r>
            <a:r>
              <a:rPr lang="en-US" dirty="0">
                <a:solidFill>
                  <a:srgbClr val="0000FF"/>
                </a:solidFill>
              </a:rPr>
              <a:t>-structured </a:t>
            </a:r>
            <a:r>
              <a:rPr lang="en-US" dirty="0" smtClean="0"/>
              <a:t>Data (1/3)</a:t>
            </a:r>
            <a:endParaRPr 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343400"/>
          </a:xfrm>
        </p:spPr>
        <p:txBody>
          <a:bodyPr/>
          <a:lstStyle/>
          <a:p>
            <a:pPr eaLnBrk="1" hangingPunct="1"/>
            <a:r>
              <a:rPr lang="en-US" sz="2800" dirty="0"/>
              <a:t>Missing attributes: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Could represent in</a:t>
            </a:r>
            <a:br>
              <a:rPr lang="en-US" sz="2800" dirty="0"/>
            </a:br>
            <a:r>
              <a:rPr lang="en-US" sz="2800" dirty="0"/>
              <a:t>a table with nulls </a:t>
            </a:r>
          </a:p>
        </p:txBody>
      </p:sp>
      <p:graphicFrame>
        <p:nvGraphicFramePr>
          <p:cNvPr id="249877" name="Group 21"/>
          <p:cNvGraphicFramePr>
            <a:graphicFrameLocks noGrp="1"/>
          </p:cNvGraphicFramePr>
          <p:nvPr/>
        </p:nvGraphicFramePr>
        <p:xfrm>
          <a:off x="5638800" y="4648200"/>
          <a:ext cx="2133600" cy="13716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0" y="2819400"/>
            <a:ext cx="4838133" cy="12865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Arial"/>
                <a:cs typeface="Arial"/>
              </a:rPr>
              <a:t>{“</a:t>
            </a:r>
            <a:r>
              <a:rPr lang="en-US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r>
              <a:rPr lang="en-US" dirty="0" smtClean="0">
                <a:latin typeface="Arial"/>
                <a:cs typeface="Arial"/>
              </a:rPr>
              <a:t>”: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[{“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err="1" smtClean="0">
                <a:latin typeface="Arial"/>
                <a:cs typeface="Arial"/>
              </a:rPr>
              <a:t>”:”John</a:t>
            </a:r>
            <a:r>
              <a:rPr lang="en-US" dirty="0" smtClean="0">
                <a:latin typeface="Arial"/>
                <a:cs typeface="Arial"/>
              </a:rPr>
              <a:t>”, “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phone</a:t>
            </a:r>
            <a:r>
              <a:rPr lang="en-US" dirty="0" smtClean="0">
                <a:latin typeface="Arial"/>
                <a:cs typeface="Arial"/>
              </a:rPr>
              <a:t>”:1234},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{“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err="1" smtClean="0">
                <a:latin typeface="Arial"/>
                <a:cs typeface="Arial"/>
              </a:rPr>
              <a:t>”:”Joe</a:t>
            </a:r>
            <a:r>
              <a:rPr lang="en-US" dirty="0" smtClean="0">
                <a:latin typeface="Arial"/>
                <a:cs typeface="Arial"/>
              </a:rPr>
              <a:t>”}]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6477000" y="3276600"/>
            <a:ext cx="1964358" cy="562630"/>
          </a:xfrm>
          <a:prstGeom prst="wedgeEllipseCallout">
            <a:avLst>
              <a:gd name="adj1" fmla="val -77065"/>
              <a:gd name="adj2" fmla="val 476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Arial"/>
                <a:cs typeface="Arial"/>
              </a:rPr>
              <a:t>no phone !</a:t>
            </a:r>
          </a:p>
        </p:txBody>
      </p:sp>
    </p:spTree>
    <p:extLst>
      <p:ext uri="{BB962C8B-B14F-4D97-AF65-F5344CB8AC3E}">
        <p14:creationId xmlns:p14="http://schemas.microsoft.com/office/powerpoint/2010/main" val="4124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JSon</a:t>
            </a:r>
            <a:r>
              <a:rPr lang="en-US" dirty="0"/>
              <a:t>=</a:t>
            </a:r>
            <a:r>
              <a:rPr lang="en-US" dirty="0">
                <a:solidFill>
                  <a:srgbClr val="0000FF"/>
                </a:solidFill>
              </a:rPr>
              <a:t>Semi-structured </a:t>
            </a:r>
            <a:r>
              <a:rPr lang="en-US" dirty="0"/>
              <a:t>Data </a:t>
            </a:r>
            <a:r>
              <a:rPr lang="en-US" dirty="0" smtClean="0"/>
              <a:t>(2/</a:t>
            </a:r>
            <a:r>
              <a:rPr lang="en-US" dirty="0"/>
              <a:t>3)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Repeated attributes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Impossible in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one table:</a:t>
            </a:r>
            <a:endParaRPr lang="en-US" sz="2800" dirty="0"/>
          </a:p>
        </p:txBody>
      </p:sp>
      <p:graphicFrame>
        <p:nvGraphicFramePr>
          <p:cNvPr id="250913" name="Group 33"/>
          <p:cNvGraphicFramePr>
            <a:graphicFrameLocks noGrp="1"/>
          </p:cNvGraphicFramePr>
          <p:nvPr/>
        </p:nvGraphicFramePr>
        <p:xfrm>
          <a:off x="4514850" y="4648200"/>
          <a:ext cx="3200400" cy="13716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3456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7" name="Text Box 29"/>
          <p:cNvSpPr txBox="1">
            <a:spLocks noChangeArrowheads="1"/>
          </p:cNvSpPr>
          <p:nvPr/>
        </p:nvSpPr>
        <p:spPr bwMode="auto">
          <a:xfrm>
            <a:off x="8020050" y="5029200"/>
            <a:ext cx="698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???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14400" y="2819400"/>
            <a:ext cx="5795877" cy="12865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Arial"/>
                <a:cs typeface="Arial"/>
              </a:rPr>
              <a:t>{“</a:t>
            </a:r>
            <a:r>
              <a:rPr lang="en-US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r>
              <a:rPr lang="en-US" dirty="0" smtClean="0">
                <a:latin typeface="Arial"/>
                <a:cs typeface="Arial"/>
              </a:rPr>
              <a:t>”: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[{“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err="1" smtClean="0">
                <a:latin typeface="Arial"/>
                <a:cs typeface="Arial"/>
              </a:rPr>
              <a:t>”:”John</a:t>
            </a:r>
            <a:r>
              <a:rPr lang="en-US" dirty="0" smtClean="0">
                <a:latin typeface="Arial"/>
                <a:cs typeface="Arial"/>
              </a:rPr>
              <a:t>”, “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phone</a:t>
            </a:r>
            <a:r>
              <a:rPr lang="en-US" dirty="0" smtClean="0">
                <a:latin typeface="Arial"/>
                <a:cs typeface="Arial"/>
              </a:rPr>
              <a:t>”:1234},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{“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err="1" smtClean="0">
                <a:latin typeface="Arial"/>
                <a:cs typeface="Arial"/>
              </a:rPr>
              <a:t>”:”Mary</a:t>
            </a:r>
            <a:r>
              <a:rPr lang="en-US" dirty="0" smtClean="0">
                <a:latin typeface="Arial"/>
                <a:cs typeface="Arial"/>
              </a:rPr>
              <a:t>”, </a:t>
            </a:r>
            <a:r>
              <a:rPr lang="en-US" dirty="0">
                <a:latin typeface="Arial"/>
                <a:cs typeface="Arial"/>
              </a:rPr>
              <a:t>“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phone</a:t>
            </a:r>
            <a:r>
              <a:rPr lang="en-US" dirty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:[1234,5678]}]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49178" name="AutoShape 30"/>
          <p:cNvSpPr>
            <a:spLocks noChangeArrowheads="1"/>
          </p:cNvSpPr>
          <p:nvPr/>
        </p:nvSpPr>
        <p:spPr bwMode="auto">
          <a:xfrm>
            <a:off x="6183313" y="3886200"/>
            <a:ext cx="2404969" cy="562630"/>
          </a:xfrm>
          <a:prstGeom prst="wedgeEllipseCallout">
            <a:avLst>
              <a:gd name="adj1" fmla="val -73319"/>
              <a:gd name="adj2" fmla="val -6309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latin typeface="Arial"/>
                <a:cs typeface="Arial"/>
              </a:rPr>
              <a:t>Two phones !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52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7" grpId="0"/>
      <p:bldP spid="491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HW3 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OQ4 </a:t>
            </a:r>
            <a:r>
              <a:rPr lang="en-US" sz="2800" dirty="0" smtClean="0"/>
              <a:t>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HW4 out Wednesday (</a:t>
            </a:r>
            <a:r>
              <a:rPr lang="en-US" sz="2800" dirty="0" err="1" smtClean="0"/>
              <a:t>Datalog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Exam </a:t>
            </a:r>
            <a:r>
              <a:rPr lang="en-US" sz="2800" dirty="0" smtClean="0"/>
              <a:t>May 9th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9:30-10:20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JSon</a:t>
            </a:r>
            <a:r>
              <a:rPr lang="en-US" dirty="0"/>
              <a:t>=</a:t>
            </a:r>
            <a:r>
              <a:rPr lang="en-US" dirty="0">
                <a:solidFill>
                  <a:srgbClr val="0000FF"/>
                </a:solidFill>
              </a:rPr>
              <a:t>Semi-structured </a:t>
            </a:r>
            <a:r>
              <a:rPr lang="en-US" dirty="0"/>
              <a:t>Data </a:t>
            </a:r>
            <a:r>
              <a:rPr lang="en-US" dirty="0" smtClean="0"/>
              <a:t>(3/</a:t>
            </a:r>
            <a:r>
              <a:rPr lang="en-US" dirty="0"/>
              <a:t>3)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Attributes with different types in different objects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Nested collections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Heterogeneous </a:t>
            </a:r>
            <a:r>
              <a:rPr lang="en-US" sz="2400" dirty="0" smtClean="0"/>
              <a:t>collections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90600" y="2590800"/>
            <a:ext cx="7505630" cy="15819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Arial"/>
                <a:cs typeface="Arial"/>
              </a:rPr>
              <a:t>{“</a:t>
            </a:r>
            <a:r>
              <a:rPr lang="en-US" dirty="0" smtClean="0">
                <a:solidFill>
                  <a:srgbClr val="006600"/>
                </a:solidFill>
                <a:latin typeface="Arial"/>
                <a:cs typeface="Arial"/>
              </a:rPr>
              <a:t>person</a:t>
            </a:r>
            <a:r>
              <a:rPr lang="en-US" dirty="0" smtClean="0">
                <a:latin typeface="Arial"/>
                <a:cs typeface="Arial"/>
              </a:rPr>
              <a:t>”: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[{“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err="1" smtClean="0">
                <a:latin typeface="Arial"/>
                <a:cs typeface="Arial"/>
              </a:rPr>
              <a:t>”:”Sue</a:t>
            </a:r>
            <a:r>
              <a:rPr lang="en-US" dirty="0" smtClean="0">
                <a:latin typeface="Arial"/>
                <a:cs typeface="Arial"/>
              </a:rPr>
              <a:t>”, “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phone</a:t>
            </a:r>
            <a:r>
              <a:rPr lang="en-US" dirty="0" smtClean="0">
                <a:latin typeface="Arial"/>
                <a:cs typeface="Arial"/>
              </a:rPr>
              <a:t>”:3456},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{“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name</a:t>
            </a:r>
            <a:r>
              <a:rPr lang="en-US" dirty="0" smtClean="0">
                <a:latin typeface="Arial"/>
                <a:cs typeface="Arial"/>
              </a:rPr>
              <a:t>”:{“</a:t>
            </a:r>
            <a:r>
              <a:rPr lang="en-US" dirty="0" err="1" smtClean="0">
                <a:solidFill>
                  <a:srgbClr val="006600"/>
                </a:solidFill>
                <a:latin typeface="Arial"/>
                <a:cs typeface="Arial"/>
              </a:rPr>
              <a:t>first</a:t>
            </a:r>
            <a:r>
              <a:rPr lang="en-US" dirty="0" err="1" smtClean="0">
                <a:latin typeface="Arial"/>
                <a:cs typeface="Arial"/>
              </a:rPr>
              <a:t>”:”John”,”</a:t>
            </a:r>
            <a:r>
              <a:rPr lang="en-US" dirty="0" err="1">
                <a:solidFill>
                  <a:srgbClr val="006600"/>
                </a:solidFill>
                <a:latin typeface="Arial"/>
                <a:cs typeface="Arial"/>
              </a:rPr>
              <a:t>last</a:t>
            </a:r>
            <a:r>
              <a:rPr lang="en-US" dirty="0" err="1" smtClean="0">
                <a:latin typeface="Arial"/>
                <a:cs typeface="Arial"/>
              </a:rPr>
              <a:t>”:”Smith</a:t>
            </a:r>
            <a:r>
              <a:rPr lang="en-US" dirty="0" smtClean="0">
                <a:latin typeface="Arial"/>
                <a:cs typeface="Arial"/>
              </a:rPr>
              <a:t>”},”</a:t>
            </a:r>
            <a:r>
              <a:rPr lang="en-US" dirty="0">
                <a:solidFill>
                  <a:srgbClr val="006600"/>
                </a:solidFill>
                <a:latin typeface="Arial"/>
                <a:cs typeface="Arial"/>
              </a:rPr>
              <a:t>phone</a:t>
            </a:r>
            <a:r>
              <a:rPr lang="en-US" dirty="0" smtClean="0">
                <a:latin typeface="Arial"/>
                <a:cs typeface="Arial"/>
              </a:rPr>
              <a:t>”:2345}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]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257800" y="4114800"/>
            <a:ext cx="1923502" cy="995422"/>
          </a:xfrm>
          <a:prstGeom prst="wedgeEllipseCallout">
            <a:avLst>
              <a:gd name="adj1" fmla="val -91296"/>
              <a:gd name="adj2" fmla="val -89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Arial"/>
                <a:cs typeface="Arial"/>
              </a:rPr>
              <a:t>Structured</a:t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name !</a:t>
            </a:r>
          </a:p>
        </p:txBody>
      </p:sp>
    </p:spTree>
    <p:extLst>
      <p:ext uri="{BB962C8B-B14F-4D97-AF65-F5344CB8AC3E}">
        <p14:creationId xmlns:p14="http://schemas.microsoft.com/office/powerpoint/2010/main" val="20087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Languages for 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XML: </a:t>
            </a:r>
            <a:r>
              <a:rPr lang="en-US" sz="2400" dirty="0" err="1" smtClean="0"/>
              <a:t>XPath</a:t>
            </a:r>
            <a:r>
              <a:rPr lang="en-US" sz="2400" dirty="0" smtClean="0"/>
              <a:t>, XQuery (see end of lecture, textbook)</a:t>
            </a:r>
          </a:p>
          <a:p>
            <a:pPr lvl="1"/>
            <a:r>
              <a:rPr lang="en-US" sz="2000" dirty="0" smtClean="0"/>
              <a:t>Supported inside many RDBMS (SQL Server, DB2, Oracle)</a:t>
            </a:r>
          </a:p>
          <a:p>
            <a:pPr lvl="1"/>
            <a:r>
              <a:rPr lang="en-US" sz="2000" dirty="0" smtClean="0"/>
              <a:t>Several standalone </a:t>
            </a:r>
            <a:r>
              <a:rPr lang="en-US" sz="2000" dirty="0" err="1" smtClean="0"/>
              <a:t>XPath</a:t>
            </a:r>
            <a:r>
              <a:rPr lang="en-US" sz="2000" dirty="0" smtClean="0"/>
              <a:t>/XQuery engines</a:t>
            </a:r>
            <a:endParaRPr lang="en-US" sz="2000" dirty="0"/>
          </a:p>
          <a:p>
            <a:r>
              <a:rPr lang="en-US" sz="2400" dirty="0" err="1" smtClean="0"/>
              <a:t>JSon</a:t>
            </a:r>
            <a:r>
              <a:rPr lang="en-US" sz="2400" dirty="0" smtClean="0"/>
              <a:t>:</a:t>
            </a:r>
            <a:endParaRPr lang="is-IS" sz="2400" dirty="0" smtClean="0"/>
          </a:p>
          <a:p>
            <a:pPr lvl="1"/>
            <a:r>
              <a:rPr lang="is-IS" sz="2000" dirty="0" smtClean="0"/>
              <a:t>CouchBase: N1QL</a:t>
            </a:r>
            <a:r>
              <a:rPr lang="en-US" sz="2000" dirty="0" smtClean="0"/>
              <a:t>, may be replaced by AQL (better designed)</a:t>
            </a:r>
          </a:p>
          <a:p>
            <a:pPr lvl="1"/>
            <a:r>
              <a:rPr lang="en-US" sz="2000" dirty="0" err="1" smtClean="0"/>
              <a:t>Asterix</a:t>
            </a:r>
            <a:r>
              <a:rPr lang="en-US" sz="2000" dirty="0" smtClean="0"/>
              <a:t>: SQL++ (based on SQL)</a:t>
            </a:r>
          </a:p>
          <a:p>
            <a:pPr lvl="1"/>
            <a:r>
              <a:rPr lang="en-US" sz="2000" dirty="0" err="1" smtClean="0"/>
              <a:t>MongoDB</a:t>
            </a:r>
            <a:r>
              <a:rPr lang="en-US" sz="2000" dirty="0" smtClean="0"/>
              <a:t>: has a pattern-based language</a:t>
            </a:r>
          </a:p>
          <a:p>
            <a:pPr lvl="1"/>
            <a:r>
              <a:rPr lang="en-US" sz="2000" dirty="0" err="1"/>
              <a:t>JSONiq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http://www.jsoniq.org/</a:t>
            </a:r>
            <a:r>
              <a:rPr lang="en-US" sz="2000" dirty="0"/>
              <a:t> </a:t>
            </a:r>
            <a:endParaRPr lang="is-I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74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AsterixDB</a:t>
            </a:r>
            <a:r>
              <a:rPr lang="en-US" dirty="0" smtClean="0"/>
              <a:t> and SQL++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AsterixDB</a:t>
            </a:r>
            <a:endParaRPr lang="en-US" dirty="0"/>
          </a:p>
          <a:p>
            <a:pPr lvl="1"/>
            <a:r>
              <a:rPr lang="en-US" dirty="0" smtClean="0"/>
              <a:t>No-SQL database system</a:t>
            </a:r>
          </a:p>
          <a:p>
            <a:pPr lvl="1"/>
            <a:r>
              <a:rPr lang="en-US" dirty="0" smtClean="0"/>
              <a:t>Developed at UC Irvine</a:t>
            </a:r>
          </a:p>
          <a:p>
            <a:pPr lvl="1"/>
            <a:r>
              <a:rPr lang="en-US" dirty="0" smtClean="0"/>
              <a:t>Now an Apache project</a:t>
            </a:r>
          </a:p>
          <a:p>
            <a:pPr lvl="1"/>
            <a:r>
              <a:rPr lang="en-US" dirty="0" smtClean="0"/>
              <a:t>Own query language: </a:t>
            </a:r>
            <a:r>
              <a:rPr lang="en-US" dirty="0" err="1" smtClean="0"/>
              <a:t>AsterixQL</a:t>
            </a:r>
            <a:r>
              <a:rPr lang="en-US" dirty="0" smtClean="0"/>
              <a:t> or AQL, based on XQuery</a:t>
            </a:r>
          </a:p>
          <a:p>
            <a:r>
              <a:rPr lang="en-US" dirty="0" smtClean="0"/>
              <a:t>SQL++</a:t>
            </a:r>
          </a:p>
          <a:p>
            <a:pPr lvl="1"/>
            <a:r>
              <a:rPr lang="en-US" dirty="0" smtClean="0"/>
              <a:t>SQL-like syntax for </a:t>
            </a:r>
            <a:r>
              <a:rPr lang="en-US" dirty="0" err="1" smtClean="0"/>
              <a:t>AsterixQL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0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Data Model (ADM)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</a:t>
            </a:r>
          </a:p>
          <a:p>
            <a:pPr lvl="1"/>
            <a:r>
              <a:rPr lang="en-US" dirty="0" smtClean="0"/>
              <a:t>{“Name”: “Alice”, “age”: 40}</a:t>
            </a:r>
            <a:endParaRPr lang="en-US" dirty="0"/>
          </a:p>
          <a:p>
            <a:pPr lvl="1"/>
            <a:r>
              <a:rPr lang="en-US" dirty="0" smtClean="0"/>
              <a:t>Fields must be distinct: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/>
              <a:t>“Name”: “Alice”, “age”: 40, </a:t>
            </a:r>
            <a:r>
              <a:rPr lang="en-US" strike="sngStrike" dirty="0">
                <a:solidFill>
                  <a:srgbClr val="FF0000"/>
                </a:solidFill>
              </a:rPr>
              <a:t>“age</a:t>
            </a:r>
            <a:r>
              <a:rPr lang="en-US" strike="sngStrike" dirty="0" smtClean="0">
                <a:solidFill>
                  <a:srgbClr val="FF0000"/>
                </a:solidFill>
              </a:rPr>
              <a:t>”:50</a:t>
            </a:r>
            <a:r>
              <a:rPr lang="en-US" dirty="0" smtClean="0"/>
              <a:t>}</a:t>
            </a:r>
          </a:p>
          <a:p>
            <a:r>
              <a:rPr lang="en-US" dirty="0" smtClean="0"/>
              <a:t>Arrays:</a:t>
            </a:r>
          </a:p>
          <a:p>
            <a:pPr lvl="1"/>
            <a:r>
              <a:rPr lang="en-US" dirty="0" smtClean="0"/>
              <a:t>[1, 3, “Fred”, 2, 9]</a:t>
            </a:r>
          </a:p>
          <a:p>
            <a:pPr lvl="1"/>
            <a:r>
              <a:rPr lang="en-US" dirty="0" smtClean="0"/>
              <a:t>Note: can be heterogeneous</a:t>
            </a:r>
          </a:p>
          <a:p>
            <a:r>
              <a:rPr lang="en-US" dirty="0" err="1" smtClean="0"/>
              <a:t>Multisets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{{1</a:t>
            </a:r>
            <a:r>
              <a:rPr lang="en-US" dirty="0"/>
              <a:t>, 3, “Fred”, 2, </a:t>
            </a:r>
            <a:r>
              <a:rPr lang="en-US" dirty="0" smtClean="0"/>
              <a:t>9}}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6461613" y="2209800"/>
            <a:ext cx="1915841" cy="735747"/>
          </a:xfrm>
          <a:prstGeom prst="wedgeEllipseCallout">
            <a:avLst>
              <a:gd name="adj1" fmla="val -49257"/>
              <a:gd name="adj2" fmla="val 814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Can’t have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repeated fields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1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these queries: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819400"/>
            <a:ext cx="807233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x.age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FROM [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{'name': 'Alice', 'age': ['30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', '50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']}] x;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038600"/>
            <a:ext cx="84827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x.age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FROM {{ {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'name': 'Alice', 'age': ['30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', '50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']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} }}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181600"/>
            <a:ext cx="790242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-- error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x.age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FROM {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'name': 'Alice', 'age': ['30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', '50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']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}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x;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776737" y="4562385"/>
            <a:ext cx="2554377" cy="735747"/>
          </a:xfrm>
          <a:prstGeom prst="wedgeEllipseCallout">
            <a:avLst>
              <a:gd name="adj1" fmla="val -49257"/>
              <a:gd name="adj2" fmla="val 814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Can only select from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multi-set or array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Boolean, integer, float (various precisions), geometry (point, line, </a:t>
            </a:r>
            <a:r>
              <a:rPr lang="mr-IN" dirty="0" smtClean="0"/>
              <a:t>…</a:t>
            </a:r>
            <a:r>
              <a:rPr lang="en-US" dirty="0" smtClean="0"/>
              <a:t>), date, time,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UUID = universally unique identifier</a:t>
            </a:r>
            <a:br>
              <a:rPr lang="en-US" dirty="0" smtClean="0"/>
            </a:br>
            <a:r>
              <a:rPr lang="en-US" dirty="0" smtClean="0"/>
              <a:t>Use it as a system-generated unique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</a:t>
            </a:r>
            <a:r>
              <a:rPr lang="en-US" dirty="0" err="1" smtClean="0"/>
              <a:t>v.s</a:t>
            </a:r>
            <a:r>
              <a:rPr lang="en-US" dirty="0" smtClean="0"/>
              <a:t>.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{“age”: null} = the value NULL (like in SQL)</a:t>
            </a:r>
          </a:p>
          <a:p>
            <a:r>
              <a:rPr lang="en-US" dirty="0" smtClean="0"/>
              <a:t>{“age”: missing} = { } = really missing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505200"/>
            <a:ext cx="5834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 FROM [</a:t>
            </a:r>
            <a:r>
              <a:rPr lang="en-US" dirty="0">
                <a:latin typeface="Arial"/>
                <a:cs typeface="Arial"/>
              </a:rPr>
              <a:t>{'a':1, 'b':2}, {'a':3}] x;</a:t>
            </a: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191000"/>
            <a:ext cx="2726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 "b": { "int64": 2 } }</a:t>
            </a:r>
          </a:p>
          <a:p>
            <a:r>
              <a:rPr lang="mr-IN" dirty="0">
                <a:latin typeface="Arial"/>
                <a:cs typeface="Arial"/>
              </a:rPr>
              <a:t>{  </a:t>
            </a:r>
            <a:r>
              <a:rPr lang="mr-IN" dirty="0" smtClean="0">
                <a:latin typeface="Arial"/>
                <a:cs typeface="Arial"/>
              </a:rPr>
              <a:t>}</a:t>
            </a:r>
            <a:endParaRPr lang="mr-IN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77135"/>
            <a:ext cx="750878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SELECT </a:t>
            </a:r>
            <a:r>
              <a:rPr lang="en-US" dirty="0" err="1" smtClean="0">
                <a:latin typeface="Arial"/>
                <a:cs typeface="Arial"/>
              </a:rPr>
              <a:t>x.b</a:t>
            </a:r>
            <a:r>
              <a:rPr lang="en-US" dirty="0" smtClean="0">
                <a:latin typeface="Arial"/>
                <a:cs typeface="Arial"/>
              </a:rPr>
              <a:t> FROM [{'a':1, 'b':2}, {'a':3, '</a:t>
            </a:r>
            <a:r>
              <a:rPr lang="en-US" dirty="0" err="1" smtClean="0">
                <a:latin typeface="Arial"/>
                <a:cs typeface="Arial"/>
              </a:rPr>
              <a:t>b':missing</a:t>
            </a:r>
            <a:r>
              <a:rPr lang="en-US" dirty="0" smtClean="0">
                <a:latin typeface="Arial"/>
                <a:cs typeface="Arial"/>
              </a:rPr>
              <a:t> }] x;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5715000"/>
            <a:ext cx="2726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 "b": { "int64": 2 } }</a:t>
            </a:r>
          </a:p>
          <a:p>
            <a:r>
              <a:rPr lang="mr-IN" dirty="0">
                <a:latin typeface="Arial"/>
                <a:cs typeface="Arial"/>
              </a:rPr>
              <a:t>{  </a:t>
            </a:r>
            <a:r>
              <a:rPr lang="mr-IN" dirty="0" smtClean="0">
                <a:latin typeface="Arial"/>
                <a:cs typeface="Arial"/>
              </a:rPr>
              <a:t>}</a:t>
            </a:r>
            <a:endParaRPr lang="mr-IN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0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SQL++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Definition Language (DDL): create a</a:t>
            </a:r>
          </a:p>
          <a:p>
            <a:pPr lvl="1"/>
            <a:r>
              <a:rPr lang="en-US" dirty="0" err="1" smtClean="0"/>
              <a:t>Dataverse</a:t>
            </a:r>
            <a:endParaRPr lang="en-US" dirty="0" smtClean="0"/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Index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Manipulation Language (DML): select-from-where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Dataverse</a:t>
            </a:r>
            <a:r>
              <a:rPr lang="en-US" dirty="0" smtClean="0"/>
              <a:t> is a Database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CREATE DATAVERSE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lec344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CREATE DATAVERSE lec344 IF NOT EXISTS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DROP DATAVERSE lec344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DROP DATAVERSE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lec344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EXISTS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USE lec344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the schema of a collection</a:t>
            </a:r>
          </a:p>
          <a:p>
            <a:r>
              <a:rPr lang="en-US" dirty="0" smtClean="0"/>
              <a:t>It lists all </a:t>
            </a:r>
            <a:r>
              <a:rPr lang="en-US" i="1" u="sng" dirty="0" smtClean="0"/>
              <a:t>required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Fields followed by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?</a:t>
            </a:r>
            <a:r>
              <a:rPr lang="en-US" dirty="0" smtClean="0"/>
              <a:t> are </a:t>
            </a:r>
            <a:r>
              <a:rPr lang="en-US" i="1" u="sng" dirty="0" smtClean="0"/>
              <a:t>optional</a:t>
            </a:r>
            <a:endParaRPr lang="en-US" dirty="0" smtClean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CLOSED</a:t>
            </a:r>
            <a:r>
              <a:rPr lang="en-US" dirty="0" smtClean="0"/>
              <a:t> type = no other fields allowed</a:t>
            </a: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 smtClean="0"/>
              <a:t> type = other fields allowed</a:t>
            </a:r>
          </a:p>
        </p:txBody>
      </p:sp>
    </p:spTree>
    <p:extLst>
      <p:ext uri="{BB962C8B-B14F-4D97-AF65-F5344CB8AC3E}">
        <p14:creationId xmlns:p14="http://schemas.microsoft.com/office/powerpoint/2010/main" val="16451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So far we have studied the </a:t>
            </a:r>
            <a:r>
              <a:rPr lang="en-US" i="1" u="sng" dirty="0" smtClean="0"/>
              <a:t>relational data model</a:t>
            </a:r>
            <a:endParaRPr lang="en-US" dirty="0" smtClean="0"/>
          </a:p>
          <a:p>
            <a:pPr lvl="1"/>
            <a:r>
              <a:rPr lang="en-US" dirty="0" smtClean="0"/>
              <a:t>Data is stored in tables(=relations)</a:t>
            </a:r>
          </a:p>
          <a:p>
            <a:pPr lvl="1"/>
            <a:r>
              <a:rPr lang="en-US" dirty="0" smtClean="0"/>
              <a:t>Queries are expressions in SQL, relational algebra, or </a:t>
            </a:r>
            <a:r>
              <a:rPr lang="en-US" dirty="0" err="1" smtClean="0"/>
              <a:t>Datalog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Today: </a:t>
            </a:r>
            <a:r>
              <a:rPr lang="en-US" dirty="0" err="1" smtClean="0"/>
              <a:t>Semistructured</a:t>
            </a:r>
            <a:r>
              <a:rPr lang="en-US" dirty="0" smtClean="0"/>
              <a:t> data model</a:t>
            </a:r>
          </a:p>
          <a:p>
            <a:pPr lvl="1"/>
            <a:r>
              <a:rPr lang="en-US" dirty="0" smtClean="0"/>
              <a:t>Popular formats today: XML, </a:t>
            </a:r>
            <a:r>
              <a:rPr lang="en-US" dirty="0" err="1" smtClean="0"/>
              <a:t>JSon</a:t>
            </a:r>
            <a:r>
              <a:rPr lang="en-US" dirty="0" smtClean="0"/>
              <a:t>, </a:t>
            </a:r>
            <a:r>
              <a:rPr lang="en-US" dirty="0" err="1" smtClean="0"/>
              <a:t>protobuf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Types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600200"/>
            <a:ext cx="6040536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age: </a:t>
            </a:r>
            <a:r>
              <a:rPr lang="en-US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dirty="0">
                <a:latin typeface="Arial"/>
                <a:cs typeface="Arial"/>
              </a:rPr>
              <a:t>   email: string?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72008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{"Name": "Alice", "age": 30, "email": "a@alice.com"}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"Bob", "age": 40}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-- </a:t>
            </a:r>
            <a:r>
              <a:rPr lang="mr-IN" dirty="0">
                <a:solidFill>
                  <a:srgbClr val="FF0000"/>
                </a:solidFill>
                <a:latin typeface="Arial"/>
                <a:cs typeface="Arial"/>
              </a:rPr>
              <a:t>not OK</a:t>
            </a:r>
            <a:r>
              <a:rPr lang="mr-IN" dirty="0">
                <a:latin typeface="Arial"/>
                <a:cs typeface="Arial"/>
              </a:rPr>
              <a:t>:</a:t>
            </a:r>
          </a:p>
          <a:p>
            <a:r>
              <a:rPr lang="mr-IN" dirty="0">
                <a:latin typeface="Arial"/>
                <a:cs typeface="Arial"/>
              </a:rPr>
              <a:t>{"Name": "Carol", </a:t>
            </a:r>
            <a:r>
              <a:rPr lang="mr-IN" strike="sngStrike" dirty="0">
                <a:solidFill>
                  <a:srgbClr val="FF0000"/>
                </a:solidFill>
                <a:latin typeface="Arial"/>
                <a:cs typeface="Arial"/>
              </a:rPr>
              <a:t>"phone": "123456789"</a:t>
            </a:r>
            <a:r>
              <a:rPr lang="mr-IN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95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Types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72008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Arial"/>
                <a:cs typeface="Arial"/>
              </a:rPr>
              <a:t>{"Name": "Alice", "age": 30, "email": "a@alice.com"}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"Bob", "age": 40}</a:t>
            </a:r>
          </a:p>
          <a:p>
            <a:endParaRPr lang="mr-IN" dirty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-- </a:t>
            </a:r>
            <a:r>
              <a:rPr lang="en-US" dirty="0" smtClean="0">
                <a:latin typeface="Arial"/>
                <a:cs typeface="Arial"/>
              </a:rPr>
              <a:t>Now it’s</a:t>
            </a:r>
            <a:r>
              <a:rPr lang="mr-IN" dirty="0" smtClean="0">
                <a:latin typeface="Arial"/>
                <a:cs typeface="Arial"/>
              </a:rPr>
              <a:t> </a:t>
            </a:r>
            <a:r>
              <a:rPr lang="mr-IN" dirty="0">
                <a:latin typeface="Arial"/>
                <a:cs typeface="Arial"/>
              </a:rPr>
              <a:t>OK:</a:t>
            </a:r>
          </a:p>
          <a:p>
            <a:r>
              <a:rPr lang="mr-IN" dirty="0">
                <a:latin typeface="Arial"/>
                <a:cs typeface="Arial"/>
              </a:rPr>
              <a:t>{"Name": "Carol", "phone": "123456789"}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600200"/>
            <a:ext cx="5647099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OPEN {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age: </a:t>
            </a:r>
            <a:r>
              <a:rPr lang="en-US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dirty="0">
                <a:latin typeface="Arial"/>
                <a:cs typeface="Arial"/>
              </a:rPr>
              <a:t>   email: string?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6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with Nested Collections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604053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IF </a:t>
            </a:r>
            <a:r>
              <a:rPr lang="en-US" dirty="0">
                <a:latin typeface="Arial"/>
                <a:cs typeface="Arial"/>
              </a:rPr>
              <a:t>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phone: [string]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343400"/>
            <a:ext cx="4645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"/>
                <a:cs typeface="Arial"/>
              </a:rPr>
              <a:t>{</a:t>
            </a:r>
            <a:r>
              <a:rPr lang="mr-IN" dirty="0">
                <a:latin typeface="Arial"/>
                <a:cs typeface="Arial"/>
              </a:rPr>
              <a:t>"Name": "Carol", "phone": </a:t>
            </a:r>
            <a:r>
              <a:rPr lang="en-US" dirty="0" smtClean="0">
                <a:latin typeface="Arial"/>
                <a:cs typeface="Arial"/>
              </a:rPr>
              <a:t>[</a:t>
            </a:r>
            <a:r>
              <a:rPr lang="mr-IN" dirty="0" smtClean="0">
                <a:latin typeface="Arial"/>
                <a:cs typeface="Arial"/>
              </a:rPr>
              <a:t>"1234”</a:t>
            </a:r>
            <a:r>
              <a:rPr lang="en-US" dirty="0" smtClean="0">
                <a:latin typeface="Arial"/>
                <a:cs typeface="Arial"/>
              </a:rPr>
              <a:t>]</a:t>
            </a:r>
            <a:r>
              <a:rPr lang="mr-IN" dirty="0" smtClean="0">
                <a:latin typeface="Arial"/>
                <a:cs typeface="Arial"/>
              </a:rPr>
              <a:t>}</a:t>
            </a:r>
            <a:endParaRPr lang="en-US" dirty="0" smtClean="0">
              <a:latin typeface="Arial"/>
              <a:cs typeface="Arial"/>
            </a:endParaRPr>
          </a:p>
          <a:p>
            <a:r>
              <a:rPr lang="mr-IN" dirty="0">
                <a:latin typeface="Arial"/>
                <a:cs typeface="Arial"/>
              </a:rPr>
              <a:t>{"Name": 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David</a:t>
            </a:r>
            <a:r>
              <a:rPr lang="mr-IN" dirty="0" smtClean="0">
                <a:latin typeface="Arial"/>
                <a:cs typeface="Arial"/>
              </a:rPr>
              <a:t>"</a:t>
            </a:r>
            <a:r>
              <a:rPr lang="mr-IN" dirty="0">
                <a:latin typeface="Arial"/>
                <a:cs typeface="Arial"/>
              </a:rPr>
              <a:t>, "phone": </a:t>
            </a:r>
            <a:r>
              <a:rPr lang="en-US" dirty="0" smtClean="0">
                <a:latin typeface="Arial"/>
                <a:cs typeface="Arial"/>
              </a:rPr>
              <a:t>[</a:t>
            </a:r>
            <a:r>
              <a:rPr lang="mr-IN" dirty="0" smtClean="0">
                <a:latin typeface="Arial"/>
                <a:cs typeface="Arial"/>
              </a:rPr>
              <a:t>“2345”</a:t>
            </a:r>
            <a:r>
              <a:rPr lang="en-US" dirty="0" smtClean="0">
                <a:latin typeface="Arial"/>
                <a:cs typeface="Arial"/>
              </a:rPr>
              <a:t>,</a:t>
            </a:r>
            <a:r>
              <a:rPr lang="mr-IN" dirty="0">
                <a:latin typeface="Arial"/>
                <a:cs typeface="Arial"/>
              </a:rPr>
              <a:t> </a:t>
            </a:r>
            <a:r>
              <a:rPr lang="mr-IN" dirty="0" smtClean="0">
                <a:latin typeface="Arial"/>
                <a:cs typeface="Arial"/>
              </a:rPr>
              <a:t>“</a:t>
            </a:r>
            <a:r>
              <a:rPr lang="en-US" dirty="0" smtClean="0">
                <a:latin typeface="Arial"/>
                <a:cs typeface="Arial"/>
              </a:rPr>
              <a:t>6789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]</a:t>
            </a:r>
            <a:r>
              <a:rPr lang="mr-IN" dirty="0" smtClean="0">
                <a:latin typeface="Arial"/>
                <a:cs typeface="Arial"/>
              </a:rPr>
              <a:t>}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mr-IN" dirty="0">
                <a:latin typeface="Arial"/>
                <a:cs typeface="Arial"/>
              </a:rPr>
              <a:t>{"Name": </a:t>
            </a:r>
            <a:r>
              <a:rPr lang="mr-IN" dirty="0" smtClean="0"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Eric</a:t>
            </a:r>
            <a:r>
              <a:rPr lang="mr-IN" dirty="0" smtClean="0">
                <a:latin typeface="Arial"/>
                <a:cs typeface="Arial"/>
              </a:rPr>
              <a:t>", 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mr-IN" dirty="0" smtClean="0">
                <a:latin typeface="Arial"/>
                <a:cs typeface="Arial"/>
              </a:rPr>
              <a:t>"</a:t>
            </a:r>
            <a:r>
              <a:rPr lang="mr-IN" dirty="0">
                <a:latin typeface="Arial"/>
                <a:cs typeface="Arial"/>
              </a:rPr>
              <a:t>phone": </a:t>
            </a:r>
            <a:r>
              <a:rPr lang="en-US" dirty="0" smtClean="0">
                <a:latin typeface="Arial"/>
                <a:cs typeface="Arial"/>
              </a:rPr>
              <a:t>[]</a:t>
            </a:r>
            <a:r>
              <a:rPr lang="mr-IN" dirty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30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= relation</a:t>
            </a:r>
          </a:p>
          <a:p>
            <a:r>
              <a:rPr lang="en-US" dirty="0" smtClean="0"/>
              <a:t>Must have a type</a:t>
            </a:r>
          </a:p>
          <a:p>
            <a:pPr lvl="1"/>
            <a:r>
              <a:rPr lang="en-US" dirty="0" smtClean="0"/>
              <a:t>Can be a trivial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 smtClean="0"/>
              <a:t> type</a:t>
            </a:r>
          </a:p>
          <a:p>
            <a:r>
              <a:rPr lang="en-US" dirty="0" smtClean="0"/>
              <a:t>Must have a key</a:t>
            </a:r>
          </a:p>
          <a:p>
            <a:pPr lvl="1"/>
            <a:r>
              <a:rPr lang="en-US" dirty="0" smtClean="0"/>
              <a:t>Can also be a trivial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with Existing Key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752600"/>
            <a:ext cx="604053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lec344;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 smtClean="0">
                <a:latin typeface="Arial"/>
                <a:cs typeface="Arial"/>
              </a:rPr>
              <a:t>PersonType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AS </a:t>
            </a:r>
            <a:r>
              <a:rPr lang="en-US" dirty="0">
                <a:latin typeface="Arial"/>
                <a:cs typeface="Arial"/>
              </a:rPr>
              <a:t>CLOSED {</a:t>
            </a:r>
          </a:p>
          <a:p>
            <a:r>
              <a:rPr lang="en-US" dirty="0">
                <a:latin typeface="Arial"/>
                <a:cs typeface="Arial"/>
              </a:rPr>
              <a:t>   Name : string</a:t>
            </a:r>
            <a:r>
              <a:rPr lang="en-US" dirty="0" smtClean="0">
                <a:latin typeface="Arial"/>
                <a:cs typeface="Arial"/>
              </a:rPr>
              <a:t>,</a:t>
            </a:r>
          </a:p>
          <a:p>
            <a:r>
              <a:rPr lang="en-US" dirty="0" smtClean="0">
                <a:latin typeface="Arial"/>
                <a:cs typeface="Arial"/>
              </a:rPr>
              <a:t>   email: string?</a:t>
            </a:r>
          </a:p>
          <a:p>
            <a:r>
              <a:rPr lang="en-US" dirty="0" smtClean="0">
                <a:latin typeface="Arial"/>
                <a:cs typeface="Arial"/>
              </a:rPr>
              <a:t>}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648200"/>
            <a:ext cx="8936461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DROP DATASET Person IF EXISTS;</a:t>
            </a:r>
          </a:p>
          <a:p>
            <a:r>
              <a:rPr lang="en-US" dirty="0">
                <a:latin typeface="Arial"/>
                <a:cs typeface="Arial"/>
              </a:rPr>
              <a:t>CREATE DATASET Person(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) PRIMARY KEY Name;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981200"/>
            <a:ext cx="24593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{“Name”: “Alice”}</a:t>
            </a:r>
          </a:p>
          <a:p>
            <a:r>
              <a:rPr lang="en-US" dirty="0" smtClean="0">
                <a:latin typeface="Arial"/>
                <a:cs typeface="Arial"/>
              </a:rPr>
              <a:t>{“Name”: “Bob”}</a:t>
            </a:r>
          </a:p>
          <a:p>
            <a:r>
              <a:rPr lang="mr-IN" dirty="0" smtClean="0">
                <a:latin typeface="Arial"/>
                <a:cs typeface="Arial"/>
              </a:rPr>
              <a:t>…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32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with </a:t>
            </a:r>
            <a:r>
              <a:rPr lang="en-US" dirty="0" smtClean="0"/>
              <a:t>Auto Generated Key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752600"/>
            <a:ext cx="6040536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DROP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IF EXISTS;</a:t>
            </a:r>
          </a:p>
          <a:p>
            <a:r>
              <a:rPr lang="en-US" dirty="0">
                <a:latin typeface="Arial"/>
                <a:cs typeface="Arial"/>
              </a:rPr>
              <a:t>CREATE TYPE 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 AS CLOSED {</a:t>
            </a:r>
          </a:p>
          <a:p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myKey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uuid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dirty="0">
                <a:latin typeface="Arial"/>
                <a:cs typeface="Arial"/>
              </a:rPr>
              <a:t>   Name : string,</a:t>
            </a:r>
          </a:p>
          <a:p>
            <a:r>
              <a:rPr lang="en-US" dirty="0">
                <a:latin typeface="Arial"/>
                <a:cs typeface="Arial"/>
              </a:rPr>
              <a:t>   email: string?</a:t>
            </a:r>
          </a:p>
          <a:p>
            <a:r>
              <a:rPr lang="en-US" dirty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648200"/>
            <a:ext cx="65357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DROP DATASET Person IF EXISTS;</a:t>
            </a:r>
          </a:p>
          <a:p>
            <a:r>
              <a:rPr lang="en-US" dirty="0">
                <a:latin typeface="Arial"/>
                <a:cs typeface="Arial"/>
              </a:rPr>
              <a:t>CREATE DATASET Person(</a:t>
            </a:r>
            <a:r>
              <a:rPr lang="en-US" dirty="0" err="1">
                <a:latin typeface="Arial"/>
                <a:cs typeface="Arial"/>
              </a:rPr>
              <a:t>PersonType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r>
              <a:rPr lang="en-US" dirty="0">
                <a:latin typeface="Arial"/>
                <a:cs typeface="Arial"/>
              </a:rPr>
              <a:t>    PRIMARY KEY </a:t>
            </a:r>
            <a:r>
              <a:rPr lang="en-US" dirty="0" err="1">
                <a:latin typeface="Arial"/>
                <a:cs typeface="Arial"/>
              </a:rPr>
              <a:t>myKey</a:t>
            </a:r>
            <a:r>
              <a:rPr lang="en-US" dirty="0">
                <a:latin typeface="Arial"/>
                <a:cs typeface="Arial"/>
              </a:rPr>
              <a:t> AUTOGENERATED;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1981200"/>
            <a:ext cx="24593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{“Name”: “Alice”}</a:t>
            </a:r>
          </a:p>
          <a:p>
            <a:r>
              <a:rPr lang="en-US" dirty="0" smtClean="0">
                <a:latin typeface="Arial"/>
                <a:cs typeface="Arial"/>
              </a:rPr>
              <a:t>{“Name”: “Bob”}</a:t>
            </a:r>
          </a:p>
          <a:p>
            <a:r>
              <a:rPr lang="mr-IN" dirty="0" smtClean="0">
                <a:latin typeface="Arial"/>
                <a:cs typeface="Arial"/>
              </a:rPr>
              <a:t>…</a:t>
            </a: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3505200"/>
            <a:ext cx="237426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Note: no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myKey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since it will be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err="1" smtClean="0">
                <a:latin typeface="Arial"/>
                <a:cs typeface="Arial"/>
              </a:rPr>
              <a:t>autogenerated</a:t>
            </a:r>
            <a:endParaRPr lang="en-US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87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NFNF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NFNF = Non First Normal Form</a:t>
            </a:r>
          </a:p>
          <a:p>
            <a:r>
              <a:rPr lang="en-US" dirty="0" smtClean="0"/>
              <a:t>One or more attributes contain a collection</a:t>
            </a:r>
          </a:p>
          <a:p>
            <a:r>
              <a:rPr lang="en-US" dirty="0" smtClean="0"/>
              <a:t>One extreme: a single row with a huge, nested collection</a:t>
            </a:r>
          </a:p>
          <a:p>
            <a:r>
              <a:rPr lang="en-US" dirty="0" smtClean="0"/>
              <a:t>Better: multiple rows, reduced number of nested collections</a:t>
            </a:r>
          </a:p>
        </p:txBody>
      </p:sp>
    </p:spTree>
    <p:extLst>
      <p:ext uri="{BB962C8B-B14F-4D97-AF65-F5344CB8AC3E}">
        <p14:creationId xmlns:p14="http://schemas.microsoft.com/office/powerpoint/2010/main" val="14605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800" y="2819400"/>
          <a:ext cx="8382002" cy="110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990600"/>
                <a:gridCol w="1295400"/>
                <a:gridCol w="576944"/>
                <a:gridCol w="1153886"/>
                <a:gridCol w="1153886"/>
                <a:gridCol w="11538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country 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continent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organization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sea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mountain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desert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[{“</a:t>
                      </a:r>
                      <a:r>
                        <a:rPr lang="en-US" sz="1400" dirty="0" err="1" smtClean="0">
                          <a:latin typeface="Arial"/>
                          <a:cs typeface="Arial"/>
                        </a:rPr>
                        <a:t>name”:”Albania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”,...},</a:t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 {“</a:t>
                      </a:r>
                      <a:r>
                        <a:rPr lang="en-US" sz="1400" dirty="0" err="1" smtClean="0">
                          <a:latin typeface="Arial"/>
                          <a:cs typeface="Arial"/>
                        </a:rPr>
                        <a:t>name”:”Greece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”,...},</a:t>
                      </a:r>
                      <a:br>
                        <a:rPr lang="en-US" sz="1400" dirty="0" smtClean="0">
                          <a:latin typeface="Arial"/>
                          <a:cs typeface="Arial"/>
                        </a:rPr>
                      </a:br>
                      <a:r>
                        <a:rPr lang="en-US" sz="1400" dirty="0" smtClean="0">
                          <a:latin typeface="Arial"/>
                          <a:cs typeface="Arial"/>
                        </a:rPr>
                        <a:t>...]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676400"/>
            <a:ext cx="8172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mondial.adm</a:t>
            </a:r>
            <a:r>
              <a:rPr lang="en-US" dirty="0" smtClean="0">
                <a:latin typeface="Arial"/>
                <a:cs typeface="Arial"/>
              </a:rPr>
              <a:t> is totally </a:t>
            </a:r>
            <a:r>
              <a:rPr lang="en-US" dirty="0" err="1" smtClean="0">
                <a:latin typeface="Arial"/>
                <a:cs typeface="Arial"/>
              </a:rPr>
              <a:t>semistructured</a:t>
            </a:r>
            <a:r>
              <a:rPr lang="en-US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{“</a:t>
            </a:r>
            <a:r>
              <a:rPr lang="en-US" dirty="0" err="1" smtClean="0">
                <a:latin typeface="Arial"/>
                <a:cs typeface="Arial"/>
              </a:rPr>
              <a:t>mondial</a:t>
            </a:r>
            <a:r>
              <a:rPr lang="en-US" dirty="0" smtClean="0">
                <a:latin typeface="Arial"/>
                <a:cs typeface="Arial"/>
              </a:rPr>
              <a:t>”: {“country”: [...], “continent”:[...], ..., “desert”:[...]}}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09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country.adm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sea.adm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mountain.adm</a:t>
            </a:r>
            <a:r>
              <a:rPr lang="en-US" dirty="0" smtClean="0">
                <a:latin typeface="Arial"/>
                <a:cs typeface="Arial"/>
              </a:rPr>
              <a:t> are more structured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4724400"/>
          <a:ext cx="662940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77"/>
                <a:gridCol w="1063978"/>
                <a:gridCol w="491067"/>
                <a:gridCol w="1309513"/>
                <a:gridCol w="1063978"/>
                <a:gridCol w="572911"/>
                <a:gridCol w="10639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Country: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400" b="1" dirty="0" err="1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car_code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ethnicgroups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religions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AL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Albania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GR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Greece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declare an index on an attribute of a top-most collection</a:t>
            </a:r>
          </a:p>
          <a:p>
            <a:r>
              <a:rPr lang="en-US" dirty="0" smtClean="0"/>
              <a:t>Available:</a:t>
            </a:r>
          </a:p>
          <a:p>
            <a:pPr lvl="1"/>
            <a:r>
              <a:rPr lang="en-US" dirty="0" smtClean="0"/>
              <a:t>BTREE: good for equality and range queries</a:t>
            </a:r>
            <a:br>
              <a:rPr lang="en-US" dirty="0" smtClean="0"/>
            </a:br>
            <a:r>
              <a:rPr lang="en-US" dirty="0" smtClean="0"/>
              <a:t>E.g. name=“Greece”;   20 &lt; age and age &lt; 40</a:t>
            </a:r>
          </a:p>
          <a:p>
            <a:pPr lvl="1"/>
            <a:r>
              <a:rPr lang="en-US" dirty="0" smtClean="0"/>
              <a:t>RTREE: good for 2-dimensional range queries</a:t>
            </a:r>
            <a:br>
              <a:rPr lang="en-US" dirty="0" smtClean="0"/>
            </a:br>
            <a:r>
              <a:rPr lang="en-US" dirty="0" smtClean="0"/>
              <a:t>E.g. 20 &lt; x and x &lt; 40 and 10 &lt; y and y &lt; 50</a:t>
            </a:r>
          </a:p>
          <a:p>
            <a:pPr lvl="1"/>
            <a:r>
              <a:rPr lang="en-US" dirty="0" smtClean="0"/>
              <a:t>KEYWORD: good for substring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752600"/>
            <a:ext cx="400993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CREATE INDEX </a:t>
            </a:r>
            <a:r>
              <a:rPr lang="en-US" dirty="0" err="1" smtClean="0">
                <a:latin typeface="Arial"/>
                <a:cs typeface="Arial"/>
              </a:rPr>
              <a:t>countryID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ON </a:t>
            </a:r>
            <a:r>
              <a:rPr lang="en-US" dirty="0">
                <a:latin typeface="Arial"/>
                <a:cs typeface="Arial"/>
              </a:rPr>
              <a:t>country(`-</a:t>
            </a:r>
            <a:r>
              <a:rPr lang="en-US" dirty="0" err="1">
                <a:latin typeface="Arial"/>
                <a:cs typeface="Arial"/>
              </a:rPr>
              <a:t>car_code</a:t>
            </a:r>
            <a:r>
              <a:rPr lang="en-US" dirty="0">
                <a:latin typeface="Arial"/>
                <a:cs typeface="Arial"/>
              </a:rPr>
              <a:t>`</a:t>
            </a:r>
            <a:r>
              <a:rPr lang="en-US" dirty="0" smtClean="0">
                <a:latin typeface="Arial"/>
                <a:cs typeface="Arial"/>
              </a:rPr>
              <a:t>)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TYPE </a:t>
            </a:r>
            <a:r>
              <a:rPr lang="en-US" dirty="0">
                <a:latin typeface="Arial"/>
                <a:cs typeface="Arial"/>
              </a:rPr>
              <a:t>BTREE;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38399" y="3886200"/>
          <a:ext cx="647700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17"/>
                <a:gridCol w="1039519"/>
                <a:gridCol w="359365"/>
                <a:gridCol w="1399822"/>
                <a:gridCol w="1039519"/>
                <a:gridCol w="559741"/>
                <a:gridCol w="1039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Country: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400" b="1" dirty="0" err="1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car_code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ethnicgroups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religions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AL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Albania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GR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Greece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[ ... ]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BG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Belgium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/>
                          <a:cs typeface="Arial"/>
                        </a:rPr>
                        <a:t>...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Isosceles Triangle 9"/>
          <p:cNvSpPr/>
          <p:nvPr/>
        </p:nvSpPr>
        <p:spPr>
          <a:xfrm>
            <a:off x="152400" y="3581400"/>
            <a:ext cx="1524000" cy="1676400"/>
          </a:xfrm>
          <a:prstGeom prst="triangle">
            <a:avLst>
              <a:gd name="adj" fmla="val 50351"/>
            </a:avLst>
          </a:prstGeom>
          <a:noFill/>
          <a:ln>
            <a:solidFill>
              <a:schemeClr val="tx1"/>
            </a:solidFill>
          </a:ln>
        </p:spPr>
        <p:txBody>
          <a:bodyPr wrap="none" rtlCol="0" anchor="b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AL BG GR... NZ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urved Connector 12"/>
          <p:cNvCxnSpPr>
            <a:stCxn id="10" idx="3"/>
            <a:endCxn id="9" idx="1"/>
          </p:cNvCxnSpPr>
          <p:nvPr/>
        </p:nvCxnSpPr>
        <p:spPr>
          <a:xfrm rot="5400000" flipH="1" flipV="1">
            <a:off x="1642244" y="4461645"/>
            <a:ext cx="73660" cy="1518650"/>
          </a:xfrm>
          <a:prstGeom prst="curvedConnector4">
            <a:avLst>
              <a:gd name="adj1" fmla="val -310345"/>
              <a:gd name="adj2" fmla="val 749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3000" y="1752600"/>
            <a:ext cx="384477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USE lec344;</a:t>
            </a:r>
          </a:p>
          <a:p>
            <a:r>
              <a:rPr lang="en-US" dirty="0">
                <a:latin typeface="Arial"/>
                <a:cs typeface="Arial"/>
              </a:rPr>
              <a:t>CREATE INDEX </a:t>
            </a:r>
            <a:r>
              <a:rPr lang="en-US" dirty="0" err="1" smtClean="0">
                <a:latin typeface="Arial"/>
                <a:cs typeface="Arial"/>
              </a:rPr>
              <a:t>cityname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ON </a:t>
            </a:r>
            <a:r>
              <a:rPr lang="en-US" dirty="0">
                <a:latin typeface="Arial"/>
                <a:cs typeface="Arial"/>
              </a:rPr>
              <a:t>country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err="1" smtClean="0">
                <a:latin typeface="Arial"/>
                <a:cs typeface="Arial"/>
              </a:rPr>
              <a:t>city.name</a:t>
            </a:r>
            <a:r>
              <a:rPr lang="en-US" dirty="0" smtClean="0">
                <a:latin typeface="Arial"/>
                <a:cs typeface="Arial"/>
              </a:rPr>
              <a:t>)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     TYPE </a:t>
            </a:r>
            <a:r>
              <a:rPr lang="en-US" dirty="0">
                <a:latin typeface="Arial"/>
                <a:cs typeface="Arial"/>
              </a:rPr>
              <a:t>BTREE;</a:t>
            </a:r>
          </a:p>
        </p:txBody>
      </p:sp>
      <p:sp>
        <p:nvSpPr>
          <p:cNvPr id="22" name="Multiply 21"/>
          <p:cNvSpPr>
            <a:spLocks noChangeAspect="1"/>
          </p:cNvSpPr>
          <p:nvPr/>
        </p:nvSpPr>
        <p:spPr>
          <a:xfrm>
            <a:off x="5029200" y="1143000"/>
            <a:ext cx="2895600" cy="2895600"/>
          </a:xfrm>
          <a:prstGeom prst="mathMultiply">
            <a:avLst>
              <a:gd name="adj1" fmla="val 96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838200"/>
            <a:ext cx="2888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Cannot index inside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 nested collection</a:t>
            </a:r>
          </a:p>
        </p:txBody>
      </p:sp>
    </p:spTree>
    <p:extLst>
      <p:ext uri="{BB962C8B-B14F-4D97-AF65-F5344CB8AC3E}">
        <p14:creationId xmlns:p14="http://schemas.microsoft.com/office/powerpoint/2010/main" val="18670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Taxonomy based on data models: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Key-value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Project </a:t>
            </a:r>
            <a:r>
              <a:rPr lang="en-US" dirty="0" err="1" smtClean="0"/>
              <a:t>Voldemort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Document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SimpleDB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Extensible </a:t>
            </a:r>
            <a:r>
              <a:rPr lang="en-US" dirty="0">
                <a:solidFill>
                  <a:srgbClr val="0000FF"/>
                </a:solidFill>
              </a:rPr>
              <a:t>Record </a:t>
            </a:r>
            <a:r>
              <a:rPr lang="en-US" dirty="0" smtClean="0">
                <a:solidFill>
                  <a:srgbClr val="0000FF"/>
                </a:solidFill>
              </a:rPr>
              <a:t>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HBase</a:t>
            </a:r>
            <a:r>
              <a:rPr lang="en-US" dirty="0" smtClean="0"/>
              <a:t>, Cassandra, PNUTS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4684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☞</a:t>
            </a:r>
            <a:endParaRPr lang="en-US" sz="3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0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Key, Value stores, the Value is often a very complex object</a:t>
            </a:r>
          </a:p>
          <a:p>
            <a:pPr lvl="1"/>
            <a:r>
              <a:rPr lang="en-US" dirty="0" smtClean="0"/>
              <a:t>Key = ‘2010/7/1’, Value = [all flights that date]</a:t>
            </a:r>
          </a:p>
          <a:p>
            <a:endParaRPr lang="en-US" dirty="0" smtClean="0"/>
          </a:p>
          <a:p>
            <a:r>
              <a:rPr lang="en-US" dirty="0" smtClean="0"/>
              <a:t>Better: allow DBMS to understand the </a:t>
            </a:r>
            <a:r>
              <a:rPr lang="en-US" i="1" dirty="0" smtClean="0"/>
              <a:t>value</a:t>
            </a:r>
          </a:p>
          <a:p>
            <a:pPr lvl="1"/>
            <a:r>
              <a:rPr lang="en-US" dirty="0" smtClean="0"/>
              <a:t>Represent </a:t>
            </a:r>
            <a:r>
              <a:rPr lang="en-US" i="1" dirty="0" smtClean="0"/>
              <a:t>value</a:t>
            </a:r>
            <a:r>
              <a:rPr lang="en-US" dirty="0" smtClean="0"/>
              <a:t> as a JSON (or XML...) document</a:t>
            </a:r>
            <a:endParaRPr lang="en-US" dirty="0"/>
          </a:p>
          <a:p>
            <a:pPr lvl="1"/>
            <a:r>
              <a:rPr lang="en-US" dirty="0"/>
              <a:t>[all </a:t>
            </a:r>
            <a:r>
              <a:rPr lang="en-US" dirty="0" smtClean="0"/>
              <a:t>flights on </a:t>
            </a:r>
            <a:r>
              <a:rPr lang="en-US" dirty="0"/>
              <a:t>that date</a:t>
            </a:r>
            <a:r>
              <a:rPr lang="en-US" dirty="0" smtClean="0"/>
              <a:t>] = a JSON file</a:t>
            </a:r>
            <a:endParaRPr lang="en-US" dirty="0"/>
          </a:p>
          <a:p>
            <a:pPr lvl="1"/>
            <a:r>
              <a:rPr lang="en-US" dirty="0" smtClean="0"/>
              <a:t>May search for all flights on a given date</a:t>
            </a:r>
          </a:p>
        </p:txBody>
      </p:sp>
    </p:spTree>
    <p:extLst>
      <p:ext uri="{BB962C8B-B14F-4D97-AF65-F5344CB8AC3E}">
        <p14:creationId xmlns:p14="http://schemas.microsoft.com/office/powerpoint/2010/main" val="1482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key,document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Document = </a:t>
            </a:r>
            <a:r>
              <a:rPr lang="en-US" dirty="0" err="1" smtClean="0"/>
              <a:t>JSon</a:t>
            </a:r>
            <a:r>
              <a:rPr lang="en-US" dirty="0" smtClean="0"/>
              <a:t>, or XML</a:t>
            </a:r>
            <a:endParaRPr lang="en-US" dirty="0"/>
          </a:p>
          <a:p>
            <a:r>
              <a:rPr lang="en-US" b="1" dirty="0" smtClean="0"/>
              <a:t>Operations</a:t>
            </a:r>
          </a:p>
          <a:p>
            <a:pPr lvl="1"/>
            <a:r>
              <a:rPr lang="en-US" dirty="0" smtClean="0"/>
              <a:t>Get/put document by key</a:t>
            </a:r>
          </a:p>
          <a:p>
            <a:pPr lvl="1"/>
            <a:r>
              <a:rPr lang="en-US" dirty="0" smtClean="0"/>
              <a:t>Query language over </a:t>
            </a:r>
            <a:r>
              <a:rPr lang="en-US" dirty="0" err="1" smtClean="0"/>
              <a:t>JSon</a:t>
            </a:r>
            <a:endParaRPr lang="en-US" dirty="0" smtClean="0"/>
          </a:p>
          <a:p>
            <a:r>
              <a:rPr lang="en-US" b="1" dirty="0" smtClean="0"/>
              <a:t>Distribution / Partitioning</a:t>
            </a:r>
          </a:p>
          <a:p>
            <a:pPr lvl="1"/>
            <a:r>
              <a:rPr lang="en-US" dirty="0" smtClean="0"/>
              <a:t>Entire documents, as for key/value pairs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6096000"/>
            <a:ext cx="30524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We will discuss </a:t>
            </a:r>
            <a:r>
              <a:rPr lang="en-US" dirty="0" err="1" smtClean="0">
                <a:latin typeface="Arial"/>
              </a:rPr>
              <a:t>JSon</a:t>
            </a:r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7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- Overview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Object Notation = lightweight </a:t>
            </a:r>
            <a:r>
              <a:rPr lang="en-US" dirty="0"/>
              <a:t>text-based open standard designed for human-readable data interchange. </a:t>
            </a:r>
            <a:r>
              <a:rPr lang="en-US" dirty="0" smtClean="0"/>
              <a:t>Interfaces in </a:t>
            </a:r>
            <a:r>
              <a:rPr lang="en-US" dirty="0"/>
              <a:t>C, C++, Java, Python, Perl, etc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filename extension is .</a:t>
            </a:r>
            <a:r>
              <a:rPr lang="en-US" dirty="0" err="1"/>
              <a:t>json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60040" y="6019800"/>
            <a:ext cx="7921209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We will emphasize </a:t>
            </a:r>
            <a:r>
              <a:rPr lang="en-US" sz="2800" dirty="0" err="1" smtClean="0">
                <a:latin typeface="Arial"/>
                <a:cs typeface="Arial"/>
              </a:rPr>
              <a:t>JSon</a:t>
            </a:r>
            <a:r>
              <a:rPr lang="en-US" sz="2800" dirty="0" smtClean="0">
                <a:latin typeface="Arial"/>
                <a:cs typeface="Arial"/>
              </a:rPr>
              <a:t> as semi-structured data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JSon</a:t>
            </a:r>
            <a:r>
              <a:rPr lang="en-US" dirty="0" smtClean="0"/>
              <a:t> Syntax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76400"/>
            <a:ext cx="7857699" cy="517988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{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book</a:t>
            </a:r>
            <a:r>
              <a:rPr lang="en-US" sz="1600" dirty="0">
                <a:ea typeface="+mn-ea"/>
                <a:cs typeface="+mn-cs"/>
              </a:rPr>
              <a:t>": </a:t>
            </a:r>
            <a:r>
              <a:rPr lang="en-US" sz="1600" dirty="0" smtClean="0">
                <a:ea typeface="+mn-ea"/>
                <a:cs typeface="+mn-cs"/>
              </a:rPr>
              <a:t>[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      {"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id</a:t>
            </a:r>
            <a:r>
              <a:rPr lang="en-US" sz="1600" dirty="0">
                <a:ea typeface="+mn-ea"/>
                <a:cs typeface="+mn-cs"/>
              </a:rPr>
              <a:t>":"01",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 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language</a:t>
            </a:r>
            <a:r>
              <a:rPr lang="en-US" sz="1600" dirty="0">
                <a:ea typeface="+mn-ea"/>
                <a:cs typeface="+mn-cs"/>
              </a:rPr>
              <a:t>": "</a:t>
            </a:r>
            <a:r>
              <a:rPr lang="en-US" sz="1600" dirty="0" smtClean="0">
                <a:ea typeface="+mn-ea"/>
                <a:cs typeface="+mn-cs"/>
              </a:rPr>
              <a:t>Java”,</a:t>
            </a:r>
            <a:endParaRPr lang="en-U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 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author</a:t>
            </a:r>
            <a:r>
              <a:rPr lang="en-US" sz="1600" dirty="0">
                <a:ea typeface="+mn-ea"/>
                <a:cs typeface="+mn-cs"/>
              </a:rPr>
              <a:t>": </a:t>
            </a:r>
            <a:r>
              <a:rPr lang="en-US" sz="1600" dirty="0" smtClean="0">
                <a:ea typeface="+mn-ea"/>
                <a:cs typeface="+mn-cs"/>
              </a:rPr>
              <a:t>”H. </a:t>
            </a:r>
            <a:r>
              <a:rPr lang="en-US" sz="1600" dirty="0" err="1" smtClean="0">
                <a:ea typeface="+mn-ea"/>
                <a:cs typeface="+mn-cs"/>
              </a:rPr>
              <a:t>Javeson</a:t>
            </a:r>
            <a:r>
              <a:rPr lang="en-US" sz="1600" dirty="0" smtClean="0">
                <a:ea typeface="+mn-ea"/>
                <a:cs typeface="+mn-cs"/>
              </a:rPr>
              <a:t>”,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         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year</a:t>
            </a:r>
            <a:r>
              <a:rPr lang="en-US" sz="1600" dirty="0" smtClean="0">
                <a:ea typeface="+mn-ea"/>
                <a:cs typeface="+mn-cs"/>
              </a:rPr>
              <a:t>”: 2015</a:t>
            </a:r>
            <a:endParaRPr lang="en-U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}</a:t>
            </a:r>
            <a:r>
              <a:rPr lang="en-US" sz="1600" dirty="0" smtClean="0">
                <a:ea typeface="+mn-ea"/>
                <a:cs typeface="+mn-cs"/>
              </a:rPr>
              <a:t>,</a:t>
            </a:r>
            <a:endParaRPr lang="en-U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</a:t>
            </a:r>
            <a:r>
              <a:rPr lang="en-US" sz="1600" dirty="0" smtClean="0">
                <a:ea typeface="+mn-ea"/>
                <a:cs typeface="+mn-cs"/>
              </a:rPr>
              <a:t>{"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id</a:t>
            </a:r>
            <a:r>
              <a:rPr lang="en-US" sz="1600" dirty="0">
                <a:ea typeface="+mn-ea"/>
                <a:cs typeface="+mn-cs"/>
              </a:rPr>
              <a:t>":"07",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 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language</a:t>
            </a:r>
            <a:r>
              <a:rPr lang="en-US" sz="1600" dirty="0">
                <a:ea typeface="+mn-ea"/>
                <a:cs typeface="+mn-cs"/>
              </a:rPr>
              <a:t>": "C++",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 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edition</a:t>
            </a:r>
            <a:r>
              <a:rPr lang="en-US" sz="1600" dirty="0">
                <a:ea typeface="+mn-ea"/>
                <a:cs typeface="+mn-cs"/>
              </a:rPr>
              <a:t>": "second"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   "</a:t>
            </a:r>
            <a:r>
              <a:rPr lang="en-US" sz="1600" dirty="0">
                <a:solidFill>
                  <a:srgbClr val="006600"/>
                </a:solidFill>
                <a:ea typeface="+mn-ea"/>
                <a:cs typeface="+mn-cs"/>
              </a:rPr>
              <a:t>author</a:t>
            </a:r>
            <a:r>
              <a:rPr lang="en-US" sz="1600" dirty="0">
                <a:ea typeface="+mn-ea"/>
                <a:cs typeface="+mn-cs"/>
              </a:rPr>
              <a:t>": </a:t>
            </a:r>
            <a:r>
              <a:rPr lang="en-US" sz="1600" dirty="0" smtClean="0">
                <a:ea typeface="+mn-ea"/>
                <a:cs typeface="+mn-cs"/>
              </a:rPr>
              <a:t>”E. </a:t>
            </a:r>
            <a:r>
              <a:rPr lang="en-US" sz="1600" dirty="0" err="1" smtClean="0">
                <a:ea typeface="+mn-ea"/>
                <a:cs typeface="+mn-cs"/>
              </a:rPr>
              <a:t>Sepp</a:t>
            </a:r>
            <a:r>
              <a:rPr lang="en-US" sz="1600" dirty="0" smtClean="0">
                <a:ea typeface="+mn-ea"/>
                <a:cs typeface="+mn-cs"/>
              </a:rPr>
              <a:t>”,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        “</a:t>
            </a:r>
            <a:r>
              <a:rPr lang="en-US" sz="1600" dirty="0" smtClean="0">
                <a:solidFill>
                  <a:srgbClr val="006600"/>
                </a:solidFill>
                <a:ea typeface="+mn-ea"/>
                <a:cs typeface="+mn-cs"/>
              </a:rPr>
              <a:t>price</a:t>
            </a:r>
            <a:r>
              <a:rPr lang="en-US" sz="1600" dirty="0" smtClean="0">
                <a:ea typeface="+mn-ea"/>
                <a:cs typeface="+mn-cs"/>
              </a:rPr>
              <a:t>”: 22.25</a:t>
            </a:r>
            <a:endParaRPr lang="en-US" sz="16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   }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   ]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73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JSon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Relational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Relational data model </a:t>
            </a:r>
          </a:p>
          <a:p>
            <a:pPr lvl="1"/>
            <a:r>
              <a:rPr lang="en-US" sz="1800" dirty="0" smtClean="0"/>
              <a:t>Rigid flat structure (tables)</a:t>
            </a:r>
          </a:p>
          <a:p>
            <a:pPr lvl="1"/>
            <a:r>
              <a:rPr lang="en-US" sz="1800" dirty="0" smtClean="0"/>
              <a:t>Schema must be fixed in advanced</a:t>
            </a:r>
          </a:p>
          <a:p>
            <a:pPr lvl="1"/>
            <a:r>
              <a:rPr lang="en-US" sz="1800" dirty="0" smtClean="0"/>
              <a:t>Binary representation: good for performance, bad for exchange</a:t>
            </a:r>
          </a:p>
          <a:p>
            <a:pPr lvl="1"/>
            <a:r>
              <a:rPr lang="en-US" sz="1800" dirty="0" smtClean="0"/>
              <a:t>Query language based on Relational Calculus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Semistructured</a:t>
            </a:r>
            <a:r>
              <a:rPr lang="en-US" sz="2000" dirty="0" smtClean="0"/>
              <a:t> data model / </a:t>
            </a:r>
            <a:r>
              <a:rPr lang="en-US" sz="2000" dirty="0" err="1" smtClean="0"/>
              <a:t>JSon</a:t>
            </a:r>
            <a:endParaRPr lang="en-US" sz="2000" dirty="0" smtClean="0"/>
          </a:p>
          <a:p>
            <a:pPr lvl="1"/>
            <a:r>
              <a:rPr lang="en-US" sz="1800" dirty="0" smtClean="0"/>
              <a:t>Flexible, nested structure (trees)</a:t>
            </a:r>
          </a:p>
          <a:p>
            <a:pPr lvl="1"/>
            <a:r>
              <a:rPr lang="en-US" sz="1800" dirty="0" smtClean="0"/>
              <a:t>Does not require predefined schema ("self describing”)</a:t>
            </a:r>
          </a:p>
          <a:p>
            <a:pPr lvl="1"/>
            <a:r>
              <a:rPr lang="en-US" sz="1800" dirty="0" smtClean="0"/>
              <a:t>Text representation: good for exchange, bad for performance</a:t>
            </a:r>
          </a:p>
          <a:p>
            <a:pPr lvl="1"/>
            <a:r>
              <a:rPr lang="en-US" sz="1800" dirty="0" smtClean="0"/>
              <a:t>Most common use: Language API; query languages emerging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4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94942</TotalTime>
  <Words>2006</Words>
  <Application>Microsoft Macintosh PowerPoint</Application>
  <PresentationFormat>On-screen Show (4:3)</PresentationFormat>
  <Paragraphs>494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Black</vt:lpstr>
      <vt:lpstr>Calibri</vt:lpstr>
      <vt:lpstr>Consolas</vt:lpstr>
      <vt:lpstr>Mangal</vt:lpstr>
      <vt:lpstr>ＭＳ Ｐゴシック</vt:lpstr>
      <vt:lpstr>Arial</vt:lpstr>
      <vt:lpstr>Essential</vt:lpstr>
      <vt:lpstr>Cse 344</vt:lpstr>
      <vt:lpstr>Administrative minutiae</vt:lpstr>
      <vt:lpstr>Where We Are</vt:lpstr>
      <vt:lpstr>Data Models</vt:lpstr>
      <vt:lpstr>Motivation</vt:lpstr>
      <vt:lpstr>Document Stores Features</vt:lpstr>
      <vt:lpstr>JSON - Overview </vt:lpstr>
      <vt:lpstr>JSon Syntax</vt:lpstr>
      <vt:lpstr>JSon vs Relational</vt:lpstr>
      <vt:lpstr>JSon Terminology</vt:lpstr>
      <vt:lpstr>JSon Data Structures</vt:lpstr>
      <vt:lpstr>Avoid Using Duplicate Keys</vt:lpstr>
      <vt:lpstr>JSon Datatypes</vt:lpstr>
      <vt:lpstr>JSon Semantics: a Tree !</vt:lpstr>
      <vt:lpstr>JSon Data</vt:lpstr>
      <vt:lpstr>Mapping Relational  Data to JSon</vt:lpstr>
      <vt:lpstr>Mapping Relational Data to JSon</vt:lpstr>
      <vt:lpstr>JSon=Semi-structured Data (1/3)</vt:lpstr>
      <vt:lpstr>JSon=Semi-structured Data (2/3)</vt:lpstr>
      <vt:lpstr>JSon=Semi-structured Data (3/3)</vt:lpstr>
      <vt:lpstr>Query Languages for SS Data</vt:lpstr>
      <vt:lpstr>AsterixDB and SQL++</vt:lpstr>
      <vt:lpstr>Asterix Data Model (ADM)</vt:lpstr>
      <vt:lpstr>Examples</vt:lpstr>
      <vt:lpstr>Datatypes</vt:lpstr>
      <vt:lpstr>Null v.s. Missing</vt:lpstr>
      <vt:lpstr>SQL++ Overview</vt:lpstr>
      <vt:lpstr>Dataverse</vt:lpstr>
      <vt:lpstr>Type</vt:lpstr>
      <vt:lpstr>Closed Types</vt:lpstr>
      <vt:lpstr>Open Types</vt:lpstr>
      <vt:lpstr>Types with Nested Collections</vt:lpstr>
      <vt:lpstr>Datasets</vt:lpstr>
      <vt:lpstr>Dataset with Existing Key</vt:lpstr>
      <vt:lpstr>Dataset with Auto Generated Key</vt:lpstr>
      <vt:lpstr>Discussion of NFNF</vt:lpstr>
      <vt:lpstr>ExamplE</vt:lpstr>
      <vt:lpstr>Indexes</vt:lpstr>
      <vt:lpstr>Indexes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296</cp:revision>
  <cp:lastPrinted>2018-01-29T22:33:01Z</cp:lastPrinted>
  <dcterms:created xsi:type="dcterms:W3CDTF">2017-03-27T18:12:41Z</dcterms:created>
  <dcterms:modified xsi:type="dcterms:W3CDTF">2018-04-16T18:45:18Z</dcterms:modified>
</cp:coreProperties>
</file>