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2"/>
  </p:notesMasterIdLst>
  <p:sldIdLst>
    <p:sldId id="256" r:id="rId2"/>
    <p:sldId id="324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314" r:id="rId13"/>
    <p:sldId id="271" r:id="rId14"/>
    <p:sldId id="260" r:id="rId15"/>
    <p:sldId id="273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276" r:id="rId26"/>
    <p:sldId id="277" r:id="rId27"/>
    <p:sldId id="278" r:id="rId28"/>
    <p:sldId id="279" r:id="rId29"/>
    <p:sldId id="280" r:id="rId30"/>
    <p:sldId id="283" r:id="rId31"/>
    <p:sldId id="302" r:id="rId32"/>
    <p:sldId id="303" r:id="rId33"/>
    <p:sldId id="304" r:id="rId34"/>
    <p:sldId id="325" r:id="rId35"/>
    <p:sldId id="326" r:id="rId36"/>
    <p:sldId id="327" r:id="rId37"/>
    <p:sldId id="288" r:id="rId38"/>
    <p:sldId id="289" r:id="rId39"/>
    <p:sldId id="291" r:id="rId40"/>
    <p:sldId id="292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73" autoAdjust="0"/>
    <p:restoredTop sz="99488" autoAdjust="0"/>
  </p:normalViewPr>
  <p:slideViewPr>
    <p:cSldViewPr snapToGrid="0" snapToObjects="1">
      <p:cViewPr varScale="1">
        <p:scale>
          <a:sx n="80" d="100"/>
          <a:sy n="80" d="100"/>
        </p:scale>
        <p:origin x="208" y="8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C8692A-CE6A-D546-8D07-A745C1C5BAAF}" type="slidenum">
              <a:rPr lang="en-US"/>
              <a:pPr/>
              <a:t>3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4881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examples of how we helped astronomers with SQL Server</a:t>
            </a:r>
            <a:r>
              <a:rPr lang="en-US" baseline="0" dirty="0" smtClean="0"/>
              <a:t> then </a:t>
            </a:r>
            <a:r>
              <a:rPr lang="en-US" baseline="0" dirty="0" err="1" smtClean="0"/>
              <a:t>MapReduce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LSST will produce 30TB of data per night!  Or 9PB per year.</a:t>
            </a:r>
          </a:p>
          <a:p>
            <a:r>
              <a:rPr lang="en-US" baseline="0" dirty="0" smtClean="0"/>
              <a:t>Large Hadron Collider (LHC) looking for the Higgs particle, produced  25PB of data in 2012!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67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examples of how we helped astronomers with SQL Server</a:t>
            </a:r>
            <a:r>
              <a:rPr lang="en-US" baseline="0" dirty="0" smtClean="0"/>
              <a:t> then </a:t>
            </a:r>
            <a:r>
              <a:rPr lang="en-US" baseline="0" dirty="0" err="1" smtClean="0"/>
              <a:t>MapReduce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LSST will produce 30TB of data per night!  Or 9PB per year.</a:t>
            </a:r>
          </a:p>
          <a:p>
            <a:r>
              <a:rPr lang="en-US" baseline="0" dirty="0" smtClean="0"/>
              <a:t>Large Hadron Collider (LHC) looking for the Higgs particle, produced  25PB of data in 2012!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208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examples of how we helped astronomers with SQL Server</a:t>
            </a:r>
            <a:r>
              <a:rPr lang="en-US" baseline="0" dirty="0" smtClean="0"/>
              <a:t> then </a:t>
            </a:r>
            <a:r>
              <a:rPr lang="en-US" baseline="0" dirty="0" err="1" smtClean="0"/>
              <a:t>MapReduce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LSST will produce 30TB of data per night!  Or 9PB per year.</a:t>
            </a:r>
          </a:p>
          <a:p>
            <a:r>
              <a:rPr lang="en-US" baseline="0" dirty="0" smtClean="0"/>
              <a:t>Large Hadron Collider (LHC) looking for the Higgs particle, produced  25PB of data in 2012!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56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examples of how we helped astronomers with SQL Server</a:t>
            </a:r>
            <a:r>
              <a:rPr lang="en-US" baseline="0" dirty="0" smtClean="0"/>
              <a:t> then </a:t>
            </a:r>
            <a:r>
              <a:rPr lang="en-US" baseline="0" dirty="0" err="1" smtClean="0"/>
              <a:t>MapReduce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LSST will produce 30TB of data per night!  Or 9PB per year.</a:t>
            </a:r>
          </a:p>
          <a:p>
            <a:r>
              <a:rPr lang="en-US" baseline="0" dirty="0" smtClean="0"/>
              <a:t>Large Hadron Collider (LHC) looking for the Higgs particle, produced  25PB of data in 2012!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72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examples of how we helped astronomers with SQL Server</a:t>
            </a:r>
            <a:r>
              <a:rPr lang="en-US" baseline="0" dirty="0" smtClean="0"/>
              <a:t> then </a:t>
            </a:r>
            <a:r>
              <a:rPr lang="en-US" baseline="0" dirty="0" err="1" smtClean="0"/>
              <a:t>MapReduce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LSST will produce 30TB of data per night!  Or 9PB per year.</a:t>
            </a:r>
          </a:p>
          <a:p>
            <a:r>
              <a:rPr lang="en-US" baseline="0" dirty="0" smtClean="0"/>
              <a:t>Large Hadron Collider (LHC) looking for the Higgs particle, produced  25PB of data in 2012!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96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examples of how we helped astronomers with SQL Server</a:t>
            </a:r>
            <a:r>
              <a:rPr lang="en-US" baseline="0" dirty="0" smtClean="0"/>
              <a:t> then </a:t>
            </a:r>
            <a:r>
              <a:rPr lang="en-US" baseline="0" dirty="0" err="1" smtClean="0"/>
              <a:t>MapReduce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LSST will produce 30TB of data per night!  Or 9PB per year.</a:t>
            </a:r>
          </a:p>
          <a:p>
            <a:r>
              <a:rPr lang="en-US" baseline="0" dirty="0" smtClean="0"/>
              <a:t>Large Hadron Collider (LHC) looking for the Higgs particle, produced  25PB of data in 2012!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1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examples of how we helped astronomers with SQL Server</a:t>
            </a:r>
            <a:r>
              <a:rPr lang="en-US" baseline="0" dirty="0" smtClean="0"/>
              <a:t> then </a:t>
            </a:r>
            <a:r>
              <a:rPr lang="en-US" baseline="0" dirty="0" err="1" smtClean="0"/>
              <a:t>MapReduce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LSST will produce 30TB of data per night!  Or 9PB per year.</a:t>
            </a:r>
          </a:p>
          <a:p>
            <a:r>
              <a:rPr lang="en-US" baseline="0" dirty="0" smtClean="0"/>
              <a:t>Large Hadron Collider (LHC) looking for the Higgs particle, produced  25PB of data in 2012!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63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examples of how we helped astronomers with SQL Server</a:t>
            </a:r>
            <a:r>
              <a:rPr lang="en-US" baseline="0" dirty="0" smtClean="0"/>
              <a:t> then </a:t>
            </a:r>
            <a:r>
              <a:rPr lang="en-US" baseline="0" dirty="0" err="1" smtClean="0"/>
              <a:t>MapReduce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LSST will produce 30TB of data per night!  Or 9PB per year.</a:t>
            </a:r>
          </a:p>
          <a:p>
            <a:r>
              <a:rPr lang="en-US" baseline="0" dirty="0" smtClean="0"/>
              <a:t>Large Hadron Collider (LHC) looking for the Higgs particle, produced  25PB of data in 2012!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562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examples of how we helped astronomers with SQL Server</a:t>
            </a:r>
            <a:r>
              <a:rPr lang="en-US" baseline="0" dirty="0" smtClean="0"/>
              <a:t> then </a:t>
            </a:r>
            <a:r>
              <a:rPr lang="en-US" baseline="0" dirty="0" err="1" smtClean="0"/>
              <a:t>MapReduce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LSST will produce 30TB of data per night!  Or 9PB per year.</a:t>
            </a:r>
          </a:p>
          <a:p>
            <a:r>
              <a:rPr lang="en-US" baseline="0" dirty="0" smtClean="0"/>
              <a:t>Large Hadron Collider (LHC) looking for the Higgs particle, produced  25PB of data in 2012!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909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6D69BA-FB66-1A41-9EB8-D4E0AD20BCD1}" type="slidenum">
              <a:rPr lang="en-US"/>
              <a:pPr/>
              <a:t>25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70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04BA1-5ED3-9848-B693-3BA637BFCB92}" type="slidenum">
              <a:rPr lang="en-US"/>
              <a:pPr/>
              <a:t>4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387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093E4B-4867-9948-82E2-944FFDE88D39}" type="slidenum">
              <a:rPr lang="en-US"/>
              <a:pPr/>
              <a:t>26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214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093E4B-4867-9948-82E2-944FFDE88D39}" type="slidenum">
              <a:rPr lang="en-US"/>
              <a:pPr/>
              <a:t>27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649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470AF-739F-704B-96F8-6E658D0C82B5}" type="slidenum">
              <a:rPr lang="en-US"/>
              <a:pPr/>
              <a:t>28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532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91818-8432-E646-B7A8-56202F1C9D03}" type="slidenum">
              <a:rPr lang="en-US"/>
              <a:pPr/>
              <a:t>29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886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82B60-9336-204F-9D88-163A4A2E7D30}" type="slidenum">
              <a:rPr lang="en-US"/>
              <a:pPr/>
              <a:t>30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80808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2468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82B60-9336-204F-9D88-163A4A2E7D30}" type="slidenum">
              <a:rPr lang="en-US"/>
              <a:pPr/>
              <a:t>31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80808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6870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82B60-9336-204F-9D88-163A4A2E7D30}" type="slidenum">
              <a:rPr lang="en-US"/>
              <a:pPr/>
              <a:t>32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80808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7316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82B60-9336-204F-9D88-163A4A2E7D30}" type="slidenum">
              <a:rPr lang="en-US"/>
              <a:pPr/>
              <a:t>33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80808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5107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82B60-9336-204F-9D88-163A4A2E7D30}" type="slidenum">
              <a:rPr lang="en-US"/>
              <a:pPr/>
              <a:t>34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80808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0485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82B60-9336-204F-9D88-163A4A2E7D30}" type="slidenum">
              <a:rPr lang="en-US"/>
              <a:pPr/>
              <a:t>35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80808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726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3D9045-A03E-D641-9167-8CB65A29DC2A}" type="slidenum">
              <a:rPr lang="en-US"/>
              <a:pPr/>
              <a:t>5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18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82B60-9336-204F-9D88-163A4A2E7D30}" type="slidenum">
              <a:rPr lang="en-US"/>
              <a:pPr/>
              <a:t>36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80808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438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CF7E9E-E960-D145-8861-4E20849ED6A6}" type="slidenum">
              <a:rPr lang="en-US"/>
              <a:pPr/>
              <a:t>37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782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85D1C-743B-1D41-A69C-C70AA75EEE8E}" type="slidenum">
              <a:rPr lang="en-US"/>
              <a:pPr/>
              <a:t>39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each item, say why we are learning about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744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62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EC623E-C6C1-B345-BF22-D55E2976B0D5}" type="slidenum">
              <a:rPr lang="en-US"/>
              <a:pPr/>
              <a:t>6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59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650813-EE84-7E41-A72C-256814B1C474}" type="slidenum">
              <a:rPr lang="en-US"/>
              <a:pPr/>
              <a:t>7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Practical</a:t>
            </a:r>
            <a:r>
              <a:rPr lang="en-US" baseline="0" dirty="0" smtClean="0"/>
              <a:t> assignments. Look at important technologies….</a:t>
            </a:r>
          </a:p>
          <a:p>
            <a:r>
              <a:rPr lang="en-US" baseline="0" dirty="0" smtClean="0"/>
              <a:t>Lots of new tools. This can be exhausting.</a:t>
            </a:r>
          </a:p>
          <a:p>
            <a:r>
              <a:rPr lang="en-US" baseline="0" dirty="0" smtClean="0"/>
              <a:t>All </a:t>
            </a:r>
            <a:r>
              <a:rPr lang="en-US" baseline="0" dirty="0" err="1" smtClean="0"/>
              <a:t>homeworks</a:t>
            </a:r>
            <a:r>
              <a:rPr lang="en-US" baseline="0" dirty="0" smtClean="0"/>
              <a:t> are to be done on your 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51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D2765-4650-0F45-AF8C-7DA2E893A79E}" type="slidenum">
              <a:rPr lang="en-US"/>
              <a:pPr/>
              <a:t>10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898672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756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FC30E5-E6BB-3A4E-B3F9-15A92D5575C1}" type="slidenum">
              <a:rPr lang="en-US"/>
              <a:pPr/>
              <a:t>11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HERE WHO IS TAKING 311 and 331?</a:t>
            </a:r>
            <a:r>
              <a:rPr lang="en-US" baseline="0" dirty="0" smtClean="0"/>
              <a:t> If a lot, then move midterm to </a:t>
            </a:r>
            <a:r>
              <a:rPr lang="en-US" baseline="0" smtClean="0"/>
              <a:t>friday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83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FC30E5-E6BB-3A4E-B3F9-15A92D5575C1}" type="slidenum">
              <a:rPr lang="en-US"/>
              <a:pPr/>
              <a:t>12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HERE WHO IS TAKING 311 and 331?</a:t>
            </a:r>
            <a:r>
              <a:rPr lang="en-US" baseline="0" dirty="0" smtClean="0"/>
              <a:t> If a lot, then move midterm to </a:t>
            </a:r>
            <a:r>
              <a:rPr lang="en-US" baseline="0" smtClean="0"/>
              <a:t>friday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20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9D77C3-4A87-EE4F-BCE3-095F69F0C463}" type="slidenum">
              <a:rPr lang="en-US"/>
              <a:pPr/>
              <a:t>14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15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newgradiance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cs.washington.edu/34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March 26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-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4000" dirty="0" smtClean="0"/>
              <a:t>Seven Web Quizzes</a:t>
            </a:r>
            <a:endParaRPr lang="en-US" sz="4000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4114800"/>
          </a:xfrm>
        </p:spPr>
        <p:txBody>
          <a:bodyPr>
            <a:normAutofit/>
          </a:bodyPr>
          <a:lstStyle/>
          <a:p>
            <a:pPr marL="609600" lvl="1" indent="-609600">
              <a:buFontTx/>
              <a:buChar char="•"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://newgradiance.com/</a:t>
            </a:r>
            <a:r>
              <a:rPr lang="en-US" dirty="0"/>
              <a:t> </a:t>
            </a:r>
            <a:endParaRPr lang="en-US" dirty="0" smtClean="0"/>
          </a:p>
          <a:p>
            <a:pPr marL="609600" lvl="1" indent="-609600">
              <a:buFontTx/>
              <a:buChar char="•"/>
            </a:pPr>
            <a:r>
              <a:rPr lang="en-US" dirty="0"/>
              <a:t>Create </a:t>
            </a:r>
            <a:r>
              <a:rPr lang="en-US" dirty="0" smtClean="0"/>
              <a:t>account;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please </a:t>
            </a:r>
            <a:r>
              <a:rPr lang="en-US" dirty="0" smtClean="0">
                <a:solidFill>
                  <a:srgbClr val="FF0000"/>
                </a:solidFill>
              </a:rPr>
              <a:t>make sure you use your UW first/last name</a:t>
            </a:r>
            <a:endParaRPr lang="en-US" dirty="0" smtClean="0">
              <a:solidFill>
                <a:srgbClr val="FF0000"/>
              </a:solidFill>
            </a:endParaRPr>
          </a:p>
          <a:p>
            <a:pPr marL="609600" lvl="1" indent="-609600">
              <a:buFontTx/>
              <a:buChar char="•"/>
            </a:pPr>
            <a:r>
              <a:rPr lang="en-US" sz="2800" dirty="0" smtClean="0"/>
              <a:t>Token to be provided to course email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609600" indent="-609600"/>
            <a:r>
              <a:rPr lang="en-US" sz="2800" dirty="0" smtClean="0"/>
              <a:t>Short tests, take many times, best score counts</a:t>
            </a:r>
          </a:p>
          <a:p>
            <a:pPr marL="609600" indent="-609600"/>
            <a:r>
              <a:rPr lang="en-US" sz="2800" dirty="0" smtClean="0">
                <a:solidFill>
                  <a:srgbClr val="FF0000"/>
                </a:solidFill>
              </a:rPr>
              <a:t>No late days </a:t>
            </a:r>
            <a:r>
              <a:rPr lang="en-US" sz="2800" dirty="0" smtClean="0"/>
              <a:t>– closes at 11:00 deadline</a:t>
            </a:r>
          </a:p>
          <a:p>
            <a:pPr marL="609600" indent="-609600"/>
            <a:r>
              <a:rPr lang="en-US" sz="2800" dirty="0" smtClean="0"/>
              <a:t>Provides </a:t>
            </a:r>
            <a:r>
              <a:rPr lang="en-US" sz="2800" dirty="0" smtClean="0"/>
              <a:t>explanations for wrong answers</a:t>
            </a:r>
          </a:p>
        </p:txBody>
      </p:sp>
    </p:spTree>
    <p:extLst>
      <p:ext uri="{BB962C8B-B14F-4D97-AF65-F5344CB8AC3E}">
        <p14:creationId xmlns:p14="http://schemas.microsoft.com/office/powerpoint/2010/main" val="193644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Lectures</a:t>
            </a:r>
            <a:endParaRPr lang="en-US" sz="4000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Slides contain vital information for exams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May emphasize tricks or problem types off slides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Posted after lecture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Associated readings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Good for alternate explanations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(also I get a lot of inspiration for exam questions)</a:t>
            </a:r>
          </a:p>
          <a:p>
            <a:pPr marL="800100" lvl="1" indent="-342900">
              <a:buFont typeface="Arial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79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Exams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Dates</a:t>
            </a:r>
            <a:endParaRPr lang="en-US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Midterm </a:t>
            </a:r>
            <a:r>
              <a:rPr lang="en-US" dirty="0" smtClean="0"/>
              <a:t>(TBA – </a:t>
            </a:r>
            <a:r>
              <a:rPr lang="en-US" dirty="0" smtClean="0"/>
              <a:t>Late April/Early May)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Final</a:t>
            </a:r>
            <a:r>
              <a:rPr lang="en-US" dirty="0" smtClean="0"/>
              <a:t>, </a:t>
            </a:r>
            <a:r>
              <a:rPr lang="en-US" dirty="0" smtClean="0"/>
              <a:t>Wednesday, June 6</a:t>
            </a:r>
            <a:r>
              <a:rPr lang="en-US" baseline="30000" dirty="0" smtClean="0"/>
              <a:t>th</a:t>
            </a:r>
            <a:r>
              <a:rPr lang="en-US" dirty="0" smtClean="0"/>
              <a:t>, 8:30 </a:t>
            </a:r>
            <a:r>
              <a:rPr lang="mr-IN" dirty="0" smtClean="0"/>
              <a:t>–</a:t>
            </a:r>
            <a:r>
              <a:rPr lang="en-US" dirty="0" smtClean="0"/>
              <a:t> 10:20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Preparation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Exam review</a:t>
            </a:r>
          </a:p>
          <a:p>
            <a:pPr marL="800100" lvl="1" indent="-342900">
              <a:buFont typeface="Arial" charset="0"/>
              <a:buChar char="•"/>
            </a:pPr>
            <a:endParaRPr lang="en-US" dirty="0" smtClean="0"/>
          </a:p>
          <a:p>
            <a:pPr marL="800100" lvl="1" indent="-342900">
              <a:buFont typeface="Arial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018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Evan McCarty (</a:t>
            </a:r>
            <a:r>
              <a:rPr lang="en-US" dirty="0" err="1" smtClean="0"/>
              <a:t>ejmcc@cs.washington.edu</a:t>
            </a:r>
            <a:r>
              <a:rPr lang="en-US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Theory and Algorithms research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Data Scientist for </a:t>
            </a:r>
            <a:r>
              <a:rPr lang="en-US" i="1" dirty="0" smtClean="0"/>
              <a:t>Partners for Our Children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Lecture notes posted after class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Part-time </a:t>
            </a:r>
            <a:r>
              <a:rPr lang="en-US" dirty="0" smtClean="0"/>
              <a:t>Faculty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On campus MWF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Available by </a:t>
            </a:r>
            <a:r>
              <a:rPr lang="en-US" dirty="0" smtClean="0"/>
              <a:t>email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253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About Staff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TAs</a:t>
            </a:r>
          </a:p>
          <a:p>
            <a:pPr lvl="1"/>
            <a:r>
              <a:rPr lang="en-US" dirty="0" err="1" smtClean="0"/>
              <a:t>Sravan</a:t>
            </a:r>
            <a:r>
              <a:rPr lang="en-US" dirty="0" smtClean="0"/>
              <a:t> Konda</a:t>
            </a:r>
          </a:p>
          <a:p>
            <a:pPr lvl="1"/>
            <a:r>
              <a:rPr lang="en-US" dirty="0" smtClean="0"/>
              <a:t>Ariel Lin</a:t>
            </a:r>
          </a:p>
          <a:p>
            <a:pPr lvl="1"/>
            <a:r>
              <a:rPr lang="en-US" dirty="0" smtClean="0"/>
              <a:t>Xi Liu</a:t>
            </a:r>
          </a:p>
          <a:p>
            <a:pPr lvl="1"/>
            <a:r>
              <a:rPr lang="en-US" dirty="0" smtClean="0"/>
              <a:t>Michelle </a:t>
            </a:r>
            <a:r>
              <a:rPr lang="en-US" dirty="0" err="1" smtClean="0"/>
              <a:t>Prawiro</a:t>
            </a:r>
            <a:endParaRPr lang="en-US" dirty="0" smtClean="0"/>
          </a:p>
          <a:p>
            <a:pPr lvl="1"/>
            <a:r>
              <a:rPr lang="en-US" dirty="0" smtClean="0"/>
              <a:t>Jason Tan</a:t>
            </a:r>
            <a:endParaRPr lang="en-US" dirty="0" smtClean="0"/>
          </a:p>
          <a:p>
            <a:pPr lvl="1"/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First resource for coding / setup </a:t>
            </a:r>
            <a:r>
              <a:rPr lang="en-US" dirty="0" smtClean="0"/>
              <a:t>problems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Office hours posted on Wednesday (start next week)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82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326880" cy="1371600"/>
          </a:xfrm>
        </p:spPr>
        <p:txBody>
          <a:bodyPr/>
          <a:lstStyle/>
          <a:p>
            <a:r>
              <a:rPr lang="en-US" smtClean="0"/>
              <a:t>Expectations About </a:t>
            </a:r>
            <a:r>
              <a:rPr lang="en-US" dirty="0" smtClean="0"/>
              <a:t>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 smtClean="0"/>
              <a:t>CSE majors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Half-asleep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(</a:t>
            </a:r>
            <a:r>
              <a:rPr lang="en-US" sz="2400" dirty="0" smtClean="0"/>
              <a:t>Hopefully) registered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If </a:t>
            </a:r>
            <a:r>
              <a:rPr lang="en-US" sz="2400" dirty="0" smtClean="0"/>
              <a:t>not, talk with me after</a:t>
            </a:r>
            <a:endParaRPr lang="en-US" sz="2400" dirty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Academic Honesty and Participation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Piazza and help</a:t>
            </a:r>
          </a:p>
          <a:p>
            <a:pPr marL="457200" indent="-457200">
              <a:buFont typeface="Arial"/>
              <a:buChar char="•"/>
            </a:pPr>
            <a:endParaRPr lang="en-US" sz="2400" dirty="0" smtClean="0"/>
          </a:p>
          <a:p>
            <a:pPr marL="914400" lvl="1" indent="-457200">
              <a:buFont typeface="Arial"/>
              <a:buChar char="•"/>
            </a:pPr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97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sz="2400" dirty="0" smtClean="0"/>
              <a:t>The world is drowning in data!</a:t>
            </a:r>
          </a:p>
          <a:p>
            <a:r>
              <a:rPr lang="en-US" sz="2400" dirty="0" smtClean="0"/>
              <a:t>Need computer scientists to help manage this data</a:t>
            </a:r>
          </a:p>
          <a:p>
            <a:pPr lvl="1"/>
            <a:r>
              <a:rPr lang="en-US" sz="2000" dirty="0" smtClean="0"/>
              <a:t>Help domain scientists achieve new discoveries</a:t>
            </a:r>
          </a:p>
          <a:p>
            <a:pPr lvl="1"/>
            <a:r>
              <a:rPr lang="en-US" sz="2000" dirty="0" smtClean="0"/>
              <a:t>Help companies provide better services (e.g., Facebook)</a:t>
            </a:r>
          </a:p>
          <a:p>
            <a:pPr lvl="1"/>
            <a:r>
              <a:rPr lang="en-US" sz="2000" dirty="0" smtClean="0"/>
              <a:t>Help governments (and universities!) become more efficient </a:t>
            </a:r>
          </a:p>
          <a:p>
            <a:r>
              <a:rPr lang="en-US" sz="2400" dirty="0" smtClean="0"/>
              <a:t>Welcome to 344: Introduction to Data Management</a:t>
            </a:r>
          </a:p>
          <a:p>
            <a:pPr lvl="1"/>
            <a:r>
              <a:rPr lang="en-US" sz="2000" dirty="0" smtClean="0"/>
              <a:t>Existing tools PLUS data management principles</a:t>
            </a:r>
          </a:p>
          <a:p>
            <a:pPr lvl="1"/>
            <a:r>
              <a:rPr lang="en-US" sz="2000" dirty="0" smtClean="0"/>
              <a:t>This is not just a class on SQL!</a:t>
            </a:r>
          </a:p>
        </p:txBody>
      </p:sp>
    </p:spTree>
    <p:extLst>
      <p:ext uri="{BB962C8B-B14F-4D97-AF65-F5344CB8AC3E}">
        <p14:creationId xmlns:p14="http://schemas.microsoft.com/office/powerpoint/2010/main" val="126391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598616" cy="1371600"/>
          </a:xfrm>
        </p:spPr>
        <p:txBody>
          <a:bodyPr/>
          <a:lstStyle/>
          <a:p>
            <a:r>
              <a:rPr lang="en-US" dirty="0" smtClean="0"/>
              <a:t>Why Database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This course was my least favorite topic in undergrad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6683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598616" cy="1371600"/>
          </a:xfrm>
        </p:spPr>
        <p:txBody>
          <a:bodyPr/>
          <a:lstStyle/>
          <a:p>
            <a:r>
              <a:rPr lang="en-US" dirty="0" smtClean="0"/>
              <a:t>Why Database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This course was my least favorite topic in undergrad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Now, I work with databases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1089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598616" cy="1371600"/>
          </a:xfrm>
        </p:spPr>
        <p:txBody>
          <a:bodyPr/>
          <a:lstStyle/>
          <a:p>
            <a:r>
              <a:rPr lang="en-US" dirty="0" smtClean="0"/>
              <a:t>Why Database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This course was my least favorite topic in undergrad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Now, I work with databases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Intelligent design and organization of data allows important work and research to occur </a:t>
            </a:r>
            <a:r>
              <a:rPr lang="en-US" i="1" dirty="0" smtClean="0"/>
              <a:t>efficiently</a:t>
            </a:r>
            <a:r>
              <a:rPr lang="en-US" dirty="0" smtClean="0"/>
              <a:t> and </a:t>
            </a:r>
            <a:r>
              <a:rPr lang="en-US" i="1" dirty="0" smtClean="0"/>
              <a:t>correctly</a:t>
            </a:r>
          </a:p>
        </p:txBody>
      </p:sp>
    </p:spTree>
    <p:extLst>
      <p:ext uri="{BB962C8B-B14F-4D97-AF65-F5344CB8AC3E}">
        <p14:creationId xmlns:p14="http://schemas.microsoft.com/office/powerpoint/2010/main" val="6250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CSE 344</a:t>
            </a:r>
            <a:endParaRPr lang="en-US" sz="2800" dirty="0"/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Today’s lecture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800" dirty="0" smtClean="0"/>
              <a:t>Course administration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800" dirty="0" smtClean="0"/>
              <a:t>What to expect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800" dirty="0" smtClean="0"/>
              <a:t>Introduction and motivation</a:t>
            </a:r>
          </a:p>
        </p:txBody>
      </p:sp>
    </p:spTree>
    <p:extLst>
      <p:ext uri="{BB962C8B-B14F-4D97-AF65-F5344CB8AC3E}">
        <p14:creationId xmlns:p14="http://schemas.microsoft.com/office/powerpoint/2010/main" val="86387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598616" cy="1371600"/>
          </a:xfrm>
        </p:spPr>
        <p:txBody>
          <a:bodyPr/>
          <a:lstStyle/>
          <a:p>
            <a:r>
              <a:rPr lang="en-US" dirty="0" smtClean="0"/>
              <a:t>Why Database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This course was my least favorite topic in undergrad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Now, I work with databases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Intelligent design and organization of data allows important work and research to occur </a:t>
            </a:r>
            <a:r>
              <a:rPr lang="en-US" i="1" dirty="0" smtClean="0"/>
              <a:t>efficiently</a:t>
            </a:r>
            <a:r>
              <a:rPr lang="en-US" dirty="0" smtClean="0"/>
              <a:t> and </a:t>
            </a:r>
            <a:r>
              <a:rPr lang="en-US" i="1" dirty="0" smtClean="0"/>
              <a:t>correctly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Organizations need a diverse set of skills, you may not ever need to manage a DB, but you will certainly be interfacing with one</a:t>
            </a:r>
          </a:p>
        </p:txBody>
      </p:sp>
    </p:spTree>
    <p:extLst>
      <p:ext uri="{BB962C8B-B14F-4D97-AF65-F5344CB8AC3E}">
        <p14:creationId xmlns:p14="http://schemas.microsoft.com/office/powerpoint/2010/main" val="10325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598616" cy="1371600"/>
          </a:xfrm>
        </p:spPr>
        <p:txBody>
          <a:bodyPr/>
          <a:lstStyle/>
          <a:p>
            <a:r>
              <a:rPr lang="en-US" dirty="0" smtClean="0"/>
              <a:t>Why Database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This course was my least favorite topic in undergrad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Now, I work with databases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Intelligent design and organization of data allows important work and research to occur </a:t>
            </a:r>
            <a:r>
              <a:rPr lang="en-US" i="1" dirty="0" smtClean="0"/>
              <a:t>efficiently</a:t>
            </a:r>
            <a:r>
              <a:rPr lang="en-US" dirty="0" smtClean="0"/>
              <a:t> and </a:t>
            </a:r>
            <a:r>
              <a:rPr lang="en-US" i="1" dirty="0" smtClean="0"/>
              <a:t>correctly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Organizations need a diverse set of skills, you may not ever need to manage a DB, but you will certainly be interfacing with one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Decisions made in setting up a DB (or even a query) can affect performance going forward</a:t>
            </a:r>
          </a:p>
        </p:txBody>
      </p:sp>
    </p:spTree>
    <p:extLst>
      <p:ext uri="{BB962C8B-B14F-4D97-AF65-F5344CB8AC3E}">
        <p14:creationId xmlns:p14="http://schemas.microsoft.com/office/powerpoint/2010/main" val="113373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598616" cy="1371600"/>
          </a:xfrm>
        </p:spPr>
        <p:txBody>
          <a:bodyPr/>
          <a:lstStyle/>
          <a:p>
            <a:r>
              <a:rPr lang="en-US" dirty="0" smtClean="0"/>
              <a:t>Why Database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Disk and magnetic tape are linear storage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We can access elements throughout them, but there is a continuous serialization of this data.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Data itself is rarely one dimensional</a:t>
            </a:r>
            <a:endParaRPr lang="en-US" sz="2200" dirty="0"/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Imagine storing all data about UW students on disk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3147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598616" cy="1371600"/>
          </a:xfrm>
        </p:spPr>
        <p:txBody>
          <a:bodyPr/>
          <a:lstStyle/>
          <a:p>
            <a:r>
              <a:rPr lang="en-US" dirty="0" smtClean="0"/>
              <a:t>Why Database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Disk and magnetic tape are linear storage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We can access elements throughout them, but there is a continuous serialization of this data.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Data itself is rarely one dimensional</a:t>
            </a:r>
            <a:endParaRPr lang="en-US" sz="2200" dirty="0"/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Imagine storing all data about UW students on disk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What is their order? Are students related?</a:t>
            </a:r>
          </a:p>
          <a:p>
            <a:pPr marL="342900" indent="-342900">
              <a:buFont typeface="Arial"/>
              <a:buChar char="•"/>
            </a:pPr>
            <a:endParaRPr lang="en-US" sz="22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8052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598616" cy="1371600"/>
          </a:xfrm>
        </p:spPr>
        <p:txBody>
          <a:bodyPr/>
          <a:lstStyle/>
          <a:p>
            <a:r>
              <a:rPr lang="en-US" dirty="0" smtClean="0"/>
              <a:t>Why Database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Disk and magnetic tape are linear storage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We can access elements throughout them, but there is a continuous serialization of this data.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Data itself is rarely one dimensional</a:t>
            </a:r>
            <a:endParaRPr lang="en-US" sz="2200" dirty="0"/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Imagine storing all data about UW students on disk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What is their order? Are students related?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Related relative to other data?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Why store “students” at all?</a:t>
            </a:r>
          </a:p>
          <a:p>
            <a:pPr marL="342900" indent="-342900">
              <a:buFont typeface="Arial"/>
              <a:buChar char="•"/>
            </a:pPr>
            <a:endParaRPr lang="en-US" sz="22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3164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Database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What is a database ?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254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Database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What is a database ?</a:t>
            </a:r>
          </a:p>
          <a:p>
            <a:r>
              <a:rPr lang="en-US" sz="2400" b="0" dirty="0"/>
              <a:t>A collection of files storing </a:t>
            </a:r>
            <a:r>
              <a:rPr lang="en-US" sz="2400" b="0" i="1" dirty="0"/>
              <a:t>related</a:t>
            </a:r>
            <a:r>
              <a:rPr lang="en-US" sz="2400" b="0" dirty="0"/>
              <a:t> data</a:t>
            </a:r>
          </a:p>
          <a:p>
            <a:endParaRPr lang="en-US" sz="2800" b="0" i="1" dirty="0"/>
          </a:p>
          <a:p>
            <a:pPr>
              <a:buFontTx/>
              <a:buNone/>
            </a:pPr>
            <a:r>
              <a:rPr lang="en-US" sz="2800" dirty="0"/>
              <a:t>Give examples of </a:t>
            </a:r>
            <a:r>
              <a:rPr lang="en-US" sz="2800" dirty="0" smtClean="0"/>
              <a:t>databases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11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Database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What is a database ?</a:t>
            </a:r>
          </a:p>
          <a:p>
            <a:r>
              <a:rPr lang="en-US" sz="2400" b="0" dirty="0"/>
              <a:t>A collection of files storing </a:t>
            </a:r>
            <a:r>
              <a:rPr lang="en-US" sz="2400" b="0" i="1" dirty="0"/>
              <a:t>related </a:t>
            </a:r>
            <a:r>
              <a:rPr lang="en-US" sz="2400" b="0" dirty="0"/>
              <a:t>data</a:t>
            </a:r>
          </a:p>
          <a:p>
            <a:endParaRPr lang="en-US" sz="2800" dirty="0"/>
          </a:p>
          <a:p>
            <a:pPr>
              <a:buFontTx/>
              <a:buNone/>
            </a:pPr>
            <a:r>
              <a:rPr lang="en-US" sz="2800" dirty="0"/>
              <a:t>Give examples of databases</a:t>
            </a:r>
          </a:p>
          <a:p>
            <a:r>
              <a:rPr lang="en-US" sz="2400" b="0" dirty="0"/>
              <a:t>Accounts database; payroll database; UW’s students database; Amazon’s products database; airline reservation database</a:t>
            </a:r>
          </a:p>
        </p:txBody>
      </p:sp>
    </p:spTree>
    <p:extLst>
      <p:ext uri="{BB962C8B-B14F-4D97-AF65-F5344CB8AC3E}">
        <p14:creationId xmlns:p14="http://schemas.microsoft.com/office/powerpoint/2010/main" val="7303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Database Management System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What is a DBMS ?</a:t>
            </a: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3024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sz="2800" dirty="0"/>
              <a:t>What is a DBMS ?</a:t>
            </a:r>
          </a:p>
          <a:p>
            <a:r>
              <a:rPr lang="en-US" sz="2400" b="0" i="1" dirty="0"/>
              <a:t>A </a:t>
            </a:r>
            <a:r>
              <a:rPr lang="en-US" sz="2400" b="0" i="1" dirty="0" smtClean="0"/>
              <a:t>big </a:t>
            </a:r>
            <a:r>
              <a:rPr lang="en-US" sz="2400" b="0" i="1" dirty="0"/>
              <a:t>program written by someone else that allows us to manage efficiently a large database and allows it to persist over long periods of </a:t>
            </a:r>
            <a:r>
              <a:rPr lang="en-US" sz="2400" b="0" i="1" dirty="0" smtClean="0"/>
              <a:t>time</a:t>
            </a:r>
            <a:endParaRPr lang="en-US" sz="2800" b="0" dirty="0" smtClean="0"/>
          </a:p>
          <a:p>
            <a:pPr>
              <a:buFontTx/>
              <a:buNone/>
            </a:pPr>
            <a:r>
              <a:rPr lang="en-US" sz="2800" dirty="0" smtClean="0"/>
              <a:t>Examples </a:t>
            </a:r>
            <a:r>
              <a:rPr lang="en-US" sz="2800" dirty="0"/>
              <a:t>of </a:t>
            </a:r>
            <a:r>
              <a:rPr lang="en-US" sz="2800" dirty="0" smtClean="0"/>
              <a:t>DBMSs</a:t>
            </a:r>
          </a:p>
          <a:p>
            <a:pPr lvl="1"/>
            <a:r>
              <a:rPr lang="en-US" sz="2000" dirty="0" smtClean="0"/>
              <a:t>Oracle, IBM DB2, Microsoft SQL Server, </a:t>
            </a:r>
            <a:r>
              <a:rPr lang="en-US" sz="2000" dirty="0" err="1" smtClean="0"/>
              <a:t>Vertica</a:t>
            </a:r>
            <a:r>
              <a:rPr lang="en-US" sz="2000" dirty="0" smtClean="0"/>
              <a:t>, Teradata</a:t>
            </a:r>
          </a:p>
          <a:p>
            <a:pPr lvl="1"/>
            <a:r>
              <a:rPr lang="en-US" sz="2000" dirty="0" smtClean="0"/>
              <a:t>Open source: MySQL (Sun/Oracle), </a:t>
            </a:r>
            <a:r>
              <a:rPr lang="en-US" sz="2000" dirty="0" err="1" smtClean="0"/>
              <a:t>PostgreSQL</a:t>
            </a:r>
            <a:r>
              <a:rPr lang="en-US" sz="2000" dirty="0"/>
              <a:t>, </a:t>
            </a:r>
            <a:r>
              <a:rPr lang="en-US" sz="2000" dirty="0" err="1" smtClean="0"/>
              <a:t>CouchDB</a:t>
            </a:r>
            <a:endParaRPr lang="en-US" sz="2000" dirty="0" smtClean="0"/>
          </a:p>
          <a:p>
            <a:pPr lvl="1"/>
            <a:r>
              <a:rPr lang="en-US" sz="2000" dirty="0" smtClean="0"/>
              <a:t>Open source library: </a:t>
            </a:r>
            <a:r>
              <a:rPr lang="en-US" sz="2000" dirty="0" err="1" smtClean="0"/>
              <a:t>SQLite</a:t>
            </a:r>
            <a:endParaRPr lang="en-US" sz="2000" dirty="0" smtClean="0"/>
          </a:p>
          <a:p>
            <a:pPr>
              <a:buNone/>
            </a:pPr>
            <a:r>
              <a:rPr lang="en-US" sz="2800" dirty="0" smtClean="0"/>
              <a:t>We will focus on </a:t>
            </a:r>
            <a:r>
              <a:rPr lang="en-US" sz="2800" dirty="0" smtClean="0">
                <a:solidFill>
                  <a:srgbClr val="0000FF"/>
                </a:solidFill>
              </a:rPr>
              <a:t>relational </a:t>
            </a:r>
            <a:r>
              <a:rPr lang="en-US" sz="2800" dirty="0" err="1" smtClean="0"/>
              <a:t>DBMSs</a:t>
            </a:r>
            <a:r>
              <a:rPr lang="en-US" sz="2800" dirty="0" smtClean="0"/>
              <a:t> most quarter</a:t>
            </a:r>
          </a:p>
          <a:p>
            <a:endParaRPr lang="en-US" sz="2400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Database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165571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Course Format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648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Lectures </a:t>
            </a:r>
            <a:r>
              <a:rPr lang="en-US" sz="28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Location: </a:t>
            </a:r>
            <a:r>
              <a:rPr lang="en-US" sz="2400" dirty="0" smtClean="0"/>
              <a:t>MLR 301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Sections: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Content: exercises, tutorials, questions, new materials (occasionally)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Locations: see web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Please attend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Bring your laptop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/>
              <a:t>8</a:t>
            </a:r>
            <a:r>
              <a:rPr lang="en-US" sz="2800" dirty="0" smtClean="0"/>
              <a:t> homework assignments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7</a:t>
            </a:r>
            <a:r>
              <a:rPr lang="en-US" sz="2800" dirty="0" smtClean="0"/>
              <a:t> web quizzes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Midterm and final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336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An Example: Online Bookseller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153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What data do we need?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7947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An Example: Online Bookseller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153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What data do we need?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Data about books, customers, pending </a:t>
            </a:r>
            <a:r>
              <a:rPr lang="en-US" sz="2400" dirty="0"/>
              <a:t>orders, order histories, trends, preferences, </a:t>
            </a:r>
            <a:r>
              <a:rPr lang="en-US" sz="2400" dirty="0" smtClean="0"/>
              <a:t>etc.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Data about sessions (clicks, pages, searches)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Note: data must be persistent! Outlive application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Also note that data is large… won’t fit all in memory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589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An Example: Online Bookseller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153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What data do we need?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Data about books, customers, pending </a:t>
            </a:r>
            <a:r>
              <a:rPr lang="en-US" sz="2400" dirty="0"/>
              <a:t>orders, order histories, trends, preferences, </a:t>
            </a:r>
            <a:r>
              <a:rPr lang="en-US" sz="2400" dirty="0" smtClean="0"/>
              <a:t>etc.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Data about sessions (clicks, pages, searches)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Note: data must be persistent! Outlive application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Also note that data is large… won’t fit all in memory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What capabilities on the data do we need?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8882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An Example: Online Bookseller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1534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What data do we need?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Data about books, customers, pending </a:t>
            </a:r>
            <a:r>
              <a:rPr lang="en-US" sz="2400" dirty="0"/>
              <a:t>orders, order histories, trends, preferences, </a:t>
            </a:r>
            <a:r>
              <a:rPr lang="en-US" sz="2400" dirty="0" smtClean="0"/>
              <a:t>etc.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Data about sessions (clicks, pages, searches)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Note: data must be persistent! Outlive application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Also note that data is large… won’t fit all in memory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What capabilities on the data do we need?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Insert/remove books, find books by author/title/etc., analyze past order history, recommend books, …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Data must be accessed efficiently, by many users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Data must be safe from failures and malicious users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8090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An Example: Online Bookseller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153400" cy="41148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Arial" charset="0"/>
              <a:buChar char="•"/>
            </a:pPr>
            <a:r>
              <a:rPr lang="en-US" sz="2800" dirty="0" smtClean="0"/>
              <a:t>What can go wrong?</a:t>
            </a:r>
          </a:p>
          <a:p>
            <a:pPr marL="914400" lvl="1" indent="-457200">
              <a:lnSpc>
                <a:spcPct val="90000"/>
              </a:lnSpc>
              <a:buFont typeface="Arial" charset="0"/>
              <a:buChar char="•"/>
            </a:pPr>
            <a:endParaRPr lang="en-US" sz="2400" i="1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5554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An Example: Online Bookseller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153400" cy="41148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Arial" charset="0"/>
              <a:buChar char="•"/>
            </a:pPr>
            <a:r>
              <a:rPr lang="en-US" sz="2800" dirty="0" smtClean="0"/>
              <a:t>What can go wrong?</a:t>
            </a:r>
          </a:p>
          <a:p>
            <a:pPr marL="914400" lvl="1" indent="-457200">
              <a:lnSpc>
                <a:spcPct val="90000"/>
              </a:lnSpc>
              <a:buFont typeface="Arial" charset="0"/>
              <a:buChar char="•"/>
            </a:pPr>
            <a:r>
              <a:rPr lang="en-US" sz="2400" i="1" dirty="0" smtClean="0"/>
              <a:t>It depends on how well you store the data</a:t>
            </a:r>
          </a:p>
          <a:p>
            <a:pPr marL="914400" lvl="1" indent="-457200"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/>
              <a:t>Suppose we store everything we need in a big text file (or a .csv if we get fancy)</a:t>
            </a:r>
          </a:p>
          <a:p>
            <a:pPr marL="914400" lvl="1" indent="-457200">
              <a:lnSpc>
                <a:spcPct val="90000"/>
              </a:lnSpc>
              <a:buFont typeface="Arial" charset="0"/>
              <a:buChar char="•"/>
            </a:pPr>
            <a:endParaRPr lang="en-US" sz="2400" dirty="0" smtClean="0"/>
          </a:p>
          <a:p>
            <a:pPr marL="914400" lvl="1" indent="-457200">
              <a:lnSpc>
                <a:spcPct val="90000"/>
              </a:lnSpc>
              <a:buFont typeface="Arial" charset="0"/>
              <a:buChar char="•"/>
            </a:pPr>
            <a:endParaRPr lang="en-US" sz="2400" i="1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697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An Example: Online Bookseller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153400" cy="41148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Arial" charset="0"/>
              <a:buChar char="•"/>
            </a:pPr>
            <a:r>
              <a:rPr lang="en-US" sz="2800" dirty="0" smtClean="0"/>
              <a:t>What can go wrong?</a:t>
            </a:r>
          </a:p>
          <a:p>
            <a:pPr marL="914400" lvl="1" indent="-457200">
              <a:lnSpc>
                <a:spcPct val="90000"/>
              </a:lnSpc>
              <a:buFont typeface="Arial" charset="0"/>
              <a:buChar char="•"/>
            </a:pPr>
            <a:r>
              <a:rPr lang="en-US" sz="2400" i="1" dirty="0" smtClean="0"/>
              <a:t>It depends on how well you store the data</a:t>
            </a:r>
          </a:p>
          <a:p>
            <a:pPr marL="914400" lvl="1" indent="-457200"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/>
              <a:t>Suppose we store everything we need in a big text file (or a .csv if we get fancy)</a:t>
            </a:r>
          </a:p>
          <a:p>
            <a:pPr marL="1600200" lvl="2" indent="-457200">
              <a:lnSpc>
                <a:spcPct val="90000"/>
              </a:lnSpc>
              <a:buFont typeface="Arial" charset="0"/>
              <a:buChar char="•"/>
            </a:pPr>
            <a:r>
              <a:rPr lang="en-US" sz="2200" dirty="0" smtClean="0"/>
              <a:t>Related data?</a:t>
            </a:r>
          </a:p>
          <a:p>
            <a:pPr marL="1600200" lvl="2" indent="-457200">
              <a:lnSpc>
                <a:spcPct val="90000"/>
              </a:lnSpc>
              <a:buFont typeface="Arial" charset="0"/>
              <a:buChar char="•"/>
            </a:pPr>
            <a:r>
              <a:rPr lang="en-US" sz="2200" dirty="0" smtClean="0"/>
              <a:t>Concurrent access?</a:t>
            </a:r>
          </a:p>
          <a:p>
            <a:pPr marL="1600200" lvl="2" indent="-457200">
              <a:lnSpc>
                <a:spcPct val="90000"/>
              </a:lnSpc>
              <a:buFont typeface="Arial" charset="0"/>
              <a:buChar char="•"/>
            </a:pPr>
            <a:r>
              <a:rPr lang="en-US" sz="2200" dirty="0" smtClean="0"/>
              <a:t>Consistency?</a:t>
            </a:r>
          </a:p>
          <a:p>
            <a:pPr marL="1600200" lvl="2" indent="-457200">
              <a:lnSpc>
                <a:spcPct val="90000"/>
              </a:lnSpc>
              <a:buFont typeface="Arial" charset="0"/>
              <a:buChar char="•"/>
            </a:pPr>
            <a:r>
              <a:rPr lang="en-US" sz="2200" dirty="0" smtClean="0"/>
              <a:t>Runtime?</a:t>
            </a:r>
          </a:p>
          <a:p>
            <a:pPr marL="1600200" lvl="2" indent="-457200">
              <a:lnSpc>
                <a:spcPct val="90000"/>
              </a:lnSpc>
              <a:buFont typeface="Arial" charset="0"/>
              <a:buChar char="•"/>
            </a:pPr>
            <a:r>
              <a:rPr lang="en-US" sz="2200" dirty="0" smtClean="0"/>
              <a:t>Planning?</a:t>
            </a:r>
          </a:p>
          <a:p>
            <a:pPr marL="914400" lvl="1" indent="-457200">
              <a:lnSpc>
                <a:spcPct val="90000"/>
              </a:lnSpc>
              <a:buFont typeface="Arial" charset="0"/>
              <a:buChar char="•"/>
            </a:pPr>
            <a:endParaRPr lang="en-US" sz="2400" i="1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1505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 DBMS Does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Describe real-world entities in terms of stored data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Persistently </a:t>
            </a:r>
            <a:r>
              <a:rPr lang="en-US" sz="2400" dirty="0"/>
              <a:t>store large datasets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Efficiently query &amp; update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Must handle complex questions about data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Must handle sophisticated updates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Performance matters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Change structure (e.g., add attributes)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Concurrency control: enable simultaneous updates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Crash recovery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Security and integrity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226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DB application developer</a:t>
            </a:r>
            <a:r>
              <a:rPr lang="en-US" sz="2800" dirty="0" smtClean="0"/>
              <a:t>: writes programs that query and modify data (344)</a:t>
            </a:r>
          </a:p>
          <a:p>
            <a:r>
              <a:rPr lang="en-US" sz="2800" b="1" dirty="0" smtClean="0"/>
              <a:t>DB designer</a:t>
            </a:r>
            <a:r>
              <a:rPr lang="en-US" sz="2800" dirty="0" smtClean="0"/>
              <a:t>: establishes schema (344)</a:t>
            </a:r>
          </a:p>
          <a:p>
            <a:r>
              <a:rPr lang="en-US" sz="2800" b="1" dirty="0" smtClean="0"/>
              <a:t>DB administrator</a:t>
            </a:r>
            <a:r>
              <a:rPr lang="en-US" sz="2800" dirty="0" smtClean="0"/>
              <a:t>: loads data, tunes system, keeps whole thing running (344, 444)</a:t>
            </a:r>
          </a:p>
          <a:p>
            <a:r>
              <a:rPr lang="en-US" sz="2800" b="1" dirty="0" smtClean="0"/>
              <a:t>Data analyst</a:t>
            </a:r>
            <a:r>
              <a:rPr lang="en-US" sz="2800" dirty="0" smtClean="0"/>
              <a:t>: data mining, data integration (344, 446)</a:t>
            </a:r>
          </a:p>
          <a:p>
            <a:r>
              <a:rPr lang="en-US" sz="2800" b="1" dirty="0" smtClean="0"/>
              <a:t>DBMS </a:t>
            </a:r>
            <a:r>
              <a:rPr lang="en-US" sz="2800" b="1" dirty="0" err="1" smtClean="0"/>
              <a:t>implementor</a:t>
            </a:r>
            <a:r>
              <a:rPr lang="en-US" sz="2800" dirty="0" smtClean="0"/>
              <a:t>: builds the DBMS (444)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228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is this class about?</a:t>
            </a:r>
            <a:endParaRPr lang="en-US" sz="4000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Unit 1: Intro (today)</a:t>
            </a:r>
          </a:p>
          <a:p>
            <a:r>
              <a:rPr lang="en-US" sz="2400" dirty="0" smtClean="0"/>
              <a:t>Unit 2: Relational Data Models and Query Languages</a:t>
            </a:r>
          </a:p>
          <a:p>
            <a:r>
              <a:rPr lang="en-US" sz="2400" dirty="0" smtClean="0"/>
              <a:t>Unit 3: Non-relational data</a:t>
            </a:r>
          </a:p>
          <a:p>
            <a:r>
              <a:rPr lang="en-US" sz="2400" dirty="0" smtClean="0"/>
              <a:t>Unit 4: RDMBS internals and query optimization</a:t>
            </a:r>
          </a:p>
          <a:p>
            <a:r>
              <a:rPr lang="en-US" sz="2400" dirty="0" smtClean="0"/>
              <a:t>Unit 5: Parallel query processing</a:t>
            </a:r>
            <a:endParaRPr lang="en-US" sz="2000" dirty="0" smtClean="0"/>
          </a:p>
          <a:p>
            <a:r>
              <a:rPr lang="en-US" sz="2400" dirty="0" smtClean="0"/>
              <a:t>Unit 6: DBMS usability, conceptual design</a:t>
            </a:r>
          </a:p>
          <a:p>
            <a:r>
              <a:rPr lang="en-US" sz="2400" dirty="0" smtClean="0"/>
              <a:t>Unit 7: Transactions</a:t>
            </a:r>
          </a:p>
          <a:p>
            <a:r>
              <a:rPr lang="en-US" sz="2400" dirty="0" smtClean="0"/>
              <a:t>Unit 8: Advanced topics (time permitting)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2478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Grading</a:t>
            </a:r>
          </a:p>
        </p:txBody>
      </p:sp>
      <p:sp>
        <p:nvSpPr>
          <p:cNvPr id="1914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Homeworks</a:t>
            </a:r>
            <a:r>
              <a:rPr lang="en-US" dirty="0"/>
              <a:t>	</a:t>
            </a:r>
            <a:r>
              <a:rPr lang="en-US" dirty="0" smtClean="0"/>
              <a:t>		30</a:t>
            </a:r>
            <a:r>
              <a:rPr lang="en-US" dirty="0"/>
              <a:t>%</a:t>
            </a:r>
            <a:endParaRPr lang="en-US" dirty="0" smtClean="0"/>
          </a:p>
          <a:p>
            <a:r>
              <a:rPr lang="en-US" dirty="0" smtClean="0"/>
              <a:t>Web quizzes			10</a:t>
            </a:r>
            <a:r>
              <a:rPr lang="en-US" dirty="0"/>
              <a:t>%</a:t>
            </a:r>
          </a:p>
          <a:p>
            <a:r>
              <a:rPr lang="en-US" dirty="0" smtClean="0"/>
              <a:t>Midterm			25%</a:t>
            </a:r>
            <a:endParaRPr lang="en-US" dirty="0"/>
          </a:p>
          <a:p>
            <a:r>
              <a:rPr lang="en-US" dirty="0" smtClean="0"/>
              <a:t>Final				35%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This is all 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175224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78262" cy="1371600"/>
          </a:xfrm>
        </p:spPr>
        <p:txBody>
          <a:bodyPr/>
          <a:lstStyle/>
          <a:p>
            <a:r>
              <a:rPr lang="en-US" dirty="0" smtClean="0"/>
              <a:t>What to Expect soon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Course Website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Syllabus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Git</a:t>
            </a:r>
            <a:r>
              <a:rPr lang="en-US" dirty="0" smtClean="0"/>
              <a:t> tutorial / help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first HW assignment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Piazza page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Canvas page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Link for online quizzes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857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Administration</a:t>
            </a:r>
            <a:endParaRPr lang="en-US" sz="4000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82000" cy="4495800"/>
          </a:xfrm>
        </p:spPr>
        <p:txBody>
          <a:bodyPr>
            <a:noAutofit/>
          </a:bodyPr>
          <a:lstStyle/>
          <a:p>
            <a:r>
              <a:rPr lang="en-US" sz="1600" dirty="0"/>
              <a:t>Web page</a:t>
            </a:r>
            <a:r>
              <a:rPr lang="en-US" sz="1600" dirty="0" smtClean="0"/>
              <a:t>: </a:t>
            </a:r>
            <a:r>
              <a:rPr lang="en-US" sz="1600" dirty="0" smtClean="0">
                <a:hlinkClick r:id="rId3"/>
              </a:rPr>
              <a:t>http://www.cs.washington.edu/344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Syllabus (course information)</a:t>
            </a:r>
          </a:p>
          <a:p>
            <a:pPr lvl="1"/>
            <a:r>
              <a:rPr lang="en-US" sz="1600" dirty="0" smtClean="0"/>
              <a:t>Lecture/section notes	 </a:t>
            </a:r>
            <a:r>
              <a:rPr lang="en-US" sz="1600" dirty="0"/>
              <a:t>will be available</a:t>
            </a:r>
            <a:r>
              <a:rPr lang="en-US" sz="1600" dirty="0" smtClean="0"/>
              <a:t> there</a:t>
            </a:r>
          </a:p>
          <a:p>
            <a:pPr lvl="1"/>
            <a:r>
              <a:rPr lang="en-US" sz="1600" dirty="0" smtClean="0"/>
              <a:t>Homework assignments will be available there</a:t>
            </a:r>
          </a:p>
          <a:p>
            <a:pPr lvl="1"/>
            <a:r>
              <a:rPr lang="en-US" sz="1600" dirty="0" smtClean="0"/>
              <a:t>Link to web quizzes is there</a:t>
            </a:r>
          </a:p>
          <a:p>
            <a:r>
              <a:rPr lang="en-US" sz="1600" dirty="0" smtClean="0"/>
              <a:t>Piazza</a:t>
            </a:r>
          </a:p>
          <a:p>
            <a:pPr lvl="1"/>
            <a:r>
              <a:rPr lang="en-US" sz="1600" dirty="0" smtClean="0"/>
              <a:t>Questions and clarification; place to give and get help</a:t>
            </a:r>
          </a:p>
          <a:p>
            <a:pPr lvl="1"/>
            <a:r>
              <a:rPr lang="en-US" sz="1600" dirty="0" smtClean="0"/>
              <a:t>NOT office hours, code can be difficult to debug remotely</a:t>
            </a:r>
            <a:endParaRPr lang="en-US" sz="1600" dirty="0" smtClean="0"/>
          </a:p>
          <a:p>
            <a:r>
              <a:rPr lang="en-US" sz="1600" dirty="0" err="1" smtClean="0"/>
              <a:t>Gitlab</a:t>
            </a:r>
            <a:endParaRPr lang="en-US" sz="1600" dirty="0" smtClean="0"/>
          </a:p>
          <a:p>
            <a:pPr lvl="1"/>
            <a:r>
              <a:rPr lang="en-US" sz="1600" dirty="0" smtClean="0"/>
              <a:t>Account created this week, for submitting HW assignments</a:t>
            </a:r>
          </a:p>
          <a:p>
            <a:r>
              <a:rPr lang="en-US" sz="1600" dirty="0" err="1" smtClean="0"/>
              <a:t>NewGradiance</a:t>
            </a:r>
            <a:endParaRPr lang="en-US" sz="1600" dirty="0" smtClean="0"/>
          </a:p>
          <a:p>
            <a:pPr lvl="1"/>
            <a:r>
              <a:rPr lang="en-US" sz="1600" dirty="0" err="1" smtClean="0"/>
              <a:t>Autograded</a:t>
            </a:r>
            <a:r>
              <a:rPr lang="en-US" sz="1600" dirty="0" smtClean="0"/>
              <a:t> online quizzes, good for practice, unlimited attempts</a:t>
            </a:r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0429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Textboo</a:t>
            </a:r>
            <a:r>
              <a:rPr lang="en-US" sz="4000" dirty="0"/>
              <a:t>k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376" y="1562100"/>
            <a:ext cx="7772400" cy="4114800"/>
          </a:xfrm>
        </p:spPr>
        <p:txBody>
          <a:bodyPr/>
          <a:lstStyle/>
          <a:p>
            <a:r>
              <a:rPr lang="en-US" sz="2800" i="1" dirty="0" smtClean="0"/>
              <a:t>Database </a:t>
            </a:r>
            <a:r>
              <a:rPr lang="en-US" sz="2800" i="1" dirty="0"/>
              <a:t>Systems: The Complete Book</a:t>
            </a:r>
            <a:r>
              <a:rPr lang="en-US" sz="2800" dirty="0"/>
              <a:t>, </a:t>
            </a:r>
            <a:r>
              <a:rPr lang="en-US" sz="2800" b="0" dirty="0"/>
              <a:t>Hector Garcia-Molina, </a:t>
            </a:r>
            <a:br>
              <a:rPr lang="en-US" sz="2800" b="0" dirty="0"/>
            </a:br>
            <a:r>
              <a:rPr lang="en-US" sz="2800" b="0" dirty="0"/>
              <a:t>Jeffrey Ullman,</a:t>
            </a:r>
            <a:br>
              <a:rPr lang="en-US" sz="2800" b="0" dirty="0"/>
            </a:br>
            <a:r>
              <a:rPr lang="en-US" sz="2800" b="0" dirty="0"/>
              <a:t>Jennifer </a:t>
            </a:r>
            <a:r>
              <a:rPr lang="en-US" sz="2800" b="0" dirty="0" err="1" smtClean="0"/>
              <a:t>Widom</a:t>
            </a:r>
            <a:endParaRPr lang="en-US" sz="2800" b="0" dirty="0" smtClean="0"/>
          </a:p>
          <a:p>
            <a:r>
              <a:rPr lang="en-US" sz="2800" dirty="0" smtClean="0"/>
              <a:t>Good reference and alternative explanation</a:t>
            </a:r>
          </a:p>
          <a:p>
            <a:r>
              <a:rPr lang="en-US" sz="2800" dirty="0"/>
              <a:t>	</a:t>
            </a:r>
            <a:r>
              <a:rPr lang="en-US" sz="2800" b="0" dirty="0" smtClean="0"/>
              <a:t>Also, good source for practice problems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8357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2553" y="1162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Eight Homework </a:t>
            </a:r>
            <a:r>
              <a:rPr lang="en-US" sz="4000" dirty="0" smtClean="0"/>
              <a:t>Assignments</a:t>
            </a:r>
            <a:endParaRPr lang="en-US" sz="4000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04194"/>
            <a:ext cx="8686800" cy="4114800"/>
          </a:xfrm>
        </p:spPr>
        <p:txBody>
          <a:bodyPr/>
          <a:lstStyle/>
          <a:p>
            <a:pPr marL="609600" indent="-609600">
              <a:buNone/>
            </a:pPr>
            <a:r>
              <a:rPr lang="en-US" dirty="0" smtClean="0"/>
              <a:t>H1: </a:t>
            </a:r>
            <a:r>
              <a:rPr lang="en-US" dirty="0" err="1" smtClean="0"/>
              <a:t>Sqlite</a:t>
            </a:r>
            <a:r>
              <a:rPr lang="en-US" dirty="0" smtClean="0"/>
              <a:t> intro </a:t>
            </a:r>
            <a:r>
              <a:rPr lang="en-US" dirty="0" smtClean="0"/>
              <a:t>(Out today)</a:t>
            </a:r>
            <a:endParaRPr lang="en-US" dirty="0" smtClean="0"/>
          </a:p>
          <a:p>
            <a:pPr marL="609600" indent="-609600">
              <a:buNone/>
            </a:pPr>
            <a:r>
              <a:rPr lang="en-US" dirty="0" smtClean="0"/>
              <a:t>H2: </a:t>
            </a:r>
            <a:r>
              <a:rPr lang="en-US" dirty="0" err="1" smtClean="0"/>
              <a:t>Sqlite</a:t>
            </a:r>
            <a:r>
              <a:rPr lang="en-US" dirty="0" smtClean="0"/>
              <a:t> basics </a:t>
            </a:r>
            <a:endParaRPr lang="en-US" dirty="0"/>
          </a:p>
          <a:p>
            <a:pPr marL="609600" indent="-609600">
              <a:buNone/>
            </a:pPr>
            <a:r>
              <a:rPr lang="en-US" dirty="0" smtClean="0"/>
              <a:t>H3</a:t>
            </a:r>
            <a:r>
              <a:rPr lang="en-US" dirty="0" smtClean="0"/>
              <a:t>: Advanced SQL on Azure </a:t>
            </a:r>
            <a:endParaRPr lang="en-US" dirty="0" smtClean="0"/>
          </a:p>
          <a:p>
            <a:pPr marL="609600" indent="-609600">
              <a:buNone/>
            </a:pPr>
            <a:r>
              <a:rPr lang="en-US" dirty="0" smtClean="0"/>
              <a:t>H4</a:t>
            </a:r>
            <a:r>
              <a:rPr lang="en-US" dirty="0" smtClean="0"/>
              <a:t>: </a:t>
            </a:r>
            <a:r>
              <a:rPr lang="en-US" dirty="0" err="1" smtClean="0"/>
              <a:t>Datalog</a:t>
            </a:r>
            <a:r>
              <a:rPr lang="en-US" dirty="0" smtClean="0"/>
              <a:t> and Relational </a:t>
            </a:r>
            <a:r>
              <a:rPr lang="en-US" dirty="0" smtClean="0"/>
              <a:t>Algebra</a:t>
            </a:r>
            <a:endParaRPr lang="en-US" dirty="0" smtClean="0"/>
          </a:p>
          <a:p>
            <a:pPr marL="609600" indent="-609600">
              <a:buNone/>
            </a:pPr>
            <a:r>
              <a:rPr lang="en-US" dirty="0" smtClean="0"/>
              <a:t>H5: NoSQL: </a:t>
            </a:r>
            <a:r>
              <a:rPr lang="en-US" dirty="0" err="1" smtClean="0"/>
              <a:t>Json</a:t>
            </a:r>
            <a:r>
              <a:rPr lang="en-US" dirty="0" smtClean="0"/>
              <a:t>/SQL++ </a:t>
            </a:r>
            <a:endParaRPr lang="en-US" dirty="0" smtClean="0"/>
          </a:p>
          <a:p>
            <a:pPr marL="609600" indent="-609600">
              <a:buNone/>
            </a:pPr>
            <a:r>
              <a:rPr lang="en-US" dirty="0" smtClean="0"/>
              <a:t>H6</a:t>
            </a:r>
            <a:r>
              <a:rPr lang="en-US" dirty="0" smtClean="0"/>
              <a:t>: Spark </a:t>
            </a:r>
            <a:r>
              <a:rPr lang="en-US" dirty="0"/>
              <a:t>on AWS </a:t>
            </a:r>
            <a:endParaRPr lang="en-US" dirty="0" smtClean="0"/>
          </a:p>
          <a:p>
            <a:pPr marL="609600" indent="-609600">
              <a:buNone/>
            </a:pPr>
            <a:r>
              <a:rPr lang="en-US" dirty="0" smtClean="0"/>
              <a:t>H7</a:t>
            </a:r>
            <a:r>
              <a:rPr lang="en-US" dirty="0" smtClean="0"/>
              <a:t>: Schema </a:t>
            </a:r>
            <a:r>
              <a:rPr lang="en-US" dirty="0" smtClean="0"/>
              <a:t>Design</a:t>
            </a:r>
          </a:p>
          <a:p>
            <a:pPr marL="609600" indent="-609600">
              <a:buNone/>
            </a:pPr>
            <a:r>
              <a:rPr lang="en-US" dirty="0" smtClean="0"/>
              <a:t>H8</a:t>
            </a:r>
            <a:r>
              <a:rPr lang="en-US" dirty="0" smtClean="0"/>
              <a:t>: Transactional </a:t>
            </a:r>
            <a:r>
              <a:rPr lang="en-US" dirty="0" smtClean="0"/>
              <a:t>Application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596640" y="5715000"/>
            <a:ext cx="156966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Submit via </a:t>
            </a:r>
            <a:r>
              <a:rPr lang="en-US" dirty="0" err="1" smtClean="0">
                <a:latin typeface="+mn-lt"/>
              </a:rPr>
              <a:t>git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32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You will </a:t>
            </a:r>
            <a:r>
              <a:rPr lang="en-US" sz="2800" dirty="0" smtClean="0"/>
              <a:t>learn/practice </a:t>
            </a:r>
            <a:r>
              <a:rPr lang="en-US" sz="2800" dirty="0"/>
              <a:t>the course material:</a:t>
            </a:r>
          </a:p>
          <a:p>
            <a:pPr lvl="1"/>
            <a:r>
              <a:rPr lang="en-US" sz="2400" dirty="0"/>
              <a:t>SQL, </a:t>
            </a:r>
            <a:r>
              <a:rPr lang="en-US" sz="2400" dirty="0" smtClean="0"/>
              <a:t>RA, parallel </a:t>
            </a:r>
            <a:r>
              <a:rPr lang="en-US" sz="2400" dirty="0" err="1"/>
              <a:t>db</a:t>
            </a:r>
            <a:r>
              <a:rPr lang="en-US" sz="2400" dirty="0" smtClean="0"/>
              <a:t>, transactions, ...</a:t>
            </a:r>
            <a:endParaRPr lang="en-US" sz="2400" dirty="0"/>
          </a:p>
          <a:p>
            <a:r>
              <a:rPr lang="en-US" sz="2800" dirty="0" smtClean="0"/>
              <a:t>You will also learn lots of new technology</a:t>
            </a:r>
          </a:p>
          <a:p>
            <a:pPr lvl="1"/>
            <a:r>
              <a:rPr lang="en-US" sz="2400" dirty="0" smtClean="0"/>
              <a:t>Cloud computing: Azure, Cloud9, AWS</a:t>
            </a:r>
          </a:p>
          <a:p>
            <a:pPr lvl="1"/>
            <a:r>
              <a:rPr lang="en-US" sz="2400" dirty="0" smtClean="0"/>
              <a:t>NoSQL: </a:t>
            </a:r>
            <a:r>
              <a:rPr lang="en-US" sz="2400" dirty="0" err="1" smtClean="0"/>
              <a:t>AsterixDB</a:t>
            </a:r>
            <a:r>
              <a:rPr lang="en-US" sz="2400" dirty="0" smtClean="0"/>
              <a:t>, </a:t>
            </a:r>
            <a:r>
              <a:rPr lang="en-US" sz="2400" dirty="0" smtClean="0"/>
              <a:t> </a:t>
            </a:r>
            <a:r>
              <a:rPr lang="en-US" sz="2400" dirty="0" err="1" smtClean="0"/>
              <a:t>Souffle</a:t>
            </a:r>
            <a:endParaRPr lang="en-US" sz="2400" dirty="0" smtClean="0"/>
          </a:p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Git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The time spent learning the new technology is very useful: </a:t>
            </a:r>
            <a:r>
              <a:rPr lang="en-US" sz="2800" i="1" dirty="0" smtClean="0"/>
              <a:t>write everything on your CV!</a:t>
            </a:r>
          </a:p>
        </p:txBody>
      </p:sp>
    </p:spTree>
    <p:extLst>
      <p:ext uri="{BB962C8B-B14F-4D97-AF65-F5344CB8AC3E}">
        <p14:creationId xmlns:p14="http://schemas.microsoft.com/office/powerpoint/2010/main" val="67359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Deadlines and Late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Assignments are expected to be done on time, but things happen, so…</a:t>
            </a:r>
          </a:p>
          <a:p>
            <a:r>
              <a:rPr lang="en-US" dirty="0"/>
              <a:t>You have up to </a:t>
            </a:r>
            <a:r>
              <a:rPr lang="en-US" dirty="0" smtClean="0"/>
              <a:t>3 </a:t>
            </a:r>
            <a:r>
              <a:rPr lang="en-US" dirty="0"/>
              <a:t>late </a:t>
            </a:r>
            <a:r>
              <a:rPr lang="en-US" dirty="0" smtClean="0"/>
              <a:t>days</a:t>
            </a:r>
            <a:endParaRPr lang="en-US" dirty="0"/>
          </a:p>
          <a:p>
            <a:pPr lvl="1"/>
            <a:r>
              <a:rPr lang="en-US" dirty="0"/>
              <a:t>No more than 2 on any one assignment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in 24-hour chunks</a:t>
            </a:r>
          </a:p>
          <a:p>
            <a:r>
              <a:rPr lang="en-US" dirty="0"/>
              <a:t>Late days = safety net, not convenience!</a:t>
            </a:r>
          </a:p>
          <a:p>
            <a:pPr lvl="1"/>
            <a:r>
              <a:rPr lang="en-US" dirty="0"/>
              <a:t>You should not plan on using them</a:t>
            </a:r>
          </a:p>
          <a:p>
            <a:pPr lvl="1"/>
            <a:r>
              <a:rPr lang="en-US" dirty="0"/>
              <a:t>If you use all </a:t>
            </a:r>
            <a:r>
              <a:rPr lang="en-US" dirty="0" smtClean="0"/>
              <a:t>3 </a:t>
            </a:r>
            <a:r>
              <a:rPr lang="en-US" dirty="0"/>
              <a:t>you are doing it wrong</a:t>
            </a:r>
          </a:p>
        </p:txBody>
      </p:sp>
    </p:spTree>
    <p:extLst>
      <p:ext uri="{BB962C8B-B14F-4D97-AF65-F5344CB8AC3E}">
        <p14:creationId xmlns:p14="http://schemas.microsoft.com/office/powerpoint/2010/main" val="73952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71649</TotalTime>
  <Words>2052</Words>
  <Application>Microsoft Macintosh PowerPoint</Application>
  <PresentationFormat>On-screen Show (4:3)</PresentationFormat>
  <Paragraphs>341</Paragraphs>
  <Slides>40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 Black</vt:lpstr>
      <vt:lpstr>Calibri</vt:lpstr>
      <vt:lpstr>Courier New</vt:lpstr>
      <vt:lpstr>Mangal</vt:lpstr>
      <vt:lpstr>Arial</vt:lpstr>
      <vt:lpstr>Essential</vt:lpstr>
      <vt:lpstr>Cse 344</vt:lpstr>
      <vt:lpstr>Welcome!</vt:lpstr>
      <vt:lpstr>Course Format</vt:lpstr>
      <vt:lpstr>Grading</vt:lpstr>
      <vt:lpstr>Administration</vt:lpstr>
      <vt:lpstr>Textbook</vt:lpstr>
      <vt:lpstr>Eight Homework Assignments</vt:lpstr>
      <vt:lpstr>About the Assignments</vt:lpstr>
      <vt:lpstr>Deadlines and Late Days</vt:lpstr>
      <vt:lpstr>Seven Web Quizzes</vt:lpstr>
      <vt:lpstr>Lectures</vt:lpstr>
      <vt:lpstr>Exams</vt:lpstr>
      <vt:lpstr>About me</vt:lpstr>
      <vt:lpstr>About Staff</vt:lpstr>
      <vt:lpstr>Expectations About you</vt:lpstr>
      <vt:lpstr>Class Goals</vt:lpstr>
      <vt:lpstr>Why Database Management?</vt:lpstr>
      <vt:lpstr>Why Database Management?</vt:lpstr>
      <vt:lpstr>Why Database Management?</vt:lpstr>
      <vt:lpstr>Why Database Management?</vt:lpstr>
      <vt:lpstr>Why Database Management?</vt:lpstr>
      <vt:lpstr>Why Database Management?</vt:lpstr>
      <vt:lpstr>Why Database Management?</vt:lpstr>
      <vt:lpstr>Why Database Management?</vt:lpstr>
      <vt:lpstr>Database</vt:lpstr>
      <vt:lpstr>Database</vt:lpstr>
      <vt:lpstr>Database</vt:lpstr>
      <vt:lpstr>Database Management System</vt:lpstr>
      <vt:lpstr>Database Management System</vt:lpstr>
      <vt:lpstr>An Example: Online Bookseller</vt:lpstr>
      <vt:lpstr>An Example: Online Bookseller</vt:lpstr>
      <vt:lpstr>An Example: Online Bookseller</vt:lpstr>
      <vt:lpstr>An Example: Online Bookseller</vt:lpstr>
      <vt:lpstr>An Example: Online Bookseller</vt:lpstr>
      <vt:lpstr>An Example: Online Bookseller</vt:lpstr>
      <vt:lpstr>An Example: Online Bookseller</vt:lpstr>
      <vt:lpstr>What a DBMS Does</vt:lpstr>
      <vt:lpstr>The players</vt:lpstr>
      <vt:lpstr>What is this class about?</vt:lpstr>
      <vt:lpstr>What to Expect soon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ejmcc</cp:lastModifiedBy>
  <cp:revision>240</cp:revision>
  <dcterms:created xsi:type="dcterms:W3CDTF">2017-03-27T18:12:41Z</dcterms:created>
  <dcterms:modified xsi:type="dcterms:W3CDTF">2018-03-26T18:09:49Z</dcterms:modified>
</cp:coreProperties>
</file>