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77DEC-8A48-4CB3-9321-31AB6F2428DB}" v="1" dt="2019-08-09T04:07:30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55077DEC-8A48-4CB3-9321-31AB6F2428DB}"/>
    <pc:docChg chg="modSld">
      <pc:chgData name="Brett Wortzman" userId="f28ab72c354ddfd1" providerId="LiveId" clId="{55077DEC-8A48-4CB3-9321-31AB6F2428DB}" dt="2019-08-09T04:07:30.494" v="0"/>
      <pc:docMkLst>
        <pc:docMk/>
      </pc:docMkLst>
      <pc:sldChg chg="modSp">
        <pc:chgData name="Brett Wortzman" userId="f28ab72c354ddfd1" providerId="LiveId" clId="{55077DEC-8A48-4CB3-9321-31AB6F2428DB}" dt="2019-08-09T04:07:30.494" v="0"/>
        <pc:sldMkLst>
          <pc:docMk/>
          <pc:sldMk cId="3176313557" sldId="488"/>
        </pc:sldMkLst>
        <pc:spChg chg="mod">
          <ac:chgData name="Brett Wortzman" userId="f28ab72c354ddfd1" providerId="LiveId" clId="{55077DEC-8A48-4CB3-9321-31AB6F2428DB}" dt="2019-08-09T04:07:30.494" v="0"/>
          <ac:spMkLst>
            <pc:docMk/>
            <pc:sldMk cId="3176313557" sldId="48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22</a:t>
            </a:r>
            <a:br>
              <a:rPr lang="en-US" sz="3200" i="0" dirty="0"/>
            </a:br>
            <a:r>
              <a:rPr lang="en-US" sz="3200" i="0" dirty="0"/>
              <a:t>OOP vs. Functional Decomposition; Adding Operators &amp; Variants; </a:t>
            </a:r>
            <a:br>
              <a:rPr lang="en-US" sz="3200" i="0" dirty="0"/>
            </a:br>
            <a:r>
              <a:rPr lang="en-US" sz="3200" i="0" dirty="0"/>
              <a:t>Double-Dispatch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578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Extensibility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software extensible is valuable and hard</a:t>
            </a:r>
          </a:p>
          <a:p>
            <a:pPr lvl="1"/>
            <a:r>
              <a:rPr lang="en-US" dirty="0"/>
              <a:t>If you know you want new operations, use FP</a:t>
            </a:r>
          </a:p>
          <a:p>
            <a:pPr lvl="1"/>
            <a:r>
              <a:rPr lang="en-US" dirty="0"/>
              <a:t>If you know you want new variants, use OOP</a:t>
            </a:r>
          </a:p>
          <a:p>
            <a:pPr lvl="1"/>
            <a:r>
              <a:rPr lang="en-US" dirty="0"/>
              <a:t>If both? Languages like </a:t>
            </a:r>
            <a:r>
              <a:rPr lang="en-US" dirty="0" err="1"/>
              <a:t>Scala</a:t>
            </a:r>
            <a:r>
              <a:rPr lang="en-US" dirty="0"/>
              <a:t> try; it’s a hard problem</a:t>
            </a:r>
          </a:p>
          <a:p>
            <a:pPr lvl="1"/>
            <a:r>
              <a:rPr lang="en-US" dirty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/>
              <a:t>Extensibility is a double-edged sword</a:t>
            </a:r>
          </a:p>
          <a:p>
            <a:pPr lvl="1"/>
            <a:r>
              <a:rPr lang="en-US" dirty="0"/>
              <a:t>Code more reusable without being changed later</a:t>
            </a:r>
          </a:p>
          <a:p>
            <a:pPr lvl="1"/>
            <a:r>
              <a:rPr lang="en-US" dirty="0"/>
              <a:t>But makes original code more difficult to reason about locally or change later (could break extensions)</a:t>
            </a:r>
          </a:p>
          <a:p>
            <a:pPr lvl="1"/>
            <a:r>
              <a:rPr lang="en-US" dirty="0"/>
              <a:t>Often language mechanisms to make code </a:t>
            </a:r>
            <a:r>
              <a:rPr lang="en-US" i="1" dirty="0"/>
              <a:t>less</a:t>
            </a:r>
            <a:r>
              <a:rPr lang="en-US" dirty="0"/>
              <a:t> extensible (ML modules hide </a:t>
            </a:r>
            <a:r>
              <a:rPr lang="en-US" dirty="0" err="1"/>
              <a:t>datatypes</a:t>
            </a:r>
            <a:r>
              <a:rPr lang="en-US" dirty="0"/>
              <a:t>; Java’s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/>
              <a:t> prevents </a:t>
            </a:r>
            <a:r>
              <a:rPr lang="en-US" dirty="0" err="1"/>
              <a:t>subclassing</a:t>
            </a:r>
            <a:r>
              <a:rPr lang="en-US" dirty="0"/>
              <a:t>/overriding)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/>
              <a:t>Can arise in original program or after extension</a:t>
            </a:r>
          </a:p>
          <a:p>
            <a:endParaRPr lang="en-US" dirty="0"/>
          </a:p>
          <a:p>
            <a:r>
              <a:rPr lang="en-US" dirty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2"/>
            <a:r>
              <a:rPr lang="en-US" dirty="0"/>
              <a:t>Concatenation if either argument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else 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Now just defining the addition operation is a </a:t>
            </a:r>
            <a:r>
              <a:rPr lang="en-US" i="1" dirty="0"/>
              <a:t>different</a:t>
            </a:r>
            <a:r>
              <a:rPr lang="en-US" dirty="0"/>
              <a:t> 2D grid: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Addition is different for most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</a:p>
          <a:p>
            <a:pPr lvl="1"/>
            <a:r>
              <a:rPr lang="en-US" dirty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/>
              <a:t>Natural approach: pattern-match on the pair of values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commutative</a:t>
            </a:r>
            <a:r>
              <a:rPr lang="en-US" dirty="0"/>
              <a:t> possibilities, can re-call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(v2,v1)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i+j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String (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^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Rational(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Rational (i*</a:t>
            </a:r>
            <a:r>
              <a:rPr lang="en-US" sz="2000" kern="0" dirty="0" err="1">
                <a:latin typeface="Courier New" pitchFamily="49" charset="0"/>
              </a:rPr>
              <a:t>k+j,k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(Rational _,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_)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add_values</a:t>
            </a:r>
            <a:r>
              <a:rPr lang="en-US" sz="2000" kern="0" dirty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Add(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add_values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e1, 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2"/>
            <a:r>
              <a:rPr lang="en-US" dirty="0"/>
              <a:t>Concatenation if either argument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else 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Now just defining the addition operation is a </a:t>
            </a:r>
            <a:r>
              <a:rPr lang="en-US" i="1" dirty="0"/>
              <a:t>different</a:t>
            </a:r>
            <a:r>
              <a:rPr lang="en-US" dirty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Worked just fine with functional decomposition — what about OOP…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Starts promising:</a:t>
            </a:r>
          </a:p>
          <a:p>
            <a:pPr lvl="1"/>
            <a:r>
              <a:rPr lang="en-US" dirty="0"/>
              <a:t>Use OOP to call method </a:t>
            </a:r>
            <a:r>
              <a:rPr lang="en-US" b="1" dirty="0" err="1">
                <a:latin typeface="Courier New" pitchFamily="49" charset="0"/>
              </a:rPr>
              <a:t>add_values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e1.eval.add_values 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/>
              <a:t> </a:t>
            </a:r>
            <a:r>
              <a:rPr lang="en-US" b="0" dirty="0"/>
              <a:t>then all implement </a:t>
            </a:r>
            <a:endParaRPr lang="en-US" b="0" kern="0" dirty="0"/>
          </a:p>
          <a:p>
            <a:pPr lvl="1"/>
            <a:r>
              <a:rPr lang="en-US" b="0" kern="0" dirty="0"/>
              <a:t>Each handling 3 of the 9 cases: “add 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/>
              <a:t>This approach is common, but is “not as OOP”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/>
              <a:t>Definitely not “full OOP”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latin typeface="Courier New" pitchFamily="49" charset="0"/>
              </a:rPr>
              <a:t>Int.new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v.i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MyRational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latin typeface="Courier New" pitchFamily="49" charset="0"/>
              </a:rPr>
              <a:t>MyRational.new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v.i+v.j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i,v.j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kern="0" dirty="0" err="1">
                <a:latin typeface="Courier New" pitchFamily="49" charset="0"/>
              </a:rPr>
              <a:t>MyString.new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v.s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i.to_s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</a:rPr>
              <a:t>add_values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method in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needs “what kind of thing”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has </a:t>
            </a:r>
          </a:p>
          <a:p>
            <a:pPr lvl="1"/>
            <a:r>
              <a:rPr lang="en-US" dirty="0"/>
              <a:t>Same problem in </a:t>
            </a:r>
            <a:r>
              <a:rPr lang="en-US" b="1" dirty="0" err="1">
                <a:latin typeface="Courier New" pitchFamily="49" charset="0"/>
              </a:rPr>
              <a:t>MyRational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instead!</a:t>
            </a:r>
          </a:p>
          <a:p>
            <a:endParaRPr lang="en-US" dirty="0"/>
          </a:p>
          <a:p>
            <a:r>
              <a:rPr lang="en-US" dirty="0"/>
              <a:t>But now we need to “tell”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/>
              <a:t>“what kind of thing” </a:t>
            </a:r>
            <a:r>
              <a:rPr lang="en-US" b="1" dirty="0">
                <a:latin typeface="Courier New" pitchFamily="49" charset="0"/>
              </a:rPr>
              <a:t>self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We know that!</a:t>
            </a:r>
          </a:p>
          <a:p>
            <a:pPr lvl="1"/>
            <a:r>
              <a:rPr lang="en-US" dirty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by calling different methods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</a:p>
          <a:p>
            <a:endParaRPr lang="en-US" dirty="0"/>
          </a:p>
          <a:p>
            <a:r>
              <a:rPr lang="en-US" dirty="0"/>
              <a:t>Use a “programming trick” (?) called </a:t>
            </a:r>
            <a:r>
              <a:rPr lang="en-US" i="1" dirty="0">
                <a:solidFill>
                  <a:schemeClr val="accent2"/>
                </a:solidFill>
              </a:rPr>
              <a:t>double-dispatch</a:t>
            </a:r>
            <a:r>
              <a:rPr lang="en-US" dirty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Double-dispatch “trick”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>
                <a:cs typeface="Courier New" pitchFamily="49" charset="0"/>
              </a:rPr>
              <a:t> each 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concatenating an integer argument to the string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9 total methods, one for each case of addition</a:t>
            </a:r>
          </a:p>
          <a:p>
            <a:pPr marL="457200" lvl="1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/>
              <a:t>’s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/>
              <a:t> method calls </a:t>
            </a:r>
            <a:r>
              <a:rPr lang="en-US" b="1" dirty="0">
                <a:latin typeface="Courier New" pitchFamily="49" charset="0"/>
              </a:rPr>
              <a:t>e1.eval.add_values e2.eval</a:t>
            </a:r>
            <a:r>
              <a:rPr lang="en-US" dirty="0">
                <a:latin typeface="+mj-lt"/>
              </a:rPr>
              <a:t>, which dispatches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+mj-lt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latin typeface="+mj-lt"/>
              </a:rPr>
              <a:t>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+mj-lt"/>
                <a:cs typeface="Courier New" pitchFamily="49" charset="0"/>
              </a:rPr>
              <a:t>’s</a:t>
            </a:r>
            <a:r>
              <a:rPr lang="en-US" dirty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: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>
                <a:latin typeface="+mj-lt"/>
                <a:cs typeface="Courier New" pitchFamily="49" charset="0"/>
              </a:rPr>
              <a:t>’s</a:t>
            </a:r>
            <a:r>
              <a:rPr lang="en-US" dirty="0">
                <a:latin typeface="+mj-lt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:  </a:t>
            </a:r>
            <a:r>
              <a:rPr lang="en-US" sz="1000" dirty="0">
                <a:latin typeface="+mj-lt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>
                <a:latin typeface="+mj-lt"/>
                <a:cs typeface="Courier New" pitchFamily="49" charset="0"/>
              </a:rPr>
              <a:t>’s</a:t>
            </a:r>
            <a:r>
              <a:rPr lang="en-US" dirty="0">
                <a:latin typeface="+mj-lt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:   </a:t>
            </a:r>
            <a:r>
              <a:rPr lang="en-US" sz="800" dirty="0">
                <a:latin typeface="+mj-lt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So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showing you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/>
              <a:t>Because required for the homework</a:t>
            </a:r>
          </a:p>
          <a:p>
            <a:endParaRPr lang="en-US" dirty="0"/>
          </a:p>
          <a:p>
            <a:r>
              <a:rPr lang="en-US" dirty="0"/>
              <a:t>To contrast with </a:t>
            </a:r>
            <a:r>
              <a:rPr lang="en-US" i="1" dirty="0" err="1"/>
              <a:t>multimethods</a:t>
            </a:r>
            <a:r>
              <a:rPr lang="en-US" dirty="0"/>
              <a:t>  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things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/>
              <a:t>In functional (and procedural) programming, break programs down into </a:t>
            </a:r>
            <a:r>
              <a:rPr lang="en-US" dirty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/>
              <a:t>In object-oriented programming, break programs down into </a:t>
            </a:r>
            <a:r>
              <a:rPr lang="en-US" dirty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This lecture: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These two forms of </a:t>
            </a:r>
            <a:r>
              <a:rPr lang="en-US" i="1" dirty="0"/>
              <a:t>decomposition</a:t>
            </a:r>
            <a:r>
              <a:rPr lang="en-US" dirty="0"/>
              <a:t> are </a:t>
            </a:r>
            <a:r>
              <a:rPr lang="en-US" dirty="0">
                <a:solidFill>
                  <a:schemeClr val="accent2"/>
                </a:solidFill>
              </a:rPr>
              <a:t>so exactly opposite</a:t>
            </a:r>
            <a:r>
              <a:rPr lang="en-US" dirty="0"/>
              <a:t> that they are two ways of looking at the same “matrix”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Which form is “better” is somewhat personal taste, but also depends on </a:t>
            </a:r>
            <a:r>
              <a:rPr lang="en-US" dirty="0">
                <a:solidFill>
                  <a:schemeClr val="accent2"/>
                </a:solidFill>
              </a:rPr>
              <a:t>how you expect to </a:t>
            </a:r>
            <a:r>
              <a:rPr lang="en-US" i="1" dirty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/>
          </a:p>
          <a:p>
            <a:pPr lvl="1"/>
            <a:r>
              <a:rPr lang="en-US" dirty="0"/>
              <a:t>For some operations over two (multiple) arguments, functions and pattern-matching are straightforward, but with OOP we can do it with </a:t>
            </a:r>
            <a:r>
              <a:rPr lang="en-US" i="1" dirty="0">
                <a:solidFill>
                  <a:schemeClr val="accent2"/>
                </a:solidFill>
              </a:rPr>
              <a:t>double dispatch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(multiple dispatch)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in Java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In a statically typed language, double-dispatch works fine</a:t>
            </a:r>
          </a:p>
          <a:p>
            <a:pPr lvl="1"/>
            <a:r>
              <a:rPr lang="en-US" dirty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[See Java code]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latin typeface="Courier New" pitchFamily="49" charset="0"/>
              </a:rPr>
              <a:t>(Value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Strng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>
                <a:cs typeface="Courier New" pitchFamily="49" charset="0"/>
              </a:rPr>
              <a:t> each define three methods all named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One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takes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one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one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So 9 total methods named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e2.eval </a:t>
            </a:r>
            <a:r>
              <a:rPr lang="en-US" dirty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/>
              <a:t>Such a semantics is called </a:t>
            </a:r>
            <a:r>
              <a:rPr lang="en-US" i="1" dirty="0" err="1">
                <a:solidFill>
                  <a:schemeClr val="accent2"/>
                </a:solidFill>
              </a:rPr>
              <a:t>multimethods</a:t>
            </a:r>
            <a:r>
              <a:rPr lang="en-US" dirty="0"/>
              <a:t>  or </a:t>
            </a:r>
            <a:r>
              <a:rPr lang="en-US" i="1" dirty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idea:</a:t>
            </a:r>
          </a:p>
          <a:p>
            <a:pPr lvl="1"/>
            <a:r>
              <a:rPr lang="en-US" dirty="0"/>
              <a:t>Allow multiple methods with same name</a:t>
            </a:r>
          </a:p>
          <a:p>
            <a:pPr lvl="1"/>
            <a:r>
              <a:rPr lang="en-US" dirty="0"/>
              <a:t>Indicate which ones take instances of which classes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dynamic dispatch is essence of OOP, this is more OOP</a:t>
            </a:r>
          </a:p>
          <a:p>
            <a:pPr lvl="1"/>
            <a:r>
              <a:rPr lang="en-US" dirty="0"/>
              <a:t>No need for awkward manual multiple-dispatch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Downside: Interaction with </a:t>
            </a:r>
            <a:r>
              <a:rPr lang="en-US" dirty="0" err="1"/>
              <a:t>subclassing</a:t>
            </a:r>
            <a:r>
              <a:rPr lang="en-US" dirty="0"/>
              <a:t> can produce situations where there is “no clear winner” for which method to 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Ruby: Why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Multimethods</a:t>
            </a:r>
            <a:r>
              <a:rPr lang="en-US" dirty="0"/>
              <a:t> a bad fit (?) for Ruby because: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/>
              <a:t>Ruby never allows methods with the same name</a:t>
            </a:r>
          </a:p>
          <a:p>
            <a:pPr lvl="1"/>
            <a:r>
              <a:rPr lang="en-US" dirty="0"/>
              <a:t>Same name means overriding/replacing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Java/C#/C++: Why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/>
              <a:t>No, these language do </a:t>
            </a:r>
            <a:r>
              <a:rPr lang="en-US" i="1" dirty="0"/>
              <a:t>not</a:t>
            </a:r>
            <a:r>
              <a:rPr lang="en-US" dirty="0"/>
              <a:t> have </a:t>
            </a:r>
            <a:r>
              <a:rPr lang="en-US" dirty="0" err="1"/>
              <a:t>multimethods</a:t>
            </a:r>
            <a:endParaRPr lang="en-US" dirty="0"/>
          </a:p>
          <a:p>
            <a:pPr lvl="1"/>
            <a:r>
              <a:rPr lang="en-US" dirty="0"/>
              <a:t>They have </a:t>
            </a:r>
            <a:r>
              <a:rPr lang="en-US" i="1" dirty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/>
              <a:t>Uses static types of arguments to choose the method</a:t>
            </a:r>
          </a:p>
          <a:p>
            <a:pPr lvl="2"/>
            <a:r>
              <a:rPr lang="en-US" dirty="0"/>
              <a:t>But of course run-time class of receiver [odd hybrid?]</a:t>
            </a:r>
          </a:p>
          <a:p>
            <a:pPr lvl="1"/>
            <a:r>
              <a:rPr lang="en-US" dirty="0"/>
              <a:t>No help in our example, so still code up double-dispatch manually</a:t>
            </a:r>
          </a:p>
          <a:p>
            <a:pPr lvl="1"/>
            <a:endParaRPr lang="en-US" sz="1000" dirty="0"/>
          </a:p>
          <a:p>
            <a:r>
              <a:rPr lang="en-US" dirty="0"/>
              <a:t>Actually, C# 4.0 has a way to get effect of </a:t>
            </a:r>
            <a:r>
              <a:rPr lang="en-US" dirty="0" err="1"/>
              <a:t>multimethods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Many other language have </a:t>
            </a:r>
            <a:r>
              <a:rPr lang="en-US" dirty="0" err="1"/>
              <a:t>multimethods</a:t>
            </a:r>
            <a:r>
              <a:rPr lang="en-US" dirty="0"/>
              <a:t> (e.g., </a:t>
            </a:r>
            <a:r>
              <a:rPr lang="en-US" dirty="0" err="1"/>
              <a:t>Clojure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expression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Well-known and compelling example of a common </a:t>
            </a:r>
            <a:r>
              <a:rPr lang="en-US" i="1" dirty="0"/>
              <a:t>pattern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Expressions</a:t>
            </a:r>
            <a:r>
              <a:rPr lang="en-US" dirty="0"/>
              <a:t> for a small language</a:t>
            </a:r>
          </a:p>
          <a:p>
            <a:pPr lvl="1"/>
            <a:r>
              <a:rPr lang="en-US" dirty="0"/>
              <a:t>Different </a:t>
            </a:r>
            <a:r>
              <a:rPr lang="en-US" dirty="0">
                <a:solidFill>
                  <a:schemeClr val="accent2"/>
                </a:solidFill>
              </a:rPr>
              <a:t>variants</a:t>
            </a:r>
            <a:r>
              <a:rPr lang="en-US" dirty="0"/>
              <a:t> of expressions: </a:t>
            </a:r>
            <a:r>
              <a:rPr lang="en-US" dirty="0" err="1"/>
              <a:t>ints</a:t>
            </a:r>
            <a:r>
              <a:rPr lang="en-US" dirty="0"/>
              <a:t>, additions, negations, …</a:t>
            </a:r>
          </a:p>
          <a:p>
            <a:pPr lvl="1"/>
            <a:r>
              <a:rPr lang="en-US" dirty="0"/>
              <a:t>Different </a:t>
            </a:r>
            <a:r>
              <a:rPr lang="en-US" dirty="0">
                <a:solidFill>
                  <a:schemeClr val="accent2"/>
                </a:solidFill>
              </a:rPr>
              <a:t>operations</a:t>
            </a:r>
            <a:r>
              <a:rPr lang="en-US" dirty="0"/>
              <a:t> to perform: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Leads to a matrix (2D-grid) of variants and operations</a:t>
            </a:r>
          </a:p>
          <a:p>
            <a:pPr lvl="1"/>
            <a:r>
              <a:rPr lang="en-US" dirty="0"/>
              <a:t>Implementation will involve deciding what “should happen” for each entry in the grid </a:t>
            </a:r>
            <a:r>
              <a:rPr lang="en-US" i="1" dirty="0"/>
              <a:t>regardless of the PL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approach in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/>
              <a:t>Define a </a:t>
            </a:r>
            <a:r>
              <a:rPr lang="en-US" i="1" dirty="0" err="1"/>
              <a:t>datatype</a:t>
            </a:r>
            <a:r>
              <a:rPr lang="en-US" dirty="0"/>
              <a:t>, with one </a:t>
            </a:r>
            <a:r>
              <a:rPr lang="en-US" i="1" dirty="0"/>
              <a:t>constructor</a:t>
            </a:r>
            <a:r>
              <a:rPr lang="en-US" dirty="0"/>
              <a:t>  for each variant</a:t>
            </a:r>
          </a:p>
          <a:p>
            <a:pPr lvl="1"/>
            <a:r>
              <a:rPr lang="en-US" dirty="0"/>
              <a:t>(No need to indicate </a:t>
            </a:r>
            <a:r>
              <a:rPr lang="en-US" dirty="0" err="1"/>
              <a:t>datatypes</a:t>
            </a:r>
            <a:r>
              <a:rPr lang="en-US" dirty="0"/>
              <a:t> if dynamically typed)</a:t>
            </a:r>
          </a:p>
          <a:p>
            <a:r>
              <a:rPr lang="en-US" dirty="0"/>
              <a:t>“Fill out the grid” via </a:t>
            </a:r>
            <a:r>
              <a:rPr lang="en-US" dirty="0">
                <a:solidFill>
                  <a:schemeClr val="accent2"/>
                </a:solidFill>
              </a:rPr>
              <a:t>one function per column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Each function has one branch for each column entry</a:t>
            </a:r>
          </a:p>
          <a:p>
            <a:pPr lvl="1"/>
            <a:r>
              <a:rPr lang="en-US" dirty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[See the ML code]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approach in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/>
              <a:t>Define a </a:t>
            </a:r>
            <a:r>
              <a:rPr lang="en-US" i="1" dirty="0"/>
              <a:t>class</a:t>
            </a:r>
            <a:r>
              <a:rPr lang="en-US" dirty="0"/>
              <a:t>, with one </a:t>
            </a:r>
            <a:r>
              <a:rPr lang="en-US" i="1" dirty="0"/>
              <a:t>abstract</a:t>
            </a:r>
            <a:r>
              <a:rPr lang="en-US" dirty="0"/>
              <a:t> </a:t>
            </a:r>
            <a:r>
              <a:rPr lang="en-US" i="1" dirty="0"/>
              <a:t>method</a:t>
            </a:r>
            <a:r>
              <a:rPr lang="en-US" dirty="0"/>
              <a:t> for each operation</a:t>
            </a:r>
          </a:p>
          <a:p>
            <a:pPr lvl="1"/>
            <a:r>
              <a:rPr lang="en-US" dirty="0"/>
              <a:t>(No need to indicate abstract methods if dynamically typed)</a:t>
            </a:r>
          </a:p>
          <a:p>
            <a:r>
              <a:rPr lang="en-US" dirty="0"/>
              <a:t>Define a </a:t>
            </a:r>
            <a:r>
              <a:rPr lang="en-US" i="1" dirty="0"/>
              <a:t>subclass</a:t>
            </a:r>
            <a:r>
              <a:rPr lang="en-US" dirty="0"/>
              <a:t> for each variant</a:t>
            </a:r>
          </a:p>
          <a:p>
            <a:r>
              <a:rPr lang="en-US" dirty="0"/>
              <a:t>So “fill out the grid” via </a:t>
            </a:r>
            <a:r>
              <a:rPr lang="en-US" dirty="0">
                <a:solidFill>
                  <a:schemeClr val="accent2"/>
                </a:solidFill>
              </a:rPr>
              <a:t>one class per row</a:t>
            </a:r>
            <a:r>
              <a:rPr lang="en-US" dirty="0"/>
              <a:t> with one method implementation for each grid position</a:t>
            </a:r>
          </a:p>
          <a:p>
            <a:pPr lvl="1"/>
            <a:r>
              <a:rPr lang="en-US" dirty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[See the Ruby and Java code]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big course </a:t>
            </a:r>
            <a:r>
              <a:rPr lang="en-US" dirty="0" err="1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>
                <a:solidFill>
                  <a:schemeClr val="accent2"/>
                </a:solidFill>
              </a:rPr>
              <a:t>exact</a:t>
            </a:r>
            <a:r>
              <a:rPr lang="en-US" dirty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/>
              <a:t>Code layout is important, but there is no perfect way since software has many dimensions of structure</a:t>
            </a:r>
          </a:p>
          <a:p>
            <a:pPr lvl="1"/>
            <a:r>
              <a:rPr lang="en-US" dirty="0"/>
              <a:t>Tools, IDEs can help with multiple “views” (e.g., rows / columns)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Extensibility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/>
              <a:t>But beyond just style, this decision affects what (unexpected?) software </a:t>
            </a:r>
            <a:r>
              <a:rPr lang="en-US" i="1" dirty="0"/>
              <a:t>extensions</a:t>
            </a:r>
            <a:r>
              <a:rPr lang="en-US" dirty="0"/>
              <a:t> are easy and/or do not change old code</a:t>
            </a:r>
          </a:p>
          <a:p>
            <a:endParaRPr lang="en-US" sz="600" dirty="0"/>
          </a:p>
          <a:p>
            <a:r>
              <a:rPr lang="en-US" dirty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/>
              <a:t>Easy to add a new operation,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Adding a new variant,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/>
              <a:t> requires modifying old functions, but ML type-checker gives a to-do list if original code avoided wildcard patterns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/>
              <a:t>But beyond just style, this decision affects what (unexpected?) software </a:t>
            </a:r>
            <a:r>
              <a:rPr lang="en-US" i="1" dirty="0"/>
              <a:t>extensions</a:t>
            </a:r>
            <a:r>
              <a:rPr lang="en-US" dirty="0"/>
              <a:t> are easy and/or do not change old code</a:t>
            </a:r>
          </a:p>
          <a:p>
            <a:endParaRPr lang="en-US" sz="600" dirty="0"/>
          </a:p>
          <a:p>
            <a:r>
              <a:rPr lang="en-US" dirty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/>
              <a:t>Easy to add a new variant,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Adding a new operation,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/>
              <a:t> requires modifying old classes, but Java type-checker gives a to-do list if original code avoided default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way is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Functions allow new operations and objects allow new variants without modifying existing code </a:t>
            </a:r>
            <a:r>
              <a:rPr lang="en-US" i="1" dirty="0"/>
              <a:t>even if they didn’t plan for it</a:t>
            </a:r>
          </a:p>
          <a:p>
            <a:pPr lvl="1"/>
            <a:r>
              <a:rPr lang="en-US" dirty="0"/>
              <a:t>Natural result of the decomposition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/>
              <a:t>Functions can support new variants somewhat awkwardly “if they plan ahead” </a:t>
            </a:r>
          </a:p>
          <a:p>
            <a:pPr lvl="1"/>
            <a:r>
              <a:rPr lang="en-US" i="1" dirty="0"/>
              <a:t>Not explained here: Can use type constructors to make </a:t>
            </a:r>
            <a:r>
              <a:rPr lang="en-US" i="1" dirty="0" err="1"/>
              <a:t>datatypes</a:t>
            </a:r>
            <a:r>
              <a:rPr lang="en-US" i="1" dirty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/>
              <a:t>Objects can support new operations somewhat awkwardly “if they plan ahead”</a:t>
            </a:r>
          </a:p>
          <a:p>
            <a:pPr lvl="1"/>
            <a:r>
              <a:rPr lang="en-US" i="1" dirty="0"/>
              <a:t>Not explained here: The popular Visitor Pattern uses the double-dispatch pattern to allow new operations “on the side”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59027</TotalTime>
  <Words>2058</Words>
  <Application>Microsoft Office PowerPoint</Application>
  <PresentationFormat>On-screen Show (4:3)</PresentationFormat>
  <Paragraphs>402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885</cp:revision>
  <cp:lastPrinted>2011-09-27T20:26:28Z</cp:lastPrinted>
  <dcterms:created xsi:type="dcterms:W3CDTF">2009-03-13T20:43:19Z</dcterms:created>
  <dcterms:modified xsi:type="dcterms:W3CDTF">2019-08-14T17:49:38Z</dcterms:modified>
</cp:coreProperties>
</file>