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4.xml" ContentType="application/vnd.openxmlformats-officedocument.presentationml.tags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0.xml" ContentType="application/vnd.openxmlformats-officedocument.presentationml.notesSlide+xml"/>
  <Override PartName="/ppt/tags/tag8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10.xml" ContentType="application/vnd.openxmlformats-officedocument.presentationml.tags+xml"/>
  <Override PartName="/ppt/notesSlides/notesSlide3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480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502" r:id="rId25"/>
    <p:sldId id="503" r:id="rId26"/>
    <p:sldId id="504" r:id="rId27"/>
    <p:sldId id="505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513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4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5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89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27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93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16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93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487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53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86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62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1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247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506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408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327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102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678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530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181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113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6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49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714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811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670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2708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713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65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05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48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00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18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71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7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19</a:t>
            </a:r>
            <a:br>
              <a:rPr lang="en-US" sz="3200" i="0" dirty="0" smtClean="0"/>
            </a:br>
            <a:r>
              <a:rPr lang="en-US" sz="3200" i="0" dirty="0" smtClean="0"/>
              <a:t>Introduction to Ruby and OOP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using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</a:t>
            </a:r>
            <a:r>
              <a:rPr lang="en-US" dirty="0" smtClean="0"/>
              <a:t>reates a new object whose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to an object and then calls its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Also known as “sends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message”</a:t>
            </a:r>
          </a:p>
          <a:p>
            <a:pPr lvl="1"/>
            <a:r>
              <a:rPr lang="en-US" dirty="0" smtClean="0"/>
              <a:t>Can also write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with no space</a:t>
            </a:r>
          </a:p>
          <a:p>
            <a:pPr lvl="1"/>
            <a:endParaRPr lang="en-US" dirty="0"/>
          </a:p>
          <a:p>
            <a:r>
              <a:rPr lang="en-US" dirty="0" smtClean="0"/>
              <a:t>Methods can take arguments, called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(e1,…,en)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Parentheses optional in some places, but recommended</a:t>
            </a:r>
            <a:endParaRPr lang="en-US" dirty="0" smtClean="0">
              <a:latin typeface="+mj-lt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8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Methods can use local variables</a:t>
            </a:r>
          </a:p>
          <a:p>
            <a:pPr lvl="1"/>
            <a:r>
              <a:rPr lang="en-US" dirty="0" smtClean="0"/>
              <a:t>Syntax: starts with letter</a:t>
            </a:r>
          </a:p>
          <a:p>
            <a:pPr lvl="1"/>
            <a:r>
              <a:rPr lang="en-US" dirty="0" smtClean="0"/>
              <a:t>Scope is method body</a:t>
            </a:r>
          </a:p>
          <a:p>
            <a:endParaRPr lang="en-US" sz="1400" dirty="0"/>
          </a:p>
          <a:p>
            <a:r>
              <a:rPr lang="en-US" dirty="0" smtClean="0"/>
              <a:t>No declaring them, just assign to them anywhere in method body (!)</a:t>
            </a:r>
          </a:p>
          <a:p>
            <a:endParaRPr lang="en-US" sz="1400" dirty="0" smtClean="0"/>
          </a:p>
          <a:p>
            <a:r>
              <a:rPr lang="en-US" dirty="0" smtClean="0"/>
              <a:t>Variables are mutable,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x=e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Variables also allowed at “top-level” or in REPL</a:t>
            </a:r>
          </a:p>
          <a:p>
            <a:endParaRPr lang="en-US" sz="1400" dirty="0"/>
          </a:p>
          <a:p>
            <a:r>
              <a:rPr lang="en-US" dirty="0" smtClean="0"/>
              <a:t>Contents of variables are always references to objects because all values are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3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keyword/variable in Ruby</a:t>
            </a:r>
          </a:p>
          <a:p>
            <a:pPr lvl="1"/>
            <a:r>
              <a:rPr lang="en-US" dirty="0">
                <a:cs typeface="Courier New" pitchFamily="49" charset="0"/>
              </a:rPr>
              <a:t>(Same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this </a:t>
            </a:r>
            <a:r>
              <a:rPr lang="en-US" dirty="0">
                <a:cs typeface="Courier New" pitchFamily="49" charset="0"/>
              </a:rPr>
              <a:t>in Java/C#/C</a:t>
            </a:r>
            <a:r>
              <a:rPr lang="en-US" dirty="0" smtClean="0">
                <a:cs typeface="Courier New" pitchFamily="49" charset="0"/>
              </a:rPr>
              <a:t>++)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Refers to “the current object”</a:t>
            </a:r>
          </a:p>
          <a:p>
            <a:pPr lvl="1"/>
            <a:r>
              <a:rPr lang="en-US" dirty="0" smtClean="0"/>
              <a:t>The object whose method is executing</a:t>
            </a:r>
          </a:p>
          <a:p>
            <a:pPr lvl="1"/>
            <a:endParaRPr lang="en-US" dirty="0"/>
          </a:p>
          <a:p>
            <a:r>
              <a:rPr lang="en-US" dirty="0" smtClean="0"/>
              <a:t>So call another method on “same object”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Syntactic sugar: can just write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m(…)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Also can pass/return/store “the whole object” with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5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have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object’s state persists</a:t>
            </a:r>
          </a:p>
          <a:p>
            <a:pPr lvl="1"/>
            <a:r>
              <a:rPr lang="en-US" dirty="0" smtClean="0"/>
              <a:t>Can grow and change from time object is created</a:t>
            </a:r>
          </a:p>
          <a:p>
            <a:pPr lvl="1"/>
            <a:endParaRPr lang="en-US" dirty="0"/>
          </a:p>
          <a:p>
            <a:r>
              <a:rPr lang="en-US" dirty="0" smtClean="0"/>
              <a:t>State only directly accessible from object’s methods</a:t>
            </a:r>
          </a:p>
          <a:p>
            <a:pPr lvl="1"/>
            <a:r>
              <a:rPr lang="en-US" dirty="0" smtClean="0"/>
              <a:t>Can read, write, extend the state</a:t>
            </a:r>
          </a:p>
          <a:p>
            <a:pPr lvl="1"/>
            <a:r>
              <a:rPr lang="en-US" dirty="0" smtClean="0"/>
              <a:t>Effects persist for next method call</a:t>
            </a:r>
          </a:p>
          <a:p>
            <a:pPr lvl="1"/>
            <a:endParaRPr lang="en-US" dirty="0"/>
          </a:p>
          <a:p>
            <a:r>
              <a:rPr lang="en-US" dirty="0" smtClean="0"/>
              <a:t>State consists of </a:t>
            </a:r>
            <a:r>
              <a:rPr lang="en-US" i="1" dirty="0" smtClean="0">
                <a:solidFill>
                  <a:schemeClr val="accent2"/>
                </a:solidFill>
              </a:rPr>
              <a:t>instance variables</a:t>
            </a:r>
            <a:r>
              <a:rPr lang="en-US" dirty="0" smtClean="0"/>
              <a:t> (also known as fields)</a:t>
            </a:r>
          </a:p>
          <a:p>
            <a:pPr lvl="1"/>
            <a:r>
              <a:rPr lang="en-US" dirty="0" smtClean="0"/>
              <a:t>Syntax: 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“Spring into being” with assignment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dirty="0" err="1" smtClean="0">
                <a:latin typeface="+mj-lt"/>
                <a:cs typeface="Courier New" pitchFamily="49" charset="0"/>
              </a:rPr>
              <a:t>mis</a:t>
            </a:r>
            <a:r>
              <a:rPr lang="en-US" dirty="0" smtClean="0">
                <a:latin typeface="+mj-lt"/>
                <a:cs typeface="Courier New" pitchFamily="49" charset="0"/>
              </a:rPr>
              <a:t>-spellings silently add new state (!)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Using one not in state not an error; produces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>
                <a:latin typeface="+mj-lt"/>
                <a:cs typeface="Courier New" pitchFamily="49" charset="0"/>
              </a:rPr>
              <a:t> object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 object returns a reference to a new object</a:t>
            </a:r>
          </a:p>
          <a:p>
            <a:pPr lvl="1"/>
            <a:r>
              <a:rPr lang="en-US" dirty="0" smtClean="0"/>
              <a:t>Different state from every other object</a:t>
            </a:r>
          </a:p>
          <a:p>
            <a:endParaRPr lang="en-US" dirty="0"/>
          </a:p>
          <a:p>
            <a:r>
              <a:rPr lang="en-US" dirty="0" smtClean="0"/>
              <a:t>Variable assignment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en-US" dirty="0" smtClean="0"/>
              <a:t>) creates an alias</a:t>
            </a:r>
          </a:p>
          <a:p>
            <a:pPr lvl="1"/>
            <a:r>
              <a:rPr lang="en-US" dirty="0" smtClean="0"/>
              <a:t>Aliasing means same object means same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0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dirty="0" smtClean="0"/>
              <a:t>is special</a:t>
            </a:r>
          </a:p>
          <a:p>
            <a:pPr lvl="1"/>
            <a:r>
              <a:rPr lang="en-US" dirty="0" smtClean="0"/>
              <a:t>Is called on a new object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Arguments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are passed on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Excellent for creating object invariants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(Like constructors in Java/C#/etc.)</a:t>
            </a:r>
            <a:endParaRPr lang="en-US" dirty="0" smtClean="0">
              <a:latin typeface="+mj-lt"/>
            </a:endParaRPr>
          </a:p>
          <a:p>
            <a:pPr lvl="1"/>
            <a:endParaRPr lang="en-US" dirty="0"/>
          </a:p>
          <a:p>
            <a:r>
              <a:rPr lang="en-US" dirty="0" smtClean="0"/>
              <a:t>Usually good </a:t>
            </a:r>
            <a:r>
              <a:rPr lang="en-US" i="1" dirty="0" smtClean="0"/>
              <a:t>style</a:t>
            </a:r>
            <a:r>
              <a:rPr lang="en-US" dirty="0" smtClean="0"/>
              <a:t> to create instance variables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Just a convention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Unlike OOP languages that make “what fields an object has” a (fixed) part of the class definition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In Ruby, different instances of same class can have different instance variables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87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also state shared by the entire class</a:t>
            </a:r>
          </a:p>
          <a:p>
            <a:endParaRPr lang="en-US" dirty="0"/>
          </a:p>
          <a:p>
            <a:r>
              <a:rPr lang="en-US" dirty="0" smtClean="0"/>
              <a:t>Shared by (and only accessible to) all instances of the class</a:t>
            </a:r>
          </a:p>
          <a:p>
            <a:pPr lvl="1"/>
            <a:r>
              <a:rPr lang="en-US" dirty="0" smtClean="0"/>
              <a:t>(Like Java static fields)</a:t>
            </a:r>
          </a:p>
          <a:p>
            <a:endParaRPr lang="en-US" dirty="0"/>
          </a:p>
          <a:p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class variables</a:t>
            </a:r>
          </a:p>
          <a:p>
            <a:pPr lvl="1"/>
            <a:r>
              <a:rPr lang="en-US" dirty="0" smtClean="0"/>
              <a:t>Syntax: </a:t>
            </a:r>
            <a:r>
              <a:rPr lang="en-US" dirty="0"/>
              <a:t>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</a:t>
            </a:r>
            <a:r>
              <a:rPr lang="en-US" dirty="0" smtClean="0"/>
              <a:t>, </a:t>
            </a:r>
            <a:r>
              <a:rPr lang="en-US" dirty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@@foo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Less common, but sometimes useful	</a:t>
            </a:r>
          </a:p>
          <a:p>
            <a:pPr lvl="1"/>
            <a:r>
              <a:rPr lang="en-US" dirty="0" smtClean="0"/>
              <a:t>And helps explain via contrast that each object has its own instance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constants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i="1" dirty="0" smtClean="0"/>
              <a:t>Class constants</a:t>
            </a:r>
          </a:p>
          <a:p>
            <a:pPr lvl="1"/>
            <a:r>
              <a:rPr lang="en-US" dirty="0" smtClean="0"/>
              <a:t>Syntax: start with capital letter,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 smtClean="0"/>
              <a:t>Should not be mutated</a:t>
            </a:r>
          </a:p>
          <a:p>
            <a:pPr lvl="1"/>
            <a:r>
              <a:rPr lang="en-US" dirty="0" smtClean="0"/>
              <a:t>Visible outside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C::Foo</a:t>
            </a:r>
            <a:r>
              <a:rPr lang="en-US" dirty="0" smtClean="0"/>
              <a:t> (unlike class variables)</a:t>
            </a:r>
          </a:p>
          <a:p>
            <a:pPr lvl="1"/>
            <a:endParaRPr lang="en-US" dirty="0"/>
          </a:p>
          <a:p>
            <a:r>
              <a:rPr lang="en-US" i="1" dirty="0" smtClean="0"/>
              <a:t>Class methods</a:t>
            </a:r>
            <a:r>
              <a:rPr lang="en-US" dirty="0" smtClean="0"/>
              <a:t> (cf. Java/C# static methods)</a:t>
            </a:r>
          </a:p>
          <a:p>
            <a:pPr lvl="1"/>
            <a:r>
              <a:rPr lang="en-US" dirty="0" smtClean="0"/>
              <a:t>Syntax (in some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 (of class method in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Part of the class, not a particular instance of it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4114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self.method_name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0" y="5486400"/>
            <a:ext cx="312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C.method_name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8878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access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“hiding things” is essential for modularity and abstraction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OOP languages generally have various ways to hide (or not) instance variables, methods, classes, etc.</a:t>
            </a:r>
          </a:p>
          <a:p>
            <a:pPr lvl="1"/>
            <a:r>
              <a:rPr lang="en-US" dirty="0" smtClean="0"/>
              <a:t>Ruby is no exception</a:t>
            </a:r>
          </a:p>
          <a:p>
            <a:pPr lvl="1"/>
            <a:endParaRPr lang="en-US" dirty="0"/>
          </a:p>
          <a:p>
            <a:r>
              <a:rPr lang="en-US" dirty="0" smtClean="0"/>
              <a:t>Some basic Ruby rules here as an example…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14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state is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Ruby, object state is always </a:t>
            </a:r>
            <a:r>
              <a:rPr lang="en-US" dirty="0" smtClean="0">
                <a:solidFill>
                  <a:schemeClr val="accent2"/>
                </a:solidFill>
              </a:rPr>
              <a:t>private</a:t>
            </a:r>
          </a:p>
          <a:p>
            <a:pPr lvl="1"/>
            <a:r>
              <a:rPr lang="en-US" dirty="0" smtClean="0"/>
              <a:t>Only an object’s methods can access its instance variables</a:t>
            </a:r>
          </a:p>
          <a:p>
            <a:pPr lvl="1"/>
            <a:r>
              <a:rPr lang="en-US" dirty="0" smtClean="0"/>
              <a:t>Not even another instance of the same class</a:t>
            </a:r>
          </a:p>
          <a:p>
            <a:pPr lvl="1"/>
            <a:r>
              <a:rPr lang="en-US" dirty="0" smtClean="0"/>
              <a:t>So 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  <a:r>
              <a:rPr lang="en-US" dirty="0" smtClean="0"/>
              <a:t>, but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e.@foo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To make object-state publicly visible, define “getters” / “setters”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Better/shorter style coming next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4267200"/>
            <a:ext cx="2362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get_foo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set_foo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43308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Next two sections use the Ruby language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www.ruby-lang.org/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2"/>
            <a:r>
              <a:rPr lang="en-US" dirty="0" smtClean="0"/>
              <a:t>Version 2.X.Y required, but differences not so relevant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Excellent documentation available, much of it free</a:t>
            </a:r>
          </a:p>
          <a:p>
            <a:pPr lvl="1"/>
            <a:r>
              <a:rPr lang="en-US" dirty="0" smtClean="0"/>
              <a:t>So may not cover every language detail in course materials</a:t>
            </a:r>
          </a:p>
          <a:p>
            <a:pPr lvl="1"/>
            <a:r>
              <a:rPr lang="en-US" dirty="0"/>
              <a:t>http://ruby-doc.org</a:t>
            </a:r>
            <a:r>
              <a:rPr lang="en-US" dirty="0" smtClean="0"/>
              <a:t>/</a:t>
            </a:r>
          </a:p>
          <a:p>
            <a:pPr lvl="1"/>
            <a:r>
              <a:rPr lang="en-US" dirty="0"/>
              <a:t>http://www.ruby-lang.org/en/documentation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Particularly recommend “Programming Ruby 1.9 &amp; 2.0, The Pragmatic Programmers’ Guide”</a:t>
            </a:r>
          </a:p>
          <a:p>
            <a:pPr lvl="2"/>
            <a:r>
              <a:rPr lang="en-US" dirty="0" smtClean="0"/>
              <a:t>Not free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45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 and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dirty="0" smtClean="0"/>
              <a:t>Actually, for field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@foo </a:t>
            </a:r>
            <a:r>
              <a:rPr lang="en-US" dirty="0" smtClean="0"/>
              <a:t>the convention is to name the methods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Cute sugar: When </a:t>
            </a:r>
            <a:r>
              <a:rPr lang="en-US" i="1" dirty="0" smtClean="0"/>
              <a:t>using</a:t>
            </a:r>
            <a:r>
              <a:rPr lang="en-US" dirty="0" smtClean="0"/>
              <a:t> a method ending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, can have space before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defining getters/setters is so common, there is shorthand for it in class definitions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just getters: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:foo, :bar, 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getters and setters: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attr_accessor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foo,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:bar,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Despite sugar: getters/setters are just methods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75164" y="1891145"/>
            <a:ext cx="15586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905000"/>
            <a:ext cx="2057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3657600"/>
            <a:ext cx="1828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23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private object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This is “more OOP” than public instance variables</a:t>
            </a:r>
          </a:p>
          <a:p>
            <a:endParaRPr lang="en-US" sz="1000" dirty="0" smtClean="0"/>
          </a:p>
          <a:p>
            <a:r>
              <a:rPr lang="en-US" dirty="0" smtClean="0"/>
              <a:t>Can later change class implementation without changing clients</a:t>
            </a:r>
          </a:p>
          <a:p>
            <a:pPr lvl="1"/>
            <a:r>
              <a:rPr lang="en-US" dirty="0" smtClean="0"/>
              <a:t>Like we did with ML modules that hid representation</a:t>
            </a:r>
          </a:p>
          <a:p>
            <a:pPr lvl="1"/>
            <a:r>
              <a:rPr lang="en-US" dirty="0" smtClean="0"/>
              <a:t>And like we will soon do with subclasses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Can have methods that “seem like” setters even if they are not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have an unrelated class that implements the same methods and use it with same clients</a:t>
            </a:r>
          </a:p>
          <a:p>
            <a:pPr lvl="1"/>
            <a:r>
              <a:rPr lang="en-US" dirty="0" smtClean="0"/>
              <a:t>See later discussion of “duck typing”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27564" y="3643745"/>
            <a:ext cx="44542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celsius_temp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= 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kelvin_temp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x + 273.15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3022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i="1" dirty="0" smtClean="0"/>
              <a:t>visibilities</a:t>
            </a:r>
            <a:r>
              <a:rPr lang="en-US" dirty="0" smtClean="0"/>
              <a:t> for methods in Ruby: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:       only available to object itself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:  available only to code in the class or subclasses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:         available to all </a:t>
            </a:r>
            <a:r>
              <a:rPr lang="en-US" dirty="0" smtClean="0"/>
              <a:t>code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/>
              <a:t>by default</a:t>
            </a:r>
          </a:p>
          <a:p>
            <a:pPr lvl="1"/>
            <a:r>
              <a:rPr lang="en-US" dirty="0" smtClean="0"/>
              <a:t>Multiple ways to change a method’s visibility</a:t>
            </a:r>
          </a:p>
          <a:p>
            <a:pPr lvl="1"/>
            <a:r>
              <a:rPr lang="en-US" dirty="0" smtClean="0"/>
              <a:t>Here is one way…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752600"/>
            <a:ext cx="59436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by default methods public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protected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now methods will be protected until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next visibility keyword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private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5175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private, then you can only call it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sz="80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As usual, this is shorthand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lvl="1"/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But for private methods, only the shorthand is allowed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5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(see the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together much of what we have learned to define and use a small class for rational numbers</a:t>
            </a:r>
          </a:p>
          <a:p>
            <a:pPr lvl="1"/>
            <a:r>
              <a:rPr lang="en-US" dirty="0" smtClean="0"/>
              <a:t>Called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because Ruby 1.9 has great built-in support for fractions using a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Will also use several new and useful expression forms</a:t>
            </a:r>
          </a:p>
          <a:p>
            <a:pPr lvl="1"/>
            <a:r>
              <a:rPr lang="en-US" dirty="0"/>
              <a:t>Ruby is too big to show everything; see the </a:t>
            </a:r>
            <a:r>
              <a:rPr lang="en-US" dirty="0" smtClean="0"/>
              <a:t>documentation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Way our class works: Keeps fractions in reduced form with a positive denominator</a:t>
            </a:r>
          </a:p>
          <a:p>
            <a:pPr lvl="1"/>
            <a:r>
              <a:rPr lang="en-US" dirty="0" smtClean="0"/>
              <a:t>Like an </a:t>
            </a:r>
            <a:r>
              <a:rPr lang="en-US" dirty="0"/>
              <a:t>ML-module </a:t>
            </a:r>
            <a:r>
              <a:rPr lang="en-US" dirty="0" smtClean="0"/>
              <a:t>example earlier in course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07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is fully committed to OOP: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Every value is a reference to an object</a:t>
            </a:r>
          </a:p>
          <a:p>
            <a:pPr marL="457200" lvl="1" indent="0" algn="ctr"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r>
              <a:rPr lang="en-US" dirty="0" smtClean="0"/>
              <a:t>Simpler, smaller semantics</a:t>
            </a:r>
          </a:p>
          <a:p>
            <a:endParaRPr lang="en-US" dirty="0"/>
          </a:p>
          <a:p>
            <a:r>
              <a:rPr lang="en-US" dirty="0" smtClean="0"/>
              <a:t>Can call methods on anything</a:t>
            </a:r>
          </a:p>
          <a:p>
            <a:pPr lvl="1"/>
            <a:r>
              <a:rPr lang="en-US" dirty="0" smtClean="0"/>
              <a:t>May just get a dynamic “undefined method” error</a:t>
            </a:r>
          </a:p>
          <a:p>
            <a:pPr lvl="1"/>
            <a:endParaRPr lang="en-US" dirty="0"/>
          </a:p>
          <a:p>
            <a:r>
              <a:rPr lang="en-US" dirty="0" smtClean="0"/>
              <a:t>Almost everything is a method call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have methods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nonzero?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is an object used as a “nothing” object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in Java/C#/C++ except it is an object</a:t>
            </a:r>
          </a:p>
          <a:p>
            <a:pPr lvl="1"/>
            <a:r>
              <a:rPr lang="en-US" dirty="0" smtClean="0"/>
              <a:t>Every object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nil?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ethod,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for it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are “false”, everything else is “true”</a:t>
            </a:r>
          </a:p>
          <a:p>
            <a:pPr lvl="1"/>
            <a:endParaRPr lang="en-US" dirty="0"/>
          </a:p>
          <a:p>
            <a:r>
              <a:rPr lang="en-US" dirty="0" smtClean="0"/>
              <a:t>Strings also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String concatenation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 + 3.to_s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6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code 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methods you define are part of a class</a:t>
            </a:r>
          </a:p>
          <a:p>
            <a:endParaRPr lang="en-US" dirty="0"/>
          </a:p>
          <a:p>
            <a:r>
              <a:rPr lang="en-US" dirty="0" smtClean="0"/>
              <a:t>Top-level methods just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Private in file, public in REPL, more or less (details are weird and not so important to us)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Subclassing</a:t>
            </a:r>
            <a:r>
              <a:rPr lang="en-US" dirty="0" smtClean="0"/>
              <a:t> discussion coming later, but:</a:t>
            </a:r>
          </a:p>
          <a:p>
            <a:pPr lvl="1"/>
            <a:r>
              <a:rPr lang="en-US" dirty="0" smtClean="0"/>
              <a:t>Since all classes you define are </a:t>
            </a:r>
            <a:r>
              <a:rPr lang="en-US" i="1" dirty="0" smtClean="0"/>
              <a:t>subclasses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all </a:t>
            </a:r>
            <a:r>
              <a:rPr lang="en-US" i="1" dirty="0" smtClean="0"/>
              <a:t>inherit</a:t>
            </a:r>
            <a:r>
              <a:rPr lang="en-US" dirty="0" smtClean="0"/>
              <a:t> the top-level methods</a:t>
            </a:r>
          </a:p>
          <a:p>
            <a:pPr lvl="1"/>
            <a:r>
              <a:rPr lang="en-US" dirty="0" smtClean="0"/>
              <a:t>So you can call these methods anywhere in the program</a:t>
            </a:r>
          </a:p>
          <a:p>
            <a:pPr lvl="1"/>
            <a:r>
              <a:rPr lang="en-US" dirty="0" smtClean="0"/>
              <a:t>Unless a class overrides (</a:t>
            </a:r>
            <a:r>
              <a:rPr lang="en-US" i="1" dirty="0" smtClean="0"/>
              <a:t>roughly-not-exactly</a:t>
            </a:r>
            <a:r>
              <a:rPr lang="en-US" dirty="0" smtClean="0"/>
              <a:t>, shadows) it by defining a method with the same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9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and exploratory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objects also have methods like: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lvl="1"/>
            <a:endParaRPr lang="en-US" dirty="0"/>
          </a:p>
          <a:p>
            <a:r>
              <a:rPr lang="en-US" dirty="0" smtClean="0"/>
              <a:t>Can use at run-time to query “what an object can do” and respond accordingly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reflection</a:t>
            </a:r>
          </a:p>
          <a:p>
            <a:pPr lvl="1"/>
            <a:endParaRPr lang="en-US" dirty="0"/>
          </a:p>
          <a:p>
            <a:r>
              <a:rPr lang="en-US" dirty="0" smtClean="0"/>
              <a:t>Also useful in the REPL to explore what methods are available</a:t>
            </a:r>
          </a:p>
          <a:p>
            <a:pPr lvl="1"/>
            <a:r>
              <a:rPr lang="en-US" dirty="0" smtClean="0"/>
              <a:t>May be quicker than consulting full documentation</a:t>
            </a:r>
          </a:p>
          <a:p>
            <a:pPr lvl="1"/>
            <a:endParaRPr lang="en-US" dirty="0"/>
          </a:p>
          <a:p>
            <a:r>
              <a:rPr lang="en-US" dirty="0" smtClean="0"/>
              <a:t>Another example of “just objects and method calls”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Ruby: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</a:t>
            </a:r>
            <a:r>
              <a:rPr lang="en-US" i="1" dirty="0" smtClean="0">
                <a:solidFill>
                  <a:schemeClr val="accent2"/>
                </a:solidFill>
              </a:rPr>
              <a:t>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i="1" dirty="0" err="1" smtClean="0"/>
              <a:t>Mixins</a:t>
            </a:r>
            <a:r>
              <a:rPr lang="en-US" dirty="0" smtClean="0"/>
              <a:t> (not [old]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r>
              <a:rPr lang="en-US" dirty="0" smtClean="0"/>
              <a:t>Very </a:t>
            </a:r>
            <a:r>
              <a:rPr lang="en-US" i="1" dirty="0" smtClean="0"/>
              <a:t>dynamic</a:t>
            </a:r>
            <a:r>
              <a:rPr lang="en-US" dirty="0" smtClean="0"/>
              <a:t>: Can change classes during execution</a:t>
            </a:r>
          </a:p>
          <a:p>
            <a:pPr marL="0" indent="0">
              <a:buNone/>
            </a:pPr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Syntax, scoping rules, semantics of a “</a:t>
            </a:r>
            <a:r>
              <a:rPr lang="en-US" i="1" dirty="0" smtClean="0"/>
              <a:t>scripting language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Variables “spring to life” on use</a:t>
            </a:r>
          </a:p>
          <a:p>
            <a:pPr lvl="1"/>
            <a:r>
              <a:rPr lang="en-US" dirty="0" smtClean="0"/>
              <a:t>Very flexible arrays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programs (or the REPL) can add/change/replace methods while a program is running</a:t>
            </a:r>
          </a:p>
          <a:p>
            <a:endParaRPr lang="en-US" dirty="0"/>
          </a:p>
          <a:p>
            <a:r>
              <a:rPr lang="en-US" dirty="0" smtClean="0"/>
              <a:t>Breaks abstractions and makes programs very difficult to analyze, but it does have plausible uses</a:t>
            </a:r>
          </a:p>
          <a:p>
            <a:pPr lvl="1"/>
            <a:r>
              <a:rPr lang="en-US" dirty="0" smtClean="0"/>
              <a:t>Simple example: Add a useful helper method to a class you did not define</a:t>
            </a:r>
          </a:p>
          <a:p>
            <a:pPr lvl="2"/>
            <a:r>
              <a:rPr lang="en-US" dirty="0" smtClean="0"/>
              <a:t>Controversial in large programs, but may be useful</a:t>
            </a:r>
          </a:p>
          <a:p>
            <a:pPr lvl="2"/>
            <a:endParaRPr lang="en-US" dirty="0"/>
          </a:p>
          <a:p>
            <a:r>
              <a:rPr lang="en-US" dirty="0" smtClean="0"/>
              <a:t>For us: Helps re-enforce “the rules of OOP”</a:t>
            </a:r>
          </a:p>
          <a:p>
            <a:pPr lvl="1"/>
            <a:r>
              <a:rPr lang="en-US" dirty="0" smtClean="0"/>
              <a:t>Every object has a class</a:t>
            </a:r>
          </a:p>
          <a:p>
            <a:pPr lvl="1"/>
            <a:r>
              <a:rPr lang="en-US" dirty="0" smtClean="0"/>
              <a:t>A class determines its instances’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class</a:t>
            </a:r>
          </a:p>
          <a:p>
            <a:endParaRPr lang="en-US" dirty="0"/>
          </a:p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endParaRPr lang="en-US" dirty="0" smtClean="0"/>
          </a:p>
          <a:p>
            <a:r>
              <a:rPr lang="en-US" dirty="0" smtClean="0"/>
              <a:t>Defining top-level methods adds to the built-in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Or replaces methods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Replace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 in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Oops: watch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 crash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9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features cause interesting semantic questions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First create an instance of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cs typeface="Courier New" pitchFamily="49" charset="0"/>
              </a:rPr>
              <a:t>, e.g.,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C.new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Now replace method </a:t>
            </a:r>
            <a:r>
              <a:rPr lang="en-US" dirty="0" err="1" smtClean="0"/>
              <a:t>method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Now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Old method or new method?  In Ruby, new method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 point is Java/C#/C++ do not have to ask the question</a:t>
            </a:r>
          </a:p>
          <a:p>
            <a:pPr lvl="1"/>
            <a:r>
              <a:rPr lang="en-US" dirty="0" smtClean="0"/>
              <a:t>May allow more optimized method-call implementations as a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4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“If it walks like a duck and quacks like a duck, it's a duck”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“I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argument”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's 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OOP approach</a:t>
            </a:r>
          </a:p>
          <a:p>
            <a:pPr lvl="1"/>
            <a:r>
              <a:rPr lang="en-US" dirty="0" smtClean="0"/>
              <a:t>What messages an object receive is “all that matters”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2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“Takes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value”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</a:t>
            </a:r>
            <a:r>
              <a:rPr lang="en-US" smtClean="0"/>
              <a:t>more OOP</a:t>
            </a:r>
            <a:endParaRPr lang="en-US" dirty="0" smtClean="0"/>
          </a:p>
          <a:p>
            <a:pPr lvl="1"/>
            <a:endParaRPr lang="en-US" sz="800" dirty="0"/>
          </a:p>
          <a:p>
            <a:r>
              <a:rPr lang="en-US" dirty="0" smtClean="0"/>
              <a:t>Closer:  “Takes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”</a:t>
            </a:r>
          </a:p>
          <a:p>
            <a:endParaRPr lang="en-US" sz="800" dirty="0"/>
          </a:p>
          <a:p>
            <a:r>
              <a:rPr lang="en-US" dirty="0" smtClean="0"/>
              <a:t>Closer: “Takes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</a:t>
            </a:r>
            <a:r>
              <a:rPr lang="en-US" dirty="0" smtClean="0"/>
              <a:t>“</a:t>
            </a:r>
            <a:r>
              <a:rPr lang="en-US" dirty="0" smtClean="0">
                <a:latin typeface="+mj-lt"/>
                <a:cs typeface="Courier New" pitchFamily="49" charset="0"/>
              </a:rPr>
              <a:t>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”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174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dirty="0" smtClean="0"/>
              <a:t>Plus: 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dirty="0" smtClean="0"/>
              <a:t> is useful for classes we did not anticipate</a:t>
            </a:r>
          </a:p>
          <a:p>
            <a:endParaRPr lang="en-US" sz="1000" dirty="0"/>
          </a:p>
          <a:p>
            <a:r>
              <a:rPr lang="en-US" dirty="0" smtClean="0"/>
              <a:t>Minus: If someone does use (abuse?) duck typing here, then we cannot change the implementation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dirty="0" smtClean="0"/>
              <a:t>For example,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dirty="0">
              <a:cs typeface="Courier New" pitchFamily="49" charset="0"/>
            </a:endParaRPr>
          </a:p>
          <a:p>
            <a:pPr lvl="1"/>
            <a:endParaRPr lang="en-US" sz="1000" dirty="0" smtClean="0">
              <a:cs typeface="Courier New" pitchFamily="49" charset="0"/>
            </a:endParaRPr>
          </a:p>
          <a:p>
            <a:r>
              <a:rPr lang="en-US" smtClean="0">
                <a:cs typeface="Courier New" pitchFamily="49" charset="0"/>
              </a:rPr>
              <a:t>Better (?) example: </a:t>
            </a:r>
            <a:r>
              <a:rPr lang="en-US" dirty="0" smtClean="0">
                <a:cs typeface="Courier New" pitchFamily="49" charset="0"/>
              </a:rPr>
              <a:t>Can pass this method a number, a string, or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29000" y="5257800"/>
            <a:ext cx="2133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02964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Not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support for string manipulation and regular expressions</a:t>
            </a:r>
          </a:p>
          <a:p>
            <a:endParaRPr lang="en-US" dirty="0"/>
          </a:p>
          <a:p>
            <a:r>
              <a:rPr lang="en-US" dirty="0" smtClean="0"/>
              <a:t>Popular for server-side web applications</a:t>
            </a:r>
          </a:p>
          <a:p>
            <a:pPr lvl="1"/>
            <a:r>
              <a:rPr lang="en-US" dirty="0" smtClean="0"/>
              <a:t>Ruby on Rails</a:t>
            </a:r>
          </a:p>
          <a:p>
            <a:pPr lvl="1"/>
            <a:endParaRPr lang="en-US" dirty="0"/>
          </a:p>
          <a:p>
            <a:r>
              <a:rPr lang="en-US" dirty="0" smtClean="0"/>
              <a:t>Often many ways to do the same thing</a:t>
            </a:r>
          </a:p>
          <a:p>
            <a:pPr lvl="1"/>
            <a:r>
              <a:rPr lang="en-US" dirty="0" smtClean="0"/>
              <a:t>More of a “why not add that too?”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1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Racket also has classes and objects when you want them</a:t>
            </a:r>
          </a:p>
          <a:p>
            <a:pPr lvl="1"/>
            <a:r>
              <a:rPr lang="en-US" dirty="0" smtClean="0"/>
              <a:t>In Ruby everything uses them (at least implicitly)</a:t>
            </a:r>
            <a:endParaRPr lang="en-US" dirty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Ruby less simple, more “modern and useful”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OOP helps identify OOP's essence by not having to discuss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SML</a:t>
            </a:r>
          </a:p>
          <a:p>
            <a:pPr marL="0" indent="0">
              <a:buFontTx/>
              <a:buNone/>
            </a:pPr>
            <a:r>
              <a:rPr lang="en-US" b="0" dirty="0" smtClean="0"/>
              <a:t>   object-oriented (OOP)              Ruby                        Java</a:t>
            </a: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4717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homework is </a:t>
            </a:r>
            <a:r>
              <a:rPr lang="en-US" dirty="0"/>
              <a:t>about understanding and extending an </a:t>
            </a:r>
            <a:r>
              <a:rPr lang="en-US" i="1" dirty="0"/>
              <a:t>existing</a:t>
            </a:r>
            <a:r>
              <a:rPr lang="en-US" dirty="0"/>
              <a:t> program in an </a:t>
            </a:r>
            <a:r>
              <a:rPr lang="en-US" i="1" dirty="0"/>
              <a:t>unfamiliar</a:t>
            </a:r>
            <a:r>
              <a:rPr lang="en-US" dirty="0"/>
              <a:t> language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practice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Quite </a:t>
            </a:r>
            <a:r>
              <a:rPr lang="en-US" dirty="0"/>
              <a:t>different </a:t>
            </a:r>
            <a:r>
              <a:rPr lang="en-US" dirty="0" smtClean="0"/>
              <a:t>feel than </a:t>
            </a:r>
            <a:r>
              <a:rPr lang="en-US" dirty="0"/>
              <a:t>previous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Read</a:t>
            </a:r>
            <a:r>
              <a:rPr lang="en-US" dirty="0" smtClean="0"/>
              <a:t> </a:t>
            </a:r>
            <a:r>
              <a:rPr lang="en-US" dirty="0"/>
              <a:t>code: determine what you do and </a:t>
            </a:r>
            <a:r>
              <a:rPr lang="en-US" dirty="0" smtClean="0"/>
              <a:t>do not </a:t>
            </a:r>
            <a:r>
              <a:rPr lang="en-US" dirty="0"/>
              <a:t>(!) need to </a:t>
            </a:r>
            <a:r>
              <a:rPr lang="en-US" dirty="0" smtClean="0"/>
              <a:t>understand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Homework requires the </a:t>
            </a:r>
            <a:r>
              <a:rPr lang="en-US" dirty="0" err="1" smtClean="0"/>
              <a:t>Tk</a:t>
            </a:r>
            <a:r>
              <a:rPr lang="en-US" dirty="0" smtClean="0"/>
              <a:t> graphics library to be installed such that the provided Ruby code can use it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8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lec19_silly.rb</a:t>
            </a:r>
            <a:r>
              <a:rPr lang="en-US" dirty="0" smtClean="0"/>
              <a:t> file for our getting-started program</a:t>
            </a:r>
          </a:p>
          <a:p>
            <a:endParaRPr lang="en-US" dirty="0"/>
          </a:p>
          <a:p>
            <a:r>
              <a:rPr lang="en-US" dirty="0" smtClean="0"/>
              <a:t>Can 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at the command-line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oo.rb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 can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, which is a REPL</a:t>
            </a:r>
          </a:p>
          <a:p>
            <a:pPr lvl="1"/>
            <a:r>
              <a:rPr lang="en-US" dirty="0" smtClean="0"/>
              <a:t>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load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7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of class-based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Ruby: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values are references to </a:t>
            </a:r>
            <a:r>
              <a:rPr lang="en-US" i="1" dirty="0" smtClean="0"/>
              <a:t>objects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Objects communicate via </a:t>
            </a:r>
            <a:r>
              <a:rPr lang="en-US" i="1" dirty="0" smtClean="0"/>
              <a:t>method calls</a:t>
            </a:r>
            <a:r>
              <a:rPr lang="en-US" dirty="0" smtClean="0"/>
              <a:t>, also known as </a:t>
            </a:r>
            <a:r>
              <a:rPr lang="en-US" i="1" dirty="0" smtClean="0"/>
              <a:t>messages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object has its own (private) </a:t>
            </a:r>
            <a:r>
              <a:rPr lang="en-US" i="1" dirty="0" smtClean="0"/>
              <a:t>state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Every object is an instance of a </a:t>
            </a:r>
            <a:r>
              <a:rPr lang="en-US" i="1" dirty="0" smtClean="0"/>
              <a:t>class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object’s class determines the object’s </a:t>
            </a:r>
            <a:r>
              <a:rPr lang="en-US" i="1" dirty="0" smtClean="0"/>
              <a:t>behavior</a:t>
            </a:r>
          </a:p>
          <a:p>
            <a:pPr lvl="1"/>
            <a:r>
              <a:rPr lang="en-US" dirty="0" smtClean="0"/>
              <a:t>How it handles method calls</a:t>
            </a:r>
          </a:p>
          <a:p>
            <a:pPr lvl="1"/>
            <a:r>
              <a:rPr lang="en-US" dirty="0" smtClean="0"/>
              <a:t>Class contains method definitions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Java/C#/etc. similar but do not follow (1) (e.g., numbers,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/>
              <a:t>) and allow objects to have non-private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classes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dirty="0" smtClean="0"/>
              <a:t>Define a class with methods as defined</a:t>
            </a:r>
          </a:p>
          <a:p>
            <a:r>
              <a:rPr lang="en-US" dirty="0" smtClean="0"/>
              <a:t>Method returns its last expression </a:t>
            </a:r>
          </a:p>
          <a:p>
            <a:pPr lvl="1"/>
            <a:r>
              <a:rPr lang="en-US" dirty="0" smtClean="0"/>
              <a:t>Ruby also has explicit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Syntax note: Line breaks often required (else need more syntax), but indentation always only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2578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method_name1 method_args1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expression1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method_name2 method_args2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expression2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25945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58625</TotalTime>
  <Words>2628</Words>
  <Application>Microsoft Office PowerPoint</Application>
  <PresentationFormat>On-screen Show (4:3)</PresentationFormat>
  <Paragraphs>543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Courier New</vt:lpstr>
      <vt:lpstr>Times New Roman</vt:lpstr>
      <vt:lpstr>dan_design_template</vt:lpstr>
      <vt:lpstr>CSE341: Programming Languages  Lecture 19 Introduction to Ruby and OOP</vt:lpstr>
      <vt:lpstr>Ruby logistics</vt:lpstr>
      <vt:lpstr>Ruby: Our focus</vt:lpstr>
      <vt:lpstr>Ruby: Not our focus</vt:lpstr>
      <vt:lpstr>Where Ruby fits</vt:lpstr>
      <vt:lpstr>A note on the homework</vt:lpstr>
      <vt:lpstr>Getting started</vt:lpstr>
      <vt:lpstr>The rules of class-based OOP</vt:lpstr>
      <vt:lpstr>Defining classes and methods</vt:lpstr>
      <vt:lpstr>Creating and using an object</vt:lpstr>
      <vt:lpstr>Variables</vt:lpstr>
      <vt:lpstr>Self</vt:lpstr>
      <vt:lpstr>Objects have state</vt:lpstr>
      <vt:lpstr>Aliasing</vt:lpstr>
      <vt:lpstr>Initialization</vt:lpstr>
      <vt:lpstr>Class variables</vt:lpstr>
      <vt:lpstr>Class constants and methods</vt:lpstr>
      <vt:lpstr>Who can access what</vt:lpstr>
      <vt:lpstr>Object state is private</vt:lpstr>
      <vt:lpstr>Conventions and sugar</vt:lpstr>
      <vt:lpstr>Why private object state</vt:lpstr>
      <vt:lpstr>Method visibility</vt:lpstr>
      <vt:lpstr>Method visibilities</vt:lpstr>
      <vt:lpstr>One detail</vt:lpstr>
      <vt:lpstr>Now (see the code)</vt:lpstr>
      <vt:lpstr>Pure OOP</vt:lpstr>
      <vt:lpstr>Some examples</vt:lpstr>
      <vt:lpstr>All code is methods</vt:lpstr>
      <vt:lpstr>Reflection and exploratory programming</vt:lpstr>
      <vt:lpstr>Changing classes</vt:lpstr>
      <vt:lpstr>Examples</vt:lpstr>
      <vt:lpstr>The moral</vt:lpstr>
      <vt:lpstr>Duck Typing</vt:lpstr>
      <vt:lpstr>Duck Typing Example</vt:lpstr>
      <vt:lpstr>With our example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877</cp:revision>
  <cp:lastPrinted>2011-09-27T20:26:28Z</cp:lastPrinted>
  <dcterms:created xsi:type="dcterms:W3CDTF">2009-03-13T20:43:19Z</dcterms:created>
  <dcterms:modified xsi:type="dcterms:W3CDTF">2019-08-07T21:14:13Z</dcterms:modified>
</cp:coreProperties>
</file>