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2"/>
  </p:notesMasterIdLst>
  <p:handoutMasterIdLst>
    <p:handoutMasterId r:id="rId33"/>
  </p:handoutMasterIdLst>
  <p:sldIdLst>
    <p:sldId id="256" r:id="rId2"/>
    <p:sldId id="319" r:id="rId3"/>
    <p:sldId id="320" r:id="rId4"/>
    <p:sldId id="321" r:id="rId5"/>
    <p:sldId id="322" r:id="rId6"/>
    <p:sldId id="344" r:id="rId7"/>
    <p:sldId id="323" r:id="rId8"/>
    <p:sldId id="324" r:id="rId9"/>
    <p:sldId id="325" r:id="rId10"/>
    <p:sldId id="326" r:id="rId11"/>
    <p:sldId id="327" r:id="rId12"/>
    <p:sldId id="328" r:id="rId13"/>
    <p:sldId id="329" r:id="rId14"/>
    <p:sldId id="330" r:id="rId15"/>
    <p:sldId id="331" r:id="rId16"/>
    <p:sldId id="332" r:id="rId17"/>
    <p:sldId id="333" r:id="rId18"/>
    <p:sldId id="334" r:id="rId19"/>
    <p:sldId id="335" r:id="rId20"/>
    <p:sldId id="345" r:id="rId21"/>
    <p:sldId id="336" r:id="rId22"/>
    <p:sldId id="337" r:id="rId23"/>
    <p:sldId id="338" r:id="rId24"/>
    <p:sldId id="339" r:id="rId25"/>
    <p:sldId id="340" r:id="rId26"/>
    <p:sldId id="341" r:id="rId27"/>
    <p:sldId id="342" r:id="rId28"/>
    <p:sldId id="343" r:id="rId29"/>
    <p:sldId id="347" r:id="rId30"/>
    <p:sldId id="346" r:id="rId31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08" y="6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82884B81-6372-4314-A9FF-3FEEA5BA7FD8}" type="datetimeFigureOut">
              <a:rPr lang="en-US" smtClean="0"/>
              <a:t>4/14/2019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5FBCB171-D845-4996-B264-125C6B72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8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.xml"/><Relationship Id="rId1" Type="http://schemas.openxmlformats.org/officeDocument/2006/relationships/tags" Target="../tags/tag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2209800"/>
          </a:xfrm>
        </p:spPr>
        <p:txBody>
          <a:bodyPr/>
          <a:lstStyle/>
          <a:p>
            <a:pPr algn="ctr"/>
            <a:r>
              <a:rPr lang="en-US" sz="3200" i="0" dirty="0" smtClean="0"/>
              <a:t>CSE341: Programming Languages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</a:t>
            </a:r>
            <a:r>
              <a:rPr lang="en-US" sz="3200" i="0" dirty="0"/>
              <a:t>9</a:t>
            </a:r>
            <a:r>
              <a:rPr lang="en-US" sz="3200" i="0" dirty="0" smtClean="0"/>
              <a:t/>
            </a:r>
            <a:br>
              <a:rPr lang="en-US" sz="3200" i="0" dirty="0" smtClean="0"/>
            </a:br>
            <a:r>
              <a:rPr lang="en-US" sz="3200" i="0" dirty="0" smtClean="0"/>
              <a:t>Function-Closure Idioms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13744" y="5410200"/>
            <a:ext cx="6629400" cy="1219200"/>
          </a:xfrm>
        </p:spPr>
        <p:txBody>
          <a:bodyPr/>
          <a:lstStyle/>
          <a:p>
            <a:r>
              <a:rPr lang="en-US" sz="2400" dirty="0" smtClean="0"/>
              <a:t>Dan Grossman</a:t>
            </a:r>
          </a:p>
          <a:p>
            <a:r>
              <a:rPr lang="en-US" sz="2400" dirty="0" smtClean="0"/>
              <a:t>Spring 2019</a:t>
            </a:r>
            <a:endParaRPr lang="en-US" sz="24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85800"/>
            <a:ext cx="7315447" cy="771551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Syntactic sugar, part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971800"/>
            <a:ext cx="8382000" cy="2971800"/>
          </a:xfrm>
        </p:spPr>
        <p:txBody>
          <a:bodyPr/>
          <a:lstStyle/>
          <a:p>
            <a:r>
              <a:rPr lang="en-US" dirty="0" smtClean="0"/>
              <a:t>In general,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fun f p1 p2 p3 …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 e</a:t>
            </a:r>
            <a:r>
              <a:rPr lang="en-US" dirty="0" smtClean="0"/>
              <a:t>, </a:t>
            </a:r>
          </a:p>
          <a:p>
            <a:pPr marL="0" indent="0">
              <a:buNone/>
            </a:pPr>
            <a:r>
              <a:rPr lang="en-US" dirty="0" smtClean="0"/>
              <a:t>     means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fun f p1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p2 =&gt;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p3 =&gt; … =&gt; e</a:t>
            </a:r>
          </a:p>
          <a:p>
            <a:endParaRPr lang="en-US" sz="12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So instead of  </a:t>
            </a:r>
            <a:r>
              <a:rPr lang="en-US" b="1" dirty="0" err="1" smtClean="0">
                <a:latin typeface="Courier New" pitchFamily="49" charset="0"/>
              </a:rPr>
              <a:t>val</a:t>
            </a:r>
            <a:r>
              <a:rPr lang="en-US" b="1" dirty="0" smtClean="0">
                <a:latin typeface="Courier New" pitchFamily="49" charset="0"/>
              </a:rPr>
              <a:t> sorted3 = </a:t>
            </a:r>
            <a:r>
              <a:rPr lang="en-US" b="1" dirty="0" err="1" smtClean="0">
                <a:latin typeface="Courier New" pitchFamily="49" charset="0"/>
              </a:rPr>
              <a:t>fn</a:t>
            </a:r>
            <a:r>
              <a:rPr lang="en-US" b="1" dirty="0" smtClean="0">
                <a:latin typeface="Courier New" pitchFamily="49" charset="0"/>
              </a:rPr>
              <a:t> x =&gt; </a:t>
            </a:r>
            <a:r>
              <a:rPr lang="en-US" b="1" dirty="0" err="1" smtClean="0">
                <a:latin typeface="Courier New" pitchFamily="49" charset="0"/>
              </a:rPr>
              <a:t>fn</a:t>
            </a:r>
            <a:r>
              <a:rPr lang="en-US" b="1" dirty="0" smtClean="0">
                <a:latin typeface="Courier New" pitchFamily="49" charset="0"/>
              </a:rPr>
              <a:t> y =&gt; </a:t>
            </a:r>
            <a:r>
              <a:rPr lang="en-US" b="1" dirty="0" err="1" smtClean="0">
                <a:latin typeface="Courier New" pitchFamily="49" charset="0"/>
              </a:rPr>
              <a:t>fn</a:t>
            </a:r>
            <a:r>
              <a:rPr lang="en-US" b="1" dirty="0" smtClean="0">
                <a:latin typeface="Courier New" pitchFamily="49" charset="0"/>
              </a:rPr>
              <a:t> z =&gt; … </a:t>
            </a:r>
            <a:r>
              <a:rPr lang="en-US" dirty="0" smtClean="0">
                <a:latin typeface="+mj-lt"/>
                <a:cs typeface="Courier New" pitchFamily="49" charset="0"/>
              </a:rPr>
              <a:t>or </a:t>
            </a:r>
            <a:r>
              <a:rPr lang="en-US" b="1" dirty="0" smtClean="0">
                <a:latin typeface="Courier New" pitchFamily="49" charset="0"/>
              </a:rPr>
              <a:t>fun </a:t>
            </a:r>
            <a:r>
              <a:rPr lang="en-US" b="1" dirty="0">
                <a:latin typeface="Courier New" pitchFamily="49" charset="0"/>
              </a:rPr>
              <a:t>sorted3 </a:t>
            </a:r>
            <a:r>
              <a:rPr lang="en-US" b="1" dirty="0" smtClean="0">
                <a:latin typeface="Courier New" pitchFamily="49" charset="0"/>
              </a:rPr>
              <a:t>x = </a:t>
            </a:r>
            <a:r>
              <a:rPr lang="en-US" b="1" dirty="0" err="1" smtClean="0">
                <a:latin typeface="Courier New" pitchFamily="49" charset="0"/>
              </a:rPr>
              <a:t>fn</a:t>
            </a:r>
            <a:r>
              <a:rPr lang="en-US" b="1" dirty="0" smtClean="0"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</a:rPr>
              <a:t>y =&gt; </a:t>
            </a:r>
            <a:r>
              <a:rPr lang="en-US" b="1" dirty="0" err="1">
                <a:latin typeface="Courier New" pitchFamily="49" charset="0"/>
              </a:rPr>
              <a:t>fn</a:t>
            </a:r>
            <a:r>
              <a:rPr lang="en-US" b="1" dirty="0">
                <a:latin typeface="Courier New" pitchFamily="49" charset="0"/>
              </a:rPr>
              <a:t> z =&gt; </a:t>
            </a:r>
            <a:r>
              <a:rPr lang="en-US" b="1" dirty="0" smtClean="0">
                <a:latin typeface="Courier New" pitchFamily="49" charset="0"/>
              </a:rPr>
              <a:t>…</a:t>
            </a:r>
            <a:r>
              <a:rPr lang="en-US" dirty="0" smtClean="0">
                <a:latin typeface="+mj-lt"/>
                <a:cs typeface="Courier New" pitchFamily="49" charset="0"/>
              </a:rPr>
              <a:t>,		       can just write  </a:t>
            </a:r>
            <a:r>
              <a:rPr lang="en-US" b="1" dirty="0" smtClean="0">
                <a:latin typeface="Courier New" pitchFamily="49" charset="0"/>
              </a:rPr>
              <a:t>fun sorted3 x y z = x &gt;=y </a:t>
            </a:r>
            <a:r>
              <a:rPr lang="en-US" b="1" dirty="0" err="1" smtClean="0">
                <a:latin typeface="Courier New" pitchFamily="49" charset="0"/>
              </a:rPr>
              <a:t>andalso</a:t>
            </a:r>
            <a:r>
              <a:rPr lang="en-US" b="1" dirty="0" smtClean="0">
                <a:latin typeface="Courier New" pitchFamily="49" charset="0"/>
              </a:rPr>
              <a:t> y &gt;= x</a:t>
            </a:r>
          </a:p>
          <a:p>
            <a:pPr marL="0" indent="0">
              <a:buNone/>
            </a:pPr>
            <a:endParaRPr lang="en-US" sz="1200" b="1" dirty="0" smtClean="0">
              <a:latin typeface="+mj-lt"/>
              <a:cs typeface="Courier New" pitchFamily="49" charset="0"/>
            </a:endParaRPr>
          </a:p>
          <a:p>
            <a:r>
              <a:rPr lang="en-US" dirty="0" err="1" smtClean="0">
                <a:latin typeface="+mj-lt"/>
                <a:cs typeface="Courier New" pitchFamily="49" charset="0"/>
              </a:rPr>
              <a:t>Callees</a:t>
            </a:r>
            <a:r>
              <a:rPr lang="en-US" dirty="0" smtClean="0">
                <a:latin typeface="+mj-lt"/>
                <a:cs typeface="Courier New" pitchFamily="49" charset="0"/>
              </a:rPr>
              <a:t> can just think “multi-argument function with spaces instead of a tuple pattern”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Different than </a:t>
            </a:r>
            <a:r>
              <a:rPr lang="en-US" dirty="0" err="1" smtClean="0">
                <a:latin typeface="+mj-lt"/>
                <a:cs typeface="Courier New" pitchFamily="49" charset="0"/>
              </a:rPr>
              <a:t>tupling</a:t>
            </a:r>
            <a:r>
              <a:rPr lang="en-US" dirty="0" smtClean="0">
                <a:latin typeface="+mj-lt"/>
                <a:cs typeface="Courier New" pitchFamily="49" charset="0"/>
              </a:rPr>
              <a:t>; caller and </a:t>
            </a:r>
            <a:r>
              <a:rPr lang="en-US" dirty="0" err="1" smtClean="0">
                <a:latin typeface="+mj-lt"/>
                <a:cs typeface="Courier New" pitchFamily="49" charset="0"/>
              </a:rPr>
              <a:t>callee</a:t>
            </a:r>
            <a:r>
              <a:rPr lang="en-US" dirty="0" smtClean="0">
                <a:latin typeface="+mj-lt"/>
                <a:cs typeface="Courier New" pitchFamily="49" charset="0"/>
              </a:rPr>
              <a:t> must use same technique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524000" y="1371600"/>
            <a:ext cx="6172200" cy="129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sorted3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z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         z &gt;= y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andalso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y &gt;=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t1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((sorted3 7) 9) 11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78353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version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971800"/>
            <a:ext cx="7772400" cy="533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As elegant syntactic sugar (even fewer characters than </a:t>
            </a:r>
            <a:r>
              <a:rPr lang="en-US" dirty="0" err="1" smtClean="0"/>
              <a:t>tupling</a:t>
            </a:r>
            <a:r>
              <a:rPr lang="en-US" dirty="0" smtClean="0"/>
              <a:t>) for: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524000" y="3886200"/>
            <a:ext cx="6172200" cy="129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sorted3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z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         z &gt;= y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andalso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y &gt;=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t1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((sorted3 7) 9) 11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524000" y="1600200"/>
            <a:ext cx="6553200" cy="990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sorted3 x y z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z &gt;= y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andalso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y &gt;=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t1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sorted3 7 9 11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98695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Curried fold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914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 more useful example and a call to it</a:t>
            </a:r>
          </a:p>
          <a:p>
            <a:pPr lvl="1"/>
            <a:r>
              <a:rPr lang="en-US" dirty="0" smtClean="0"/>
              <a:t>Will improve call next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143000" y="2667000"/>
            <a:ext cx="6553200" cy="2057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fold f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acc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case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</a:t>
            </a:r>
            <a:r>
              <a:rPr lang="en-US" sz="2000" kern="0" dirty="0" smtClean="0">
                <a:latin typeface="Courier New" pitchFamily="49" charset="0"/>
              </a:rPr>
              <a:t>[]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 smtClean="0">
                <a:latin typeface="Courier New" pitchFamily="49" charset="0"/>
              </a:rPr>
              <a:t>acc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::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xs’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&gt;</a:t>
            </a:r>
            <a:r>
              <a:rPr lang="en-US" sz="2000" kern="0" dirty="0" smtClean="0">
                <a:latin typeface="Courier New" pitchFamily="49" charset="0"/>
              </a:rPr>
              <a:t> fold f (f(</a:t>
            </a:r>
            <a:r>
              <a:rPr lang="en-US" sz="2000" kern="0" dirty="0" err="1" smtClean="0">
                <a:latin typeface="Courier New" pitchFamily="49" charset="0"/>
              </a:rPr>
              <a:t>acc,x</a:t>
            </a:r>
            <a:r>
              <a:rPr lang="en-US" sz="2000" kern="0" dirty="0" smtClean="0">
                <a:latin typeface="Courier New" pitchFamily="49" charset="0"/>
              </a:rPr>
              <a:t>)) </a:t>
            </a:r>
            <a:r>
              <a:rPr lang="en-US" sz="2000" kern="0" dirty="0" err="1" smtClean="0">
                <a:latin typeface="Courier New" pitchFamily="49" charset="0"/>
              </a:rPr>
              <a:t>xs’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sum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fold 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 smtClean="0">
                <a:latin typeface="Courier New" pitchFamily="49" charset="0"/>
              </a:rPr>
              <a:t>x+y</a:t>
            </a:r>
            <a:r>
              <a:rPr lang="en-US" sz="2000" kern="0" dirty="0" smtClean="0">
                <a:latin typeface="Courier New" pitchFamily="49" charset="0"/>
              </a:rPr>
              <a:t>) 0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838200" y="5181600"/>
            <a:ext cx="7010400" cy="762000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b="0" kern="0" dirty="0" smtClean="0"/>
              <a:t>Note: </a:t>
            </a:r>
            <a:r>
              <a:rPr lang="en-US" b="1" kern="0" dirty="0" err="1" smtClean="0">
                <a:latin typeface="Courier New" pitchFamily="49" charset="0"/>
                <a:cs typeface="Courier New" pitchFamily="49" charset="0"/>
              </a:rPr>
              <a:t>foldl</a:t>
            </a:r>
            <a:r>
              <a:rPr lang="en-US" b="0" kern="0" dirty="0" smtClean="0"/>
              <a:t> in ML standard-library has </a:t>
            </a:r>
            <a:r>
              <a:rPr lang="en-US" b="1" kern="0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b="0" kern="0" dirty="0" smtClean="0"/>
              <a:t> take arguments in opposite order</a:t>
            </a:r>
            <a:endParaRPr lang="en-US" b="0" kern="0" dirty="0"/>
          </a:p>
        </p:txBody>
      </p:sp>
    </p:spTree>
    <p:extLst>
      <p:ext uri="{BB962C8B-B14F-4D97-AF65-F5344CB8AC3E}">
        <p14:creationId xmlns:p14="http://schemas.microsoft.com/office/powerpoint/2010/main" val="5901690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“Too Few Arguments”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Previously used currying to simulate multiple arguments</a:t>
            </a:r>
          </a:p>
          <a:p>
            <a:endParaRPr lang="en-US" dirty="0"/>
          </a:p>
          <a:p>
            <a:r>
              <a:rPr lang="en-US" dirty="0" smtClean="0"/>
              <a:t>But if caller provides “too few” arguments, we get back a closure “waiting for the remaining arguments”</a:t>
            </a:r>
          </a:p>
          <a:p>
            <a:pPr lvl="1"/>
            <a:r>
              <a:rPr lang="en-US" dirty="0" smtClean="0"/>
              <a:t>Called partial application</a:t>
            </a:r>
          </a:p>
          <a:p>
            <a:pPr lvl="1"/>
            <a:r>
              <a:rPr lang="en-US" dirty="0" smtClean="0"/>
              <a:t>Convenient and useful</a:t>
            </a:r>
          </a:p>
          <a:p>
            <a:pPr lvl="1"/>
            <a:r>
              <a:rPr lang="en-US" dirty="0" smtClean="0"/>
              <a:t>Can be done with any curried function</a:t>
            </a:r>
          </a:p>
          <a:p>
            <a:pPr lvl="1"/>
            <a:endParaRPr lang="en-US" dirty="0"/>
          </a:p>
          <a:p>
            <a:r>
              <a:rPr lang="en-US" dirty="0" smtClean="0"/>
              <a:t>No new semantics here: a pleasant idiom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2730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62000" y="1447800"/>
            <a:ext cx="7696200" cy="2667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fold f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acc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case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</a:t>
            </a:r>
            <a:r>
              <a:rPr lang="en-US" sz="2000" kern="0" dirty="0" smtClean="0">
                <a:latin typeface="Courier New" pitchFamily="49" charset="0"/>
              </a:rPr>
              <a:t>[]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 smtClean="0">
                <a:latin typeface="Courier New" pitchFamily="49" charset="0"/>
              </a:rPr>
              <a:t>acc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::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xs’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&gt;</a:t>
            </a:r>
            <a:r>
              <a:rPr lang="en-US" sz="2000" kern="0" dirty="0" smtClean="0">
                <a:latin typeface="Courier New" pitchFamily="49" charset="0"/>
              </a:rPr>
              <a:t> fold f (f(</a:t>
            </a:r>
            <a:r>
              <a:rPr lang="en-US" sz="2000" kern="0" dirty="0" err="1" smtClean="0">
                <a:latin typeface="Courier New" pitchFamily="49" charset="0"/>
              </a:rPr>
              <a:t>acc,x</a:t>
            </a:r>
            <a:r>
              <a:rPr lang="en-US" sz="2000" kern="0" dirty="0" smtClean="0">
                <a:latin typeface="Courier New" pitchFamily="49" charset="0"/>
              </a:rPr>
              <a:t>)) </a:t>
            </a:r>
            <a:r>
              <a:rPr lang="en-US" sz="2000" kern="0" dirty="0" err="1" smtClean="0">
                <a:latin typeface="Courier New" pitchFamily="49" charset="0"/>
              </a:rPr>
              <a:t>xs’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sum_inferior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fold 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 smtClean="0">
                <a:latin typeface="Courier New" pitchFamily="49" charset="0"/>
              </a:rPr>
              <a:t>x+y</a:t>
            </a:r>
            <a:r>
              <a:rPr lang="en-US" sz="2000" kern="0" dirty="0" smtClean="0">
                <a:latin typeface="Courier New" pitchFamily="49" charset="0"/>
              </a:rPr>
              <a:t>) 0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sum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>
                <a:latin typeface="Courier New" pitchFamily="49" charset="0"/>
              </a:rPr>
              <a:t>fold 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err="1">
                <a:latin typeface="Courier New" pitchFamily="49" charset="0"/>
              </a:rPr>
              <a:t>,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>
                <a:latin typeface="Courier New" pitchFamily="49" charset="0"/>
              </a:rPr>
              <a:t>)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=&gt; </a:t>
            </a:r>
            <a:r>
              <a:rPr lang="en-US" sz="2000" kern="0" dirty="0" err="1">
                <a:latin typeface="Courier New" pitchFamily="49" charset="0"/>
              </a:rPr>
              <a:t>x+y</a:t>
            </a:r>
            <a:r>
              <a:rPr lang="en-US" sz="2000" kern="0" dirty="0">
                <a:latin typeface="Courier New" pitchFamily="49" charset="0"/>
              </a:rPr>
              <a:t>) </a:t>
            </a:r>
            <a:r>
              <a:rPr lang="en-US" sz="2000" kern="0" dirty="0" smtClean="0">
                <a:latin typeface="Courier New" pitchFamily="49" charset="0"/>
              </a:rPr>
              <a:t>0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4419600"/>
            <a:ext cx="7924800" cy="1219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As we already know, </a:t>
            </a:r>
            <a:r>
              <a:rPr lang="en-US" b="1" dirty="0">
                <a:latin typeface="Courier New" pitchFamily="49" charset="0"/>
              </a:rPr>
              <a:t>fold (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</a:rPr>
              <a:t>(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b="1" dirty="0" err="1">
                <a:latin typeface="Courier New" pitchFamily="49" charset="0"/>
              </a:rPr>
              <a:t>,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b="1" dirty="0">
                <a:latin typeface="Courier New" pitchFamily="49" charset="0"/>
              </a:rPr>
              <a:t>)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=&gt; </a:t>
            </a:r>
            <a:r>
              <a:rPr lang="en-US" b="1" dirty="0" err="1">
                <a:latin typeface="Courier New" pitchFamily="49" charset="0"/>
              </a:rPr>
              <a:t>x+y</a:t>
            </a:r>
            <a:r>
              <a:rPr lang="en-US" b="1" dirty="0">
                <a:latin typeface="Courier New" pitchFamily="49" charset="0"/>
              </a:rPr>
              <a:t>) </a:t>
            </a:r>
            <a:r>
              <a:rPr lang="en-US" b="1" dirty="0" smtClean="0">
                <a:latin typeface="Courier New" pitchFamily="49" charset="0"/>
              </a:rPr>
              <a:t>0</a:t>
            </a:r>
            <a:endParaRPr lang="en-US" b="1" dirty="0" smtClean="0"/>
          </a:p>
          <a:p>
            <a:pPr marL="0" indent="0">
              <a:buNone/>
            </a:pPr>
            <a:r>
              <a:rPr lang="en-US" dirty="0" smtClean="0"/>
              <a:t>evaluates to a closure that given </a:t>
            </a:r>
            <a:r>
              <a:rPr lang="en-US" b="1" dirty="0" err="1" smtClean="0">
                <a:latin typeface="Courier New" pitchFamily="49" charset="0"/>
              </a:rPr>
              <a:t>xs</a:t>
            </a:r>
            <a:r>
              <a:rPr lang="en-US" dirty="0" smtClean="0"/>
              <a:t>, evaluates the case-expression with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dirty="0" smtClean="0"/>
              <a:t> bound to </a:t>
            </a:r>
            <a:r>
              <a:rPr lang="en-US" b="1" dirty="0">
                <a:latin typeface="Courier New" pitchFamily="49" charset="0"/>
              </a:rPr>
              <a:t>fold (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</a:rPr>
              <a:t>(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b="1" dirty="0" err="1">
                <a:latin typeface="Courier New" pitchFamily="49" charset="0"/>
              </a:rPr>
              <a:t>,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b="1" dirty="0">
                <a:latin typeface="Courier New" pitchFamily="49" charset="0"/>
              </a:rPr>
              <a:t>)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=&gt; </a:t>
            </a:r>
            <a:r>
              <a:rPr lang="en-US" b="1" dirty="0" err="1">
                <a:latin typeface="Courier New" pitchFamily="49" charset="0"/>
              </a:rPr>
              <a:t>x+y</a:t>
            </a:r>
            <a:r>
              <a:rPr lang="en-US" b="1" dirty="0" smtClean="0">
                <a:latin typeface="Courier New" pitchFamily="49" charset="0"/>
              </a:rPr>
              <a:t>)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dirty="0" smtClean="0"/>
              <a:t>and </a:t>
            </a:r>
            <a:r>
              <a:rPr lang="en-US" b="1" dirty="0" err="1" smtClean="0">
                <a:latin typeface="Courier New" pitchFamily="49" charset="0"/>
              </a:rPr>
              <a:t>acc</a:t>
            </a:r>
            <a:r>
              <a:rPr lang="en-US" b="1" dirty="0" smtClean="0">
                <a:latin typeface="Courier New" pitchFamily="49" charset="0"/>
              </a:rPr>
              <a:t> </a:t>
            </a:r>
            <a:r>
              <a:rPr lang="en-US" dirty="0" smtClean="0"/>
              <a:t>bound to </a:t>
            </a:r>
            <a:r>
              <a:rPr lang="en-US" b="1" dirty="0" smtClean="0">
                <a:latin typeface="Courier New" pitchFamily="49" charset="0"/>
              </a:rPr>
              <a:t>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79770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Unnecessary function wrapping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85800" y="1524000"/>
            <a:ext cx="7848600" cy="1066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sum_inferior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>
                <a:latin typeface="Courier New" pitchFamily="49" charset="0"/>
              </a:rPr>
              <a:t>fold 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err="1">
                <a:latin typeface="Courier New" pitchFamily="49" charset="0"/>
              </a:rPr>
              <a:t>,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>
                <a:latin typeface="Courier New" pitchFamily="49" charset="0"/>
              </a:rPr>
              <a:t>)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=&gt; </a:t>
            </a:r>
            <a:r>
              <a:rPr lang="en-US" sz="2000" kern="0" dirty="0" err="1">
                <a:latin typeface="Courier New" pitchFamily="49" charset="0"/>
              </a:rPr>
              <a:t>x+y</a:t>
            </a:r>
            <a:r>
              <a:rPr lang="en-US" sz="2000" kern="0" dirty="0">
                <a:latin typeface="Courier New" pitchFamily="49" charset="0"/>
              </a:rPr>
              <a:t>) 0 </a:t>
            </a:r>
            <a:r>
              <a:rPr lang="en-US" sz="2000" kern="0" dirty="0" err="1">
                <a:latin typeface="Courier New" pitchFamily="49" charset="0"/>
              </a:rPr>
              <a:t>xs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sum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>
                <a:latin typeface="Courier New" pitchFamily="49" charset="0"/>
              </a:rPr>
              <a:t>fold 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err="1">
                <a:latin typeface="Courier New" pitchFamily="49" charset="0"/>
              </a:rPr>
              <a:t>,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>
                <a:latin typeface="Courier New" pitchFamily="49" charset="0"/>
              </a:rPr>
              <a:t>)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=&gt; </a:t>
            </a:r>
            <a:r>
              <a:rPr lang="en-US" sz="2000" kern="0" dirty="0" err="1">
                <a:latin typeface="Courier New" pitchFamily="49" charset="0"/>
              </a:rPr>
              <a:t>x+y</a:t>
            </a:r>
            <a:r>
              <a:rPr lang="en-US" sz="2000" kern="0" dirty="0">
                <a:latin typeface="Courier New" pitchFamily="49" charset="0"/>
              </a:rPr>
              <a:t>) 0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673100" y="2921000"/>
            <a:ext cx="7924800" cy="172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b="0" dirty="0" smtClean="0"/>
              <a:t>Previously learned not to write </a:t>
            </a:r>
            <a:r>
              <a:rPr lang="en-US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kern="0" dirty="0" smtClean="0">
                <a:solidFill>
                  <a:schemeClr val="accent2"/>
                </a:solidFill>
                <a:latin typeface="Courier New" pitchFamily="49" charset="0"/>
              </a:rPr>
              <a:t>f x </a:t>
            </a:r>
            <a:r>
              <a:rPr lang="en-US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kern="0" dirty="0" smtClean="0">
                <a:latin typeface="Courier New" pitchFamily="49" charset="0"/>
              </a:rPr>
              <a:t>g x</a:t>
            </a:r>
            <a:r>
              <a:rPr lang="en-US" b="0" dirty="0"/>
              <a:t> </a:t>
            </a:r>
            <a:r>
              <a:rPr lang="en-US" b="0" dirty="0" smtClean="0"/>
              <a:t>                   when we can write </a:t>
            </a:r>
            <a:r>
              <a:rPr lang="en-US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kern="0" dirty="0" smtClean="0">
                <a:solidFill>
                  <a:schemeClr val="accent2"/>
                </a:solidFill>
                <a:latin typeface="Courier New" pitchFamily="49" charset="0"/>
              </a:rPr>
              <a:t>f </a:t>
            </a:r>
            <a:r>
              <a:rPr lang="en-US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kern="0" dirty="0" smtClean="0">
                <a:latin typeface="Courier New" pitchFamily="49" charset="0"/>
              </a:rPr>
              <a:t>g</a:t>
            </a:r>
          </a:p>
          <a:p>
            <a:endParaRPr lang="en-US" kern="0" dirty="0">
              <a:latin typeface="Courier New" pitchFamily="49" charset="0"/>
            </a:endParaRPr>
          </a:p>
          <a:p>
            <a:r>
              <a:rPr lang="en-US" b="0" dirty="0" smtClean="0"/>
              <a:t>This is the same thing, with</a:t>
            </a:r>
            <a:r>
              <a:rPr lang="en-US" kern="0" dirty="0">
                <a:latin typeface="Courier New" pitchFamily="49" charset="0"/>
              </a:rPr>
              <a:t> fold (</a:t>
            </a:r>
            <a:r>
              <a:rPr lang="en-US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kern="0" dirty="0">
                <a:latin typeface="Courier New" pitchFamily="49" charset="0"/>
              </a:rPr>
              <a:t>(</a:t>
            </a:r>
            <a:r>
              <a:rPr lang="en-US" kern="0" dirty="0" err="1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kern="0" dirty="0" err="1">
                <a:latin typeface="Courier New" pitchFamily="49" charset="0"/>
              </a:rPr>
              <a:t>,</a:t>
            </a:r>
            <a:r>
              <a:rPr lang="en-US" kern="0" dirty="0" err="1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kern="0" dirty="0">
                <a:latin typeface="Courier New" pitchFamily="49" charset="0"/>
              </a:rPr>
              <a:t>)</a:t>
            </a:r>
            <a:r>
              <a:rPr lang="en-US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=&gt; </a:t>
            </a:r>
            <a:r>
              <a:rPr lang="en-US" kern="0" dirty="0" err="1">
                <a:latin typeface="Courier New" pitchFamily="49" charset="0"/>
              </a:rPr>
              <a:t>x+y</a:t>
            </a:r>
            <a:r>
              <a:rPr lang="en-US" kern="0" dirty="0">
                <a:latin typeface="Courier New" pitchFamily="49" charset="0"/>
              </a:rPr>
              <a:t>) </a:t>
            </a:r>
            <a:r>
              <a:rPr lang="en-US" kern="0" dirty="0" smtClean="0">
                <a:latin typeface="Courier New" pitchFamily="49" charset="0"/>
              </a:rPr>
              <a:t>0 </a:t>
            </a:r>
            <a:r>
              <a:rPr lang="en-US" b="0" kern="0" dirty="0" smtClean="0">
                <a:latin typeface="+mj-lt"/>
              </a:rPr>
              <a:t>in place of </a:t>
            </a:r>
            <a:r>
              <a:rPr lang="en-US" kern="0" dirty="0" smtClean="0">
                <a:latin typeface="Courier New" pitchFamily="49" charset="0"/>
                <a:cs typeface="Courier New" pitchFamily="49" charset="0"/>
              </a:rPr>
              <a:t>g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2538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Partial application is particularly nice for iterator-like functions</a:t>
            </a:r>
          </a:p>
          <a:p>
            <a:r>
              <a:rPr lang="en-US" dirty="0" smtClean="0"/>
              <a:t>Example: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For this reason, ML library functions of this form usually curried</a:t>
            </a:r>
          </a:p>
          <a:p>
            <a:pPr lvl="1"/>
            <a:r>
              <a:rPr lang="en-US" dirty="0" smtClean="0"/>
              <a:t>Examples: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List.map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List.filter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List.foldl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371600" y="2514600"/>
            <a:ext cx="6934200" cy="2667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exists predicate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case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</a:t>
            </a:r>
            <a:r>
              <a:rPr lang="en-US" sz="2000" kern="0" dirty="0" smtClean="0">
                <a:latin typeface="Courier New" pitchFamily="49" charset="0"/>
              </a:rPr>
              <a:t>[]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false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::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xs’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&gt;</a:t>
            </a:r>
            <a:r>
              <a:rPr lang="en-US" sz="2000" kern="0" dirty="0" smtClean="0">
                <a:latin typeface="Courier New" pitchFamily="49" charset="0"/>
              </a:rPr>
              <a:t> predicate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   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orelse</a:t>
            </a:r>
            <a:r>
              <a:rPr lang="en-US" sz="2000" kern="0" dirty="0" smtClean="0">
                <a:latin typeface="Courier New" pitchFamily="49" charset="0"/>
              </a:rPr>
              <a:t> exists predicate </a:t>
            </a:r>
            <a:r>
              <a:rPr lang="en-US" sz="2000" kern="0" dirty="0" err="1" smtClean="0">
                <a:latin typeface="Courier New" pitchFamily="49" charset="0"/>
              </a:rPr>
              <a:t>xs’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no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exists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x=7) [4,11,23]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hasZero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>
                <a:latin typeface="Courier New" pitchFamily="49" charset="0"/>
              </a:rPr>
              <a:t>exists 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=&gt; </a:t>
            </a:r>
            <a:r>
              <a:rPr lang="en-US" sz="2000" kern="0" dirty="0" smtClean="0">
                <a:latin typeface="Courier New" pitchFamily="49" charset="0"/>
              </a:rPr>
              <a:t>x=0)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51779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Value Restriction Appears </a:t>
            </a:r>
            <a:r>
              <a:rPr lang="en-US" dirty="0" smtClean="0">
                <a:sym typeface="Wingdings" pitchFamily="2" charset="2"/>
              </a:rPr>
              <a:t>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If you use partial application to </a:t>
            </a:r>
            <a:r>
              <a:rPr lang="en-US" i="1" dirty="0" smtClean="0"/>
              <a:t>create a polymorphic function</a:t>
            </a:r>
            <a:r>
              <a:rPr lang="en-US" dirty="0" smtClean="0"/>
              <a:t>, it may not work due to the </a:t>
            </a:r>
            <a:r>
              <a:rPr lang="en-US" dirty="0" smtClean="0">
                <a:solidFill>
                  <a:schemeClr val="accent2"/>
                </a:solidFill>
              </a:rPr>
              <a:t>value restriction</a:t>
            </a:r>
          </a:p>
          <a:p>
            <a:pPr lvl="1"/>
            <a:endParaRPr lang="en-US" sz="1000" dirty="0" smtClean="0">
              <a:solidFill>
                <a:schemeClr val="accent2"/>
              </a:solidFill>
            </a:endParaRP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Warning about “type </a:t>
            </a:r>
            <a:r>
              <a:rPr lang="en-US" dirty="0" err="1" smtClean="0">
                <a:solidFill>
                  <a:schemeClr val="accent2"/>
                </a:solidFill>
              </a:rPr>
              <a:t>vars</a:t>
            </a:r>
            <a:r>
              <a:rPr lang="en-US" dirty="0" smtClean="0">
                <a:solidFill>
                  <a:schemeClr val="accent2"/>
                </a:solidFill>
              </a:rPr>
              <a:t> not generalized”</a:t>
            </a:r>
          </a:p>
          <a:p>
            <a:pPr lvl="2"/>
            <a:r>
              <a:rPr lang="en-US" dirty="0" smtClean="0">
                <a:solidFill>
                  <a:schemeClr val="accent2"/>
                </a:solidFill>
              </a:rPr>
              <a:t>And won’t let you call the function</a:t>
            </a:r>
          </a:p>
          <a:p>
            <a:pPr marL="457200" lvl="1" indent="0">
              <a:buNone/>
            </a:pPr>
            <a:endParaRPr lang="en-US" sz="1000" dirty="0" smtClean="0"/>
          </a:p>
          <a:p>
            <a:pPr lvl="1"/>
            <a:r>
              <a:rPr lang="en-US" dirty="0" smtClean="0"/>
              <a:t>This should surprise you; you did nothing wrong </a:t>
            </a:r>
            <a:r>
              <a:rPr lang="en-US" dirty="0" smtClean="0">
                <a:sym typeface="Wingdings" pitchFamily="2" charset="2"/>
              </a:rPr>
              <a:t> but you still must change your code</a:t>
            </a:r>
            <a:endParaRPr lang="en-US" dirty="0" smtClean="0"/>
          </a:p>
          <a:p>
            <a:pPr lvl="1"/>
            <a:endParaRPr lang="en-US" sz="1000" dirty="0" smtClean="0"/>
          </a:p>
          <a:p>
            <a:pPr lvl="1"/>
            <a:r>
              <a:rPr lang="en-US" dirty="0" smtClean="0"/>
              <a:t>See the code for workarounds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Can discuss a bit more when discussing type inference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5146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combining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2195945"/>
          </a:xfrm>
        </p:spPr>
        <p:txBody>
          <a:bodyPr/>
          <a:lstStyle/>
          <a:p>
            <a:r>
              <a:rPr lang="en-US" dirty="0" smtClean="0"/>
              <a:t>What if you want to curry a </a:t>
            </a:r>
            <a:r>
              <a:rPr lang="en-US" dirty="0" err="1" smtClean="0"/>
              <a:t>tupled</a:t>
            </a:r>
            <a:r>
              <a:rPr lang="en-US" dirty="0" smtClean="0"/>
              <a:t> function or vice-versa?</a:t>
            </a:r>
          </a:p>
          <a:p>
            <a:r>
              <a:rPr lang="en-US" dirty="0" smtClean="0"/>
              <a:t>What if a function’s arguments are in the wrong order for the partial application you want?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Naturally, it is easy to write higher-order wrapper functions</a:t>
            </a:r>
          </a:p>
          <a:p>
            <a:pPr lvl="1"/>
            <a:r>
              <a:rPr lang="en-US" dirty="0" smtClean="0"/>
              <a:t>And their types are neat logical formulas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19200" y="4038600"/>
            <a:ext cx="6705600" cy="129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other_curry1 f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=&gt;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=&gt; </a:t>
            </a:r>
            <a:r>
              <a:rPr lang="en-US" sz="2000" kern="0" dirty="0" smtClean="0">
                <a:latin typeface="Courier New" pitchFamily="49" charset="0"/>
              </a:rPr>
              <a:t>f y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other_curry2 f x y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f </a:t>
            </a:r>
            <a:r>
              <a:rPr lang="en-US" sz="2000" kern="0" dirty="0">
                <a:latin typeface="Courier New" pitchFamily="49" charset="0"/>
              </a:rPr>
              <a:t>y </a:t>
            </a:r>
            <a:r>
              <a:rPr lang="en-US" sz="2000" kern="0" dirty="0" smtClean="0">
                <a:latin typeface="Courier New" pitchFamily="49" charset="0"/>
              </a:rPr>
              <a:t>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curry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f x y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f (</a:t>
            </a:r>
            <a:r>
              <a:rPr lang="en-US" sz="2000" kern="0" dirty="0" err="1" smtClean="0">
                <a:latin typeface="Courier New" pitchFamily="49" charset="0"/>
              </a:rPr>
              <a:t>x,y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uncurry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f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>
                <a:latin typeface="Courier New" pitchFamily="49" charset="0"/>
              </a:rPr>
              <a:t>f </a:t>
            </a:r>
            <a:r>
              <a:rPr lang="en-US" sz="2000" kern="0" dirty="0" smtClean="0">
                <a:latin typeface="Courier New" pitchFamily="49" charset="0"/>
              </a:rPr>
              <a:t>x y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92808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Efficiency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So which is faster:  </a:t>
            </a:r>
            <a:r>
              <a:rPr lang="en-US" dirty="0" err="1" smtClean="0"/>
              <a:t>tupling</a:t>
            </a:r>
            <a:r>
              <a:rPr lang="en-US" dirty="0" smtClean="0"/>
              <a:t> or currying multiple-arguments?</a:t>
            </a:r>
          </a:p>
          <a:p>
            <a:endParaRPr lang="en-US" dirty="0"/>
          </a:p>
          <a:p>
            <a:r>
              <a:rPr lang="en-US" dirty="0" smtClean="0"/>
              <a:t>They are both constant-time operations, so it doesn’t matter in most of your code – “plenty fast”</a:t>
            </a:r>
          </a:p>
          <a:p>
            <a:pPr lvl="1"/>
            <a:r>
              <a:rPr lang="en-US" dirty="0" smtClean="0"/>
              <a:t>Don’t program against an </a:t>
            </a:r>
            <a:r>
              <a:rPr lang="en-US" i="1" dirty="0" smtClean="0"/>
              <a:t>implementation</a:t>
            </a:r>
            <a:r>
              <a:rPr lang="en-US" dirty="0" smtClean="0"/>
              <a:t> until it matters!</a:t>
            </a:r>
          </a:p>
          <a:p>
            <a:endParaRPr lang="en-US" dirty="0"/>
          </a:p>
          <a:p>
            <a:r>
              <a:rPr lang="en-US" dirty="0" smtClean="0"/>
              <a:t>For the small (zero?) part where efficiency matters:</a:t>
            </a:r>
          </a:p>
          <a:p>
            <a:pPr lvl="1"/>
            <a:r>
              <a:rPr lang="en-US" dirty="0" smtClean="0"/>
              <a:t>It turns out SML/NJ compiles tuples more efficiently</a:t>
            </a:r>
          </a:p>
          <a:p>
            <a:pPr lvl="1"/>
            <a:r>
              <a:rPr lang="en-US" dirty="0" smtClean="0"/>
              <a:t>But many other functional-language implementations do better with currying (</a:t>
            </a:r>
            <a:r>
              <a:rPr lang="en-US" dirty="0" err="1" smtClean="0"/>
              <a:t>OCaml</a:t>
            </a:r>
            <a:r>
              <a:rPr lang="en-US" dirty="0" smtClean="0"/>
              <a:t>, F#, Haskell)</a:t>
            </a:r>
          </a:p>
          <a:p>
            <a:pPr lvl="2"/>
            <a:r>
              <a:rPr lang="en-US" dirty="0" smtClean="0"/>
              <a:t>So currying is the “normal thing” and programmers read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t1 -&gt; t2 -&gt; t3 -&gt; t4</a:t>
            </a:r>
            <a:r>
              <a:rPr lang="en-US" dirty="0" smtClean="0"/>
              <a:t> as a 3-argument function that also allows </a:t>
            </a:r>
            <a:r>
              <a:rPr lang="en-US" smtClean="0"/>
              <a:t>partial application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9099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idioms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know the rule for lexical scope and function closures</a:t>
            </a:r>
          </a:p>
          <a:p>
            <a:pPr lvl="1"/>
            <a:r>
              <a:rPr lang="en-US" dirty="0" smtClean="0"/>
              <a:t>Now what is it good for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 partial but wide-ranging list:</a:t>
            </a:r>
          </a:p>
          <a:p>
            <a:pPr marL="0" indent="0">
              <a:buNone/>
            </a:pPr>
            <a:endParaRPr lang="en-US" sz="800" dirty="0"/>
          </a:p>
          <a:p>
            <a:r>
              <a:rPr lang="en-US" dirty="0" smtClean="0"/>
              <a:t>Pass functions with private data to iterators: Done</a:t>
            </a:r>
          </a:p>
          <a:p>
            <a:endParaRPr lang="en-US" sz="800" dirty="0" smtClean="0"/>
          </a:p>
          <a:p>
            <a:r>
              <a:rPr lang="en-US" dirty="0" smtClean="0"/>
              <a:t>Combine functions (e.g., composition)</a:t>
            </a:r>
          </a:p>
          <a:p>
            <a:endParaRPr lang="en-US" sz="800" dirty="0" smtClean="0"/>
          </a:p>
          <a:p>
            <a:r>
              <a:rPr lang="en-US" dirty="0" smtClean="0"/>
              <a:t>Currying (multi-</a:t>
            </a:r>
            <a:r>
              <a:rPr lang="en-US" dirty="0" err="1" smtClean="0"/>
              <a:t>arg</a:t>
            </a:r>
            <a:r>
              <a:rPr lang="en-US" dirty="0" smtClean="0"/>
              <a:t> functions and partial application)</a:t>
            </a:r>
          </a:p>
          <a:p>
            <a:endParaRPr lang="en-US" sz="800" dirty="0" smtClean="0"/>
          </a:p>
          <a:p>
            <a:r>
              <a:rPr lang="en-US" dirty="0" smtClean="0"/>
              <a:t>Callbacks (e.g., in reactive programming)</a:t>
            </a:r>
          </a:p>
          <a:p>
            <a:endParaRPr lang="en-US" sz="800" dirty="0" smtClean="0"/>
          </a:p>
          <a:p>
            <a:r>
              <a:rPr lang="en-US" dirty="0" smtClean="0"/>
              <a:t>Implementing an ADT with a record of functions (</a:t>
            </a:r>
            <a:r>
              <a:rPr lang="en-US" dirty="0" smtClean="0">
                <a:solidFill>
                  <a:srgbClr val="FF0000"/>
                </a:solidFill>
              </a:rPr>
              <a:t>optional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9972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idioms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know the rule for lexical scope and function closures</a:t>
            </a:r>
          </a:p>
          <a:p>
            <a:pPr lvl="1"/>
            <a:r>
              <a:rPr lang="en-US" dirty="0" smtClean="0"/>
              <a:t>Now what is it good for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 partial but wide-ranging list:</a:t>
            </a:r>
          </a:p>
          <a:p>
            <a:pPr marL="0" indent="0">
              <a:buNone/>
            </a:pPr>
            <a:endParaRPr lang="en-US" sz="800" dirty="0"/>
          </a:p>
          <a:p>
            <a:r>
              <a:rPr lang="en-US" dirty="0" smtClean="0"/>
              <a:t>Pass functions with private data to iterators: Done</a:t>
            </a:r>
          </a:p>
          <a:p>
            <a:endParaRPr lang="en-US" sz="800" dirty="0" smtClean="0"/>
          </a:p>
          <a:p>
            <a:r>
              <a:rPr lang="en-US" dirty="0" smtClean="0"/>
              <a:t>Combine functions (e.g., composition)</a:t>
            </a:r>
          </a:p>
          <a:p>
            <a:endParaRPr lang="en-US" sz="800" dirty="0" smtClean="0"/>
          </a:p>
          <a:p>
            <a:r>
              <a:rPr lang="en-US" dirty="0" smtClean="0"/>
              <a:t>Currying (multi-</a:t>
            </a:r>
            <a:r>
              <a:rPr lang="en-US" dirty="0" err="1" smtClean="0"/>
              <a:t>arg</a:t>
            </a:r>
            <a:r>
              <a:rPr lang="en-US" dirty="0" smtClean="0"/>
              <a:t> functions and partial application)</a:t>
            </a:r>
          </a:p>
          <a:p>
            <a:endParaRPr lang="en-US" sz="800" dirty="0" smtClean="0"/>
          </a:p>
          <a:p>
            <a:r>
              <a:rPr lang="en-US" dirty="0" smtClean="0">
                <a:solidFill>
                  <a:schemeClr val="accent2"/>
                </a:solidFill>
              </a:rPr>
              <a:t>Callbacks (e.g., in reactive programming)</a:t>
            </a:r>
          </a:p>
          <a:p>
            <a:endParaRPr lang="en-US" sz="800" dirty="0" smtClean="0"/>
          </a:p>
          <a:p>
            <a:r>
              <a:rPr lang="en-US" dirty="0" smtClean="0"/>
              <a:t>Implementing an ADT with a record of functions (optional)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2993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ML has (separate) mutation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Mutable data structures are okay in some situations</a:t>
            </a:r>
          </a:p>
          <a:p>
            <a:pPr lvl="1"/>
            <a:r>
              <a:rPr lang="en-US" dirty="0" smtClean="0"/>
              <a:t>When “update to state of world” is appropriate model</a:t>
            </a:r>
          </a:p>
          <a:p>
            <a:pPr lvl="1"/>
            <a:r>
              <a:rPr lang="en-US" dirty="0" smtClean="0"/>
              <a:t>But want most language constructs truly immutable</a:t>
            </a:r>
          </a:p>
          <a:p>
            <a:pPr lvl="1"/>
            <a:endParaRPr lang="en-US" dirty="0"/>
          </a:p>
          <a:p>
            <a:r>
              <a:rPr lang="en-US" dirty="0" smtClean="0"/>
              <a:t>ML does this with a separate construct: references</a:t>
            </a:r>
          </a:p>
          <a:p>
            <a:endParaRPr lang="en-US" dirty="0"/>
          </a:p>
          <a:p>
            <a:r>
              <a:rPr lang="en-US" dirty="0" smtClean="0"/>
              <a:t>Introducing now because will use them for next closure idiom</a:t>
            </a:r>
          </a:p>
          <a:p>
            <a:endParaRPr lang="en-US" dirty="0"/>
          </a:p>
          <a:p>
            <a:r>
              <a:rPr lang="en-US" dirty="0" smtClean="0"/>
              <a:t>Do not use references on your homework</a:t>
            </a:r>
          </a:p>
          <a:p>
            <a:pPr lvl="1"/>
            <a:r>
              <a:rPr lang="en-US" dirty="0" smtClean="0"/>
              <a:t>You need practice with mutation-free programming</a:t>
            </a:r>
          </a:p>
          <a:p>
            <a:pPr lvl="1"/>
            <a:r>
              <a:rPr lang="en-US" dirty="0" smtClean="0"/>
              <a:t>They will lead to less elegant solutions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3948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types: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 ref</a:t>
            </a:r>
            <a:r>
              <a:rPr lang="en-US" dirty="0" smtClean="0"/>
              <a:t> where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dirty="0" smtClean="0"/>
              <a:t> is a type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New expressions: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ref e</a:t>
            </a:r>
            <a:r>
              <a:rPr lang="en-US" dirty="0" smtClean="0"/>
              <a:t> to create a reference with initial contents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e1 := e2</a:t>
            </a:r>
            <a:r>
              <a:rPr lang="en-US" dirty="0" smtClean="0"/>
              <a:t> to update contents 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!e</a:t>
            </a:r>
            <a:r>
              <a:rPr lang="en-US" dirty="0" smtClean="0"/>
              <a:t> to retrieve contents (not negation)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8497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 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90600" y="1524000"/>
            <a:ext cx="5105400" cy="1981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ref 42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>
                <a:latin typeface="Courier New" pitchFamily="49" charset="0"/>
              </a:rPr>
              <a:t>ref 42 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z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_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x := 43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w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(!y) + (!z)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85 *)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x + 1 does not type-check *)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47700" y="3886200"/>
            <a:ext cx="7962900" cy="2362200"/>
          </a:xfrm>
        </p:spPr>
        <p:txBody>
          <a:bodyPr/>
          <a:lstStyle/>
          <a:p>
            <a:r>
              <a:rPr lang="en-US" dirty="0" smtClean="0"/>
              <a:t>A variable bound to a reference (e.g.,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) is still immutable: it will always refer to the same reference</a:t>
            </a:r>
          </a:p>
          <a:p>
            <a:r>
              <a:rPr lang="en-US" dirty="0" smtClean="0"/>
              <a:t>But the contents of the reference may change via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:=</a:t>
            </a:r>
          </a:p>
          <a:p>
            <a:r>
              <a:rPr lang="en-US" dirty="0" smtClean="0"/>
              <a:t>And there may be aliases to the reference, which matter a lot</a:t>
            </a:r>
          </a:p>
          <a:p>
            <a:r>
              <a:rPr lang="en-US" dirty="0" smtClean="0"/>
              <a:t>References are first-class values</a:t>
            </a:r>
          </a:p>
          <a:p>
            <a:r>
              <a:rPr lang="en-US" dirty="0" smtClean="0"/>
              <a:t>Like a one-field mutable object, so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:=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!</a:t>
            </a:r>
            <a:r>
              <a:rPr lang="en-US" dirty="0" smtClean="0"/>
              <a:t> don’t specify the field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6477000" y="1600196"/>
            <a:ext cx="2010974" cy="1415604"/>
            <a:chOff x="6654247" y="1600199"/>
            <a:chExt cx="1541009" cy="1028165"/>
          </a:xfrm>
        </p:grpSpPr>
        <p:sp>
          <p:nvSpPr>
            <p:cNvPr id="12" name="Text Box 30"/>
            <p:cNvSpPr txBox="1">
              <a:spLocks noChangeArrowheads="1"/>
            </p:cNvSpPr>
            <p:nvPr/>
          </p:nvSpPr>
          <p:spPr bwMode="auto">
            <a:xfrm>
              <a:off x="6654247" y="2337761"/>
              <a:ext cx="259434" cy="2906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1" dirty="0">
                  <a:latin typeface="Courier New" pitchFamily="49" charset="0"/>
                </a:rPr>
                <a:t>x</a:t>
              </a:r>
            </a:p>
          </p:txBody>
        </p:sp>
        <p:sp>
          <p:nvSpPr>
            <p:cNvPr id="17" name="Rectangle 4"/>
            <p:cNvSpPr>
              <a:spLocks noChangeArrowheads="1"/>
            </p:cNvSpPr>
            <p:nvPr/>
          </p:nvSpPr>
          <p:spPr bwMode="auto">
            <a:xfrm>
              <a:off x="6660904" y="1600199"/>
              <a:ext cx="534791" cy="271551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9" name="Text Box 30"/>
            <p:cNvSpPr txBox="1">
              <a:spLocks noChangeArrowheads="1"/>
            </p:cNvSpPr>
            <p:nvPr/>
          </p:nvSpPr>
          <p:spPr bwMode="auto">
            <a:xfrm>
              <a:off x="7359175" y="2299797"/>
              <a:ext cx="259434" cy="2906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1" dirty="0" smtClean="0">
                  <a:latin typeface="Courier New" pitchFamily="49" charset="0"/>
                </a:rPr>
                <a:t>z</a:t>
              </a:r>
              <a:endParaRPr lang="en-US" sz="2000" b="1" dirty="0">
                <a:latin typeface="Courier New" pitchFamily="49" charset="0"/>
              </a:endParaRPr>
            </a:p>
          </p:txBody>
        </p:sp>
        <p:sp>
          <p:nvSpPr>
            <p:cNvPr id="21" name="Line 45"/>
            <p:cNvSpPr>
              <a:spLocks noChangeShapeType="1"/>
            </p:cNvSpPr>
            <p:nvPr/>
          </p:nvSpPr>
          <p:spPr bwMode="auto">
            <a:xfrm flipV="1">
              <a:off x="6840444" y="1871751"/>
              <a:ext cx="128867" cy="5733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26" name="Rectangle 4"/>
            <p:cNvSpPr>
              <a:spLocks noChangeArrowheads="1"/>
            </p:cNvSpPr>
            <p:nvPr/>
          </p:nvSpPr>
          <p:spPr bwMode="auto">
            <a:xfrm>
              <a:off x="7618609" y="1600200"/>
              <a:ext cx="534791" cy="271551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27" name="Text Box 30"/>
            <p:cNvSpPr txBox="1">
              <a:spLocks noChangeArrowheads="1"/>
            </p:cNvSpPr>
            <p:nvPr/>
          </p:nvSpPr>
          <p:spPr bwMode="auto">
            <a:xfrm>
              <a:off x="7935822" y="2319684"/>
              <a:ext cx="259434" cy="2906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dirty="0">
                  <a:latin typeface="Courier New" pitchFamily="49" charset="0"/>
                </a:rPr>
                <a:t>y</a:t>
              </a:r>
              <a:endParaRPr lang="en-US" sz="2000" b="1" dirty="0">
                <a:latin typeface="Courier New" pitchFamily="49" charset="0"/>
              </a:endParaRPr>
            </a:p>
          </p:txBody>
        </p:sp>
        <p:sp>
          <p:nvSpPr>
            <p:cNvPr id="28" name="Line 45"/>
            <p:cNvSpPr>
              <a:spLocks noChangeShapeType="1"/>
            </p:cNvSpPr>
            <p:nvPr/>
          </p:nvSpPr>
          <p:spPr bwMode="auto">
            <a:xfrm flipH="1" flipV="1">
              <a:off x="7886004" y="1871750"/>
              <a:ext cx="164954" cy="53039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29" name="Line 45"/>
            <p:cNvSpPr>
              <a:spLocks noChangeShapeType="1"/>
            </p:cNvSpPr>
            <p:nvPr/>
          </p:nvSpPr>
          <p:spPr bwMode="auto">
            <a:xfrm flipH="1" flipV="1">
              <a:off x="7086600" y="1904998"/>
              <a:ext cx="374065" cy="4327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</p:grpSp>
    </p:spTree>
    <p:extLst>
      <p:ext uri="{BB962C8B-B14F-4D97-AF65-F5344CB8AC3E}">
        <p14:creationId xmlns:p14="http://schemas.microsoft.com/office/powerpoint/2010/main" val="23312806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Callbacks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 common idiom: Library takes functions to apply later, when an </a:t>
            </a:r>
            <a:r>
              <a:rPr lang="en-US" i="1" dirty="0" smtClean="0"/>
              <a:t>event</a:t>
            </a:r>
            <a:r>
              <a:rPr lang="en-US" dirty="0" smtClean="0"/>
              <a:t> occurs – examples:</a:t>
            </a:r>
          </a:p>
          <a:p>
            <a:pPr lvl="1"/>
            <a:r>
              <a:rPr lang="en-US" dirty="0" smtClean="0"/>
              <a:t>When a key is pressed, mouse moves, data arrives</a:t>
            </a:r>
          </a:p>
          <a:p>
            <a:pPr lvl="1"/>
            <a:r>
              <a:rPr lang="en-US" dirty="0" smtClean="0"/>
              <a:t>When the program enters some state (e.g., turns in a game)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A library may accept multiple callbacks</a:t>
            </a:r>
          </a:p>
          <a:p>
            <a:pPr lvl="1"/>
            <a:r>
              <a:rPr lang="en-US" dirty="0" smtClean="0"/>
              <a:t>Different callbacks may need different private data with different types</a:t>
            </a:r>
          </a:p>
          <a:p>
            <a:pPr lvl="1"/>
            <a:r>
              <a:rPr lang="en-US" dirty="0" smtClean="0"/>
              <a:t>Fortunately, a function’s type does not include the types of bindings in its environment</a:t>
            </a:r>
          </a:p>
          <a:p>
            <a:pPr lvl="1"/>
            <a:r>
              <a:rPr lang="en-US" dirty="0" smtClean="0"/>
              <a:t>(In OOP, objects and private fields are used similarly, e.g.,  Java Swing’s event-listeners)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5989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Mutable state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While it’s not absolutely necessary, mutable state is reasonably appropriate here</a:t>
            </a:r>
          </a:p>
          <a:p>
            <a:pPr lvl="1"/>
            <a:r>
              <a:rPr lang="en-US" dirty="0" smtClean="0"/>
              <a:t>We really do want the “callbacks registered” to </a:t>
            </a:r>
            <a:r>
              <a:rPr lang="en-US" i="1" dirty="0" smtClean="0"/>
              <a:t>change </a:t>
            </a:r>
            <a:r>
              <a:rPr lang="en-US" dirty="0" smtClean="0"/>
              <a:t>when a function to register a callback is called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6733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call-back library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Library maintains mutable state for “what callbacks are there” and provides a function for accepting new ones</a:t>
            </a:r>
          </a:p>
          <a:p>
            <a:pPr lvl="1"/>
            <a:r>
              <a:rPr lang="en-US" dirty="0" smtClean="0"/>
              <a:t>A real library would also support removing them, etc.</a:t>
            </a:r>
          </a:p>
          <a:p>
            <a:pPr lvl="1"/>
            <a:r>
              <a:rPr lang="en-US" dirty="0" smtClean="0"/>
              <a:t>In example, callbacks have type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-&gt;unit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So the entire public library interface would be the function for registering new callbacks: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onKeyEvent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: 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-&gt; unit) -&gt; unit</a:t>
            </a:r>
          </a:p>
          <a:p>
            <a:pPr marL="0" indent="0">
              <a:buNone/>
            </a:pPr>
            <a:endParaRPr lang="en-US" dirty="0" smtClean="0"/>
          </a:p>
          <a:p>
            <a:pPr marL="0" lvl="1" indent="0">
              <a:buNone/>
            </a:pPr>
            <a:r>
              <a:rPr lang="en-US" dirty="0" smtClean="0"/>
              <a:t>(Because callbacks are executed </a:t>
            </a:r>
            <a:r>
              <a:rPr lang="en-US" dirty="0"/>
              <a:t>for side-effect, </a:t>
            </a:r>
            <a:r>
              <a:rPr lang="en-US" dirty="0" smtClean="0"/>
              <a:t>they </a:t>
            </a:r>
            <a:r>
              <a:rPr lang="en-US" dirty="0"/>
              <a:t>may also need mutable state)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2699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Library implementation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19200" y="1842655"/>
            <a:ext cx="6629400" cy="3429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cbs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-&gt; unit) list ref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 smtClean="0">
                <a:latin typeface="Courier New" pitchFamily="49" charset="0"/>
              </a:rPr>
              <a:t>ref []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1000" kern="0" dirty="0" smtClean="0">
                <a:latin typeface="Courier New" pitchFamily="49" charset="0"/>
              </a:rPr>
              <a:t>   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onKeyEvent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f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 </a:t>
            </a:r>
            <a:r>
              <a:rPr lang="en-US" sz="2000" kern="0" dirty="0" err="1" smtClean="0">
                <a:latin typeface="Courier New" pitchFamily="49" charset="0"/>
              </a:rPr>
              <a:t>cbs</a:t>
            </a:r>
            <a:r>
              <a:rPr lang="en-US" sz="2000" kern="0" dirty="0" smtClean="0">
                <a:latin typeface="Courier New" pitchFamily="49" charset="0"/>
              </a:rPr>
              <a:t> := f :: (!</a:t>
            </a:r>
            <a:r>
              <a:rPr lang="en-US" sz="2000" kern="0" dirty="0" err="1" smtClean="0">
                <a:latin typeface="Courier New" pitchFamily="49" charset="0"/>
              </a:rPr>
              <a:t>cbs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onEvent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let 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loop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fs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case </a:t>
            </a:r>
            <a:r>
              <a:rPr lang="en-US" sz="2000" kern="0" dirty="0" err="1" smtClean="0">
                <a:latin typeface="Courier New" pitchFamily="49" charset="0"/>
              </a:rPr>
              <a:t>fs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      []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()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2000" kern="0" dirty="0" smtClean="0">
                <a:latin typeface="Courier New" pitchFamily="49" charset="0"/>
              </a:rPr>
              <a:t>::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fs’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(f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; loop </a:t>
            </a:r>
            <a:r>
              <a:rPr lang="en-US" sz="2000" kern="0" dirty="0" err="1" smtClean="0">
                <a:latin typeface="Courier New" pitchFamily="49" charset="0"/>
              </a:rPr>
              <a:t>fs’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in </a:t>
            </a:r>
            <a:r>
              <a:rPr lang="en-US" sz="2000" kern="0" dirty="0">
                <a:latin typeface="Courier New" pitchFamily="49" charset="0"/>
              </a:rPr>
              <a:t>loop </a:t>
            </a:r>
            <a:r>
              <a:rPr lang="en-US" sz="2000" kern="0" dirty="0" smtClean="0">
                <a:latin typeface="Courier New" pitchFamily="49" charset="0"/>
              </a:rPr>
              <a:t>(!</a:t>
            </a:r>
            <a:r>
              <a:rPr lang="en-US" sz="2000" kern="0" dirty="0" err="1" smtClean="0">
                <a:latin typeface="Courier New" pitchFamily="49" charset="0"/>
              </a:rPr>
              <a:t>cbs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50866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1828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Can only register an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-&gt; unit</a:t>
            </a:r>
            <a:r>
              <a:rPr lang="en-US" dirty="0" smtClean="0"/>
              <a:t>, so if any other data is needed, must be in closure’s environment</a:t>
            </a:r>
          </a:p>
          <a:p>
            <a:pPr lvl="1"/>
            <a:r>
              <a:rPr lang="en-US" dirty="0" smtClean="0"/>
              <a:t>And if need to “remember” something, need mutable state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Examples: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38200" y="3352800"/>
            <a:ext cx="7772400" cy="2819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timesPressed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ref 0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_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onKeyEvent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_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</a:t>
            </a:r>
            <a:r>
              <a:rPr lang="en-US" sz="2000" kern="0" dirty="0" smtClean="0"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    </a:t>
            </a:r>
            <a:r>
              <a:rPr lang="en-US" sz="2000" kern="0" dirty="0" err="1" smtClean="0">
                <a:latin typeface="Courier New" pitchFamily="49" charset="0"/>
              </a:rPr>
              <a:t>timesPressed</a:t>
            </a:r>
            <a:r>
              <a:rPr lang="en-US" sz="2000" kern="0" dirty="0" smtClean="0">
                <a:latin typeface="Courier New" pitchFamily="49" charset="0"/>
              </a:rPr>
              <a:t> := (!</a:t>
            </a:r>
            <a:r>
              <a:rPr lang="en-US" sz="2000" kern="0" dirty="0" err="1" smtClean="0">
                <a:latin typeface="Courier New" pitchFamily="49" charset="0"/>
              </a:rPr>
              <a:t>timesPressed</a:t>
            </a:r>
            <a:r>
              <a:rPr lang="en-US" sz="2000" kern="0" dirty="0" smtClean="0">
                <a:latin typeface="Courier New" pitchFamily="49" charset="0"/>
              </a:rPr>
              <a:t>) + 1)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printIfPressed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onKeyEvent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j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</a:t>
            </a:r>
            <a:r>
              <a:rPr lang="en-US" sz="2000" kern="0" dirty="0"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=j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</a:t>
            </a:r>
            <a:r>
              <a:rPr lang="en-US" sz="2000" kern="0" dirty="0" smtClean="0">
                <a:latin typeface="Courier New" pitchFamily="49" charset="0"/>
              </a:rPr>
              <a:t> print ("pressed </a:t>
            </a:r>
            <a:r>
              <a:rPr lang="en-US" sz="2000" kern="0" dirty="0">
                <a:latin typeface="Courier New" pitchFamily="49" charset="0"/>
              </a:rPr>
              <a:t>" ^ </a:t>
            </a:r>
            <a:r>
              <a:rPr lang="en-US" sz="2000" kern="0" dirty="0" err="1">
                <a:latin typeface="Courier New" pitchFamily="49" charset="0"/>
              </a:rPr>
              <a:t>Int.toString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</a:t>
            </a:r>
            <a:r>
              <a:rPr lang="en-US" sz="2000" kern="0" dirty="0" smtClean="0">
                <a:latin typeface="Courier New" pitchFamily="49" charset="0"/>
              </a:rPr>
              <a:t> ())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8583801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idioms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know the rule for lexical scope and function closures</a:t>
            </a:r>
          </a:p>
          <a:p>
            <a:pPr lvl="1"/>
            <a:r>
              <a:rPr lang="en-US" dirty="0" smtClean="0"/>
              <a:t>Now what is it good for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 partial but wide-ranging list:</a:t>
            </a:r>
          </a:p>
          <a:p>
            <a:pPr marL="0" indent="0">
              <a:buNone/>
            </a:pPr>
            <a:endParaRPr lang="en-US" sz="800" dirty="0"/>
          </a:p>
          <a:p>
            <a:r>
              <a:rPr lang="en-US" dirty="0" smtClean="0"/>
              <a:t>Pass functions with private data to iterators: Done</a:t>
            </a:r>
          </a:p>
          <a:p>
            <a:endParaRPr lang="en-US" sz="800" dirty="0" smtClean="0"/>
          </a:p>
          <a:p>
            <a:r>
              <a:rPr lang="en-US" dirty="0" smtClean="0"/>
              <a:t>Combine functions (e.g., composition)</a:t>
            </a:r>
          </a:p>
          <a:p>
            <a:endParaRPr lang="en-US" sz="800" dirty="0" smtClean="0"/>
          </a:p>
          <a:p>
            <a:r>
              <a:rPr lang="en-US" dirty="0" smtClean="0"/>
              <a:t>Currying (multi-</a:t>
            </a:r>
            <a:r>
              <a:rPr lang="en-US" dirty="0" err="1" smtClean="0"/>
              <a:t>arg</a:t>
            </a:r>
            <a:r>
              <a:rPr lang="en-US" dirty="0" smtClean="0"/>
              <a:t> functions and partial application)</a:t>
            </a:r>
          </a:p>
          <a:p>
            <a:endParaRPr lang="en-US" sz="800" dirty="0" smtClean="0"/>
          </a:p>
          <a:p>
            <a:r>
              <a:rPr lang="en-US" dirty="0" smtClean="0"/>
              <a:t>Callbacks (e.g., in reactive programming)</a:t>
            </a:r>
          </a:p>
          <a:p>
            <a:endParaRPr lang="en-US" sz="800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Implementing an ADT with a record of functions (optional)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5356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Combine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Canonical example is function composition: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Creates a closure that “remembers” </a:t>
            </a:r>
            <a:r>
              <a:rPr lang="en-US" smtClean="0"/>
              <a:t>what </a:t>
            </a:r>
            <a:r>
              <a:rPr lang="en-US" b="1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smtClean="0"/>
              <a:t> and </a:t>
            </a:r>
            <a:r>
              <a:rPr lang="en-US" b="1" smtClean="0">
                <a:latin typeface="Courier New" pitchFamily="49" charset="0"/>
                <a:cs typeface="Courier New" pitchFamily="49" charset="0"/>
              </a:rPr>
              <a:t>g</a:t>
            </a:r>
            <a:r>
              <a:rPr lang="en-US" smtClean="0"/>
              <a:t> </a:t>
            </a:r>
            <a:r>
              <a:rPr lang="en-US" dirty="0" smtClean="0"/>
              <a:t>are bound to</a:t>
            </a:r>
          </a:p>
          <a:p>
            <a:r>
              <a:rPr lang="en-US" dirty="0" smtClean="0"/>
              <a:t>Type </a:t>
            </a:r>
            <a:r>
              <a:rPr lang="pt-BR" b="1" dirty="0">
                <a:latin typeface="Courier New" pitchFamily="49" charset="0"/>
                <a:cs typeface="Courier New" pitchFamily="49" charset="0"/>
              </a:rPr>
              <a:t>('b -&gt; 'c) * ('a -&gt; 'b) -&gt; ('a -&gt; 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'c)     </a:t>
            </a:r>
            <a:r>
              <a:rPr lang="en-US" dirty="0" smtClean="0">
                <a:cs typeface="Courier New" pitchFamily="49" charset="0"/>
              </a:rPr>
              <a:t>but the REPL prints something </a:t>
            </a:r>
            <a:r>
              <a:rPr lang="en-US" i="1" dirty="0" smtClean="0">
                <a:cs typeface="Courier New" pitchFamily="49" charset="0"/>
              </a:rPr>
              <a:t>equivalent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ML standard library provides this as infix operator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</a:t>
            </a:r>
          </a:p>
          <a:p>
            <a:r>
              <a:rPr lang="en-US" dirty="0" smtClean="0">
                <a:latin typeface="+mj-lt"/>
                <a:cs typeface="Courier New" pitchFamily="49" charset="0"/>
              </a:rPr>
              <a:t>Example (third version best):</a:t>
            </a:r>
            <a:endParaRPr lang="en-US" dirty="0"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752600" y="2133600"/>
            <a:ext cx="5562600" cy="457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compose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g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=&gt; </a:t>
            </a:r>
            <a:r>
              <a:rPr lang="en-US" sz="2000" kern="0" dirty="0" smtClean="0">
                <a:latin typeface="Courier New" pitchFamily="49" charset="0"/>
              </a:rPr>
              <a:t>f (g x)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62000" y="4953000"/>
            <a:ext cx="8077200" cy="1143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</a:t>
            </a:r>
            <a:r>
              <a:rPr lang="en-US" sz="14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sqrt_of_abs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Math.sqrt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Real.fromInt</a:t>
            </a:r>
            <a:r>
              <a:rPr lang="en-US" sz="2000" kern="0" dirty="0" smtClean="0">
                <a:latin typeface="Courier New" pitchFamily="49" charset="0"/>
              </a:rPr>
              <a:t>(abs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</a:t>
            </a:r>
            <a:r>
              <a:rPr lang="en-US" sz="14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sqrt_of_abs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1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Math.sqrt</a:t>
            </a:r>
            <a:r>
              <a:rPr lang="en-US" sz="16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o</a:t>
            </a:r>
            <a:r>
              <a:rPr lang="en-US" sz="16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Real.fromInt</a:t>
            </a:r>
            <a:r>
              <a:rPr lang="en-US" sz="16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o</a:t>
            </a:r>
            <a:r>
              <a:rPr lang="en-US" sz="16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abs)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14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sqrt_of_abs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1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Math.sqrt</a:t>
            </a:r>
            <a:r>
              <a:rPr lang="en-US" sz="16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o</a:t>
            </a:r>
            <a:r>
              <a:rPr lang="en-US" sz="1600" kern="0" dirty="0">
                <a:latin typeface="Courier New" pitchFamily="49" charset="0"/>
              </a:rPr>
              <a:t> </a:t>
            </a:r>
            <a:r>
              <a:rPr lang="en-US" sz="2000" kern="0" dirty="0" err="1">
                <a:latin typeface="Courier New" pitchFamily="49" charset="0"/>
              </a:rPr>
              <a:t>Real.fromInt</a:t>
            </a:r>
            <a:r>
              <a:rPr lang="en-US" sz="1600" kern="0" dirty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o</a:t>
            </a:r>
            <a:r>
              <a:rPr lang="en-US" sz="16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abs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54291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Optional:</a:t>
            </a:r>
            <a:r>
              <a:rPr lang="en-US" dirty="0" smtClean="0"/>
              <a:t> Implementing an ADT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As our last idiom, closures can implement </a:t>
            </a:r>
            <a:r>
              <a:rPr lang="en-US" dirty="0" smtClean="0">
                <a:solidFill>
                  <a:schemeClr val="accent2"/>
                </a:solidFill>
              </a:rPr>
              <a:t>abstract data types</a:t>
            </a:r>
          </a:p>
          <a:p>
            <a:pPr lvl="1"/>
            <a:r>
              <a:rPr lang="en-US" dirty="0" smtClean="0"/>
              <a:t>Can put multiple functions in a record</a:t>
            </a:r>
          </a:p>
          <a:p>
            <a:pPr lvl="1"/>
            <a:r>
              <a:rPr lang="en-US" dirty="0" smtClean="0"/>
              <a:t>The functions can share the same private data</a:t>
            </a:r>
          </a:p>
          <a:p>
            <a:pPr lvl="1"/>
            <a:r>
              <a:rPr lang="en-US" dirty="0" smtClean="0"/>
              <a:t>Private data can be mutable or immutable</a:t>
            </a:r>
          </a:p>
          <a:p>
            <a:pPr lvl="1"/>
            <a:r>
              <a:rPr lang="en-US" dirty="0" smtClean="0"/>
              <a:t>Feels a lot like objects, emphasizing that OOP and functional programming have some deep similarities</a:t>
            </a:r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r>
              <a:rPr lang="en-US" dirty="0" smtClean="0"/>
              <a:t>See code for an implementation of immutable integer sets with operations </a:t>
            </a:r>
            <a:r>
              <a:rPr lang="en-US" i="1" dirty="0" smtClean="0"/>
              <a:t>insert</a:t>
            </a:r>
            <a:r>
              <a:rPr lang="en-US" dirty="0" smtClean="0"/>
              <a:t>, </a:t>
            </a:r>
            <a:r>
              <a:rPr lang="en-US" i="1" dirty="0" smtClean="0"/>
              <a:t>member</a:t>
            </a:r>
            <a:r>
              <a:rPr lang="en-US" dirty="0" smtClean="0"/>
              <a:t>, and </a:t>
            </a:r>
            <a:r>
              <a:rPr lang="en-US" i="1" dirty="0" smtClean="0"/>
              <a:t>size</a:t>
            </a:r>
            <a:endParaRPr lang="en-US" i="1" dirty="0"/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dirty="0" smtClean="0"/>
              <a:t>The actual code is advanced/clever/tricky, but has no new features</a:t>
            </a:r>
          </a:p>
          <a:p>
            <a:pPr lvl="1"/>
            <a:r>
              <a:rPr lang="en-US" dirty="0" smtClean="0"/>
              <a:t>Combines lexical scope, </a:t>
            </a:r>
            <a:r>
              <a:rPr lang="en-US" dirty="0" err="1" smtClean="0"/>
              <a:t>datatypes</a:t>
            </a:r>
            <a:r>
              <a:rPr lang="en-US" dirty="0" smtClean="0"/>
              <a:t>, records, closures, etc.</a:t>
            </a:r>
          </a:p>
          <a:p>
            <a:pPr lvl="1"/>
            <a:r>
              <a:rPr lang="en-US" dirty="0" smtClean="0"/>
              <a:t>Client use is not so tricky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258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Left-to-right or right-to-left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81200"/>
            <a:ext cx="7772400" cy="2819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As in math, function composition is “right to left”</a:t>
            </a:r>
          </a:p>
          <a:p>
            <a:pPr lvl="1"/>
            <a:r>
              <a:rPr lang="en-US" dirty="0" smtClean="0"/>
              <a:t>“take absolute value, convert to real, and take square root”</a:t>
            </a:r>
          </a:p>
          <a:p>
            <a:pPr lvl="1"/>
            <a:r>
              <a:rPr lang="en-US" dirty="0" smtClean="0"/>
              <a:t>“square root of the conversion to real of absolute value”</a:t>
            </a:r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r>
              <a:rPr lang="en-US" dirty="0" smtClean="0"/>
              <a:t>“Pipelines” of functions are common in functional programming and many programmers prefer left-to-right</a:t>
            </a:r>
          </a:p>
          <a:p>
            <a:pPr lvl="1"/>
            <a:r>
              <a:rPr lang="en-US" dirty="0" smtClean="0"/>
              <a:t>Can define our own infix operator</a:t>
            </a:r>
          </a:p>
          <a:p>
            <a:pPr lvl="1"/>
            <a:r>
              <a:rPr lang="en-US" dirty="0" smtClean="0"/>
              <a:t>This one is very popular (and predefined) in F#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62000" y="1371600"/>
            <a:ext cx="7391400" cy="457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14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sqrt_of_abs</a:t>
            </a:r>
            <a:r>
              <a:rPr lang="en-US" sz="1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latin typeface="Courier New" pitchFamily="49" charset="0"/>
              </a:rPr>
              <a:t>=</a:t>
            </a:r>
            <a:r>
              <a:rPr lang="en-US" sz="1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Math.sqrt</a:t>
            </a:r>
            <a:r>
              <a:rPr lang="en-US" sz="16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o</a:t>
            </a:r>
            <a:r>
              <a:rPr lang="en-US" sz="1600" kern="0" dirty="0">
                <a:latin typeface="Courier New" pitchFamily="49" charset="0"/>
              </a:rPr>
              <a:t> </a:t>
            </a:r>
            <a:r>
              <a:rPr lang="en-US" sz="2000" kern="0" dirty="0" err="1">
                <a:latin typeface="Courier New" pitchFamily="49" charset="0"/>
              </a:rPr>
              <a:t>Real.fromInt</a:t>
            </a:r>
            <a:r>
              <a:rPr lang="en-US" sz="1600" kern="0" dirty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o</a:t>
            </a:r>
            <a:r>
              <a:rPr lang="en-US" sz="16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abs</a:t>
            </a: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447800" y="4800600"/>
            <a:ext cx="6400800" cy="1524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infix</a:t>
            </a:r>
            <a:r>
              <a:rPr lang="en-US" sz="14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|&gt;</a:t>
            </a:r>
            <a:r>
              <a:rPr lang="en-US" sz="1000" kern="0" dirty="0" smtClean="0"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</a:t>
            </a:r>
            <a:r>
              <a:rPr lang="en-US" sz="14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|&gt;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1000" kern="0" dirty="0" smtClean="0">
                <a:latin typeface="Courier New" pitchFamily="49" charset="0"/>
              </a:rPr>
              <a:t>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1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latin typeface="Courier New" pitchFamily="49" charset="0"/>
              </a:rPr>
              <a:t>f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4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</a:t>
            </a:r>
            <a:r>
              <a:rPr lang="en-US" sz="14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sqrt_of_abs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|&gt; abs |&gt; </a:t>
            </a:r>
            <a:r>
              <a:rPr lang="en-US" sz="2000" kern="0" dirty="0" err="1">
                <a:latin typeface="Courier New" pitchFamily="49" charset="0"/>
              </a:rPr>
              <a:t>Real.fromInt</a:t>
            </a:r>
            <a:r>
              <a:rPr lang="en-US" sz="2000" kern="0" dirty="0">
                <a:latin typeface="Courier New" pitchFamily="49" charset="0"/>
              </a:rPr>
              <a:t> |&gt; </a:t>
            </a:r>
            <a:r>
              <a:rPr lang="en-US" sz="2000" kern="0" dirty="0" err="1">
                <a:latin typeface="Courier New" pitchFamily="49" charset="0"/>
              </a:rPr>
              <a:t>Math.sqrt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85821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“Backup function”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As is often the case with higher-order functions, the types hint at what the function does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('a -&gt; 'b option) * ('a -&gt; 'b) -&gt; 'a -&gt;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'b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667000" y="2133600"/>
            <a:ext cx="4038600" cy="129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backup1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g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case </a:t>
            </a:r>
            <a:r>
              <a:rPr lang="en-US" sz="2000" kern="0" dirty="0" smtClean="0">
                <a:latin typeface="Courier New" pitchFamily="49" charset="0"/>
              </a:rPr>
              <a:t>f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  NONE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g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|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SOME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=&gt; </a:t>
            </a:r>
            <a:r>
              <a:rPr lang="en-US" sz="2000" kern="0" dirty="0" smtClean="0">
                <a:latin typeface="Courier New" pitchFamily="49" charset="0"/>
              </a:rPr>
              <a:t>y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04308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idioms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know the rule for lexical scope and function closures</a:t>
            </a:r>
          </a:p>
          <a:p>
            <a:pPr lvl="1"/>
            <a:r>
              <a:rPr lang="en-US" dirty="0" smtClean="0"/>
              <a:t>Now what is it good for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 partial but wide-ranging list:</a:t>
            </a:r>
          </a:p>
          <a:p>
            <a:pPr marL="0" indent="0">
              <a:buNone/>
            </a:pPr>
            <a:endParaRPr lang="en-US" sz="800" dirty="0"/>
          </a:p>
          <a:p>
            <a:r>
              <a:rPr lang="en-US" dirty="0" smtClean="0"/>
              <a:t>Pass functions with private data to iterators: Done</a:t>
            </a:r>
          </a:p>
          <a:p>
            <a:endParaRPr lang="en-US" sz="800" dirty="0" smtClean="0"/>
          </a:p>
          <a:p>
            <a:r>
              <a:rPr lang="en-US" dirty="0" smtClean="0"/>
              <a:t>Combine functions (e.g., composition)</a:t>
            </a:r>
          </a:p>
          <a:p>
            <a:endParaRPr lang="en-US" sz="800" dirty="0" smtClean="0"/>
          </a:p>
          <a:p>
            <a:r>
              <a:rPr lang="en-US" dirty="0" smtClean="0">
                <a:solidFill>
                  <a:schemeClr val="accent2"/>
                </a:solidFill>
              </a:rPr>
              <a:t>Currying (multi-</a:t>
            </a:r>
            <a:r>
              <a:rPr lang="en-US" dirty="0" err="1" smtClean="0">
                <a:solidFill>
                  <a:schemeClr val="accent2"/>
                </a:solidFill>
              </a:rPr>
              <a:t>arg</a:t>
            </a:r>
            <a:r>
              <a:rPr lang="en-US" dirty="0" smtClean="0">
                <a:solidFill>
                  <a:schemeClr val="accent2"/>
                </a:solidFill>
              </a:rPr>
              <a:t> functions and partial application)</a:t>
            </a:r>
          </a:p>
          <a:p>
            <a:endParaRPr lang="en-US" sz="800" dirty="0" smtClean="0"/>
          </a:p>
          <a:p>
            <a:r>
              <a:rPr lang="en-US" dirty="0" smtClean="0"/>
              <a:t>Callbacks (e.g., in reactive programming)</a:t>
            </a:r>
          </a:p>
          <a:p>
            <a:endParaRPr lang="en-US" sz="800" dirty="0" smtClean="0"/>
          </a:p>
          <a:p>
            <a:r>
              <a:rPr lang="en-US" dirty="0" smtClean="0"/>
              <a:t>Implementing an ADT with a record of functions (optional)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1309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Currying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876800"/>
          </a:xfrm>
        </p:spPr>
        <p:txBody>
          <a:bodyPr/>
          <a:lstStyle/>
          <a:p>
            <a:r>
              <a:rPr lang="en-US" dirty="0" smtClean="0"/>
              <a:t>Recall every ML function takes exactly one argument</a:t>
            </a:r>
          </a:p>
          <a:p>
            <a:endParaRPr lang="en-US" sz="1000" dirty="0" smtClean="0"/>
          </a:p>
          <a:p>
            <a:r>
              <a:rPr lang="en-US" dirty="0" smtClean="0"/>
              <a:t>Previously encoded </a:t>
            </a:r>
            <a:r>
              <a:rPr lang="en-US" i="1" dirty="0" smtClean="0"/>
              <a:t>n</a:t>
            </a:r>
            <a:r>
              <a:rPr lang="en-US" dirty="0" smtClean="0"/>
              <a:t> arguments via one </a:t>
            </a:r>
            <a:r>
              <a:rPr lang="en-US" i="1" dirty="0" smtClean="0"/>
              <a:t>n</a:t>
            </a:r>
            <a:r>
              <a:rPr lang="en-US" dirty="0" smtClean="0"/>
              <a:t>-tuple</a:t>
            </a:r>
          </a:p>
          <a:p>
            <a:endParaRPr lang="en-US" sz="1000" dirty="0" smtClean="0"/>
          </a:p>
          <a:p>
            <a:r>
              <a:rPr lang="en-US" dirty="0" smtClean="0"/>
              <a:t>Another way: Take one argument and return a function that takes another argument and…</a:t>
            </a:r>
          </a:p>
          <a:p>
            <a:pPr lvl="1"/>
            <a:r>
              <a:rPr lang="en-US" dirty="0" smtClean="0"/>
              <a:t>Called “currying” after famous logician Haskell Curry</a:t>
            </a:r>
          </a:p>
          <a:p>
            <a:pPr lvl="1"/>
            <a:endParaRPr lang="en-US" sz="1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4604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819400"/>
            <a:ext cx="7772400" cy="3048000"/>
          </a:xfrm>
        </p:spPr>
        <p:txBody>
          <a:bodyPr/>
          <a:lstStyle/>
          <a:p>
            <a:r>
              <a:rPr lang="en-US" dirty="0" smtClean="0"/>
              <a:t>Calling </a:t>
            </a:r>
            <a:r>
              <a:rPr lang="en-US" b="1" dirty="0" smtClean="0">
                <a:latin typeface="Courier New" pitchFamily="49" charset="0"/>
              </a:rPr>
              <a:t>(sorted3 7)</a:t>
            </a:r>
            <a:r>
              <a:rPr lang="en-US" dirty="0" smtClean="0">
                <a:latin typeface="+mj-lt"/>
              </a:rPr>
              <a:t> </a:t>
            </a:r>
            <a:r>
              <a:rPr lang="en-US" dirty="0" smtClean="0"/>
              <a:t>returns a closure with:</a:t>
            </a:r>
          </a:p>
          <a:p>
            <a:pPr lvl="1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dirty="0" smtClean="0"/>
              <a:t>Code 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=&gt; 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</a:rPr>
              <a:t>z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=&gt; </a:t>
            </a:r>
            <a:r>
              <a:rPr lang="en-US" b="1" dirty="0" smtClean="0">
                <a:latin typeface="Courier New" pitchFamily="49" charset="0"/>
              </a:rPr>
              <a:t>z &gt;= y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andalso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</a:rPr>
              <a:t>y &gt;= x</a:t>
            </a:r>
          </a:p>
          <a:p>
            <a:pPr lvl="1"/>
            <a:r>
              <a:rPr lang="en-US" dirty="0" smtClean="0"/>
              <a:t>Environment maps </a:t>
            </a:r>
            <a:r>
              <a:rPr lang="en-US" b="1" dirty="0" smtClean="0">
                <a:latin typeface="Courier New" pitchFamily="49" charset="0"/>
              </a:rPr>
              <a:t>x</a:t>
            </a:r>
            <a:r>
              <a:rPr lang="en-US" b="1" dirty="0" smtClean="0">
                <a:latin typeface="+mj-lt"/>
              </a:rPr>
              <a:t> </a:t>
            </a:r>
            <a:r>
              <a:rPr lang="en-US" dirty="0" smtClean="0"/>
              <a:t>to </a:t>
            </a:r>
            <a:r>
              <a:rPr lang="en-US" b="1" dirty="0" smtClean="0">
                <a:latin typeface="Courier New" pitchFamily="49" charset="0"/>
              </a:rPr>
              <a:t>7</a:t>
            </a:r>
            <a:endParaRPr lang="en-US" dirty="0" smtClean="0"/>
          </a:p>
          <a:p>
            <a:endParaRPr lang="en-US" sz="1000" dirty="0" smtClean="0"/>
          </a:p>
          <a:p>
            <a:r>
              <a:rPr lang="en-US" dirty="0" smtClean="0"/>
              <a:t>Calling </a:t>
            </a:r>
            <a:r>
              <a:rPr lang="en-US" i="1" dirty="0" smtClean="0"/>
              <a:t>that</a:t>
            </a:r>
            <a:r>
              <a:rPr lang="en-US" dirty="0" smtClean="0"/>
              <a:t> closure with </a:t>
            </a:r>
            <a:r>
              <a:rPr lang="en-US" b="1" dirty="0" smtClean="0">
                <a:latin typeface="Courier New" pitchFamily="49" charset="0"/>
              </a:rPr>
              <a:t>9</a:t>
            </a:r>
            <a:r>
              <a:rPr lang="en-US" dirty="0"/>
              <a:t> returns a closure with:</a:t>
            </a:r>
          </a:p>
          <a:p>
            <a:pPr lvl="1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dirty="0"/>
              <a:t>Code 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</a:rPr>
              <a:t>z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=&gt; </a:t>
            </a:r>
            <a:r>
              <a:rPr lang="en-US" b="1" dirty="0">
                <a:latin typeface="Courier New" pitchFamily="49" charset="0"/>
              </a:rPr>
              <a:t>z &gt;= y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andalso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</a:rPr>
              <a:t>y &gt;= x</a:t>
            </a:r>
          </a:p>
          <a:p>
            <a:pPr lvl="1"/>
            <a:r>
              <a:rPr lang="en-US" dirty="0"/>
              <a:t>Environment maps </a:t>
            </a:r>
            <a:r>
              <a:rPr lang="en-US" b="1" dirty="0">
                <a:latin typeface="Courier New" pitchFamily="49" charset="0"/>
              </a:rPr>
              <a:t>x</a:t>
            </a:r>
            <a:r>
              <a:rPr lang="en-US" b="1" dirty="0"/>
              <a:t> </a:t>
            </a:r>
            <a:r>
              <a:rPr lang="en-US" dirty="0"/>
              <a:t>to </a:t>
            </a:r>
            <a:r>
              <a:rPr lang="en-US" b="1" dirty="0" smtClean="0">
                <a:latin typeface="Courier New" pitchFamily="49" charset="0"/>
              </a:rPr>
              <a:t>7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</a:rPr>
              <a:t>y</a:t>
            </a:r>
            <a:r>
              <a:rPr lang="en-US" b="1" dirty="0" smtClean="0"/>
              <a:t> </a:t>
            </a:r>
            <a:r>
              <a:rPr lang="en-US" dirty="0"/>
              <a:t>to </a:t>
            </a:r>
            <a:r>
              <a:rPr lang="en-US" b="1" dirty="0" smtClean="0">
                <a:latin typeface="Courier New" pitchFamily="49" charset="0"/>
              </a:rPr>
              <a:t>9</a:t>
            </a:r>
            <a:endParaRPr lang="en-US" dirty="0"/>
          </a:p>
          <a:p>
            <a:endParaRPr lang="en-US" sz="1000" dirty="0" smtClean="0"/>
          </a:p>
          <a:p>
            <a:r>
              <a:rPr lang="en-US" dirty="0"/>
              <a:t>Calling </a:t>
            </a:r>
            <a:r>
              <a:rPr lang="en-US" i="1" dirty="0"/>
              <a:t>that</a:t>
            </a:r>
            <a:r>
              <a:rPr lang="en-US" dirty="0"/>
              <a:t> closure with </a:t>
            </a:r>
            <a:r>
              <a:rPr lang="en-US" b="1" dirty="0" smtClean="0">
                <a:latin typeface="Courier New" pitchFamily="49" charset="0"/>
              </a:rPr>
              <a:t>11</a:t>
            </a:r>
            <a:r>
              <a:rPr lang="en-US" dirty="0" smtClean="0"/>
              <a:t> </a:t>
            </a:r>
            <a:r>
              <a:rPr lang="en-US" dirty="0"/>
              <a:t>returns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true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524000" y="1295400"/>
            <a:ext cx="6172200" cy="129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sorted3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z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         z &gt;= y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andalso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y &gt;=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t1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((sorted3 7) 9) 11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71516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Syntactic sugar, part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971800"/>
            <a:ext cx="8229600" cy="2971800"/>
          </a:xfrm>
        </p:spPr>
        <p:txBody>
          <a:bodyPr/>
          <a:lstStyle/>
          <a:p>
            <a:r>
              <a:rPr lang="en-US" dirty="0" smtClean="0"/>
              <a:t>In general,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e1 e2 e3 e4 …,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 means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(…((e1 e2) e3) e4)</a:t>
            </a:r>
          </a:p>
          <a:p>
            <a:endParaRPr lang="en-US" sz="12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So instead of </a:t>
            </a:r>
            <a:r>
              <a:rPr lang="en-US" b="1" dirty="0">
                <a:latin typeface="Courier New" pitchFamily="49" charset="0"/>
              </a:rPr>
              <a:t>((sorted3 7) 9) 11</a:t>
            </a:r>
            <a:r>
              <a:rPr lang="en-US" dirty="0" smtClean="0">
                <a:latin typeface="+mj-lt"/>
                <a:cs typeface="Courier New" pitchFamily="49" charset="0"/>
              </a:rPr>
              <a:t>, </a:t>
            </a:r>
          </a:p>
          <a:p>
            <a:pPr marL="0" indent="0">
              <a:buNone/>
            </a:pPr>
            <a:r>
              <a:rPr lang="en-US" dirty="0">
                <a:latin typeface="+mj-lt"/>
                <a:cs typeface="Courier New" pitchFamily="49" charset="0"/>
              </a:rPr>
              <a:t> </a:t>
            </a:r>
            <a:r>
              <a:rPr lang="en-US" dirty="0" smtClean="0">
                <a:latin typeface="+mj-lt"/>
                <a:cs typeface="Courier New" pitchFamily="49" charset="0"/>
              </a:rPr>
              <a:t>    can just write  </a:t>
            </a:r>
            <a:r>
              <a:rPr lang="en-US" b="1" dirty="0" smtClean="0">
                <a:latin typeface="Courier New" pitchFamily="49" charset="0"/>
              </a:rPr>
              <a:t>sorted3 7 9 11</a:t>
            </a:r>
          </a:p>
          <a:p>
            <a:pPr marL="0" indent="0">
              <a:buNone/>
            </a:pPr>
            <a:endParaRPr lang="en-US" sz="1200" b="1" dirty="0" smtClean="0">
              <a:latin typeface="+mj-lt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Callers can just think “multi-argument function with spaces instead of a tuple expression”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Different than </a:t>
            </a:r>
            <a:r>
              <a:rPr lang="en-US" dirty="0" err="1" smtClean="0">
                <a:latin typeface="+mj-lt"/>
                <a:cs typeface="Courier New" pitchFamily="49" charset="0"/>
              </a:rPr>
              <a:t>tupling</a:t>
            </a:r>
            <a:r>
              <a:rPr lang="en-US" dirty="0" smtClean="0">
                <a:latin typeface="+mj-lt"/>
                <a:cs typeface="Courier New" pitchFamily="49" charset="0"/>
              </a:rPr>
              <a:t>; caller and </a:t>
            </a:r>
            <a:r>
              <a:rPr lang="en-US" dirty="0" err="1" smtClean="0">
                <a:latin typeface="+mj-lt"/>
                <a:cs typeface="Courier New" pitchFamily="49" charset="0"/>
              </a:rPr>
              <a:t>callee</a:t>
            </a:r>
            <a:r>
              <a:rPr lang="en-US" dirty="0" smtClean="0">
                <a:latin typeface="+mj-lt"/>
                <a:cs typeface="Courier New" pitchFamily="49" charset="0"/>
              </a:rPr>
              <a:t> must use same technique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524000" y="1371600"/>
            <a:ext cx="6172200" cy="129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sorted3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z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         z &gt;= y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andalso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y &gt;=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t1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((sorted3 7) 9) 11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91955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58182</TotalTime>
  <Words>2449</Words>
  <Application>Microsoft Office PowerPoint</Application>
  <PresentationFormat>On-screen Show (4:3)</PresentationFormat>
  <Paragraphs>443</Paragraphs>
  <Slides>30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5" baseType="lpstr">
      <vt:lpstr>Arial</vt:lpstr>
      <vt:lpstr>Courier New</vt:lpstr>
      <vt:lpstr>Times New Roman</vt:lpstr>
      <vt:lpstr>Wingdings</vt:lpstr>
      <vt:lpstr>dan_design_template</vt:lpstr>
      <vt:lpstr>CSE341: Programming Languages  Lecture 9 Function-Closure Idioms</vt:lpstr>
      <vt:lpstr>More idioms</vt:lpstr>
      <vt:lpstr>Combine functions</vt:lpstr>
      <vt:lpstr>Left-to-right or right-to-left</vt:lpstr>
      <vt:lpstr>Another example</vt:lpstr>
      <vt:lpstr>More idioms</vt:lpstr>
      <vt:lpstr>Currying</vt:lpstr>
      <vt:lpstr>Example</vt:lpstr>
      <vt:lpstr>Syntactic sugar, part 1</vt:lpstr>
      <vt:lpstr>Syntactic sugar, part 2</vt:lpstr>
      <vt:lpstr>Final version</vt:lpstr>
      <vt:lpstr>Curried fold</vt:lpstr>
      <vt:lpstr>“Too Few Arguments”</vt:lpstr>
      <vt:lpstr>Example</vt:lpstr>
      <vt:lpstr>Unnecessary function wrapping</vt:lpstr>
      <vt:lpstr>Iterators</vt:lpstr>
      <vt:lpstr>The Value Restriction Appears </vt:lpstr>
      <vt:lpstr>More combining functions</vt:lpstr>
      <vt:lpstr>Efficiency</vt:lpstr>
      <vt:lpstr>More idioms</vt:lpstr>
      <vt:lpstr>ML has (separate) mutation</vt:lpstr>
      <vt:lpstr>References</vt:lpstr>
      <vt:lpstr>References example</vt:lpstr>
      <vt:lpstr>Callbacks</vt:lpstr>
      <vt:lpstr>Mutable state</vt:lpstr>
      <vt:lpstr>Example call-back library</vt:lpstr>
      <vt:lpstr>Library implementation</vt:lpstr>
      <vt:lpstr>Clients</vt:lpstr>
      <vt:lpstr>More idioms</vt:lpstr>
      <vt:lpstr>Optional: Implementing an ADT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Dan Grossman</cp:lastModifiedBy>
  <cp:revision>838</cp:revision>
  <cp:lastPrinted>2011-09-27T20:26:28Z</cp:lastPrinted>
  <dcterms:created xsi:type="dcterms:W3CDTF">2009-03-13T20:43:19Z</dcterms:created>
  <dcterms:modified xsi:type="dcterms:W3CDTF">2019-04-15T02:38:03Z</dcterms:modified>
</cp:coreProperties>
</file>