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7" r:id="rId8"/>
    <p:sldId id="319" r:id="rId9"/>
    <p:sldId id="298" r:id="rId10"/>
    <p:sldId id="299" r:id="rId11"/>
    <p:sldId id="303" r:id="rId12"/>
    <p:sldId id="301" r:id="rId13"/>
    <p:sldId id="300" r:id="rId14"/>
    <p:sldId id="320" r:id="rId15"/>
    <p:sldId id="321" r:id="rId16"/>
    <p:sldId id="322" r:id="rId17"/>
    <p:sldId id="302" r:id="rId18"/>
    <p:sldId id="304" r:id="rId19"/>
    <p:sldId id="323" r:id="rId20"/>
    <p:sldId id="307" r:id="rId21"/>
    <p:sldId id="305" r:id="rId22"/>
    <p:sldId id="324" r:id="rId23"/>
    <p:sldId id="325" r:id="rId24"/>
    <p:sldId id="326" r:id="rId25"/>
    <p:sldId id="327" r:id="rId26"/>
    <p:sldId id="310" r:id="rId27"/>
    <p:sldId id="311" r:id="rId28"/>
    <p:sldId id="312" r:id="rId29"/>
    <p:sldId id="313" r:id="rId30"/>
    <p:sldId id="314" r:id="rId31"/>
    <p:sldId id="316" r:id="rId32"/>
    <p:sldId id="317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02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</a:t>
            </a:r>
            <a:br>
              <a:rPr lang="en-US" sz="3200" i="0" dirty="0" smtClean="0"/>
            </a:br>
            <a:r>
              <a:rPr lang="en-US" sz="3200" i="0" dirty="0" smtClean="0"/>
              <a:t>Course Mechanics</a:t>
            </a:r>
            <a:br>
              <a:rPr lang="en-US" sz="3200" i="0" dirty="0" smtClean="0"/>
            </a:br>
            <a:r>
              <a:rPr lang="en-US" sz="3200" i="0" dirty="0" smtClean="0"/>
              <a:t>ML Variable Bindings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sp>
        <p:nvSpPr>
          <p:cNvPr id="2" name="AutoShape 2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total</a:t>
            </a:r>
          </a:p>
          <a:p>
            <a:endParaRPr lang="en-US" sz="1000" dirty="0" smtClean="0"/>
          </a:p>
          <a:p>
            <a:r>
              <a:rPr lang="en-US" dirty="0" smtClean="0"/>
              <a:t>To be done individually</a:t>
            </a:r>
          </a:p>
          <a:p>
            <a:endParaRPr lang="en-US" sz="1000" dirty="0"/>
          </a:p>
          <a:p>
            <a:r>
              <a:rPr lang="en-US" dirty="0" smtClean="0"/>
              <a:t>Doing the homework involves: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Understanding the concepts being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Writing code demonstrating understanding of the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Testing your code to ensure you understand and have correct programs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“Playing around” with variations, incorrect answers, etc.</a:t>
            </a:r>
          </a:p>
          <a:p>
            <a:pPr marL="457200" lvl="1" indent="0">
              <a:buNone/>
            </a:pPr>
            <a:r>
              <a:rPr lang="en-US" dirty="0"/>
              <a:t>Only (2) is graded, but focusing on (2) makes homework </a:t>
            </a:r>
            <a:r>
              <a:rPr lang="en-US" dirty="0" smtClean="0"/>
              <a:t>harder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Challenge problems: Low points/difficulty ratio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my 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tend to be worded very precisely and concisely</a:t>
            </a:r>
          </a:p>
          <a:p>
            <a:pPr lvl="1"/>
            <a:r>
              <a:rPr lang="en-US" dirty="0" smtClean="0"/>
              <a:t>I write like a computer scientist (a good thing!)</a:t>
            </a:r>
          </a:p>
          <a:p>
            <a:pPr lvl="1"/>
            <a:r>
              <a:rPr lang="en-US" dirty="0" smtClean="0"/>
              <a:t>Technical issues deserve precise technical writing</a:t>
            </a:r>
          </a:p>
          <a:p>
            <a:pPr lvl="1"/>
            <a:r>
              <a:rPr lang="en-US" dirty="0" smtClean="0"/>
              <a:t>Conciseness values your time as a reader</a:t>
            </a:r>
          </a:p>
          <a:p>
            <a:pPr lvl="1"/>
            <a:r>
              <a:rPr lang="en-US" dirty="0" smtClean="0"/>
              <a:t>You should try to be precise too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Skimming or not understanding why a word or phrase was chosen can make the homework harder</a:t>
            </a:r>
          </a:p>
          <a:p>
            <a:endParaRPr lang="en-US" sz="1000" dirty="0"/>
          </a:p>
          <a:p>
            <a:r>
              <a:rPr lang="en-US" dirty="0" smtClean="0"/>
              <a:t>By all means ask if a problem is confusing</a:t>
            </a:r>
          </a:p>
          <a:p>
            <a:pPr lvl="1"/>
            <a:r>
              <a:rPr lang="en-US" dirty="0" smtClean="0"/>
              <a:t>Being confused is normal and understandable</a:t>
            </a:r>
          </a:p>
          <a:p>
            <a:pPr lvl="1"/>
            <a:r>
              <a:rPr lang="en-US" dirty="0" smtClean="0"/>
              <a:t>And I may have made a mistake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carefully</a:t>
            </a:r>
          </a:p>
          <a:p>
            <a:pPr lvl="1"/>
            <a:r>
              <a:rPr lang="en-US" dirty="0" smtClean="0"/>
              <a:t>Clearly explains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Great trust with little sympathy for violations</a:t>
            </a:r>
          </a:p>
          <a:p>
            <a:pPr lvl="1"/>
            <a:r>
              <a:rPr lang="en-US" dirty="0" smtClean="0"/>
              <a:t>Honest work is the most important feature of a university</a:t>
            </a:r>
          </a:p>
          <a:p>
            <a:pPr lvl="1"/>
            <a:endParaRPr lang="en-US" dirty="0"/>
          </a:p>
          <a:p>
            <a:r>
              <a:rPr lang="en-US" dirty="0" smtClean="0"/>
              <a:t>This course especially: Do not web-search for homework solutions!  We will check!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Midterm: Friday May 3, in class</a:t>
            </a:r>
          </a:p>
          <a:p>
            <a:endParaRPr lang="en-US" dirty="0"/>
          </a:p>
          <a:p>
            <a:r>
              <a:rPr lang="en-US" dirty="0" smtClean="0"/>
              <a:t>Final: Thursday June 13, 8:30-10:20AM</a:t>
            </a:r>
          </a:p>
          <a:p>
            <a:endParaRPr lang="en-US" dirty="0"/>
          </a:p>
          <a:p>
            <a:r>
              <a:rPr lang="en-US" dirty="0" smtClean="0"/>
              <a:t>Same concepts, but different format from homework</a:t>
            </a:r>
          </a:p>
          <a:p>
            <a:pPr lvl="1"/>
            <a:r>
              <a:rPr lang="en-US" dirty="0" smtClean="0"/>
              <a:t>More conceptual (but write code too)</a:t>
            </a:r>
          </a:p>
          <a:p>
            <a:pPr lvl="1"/>
            <a:r>
              <a:rPr lang="en-US" dirty="0" smtClean="0"/>
              <a:t>Will post old exams</a:t>
            </a:r>
          </a:p>
          <a:p>
            <a:pPr lvl="1"/>
            <a:r>
              <a:rPr lang="en-US" dirty="0" smtClean="0"/>
              <a:t>Closed book/notes, but you bring one sheet with whatever you want on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r>
              <a:rPr lang="en-US" dirty="0" smtClean="0"/>
              <a:t> (more info in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taught this material to thousands of people around the world</a:t>
            </a:r>
          </a:p>
          <a:p>
            <a:pPr lvl="1"/>
            <a:r>
              <a:rPr lang="en-US" dirty="0" smtClean="0"/>
              <a:t>A lot of work and extremely rewarding</a:t>
            </a:r>
          </a:p>
          <a:p>
            <a:pPr lvl="1"/>
            <a:endParaRPr lang="en-US" sz="1000" dirty="0"/>
          </a:p>
          <a:p>
            <a:r>
              <a:rPr lang="en-US" dirty="0" smtClean="0"/>
              <a:t>You are not allowed to participate in that class!</a:t>
            </a:r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This should have little impact on you</a:t>
            </a:r>
          </a:p>
          <a:p>
            <a:pPr lvl="1"/>
            <a:r>
              <a:rPr lang="en-US" dirty="0" smtClean="0"/>
              <a:t>Two courses are separate</a:t>
            </a:r>
          </a:p>
          <a:p>
            <a:pPr lvl="1"/>
            <a:r>
              <a:rPr lang="en-US" dirty="0" smtClean="0"/>
              <a:t>341 is a great class and staff is committed to this offering being the best ever</a:t>
            </a:r>
          </a:p>
          <a:p>
            <a:pPr lvl="1"/>
            <a:endParaRPr lang="en-US" sz="800" dirty="0"/>
          </a:p>
          <a:p>
            <a:r>
              <a:rPr lang="en-US" dirty="0" smtClean="0"/>
              <a:t>But this is a neat thing you are likely curious about…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2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Why did I do a MOOC?</a:t>
            </a:r>
          </a:p>
          <a:p>
            <a:pPr lvl="1"/>
            <a:r>
              <a:rPr lang="en-US" dirty="0" smtClean="0"/>
              <a:t>Have more impact (like a textbook) for my favorite stuff!</a:t>
            </a:r>
          </a:p>
          <a:p>
            <a:pPr lvl="1"/>
            <a:r>
              <a:rPr lang="en-US" dirty="0" smtClean="0"/>
              <a:t>Experiment with where higher-</a:t>
            </a:r>
            <a:r>
              <a:rPr lang="en-US" dirty="0" err="1" smtClean="0"/>
              <a:t>ed</a:t>
            </a:r>
            <a:r>
              <a:rPr lang="en-US" dirty="0" smtClean="0"/>
              <a:t> might be going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r>
              <a:rPr lang="en-US" dirty="0" smtClean="0"/>
              <a:t>So why pay tuition?</a:t>
            </a:r>
          </a:p>
          <a:p>
            <a:pPr lvl="1"/>
            <a:r>
              <a:rPr lang="en-US" dirty="0" smtClean="0"/>
              <a:t>Personal attention from humans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/exams with open-ended questions</a:t>
            </a:r>
          </a:p>
          <a:p>
            <a:pPr lvl="1"/>
            <a:r>
              <a:rPr lang="en-US" dirty="0" smtClean="0"/>
              <a:t>Class will adjust as needed</a:t>
            </a:r>
          </a:p>
          <a:p>
            <a:pPr lvl="1"/>
            <a:r>
              <a:rPr lang="en-US" dirty="0" smtClean="0"/>
              <a:t>We can be sure you actually learned</a:t>
            </a:r>
          </a:p>
          <a:p>
            <a:pPr lvl="1"/>
            <a:r>
              <a:rPr lang="en-US" dirty="0" smtClean="0"/>
              <a:t>Course is part of a coherent curriculum</a:t>
            </a:r>
          </a:p>
          <a:p>
            <a:pPr lvl="1"/>
            <a:r>
              <a:rPr lang="en-US" dirty="0" smtClean="0"/>
              <a:t>Beyond the classroom: job fairs, advisors, social,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1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Coursera help/hurt 341?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risks</a:t>
            </a:r>
          </a:p>
          <a:p>
            <a:pPr lvl="1"/>
            <a:r>
              <a:rPr lang="en-US" dirty="0" smtClean="0"/>
              <a:t>Becomes easier to cheat – don’t! (And I’ve changed things)</a:t>
            </a:r>
          </a:p>
          <a:p>
            <a:pPr lvl="1"/>
            <a:r>
              <a:rPr lang="en-US" dirty="0" smtClean="0"/>
              <a:t>I become too resistant to change – hope not!</a:t>
            </a:r>
          </a:p>
          <a:p>
            <a:pPr lvl="1"/>
            <a:endParaRPr lang="en-US" dirty="0"/>
          </a:p>
          <a:p>
            <a:r>
              <a:rPr lang="en-US" dirty="0" smtClean="0"/>
              <a:t>Benefits too</a:t>
            </a:r>
          </a:p>
          <a:p>
            <a:pPr lvl="1"/>
            <a:r>
              <a:rPr lang="en-US" dirty="0" smtClean="0"/>
              <a:t>More resources: videos, grading scripts, …</a:t>
            </a:r>
          </a:p>
          <a:p>
            <a:pPr lvl="1"/>
            <a:r>
              <a:rPr lang="en-US" dirty="0" smtClean="0"/>
              <a:t>Way fewer typos</a:t>
            </a:r>
          </a:p>
          <a:p>
            <a:pPr lvl="1"/>
            <a:r>
              <a:rPr lang="en-US" dirty="0" smtClean="0"/>
              <a:t>Taking the “VIP version” of a more well-known course</a:t>
            </a:r>
          </a:p>
          <a:p>
            <a:pPr lvl="1"/>
            <a:r>
              <a:rPr lang="en-US" dirty="0" smtClean="0"/>
              <a:t>Change the world to be more 341-friendly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Anything I forgot about course mechanics before we discuss, you know, programming languages?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2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the “normal” place for course motivation</a:t>
            </a:r>
          </a:p>
          <a:p>
            <a:pPr lvl="1"/>
            <a:r>
              <a:rPr lang="en-US" dirty="0" smtClean="0"/>
              <a:t>Why learn this material?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we don’t have enough shared vocabulary/experience yet</a:t>
            </a:r>
          </a:p>
          <a:p>
            <a:pPr lvl="1"/>
            <a:r>
              <a:rPr lang="en-US" dirty="0" smtClean="0"/>
              <a:t>So 3-4 week delay on motivation for functional programming</a:t>
            </a:r>
          </a:p>
          <a:p>
            <a:pPr lvl="1"/>
            <a:r>
              <a:rPr lang="en-US" dirty="0" smtClean="0"/>
              <a:t>I promise full motivation: delay is worth it</a:t>
            </a:r>
          </a:p>
          <a:p>
            <a:pPr lvl="1"/>
            <a:r>
              <a:rPr lang="en-US" dirty="0" smtClean="0"/>
              <a:t>(Will motivate immutable data at end of “Unit 1”)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fundamental concepts</a:t>
            </a:r>
            <a:r>
              <a:rPr lang="en-US" dirty="0" smtClean="0"/>
              <a:t> of programming languages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With hard work, patience, and an open mind, this course makes you a much better programmer</a:t>
            </a:r>
          </a:p>
          <a:p>
            <a:pPr lvl="1"/>
            <a:r>
              <a:rPr lang="en-US" dirty="0" smtClean="0"/>
              <a:t>Even in languages we won’t use</a:t>
            </a:r>
          </a:p>
          <a:p>
            <a:pPr lvl="1"/>
            <a:r>
              <a:rPr lang="en-US" dirty="0" smtClean="0"/>
              <a:t>Learn the core ideas around which </a:t>
            </a:r>
            <a:r>
              <a:rPr lang="en-US" i="1" dirty="0" smtClean="0"/>
              <a:t>every</a:t>
            </a:r>
            <a:r>
              <a:rPr lang="en-US" dirty="0" smtClean="0"/>
              <a:t> language is built,  despite countless surface-level differences and variations</a:t>
            </a:r>
          </a:p>
          <a:p>
            <a:pPr lvl="1"/>
            <a:r>
              <a:rPr lang="en-US" i="1" dirty="0" smtClean="0"/>
              <a:t>Poor</a:t>
            </a:r>
            <a:r>
              <a:rPr lang="en-US" dirty="0" smtClean="0"/>
              <a:t> course summary: “Uses ML, Racket, and Ruby”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Today’s class:</a:t>
            </a:r>
          </a:p>
          <a:p>
            <a:pPr lvl="1"/>
            <a:r>
              <a:rPr lang="en-US" dirty="0" smtClean="0"/>
              <a:t>Course mechanics</a:t>
            </a:r>
          </a:p>
          <a:p>
            <a:pPr lvl="1"/>
            <a:r>
              <a:rPr lang="en-US" i="1" dirty="0"/>
              <a:t>[</a:t>
            </a:r>
            <a:r>
              <a:rPr lang="en-US" i="1" dirty="0" smtClean="0"/>
              <a:t>A rain-check on motivation]</a:t>
            </a:r>
          </a:p>
          <a:p>
            <a:pPr lvl="1"/>
            <a:r>
              <a:rPr lang="en-US" dirty="0" smtClean="0"/>
              <a:t>Dive into ML: Homework 1 due </a:t>
            </a:r>
            <a:r>
              <a:rPr lang="en-US" dirty="0" smtClean="0"/>
              <a:t>Wednes</a:t>
            </a:r>
            <a:r>
              <a:rPr lang="en-US" dirty="0" smtClean="0"/>
              <a:t>day </a:t>
            </a:r>
            <a:r>
              <a:rPr lang="en-US" dirty="0" smtClean="0"/>
              <a:t>of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8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strange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4-5 weeks will use</a:t>
            </a:r>
          </a:p>
          <a:p>
            <a:pPr lvl="1"/>
            <a:r>
              <a:rPr lang="en-US" dirty="0" smtClean="0"/>
              <a:t>ML language</a:t>
            </a:r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(REPL) for evaluating programs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Need to get things installed and configured</a:t>
            </a:r>
          </a:p>
          <a:p>
            <a:pPr lvl="1"/>
            <a:r>
              <a:rPr lang="en-US" dirty="0" smtClean="0"/>
              <a:t>Either in the Allen School labs or your own machine</a:t>
            </a:r>
          </a:p>
          <a:p>
            <a:pPr lvl="1"/>
            <a:r>
              <a:rPr lang="en-US" dirty="0" smtClean="0"/>
              <a:t>We’ve written thorough instructions (questions welcome)</a:t>
            </a:r>
          </a:p>
          <a:p>
            <a:endParaRPr lang="en-US" sz="1000" dirty="0"/>
          </a:p>
          <a:p>
            <a:r>
              <a:rPr lang="en-US" dirty="0" smtClean="0"/>
              <a:t>Only then can you focus on the content of Homework 1</a:t>
            </a:r>
          </a:p>
          <a:p>
            <a:endParaRPr lang="en-US" sz="1000" dirty="0"/>
          </a:p>
          <a:p>
            <a:r>
              <a:rPr lang="en-US" dirty="0" smtClean="0"/>
              <a:t>Working in strange environments is a CSE life skill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“Let go” of all programming languages you already know</a:t>
            </a:r>
          </a:p>
          <a:p>
            <a:endParaRPr lang="en-US" dirty="0"/>
          </a:p>
          <a:p>
            <a:r>
              <a:rPr lang="en-US" dirty="0" smtClean="0"/>
              <a:t>For now, treat ML as a “totally new thing”</a:t>
            </a:r>
          </a:p>
          <a:p>
            <a:pPr lvl="1"/>
            <a:r>
              <a:rPr lang="en-US" dirty="0" smtClean="0"/>
              <a:t>Time later to compare/contrast to what you know</a:t>
            </a:r>
          </a:p>
          <a:p>
            <a:pPr lvl="1"/>
            <a:r>
              <a:rPr lang="en-US" dirty="0" smtClean="0"/>
              <a:t>For now, “oh that seems kind of like this thing in [Java]” will confuse you, slow you down, and you will learn less</a:t>
            </a:r>
          </a:p>
          <a:p>
            <a:pPr lvl="1"/>
            <a:endParaRPr lang="en-US" dirty="0"/>
          </a:p>
          <a:p>
            <a:r>
              <a:rPr lang="en-US" dirty="0" smtClean="0"/>
              <a:t>Start from a blank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ML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[The same program we just wrote in </a:t>
            </a:r>
            <a:r>
              <a:rPr lang="en-US" dirty="0" err="1" smtClean="0"/>
              <a:t>Emacs</a:t>
            </a:r>
            <a:r>
              <a:rPr lang="en-US" dirty="0" smtClean="0"/>
              <a:t>; here for convenience if reviewing the slides]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133600"/>
            <a:ext cx="6781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(* My first ML program *)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17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(x + y) + (y + 2)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+ 1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z &lt; 0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0 – z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abs_of_z_simpler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abs z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variable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Keyword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and </a:t>
            </a:r>
            <a:r>
              <a:rPr lang="en-US" i="1" dirty="0" smtClean="0">
                <a:cs typeface="Courier New" pitchFamily="49" charset="0"/>
              </a:rPr>
              <a:t>punctuation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Variable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Expression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Many forms of these, most containing </a:t>
            </a:r>
            <a:r>
              <a:rPr lang="en-US" i="1" dirty="0" err="1" smtClean="0">
                <a:cs typeface="Courier New" pitchFamily="49" charset="0"/>
              </a:rPr>
              <a:t>subexpressions</a:t>
            </a:r>
            <a:endParaRPr lang="en-US" i="1" dirty="0" smtClean="0"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comment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 smtClean="0"/>
              <a:t>More generally:</a:t>
            </a:r>
            <a:endParaRPr lang="en-US" b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Syntax</a:t>
            </a:r>
            <a:r>
              <a:rPr lang="en-US" dirty="0" smtClean="0"/>
              <a:t> is just how you write something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is what that something means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(before program runs)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Evaluation</a:t>
            </a:r>
            <a:r>
              <a:rPr lang="en-US" dirty="0" smtClean="0"/>
              <a:t> (as program runs)</a:t>
            </a:r>
          </a:p>
          <a:p>
            <a:pPr lvl="1"/>
            <a:endParaRPr lang="en-US" dirty="0"/>
          </a:p>
          <a:p>
            <a:r>
              <a:rPr lang="en-US" dirty="0" smtClean="0"/>
              <a:t>For variable bindings:</a:t>
            </a:r>
          </a:p>
          <a:p>
            <a:pPr lvl="1"/>
            <a:r>
              <a:rPr lang="en-US" dirty="0" smtClean="0"/>
              <a:t>Type-check expression and extend </a:t>
            </a:r>
            <a:r>
              <a:rPr lang="en-US" dirty="0" smtClean="0">
                <a:solidFill>
                  <a:schemeClr val="accent2"/>
                </a:solidFill>
              </a:rPr>
              <a:t>static environment</a:t>
            </a:r>
          </a:p>
          <a:p>
            <a:pPr lvl="1"/>
            <a:r>
              <a:rPr lang="en-US" dirty="0" smtClean="0"/>
              <a:t>Evaluate expression and extend </a:t>
            </a:r>
            <a:r>
              <a:rPr lang="en-US" dirty="0" smtClean="0">
                <a:solidFill>
                  <a:schemeClr val="accent2"/>
                </a:solidFill>
              </a:rPr>
              <a:t>dynamic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what is the precise syntax, type-checking rules, and evaluation rules for various expressions?  Good question!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ML, carefully,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a sequence of </a:t>
            </a:r>
            <a:r>
              <a:rPr lang="en-US" i="1" dirty="0" smtClean="0"/>
              <a:t>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Type-check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static environment</a:t>
            </a:r>
            <a:r>
              <a:rPr lang="en-US" dirty="0" smtClean="0"/>
              <a:t> produced by the previous bindings</a:t>
            </a:r>
          </a:p>
          <a:p>
            <a:endParaRPr lang="en-US" dirty="0"/>
          </a:p>
          <a:p>
            <a:r>
              <a:rPr lang="en-US" i="1" dirty="0" smtClean="0"/>
              <a:t>Evaluate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dynamic environment</a:t>
            </a:r>
            <a:r>
              <a:rPr lang="en-US" dirty="0" smtClean="0"/>
              <a:t> produced by the previous bindings</a:t>
            </a:r>
          </a:p>
          <a:p>
            <a:pPr lvl="1"/>
            <a:r>
              <a:rPr lang="en-US" dirty="0" smtClean="0"/>
              <a:t>Dynamic environment holds </a:t>
            </a:r>
            <a:r>
              <a:rPr lang="en-US" i="1" dirty="0" smtClean="0"/>
              <a:t>values</a:t>
            </a:r>
            <a:r>
              <a:rPr lang="en-US" dirty="0" smtClean="0"/>
              <a:t>, the results of evaluating expressions</a:t>
            </a:r>
          </a:p>
          <a:p>
            <a:endParaRPr lang="en-US" dirty="0" smtClean="0"/>
          </a:p>
          <a:p>
            <a:r>
              <a:rPr lang="en-US" dirty="0" smtClean="0"/>
              <a:t>So far, the only kind of binding is a </a:t>
            </a:r>
            <a:r>
              <a:rPr lang="en-US" i="1" dirty="0" smtClean="0"/>
              <a:t>variable binding</a:t>
            </a:r>
          </a:p>
          <a:p>
            <a:pPr lvl="1"/>
            <a:r>
              <a:rPr lang="en-US" dirty="0" smtClean="0"/>
              <a:t>More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We have seen many kinds of expressions: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 dirty="0" smtClean="0"/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dirty="0" smtClean="0"/>
              <a:t>Can get arbitrarily large since any </a:t>
            </a:r>
            <a:r>
              <a:rPr lang="en-US" dirty="0" err="1" smtClean="0"/>
              <a:t>subexpression</a:t>
            </a:r>
            <a:r>
              <a:rPr lang="en-US" dirty="0" smtClean="0"/>
              <a:t> can contain </a:t>
            </a:r>
            <a:r>
              <a:rPr lang="en-US" dirty="0" err="1" smtClean="0"/>
              <a:t>subsubexpressions</a:t>
            </a:r>
            <a:r>
              <a:rPr lang="en-US" dirty="0" smtClean="0"/>
              <a:t>, etc.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Type-checking rules</a:t>
            </a:r>
          </a:p>
          <a:p>
            <a:pPr lvl="2"/>
            <a:r>
              <a:rPr lang="en-US" dirty="0" smtClean="0"/>
              <a:t>Produces a type or fails (with a bad error message </a:t>
            </a:r>
            <a:r>
              <a:rPr lang="en-US" dirty="0" smtClean="0">
                <a:sym typeface="Wingdings" pitchFamily="2" charset="2"/>
              </a:rPr>
              <a:t>)</a:t>
            </a:r>
            <a:endParaRPr lang="en-US" dirty="0" smtClean="0"/>
          </a:p>
          <a:p>
            <a:pPr lvl="2"/>
            <a:r>
              <a:rPr lang="en-US" dirty="0" smtClean="0"/>
              <a:t>Types so far: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Evaluation rules (used only on things that type-check)</a:t>
            </a:r>
          </a:p>
          <a:p>
            <a:pPr lvl="2"/>
            <a:r>
              <a:rPr lang="en-US" dirty="0" smtClean="0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sequence of letters, digits, _, not starting with digit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Look up type in current static environment</a:t>
            </a:r>
          </a:p>
          <a:p>
            <a:pPr lvl="3"/>
            <a:r>
              <a:rPr lang="en-US" dirty="0" smtClean="0"/>
              <a:t>If not there fail</a:t>
            </a:r>
          </a:p>
          <a:p>
            <a:pPr lvl="1"/>
            <a:endParaRPr lang="en-US" dirty="0"/>
          </a:p>
          <a:p>
            <a:r>
              <a:rPr lang="en-US" dirty="0" smtClean="0"/>
              <a:t>Evaluation: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Look up value in current dynamic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where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are expressions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next 24-48 hours: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course web page: </a:t>
            </a:r>
            <a:r>
              <a:rPr lang="en-US" dirty="0">
                <a:solidFill>
                  <a:schemeClr val="accent2"/>
                </a:solidFill>
              </a:rPr>
              <a:t>http://</a:t>
            </a:r>
            <a:r>
              <a:rPr lang="en-US" dirty="0" smtClean="0">
                <a:solidFill>
                  <a:schemeClr val="accent2"/>
                </a:solidFill>
              </a:rPr>
              <a:t>courses.cs.washington.edu/courses/cse341/19sp/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all course </a:t>
            </a:r>
            <a:r>
              <a:rPr lang="en-US" dirty="0" smtClean="0"/>
              <a:t>policies (4 short documents on web page)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Adjust class email-list settings as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H</a:t>
            </a:r>
            <a:r>
              <a:rPr lang="en-US" dirty="0" smtClean="0"/>
              <a:t>omework 0 (survey worth 0 points)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set up using </a:t>
            </a:r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 [optional; recommended] and ML</a:t>
            </a:r>
          </a:p>
          <a:p>
            <a:pPr lvl="1"/>
            <a:r>
              <a:rPr lang="en-US" dirty="0" smtClean="0"/>
              <a:t>Installation/configuration/use instructions on web page</a:t>
            </a:r>
          </a:p>
          <a:p>
            <a:pPr lvl="1"/>
            <a:r>
              <a:rPr lang="en-US" dirty="0" smtClean="0"/>
              <a:t>Essential; non-intellectual</a:t>
            </a:r>
          </a:p>
          <a:p>
            <a:pPr lvl="2"/>
            <a:r>
              <a:rPr lang="en-US" dirty="0" smtClean="0"/>
              <a:t>No reason to delay!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values are expressions</a:t>
            </a:r>
          </a:p>
          <a:p>
            <a:endParaRPr lang="en-US" dirty="0"/>
          </a:p>
          <a:p>
            <a:r>
              <a:rPr lang="en-US" dirty="0" smtClean="0"/>
              <a:t>Not all expressions are values</a:t>
            </a:r>
          </a:p>
          <a:p>
            <a:endParaRPr lang="en-US" dirty="0"/>
          </a:p>
          <a:p>
            <a:r>
              <a:rPr lang="en-US" dirty="0" smtClean="0"/>
              <a:t>A value “evaluates to itself” in “zero steps”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/>
              <a:t> 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tougher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less-than </a:t>
            </a:r>
            <a:r>
              <a:rPr lang="en-US" i="1" dirty="0"/>
              <a:t>expressions?</a:t>
            </a: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For Homework 1: functions, pairs, conditionals, lists, options, and local bindings</a:t>
            </a:r>
          </a:p>
          <a:p>
            <a:pPr lvl="1"/>
            <a:r>
              <a:rPr lang="en-US" dirty="0" smtClean="0"/>
              <a:t>Earlier problems require less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Will not add (or need):</a:t>
            </a:r>
          </a:p>
          <a:p>
            <a:pPr lvl="1"/>
            <a:r>
              <a:rPr lang="en-US" dirty="0" smtClean="0"/>
              <a:t>Mutation (a.k.a. assignment): use new bindings instead</a:t>
            </a:r>
          </a:p>
          <a:p>
            <a:pPr lvl="1"/>
            <a:r>
              <a:rPr lang="en-US" dirty="0" smtClean="0"/>
              <a:t>Statements: everything is an expression</a:t>
            </a:r>
          </a:p>
          <a:p>
            <a:pPr lvl="1"/>
            <a:r>
              <a:rPr lang="en-US" dirty="0" smtClean="0"/>
              <a:t>Loops: use recursion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Who: Course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Dan Grossman: </a:t>
            </a:r>
            <a:r>
              <a:rPr lang="en-US" sz="2000" b="0" kern="0" dirty="0" smtClean="0">
                <a:latin typeface="+mj-lt"/>
              </a:rPr>
              <a:t>Faculty, 341 my favorite course / area of expertise</a:t>
            </a:r>
          </a:p>
          <a:p>
            <a:pPr marL="342900" indent="-342900">
              <a:spcBef>
                <a:spcPct val="20000"/>
              </a:spcBef>
            </a:pPr>
            <a:endParaRPr kumimoji="0" lang="sv-SE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sv-SE" sz="2000" b="0" kern="0" dirty="0" smtClean="0">
                <a:latin typeface="+mj-lt"/>
              </a:rPr>
              <a:t>Seven (!!) </a:t>
            </a:r>
            <a:r>
              <a:rPr lang="sv-SE" sz="2000" b="0" i="1" kern="0" dirty="0" smtClean="0">
                <a:latin typeface="+mj-lt"/>
              </a:rPr>
              <a:t>great</a:t>
            </a:r>
            <a:r>
              <a:rPr lang="sv-SE" sz="2000" b="0" kern="0" dirty="0" smtClean="0">
                <a:latin typeface="+mj-lt"/>
              </a:rPr>
              <a:t> TAs</a:t>
            </a:r>
            <a:endParaRPr kumimoji="0" lang="sv-SE" sz="2000" b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to know us!</a:t>
            </a: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cse341a_sp19@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     </a:t>
            </a:r>
            <a:r>
              <a:rPr lang="en-US" dirty="0" smtClean="0"/>
              <a:t>   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Message Board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Optional/encouraged,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 on webpage</a:t>
            </a:r>
          </a:p>
          <a:p>
            <a:pPr lvl="1"/>
            <a:r>
              <a:rPr lang="en-US" dirty="0" smtClean="0"/>
              <a:t>For good and bad: </a:t>
            </a:r>
            <a:r>
              <a:rPr lang="en-US" dirty="0"/>
              <a:t>I</a:t>
            </a:r>
            <a:r>
              <a:rPr lang="en-US" dirty="0" smtClean="0"/>
              <a:t>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Lecture: 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Slides, code, and reading notes / videos posted</a:t>
            </a:r>
          </a:p>
          <a:p>
            <a:pPr lvl="1"/>
            <a:r>
              <a:rPr lang="en-US" dirty="0" smtClean="0"/>
              <a:t>May be revised after class</a:t>
            </a:r>
          </a:p>
          <a:p>
            <a:pPr lvl="1"/>
            <a:r>
              <a:rPr lang="en-US" i="1" dirty="0" smtClean="0"/>
              <a:t>Take notes</a:t>
            </a:r>
            <a:r>
              <a:rPr lang="en-US" dirty="0" smtClean="0"/>
              <a:t>: materials may not describe everything</a:t>
            </a:r>
          </a:p>
          <a:p>
            <a:pPr lvl="2"/>
            <a:r>
              <a:rPr lang="en-US" dirty="0" smtClean="0"/>
              <a:t>Slides in particular are </a:t>
            </a:r>
            <a:r>
              <a:rPr lang="en-US" i="1" dirty="0" smtClean="0"/>
              <a:t>visual aids</a:t>
            </a:r>
            <a:r>
              <a:rPr lang="en-US" dirty="0" smtClean="0"/>
              <a:t> for me to use</a:t>
            </a:r>
          </a:p>
          <a:p>
            <a:endParaRPr lang="en-US" sz="1000" dirty="0"/>
          </a:p>
          <a:p>
            <a:r>
              <a:rPr lang="en-US" dirty="0" smtClean="0"/>
              <a:t>Ask questions, focus on key ideas</a:t>
            </a:r>
          </a:p>
          <a:p>
            <a:endParaRPr lang="en-US" sz="1000" dirty="0" smtClean="0"/>
          </a:p>
          <a:p>
            <a:r>
              <a:rPr lang="en-US" dirty="0" smtClean="0"/>
              <a:t>Engage actively</a:t>
            </a:r>
          </a:p>
          <a:p>
            <a:pPr lvl="1"/>
            <a:r>
              <a:rPr lang="en-US" dirty="0" smtClean="0"/>
              <a:t>Arrive </a:t>
            </a:r>
            <a:r>
              <a:rPr lang="en-US" i="1" dirty="0" smtClean="0">
                <a:solidFill>
                  <a:schemeClr val="accent2"/>
                </a:solidFill>
              </a:rPr>
              <a:t>punctually</a:t>
            </a:r>
            <a:r>
              <a:rPr lang="en-US" dirty="0" smtClean="0"/>
              <a:t> (beginning matters most!) and well-rested</a:t>
            </a:r>
          </a:p>
          <a:p>
            <a:pPr lvl="2"/>
            <a:r>
              <a:rPr lang="en-US" dirty="0" smtClean="0"/>
              <a:t>Just like you will for the midterm!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Write</a:t>
            </a:r>
            <a:r>
              <a:rPr lang="en-US" dirty="0" smtClean="0"/>
              <a:t> down ideas and code as we go</a:t>
            </a:r>
          </a:p>
          <a:p>
            <a:pPr lvl="1"/>
            <a:r>
              <a:rPr lang="en-US" dirty="0" smtClean="0"/>
              <a:t>If attending and paying attention is a poor use of your time, one of us is doing something wrong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 smtClean="0"/>
              <a:t>Required: will usually cover new material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more language or environment details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main ideas needed for homework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Will</a:t>
            </a:r>
            <a:r>
              <a:rPr lang="en-US" dirty="0" smtClean="0"/>
              <a:t> meet this week: using </a:t>
            </a:r>
            <a:r>
              <a:rPr lang="en-US" dirty="0" err="1" smtClean="0"/>
              <a:t>Emacs</a:t>
            </a:r>
            <a:r>
              <a:rPr lang="en-US" dirty="0" smtClean="0"/>
              <a:t> and 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Material often also covered in reading notes / videos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and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for each “course unit” </a:t>
            </a:r>
          </a:p>
          <a:p>
            <a:pPr lvl="1"/>
            <a:r>
              <a:rPr lang="en-US" dirty="0" smtClean="0"/>
              <a:t>Go over most (all?) of the material (and some extra stuff?)</a:t>
            </a:r>
          </a:p>
          <a:p>
            <a:endParaRPr lang="en-US" dirty="0"/>
          </a:p>
          <a:p>
            <a:r>
              <a:rPr lang="en-US" dirty="0" smtClean="0"/>
              <a:t>So why come to class?</a:t>
            </a:r>
          </a:p>
          <a:p>
            <a:pPr lvl="1"/>
            <a:r>
              <a:rPr lang="en-US" dirty="0" smtClean="0"/>
              <a:t>Materials let us make class-time much more useful and interactive</a:t>
            </a:r>
          </a:p>
          <a:p>
            <a:pPr lvl="2"/>
            <a:r>
              <a:rPr lang="en-US" dirty="0" smtClean="0"/>
              <a:t>Answer questions without being rushed because </a:t>
            </a:r>
            <a:r>
              <a:rPr lang="en-US" i="1" dirty="0" smtClean="0"/>
              <a:t>occasionally</a:t>
            </a:r>
            <a:r>
              <a:rPr lang="en-US" dirty="0" smtClean="0"/>
              <a:t>  “didn’t get to X; read/watch about it”</a:t>
            </a:r>
          </a:p>
          <a:p>
            <a:pPr lvl="2"/>
            <a:r>
              <a:rPr lang="en-US" dirty="0" smtClean="0"/>
              <a:t>Can point to optional topics/videos</a:t>
            </a:r>
          </a:p>
          <a:p>
            <a:pPr lvl="2"/>
            <a:r>
              <a:rPr lang="en-US" dirty="0" smtClean="0"/>
              <a:t>Can try different things in class, not just recite things</a:t>
            </a:r>
          </a:p>
          <a:p>
            <a:pPr lvl="2"/>
            <a:endParaRPr lang="en-US" dirty="0"/>
          </a:p>
          <a:p>
            <a:r>
              <a:rPr lang="en-US" dirty="0" smtClean="0"/>
              <a:t>Don’t need other textbooks – I’ve roughly made one myself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/>
              <a:t>Regular hours and locations on course </a:t>
            </a:r>
            <a:r>
              <a:rPr lang="en-US" dirty="0" smtClean="0"/>
              <a:t>web </a:t>
            </a:r>
          </a:p>
          <a:p>
            <a:pPr lvl="1"/>
            <a:r>
              <a:rPr lang="en-US" dirty="0" smtClean="0"/>
              <a:t>Changes </a:t>
            </a:r>
            <a:r>
              <a:rPr lang="en-US" dirty="0"/>
              <a:t>as necessary </a:t>
            </a:r>
            <a:r>
              <a:rPr lang="en-US" dirty="0" smtClean="0"/>
              <a:t>announced </a:t>
            </a:r>
            <a:r>
              <a:rPr lang="en-US" dirty="0"/>
              <a:t>on email list</a:t>
            </a:r>
          </a:p>
          <a:p>
            <a:endParaRPr lang="en-US" dirty="0" smtClean="0"/>
          </a:p>
          <a:p>
            <a:r>
              <a:rPr lang="en-US" dirty="0" smtClean="0"/>
              <a:t>Use them</a:t>
            </a:r>
          </a:p>
          <a:p>
            <a:pPr lvl="1"/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good too)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58543</TotalTime>
  <Words>2003</Words>
  <Application>Microsoft Office PowerPoint</Application>
  <PresentationFormat>On-screen Show (4:3)</PresentationFormat>
  <Paragraphs>437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dan_design_template</vt:lpstr>
      <vt:lpstr>CSE341: Programming Languages  Lecture 1 Course Mechanics ML Variable Bindings</vt:lpstr>
      <vt:lpstr>Welcome!</vt:lpstr>
      <vt:lpstr>Concise to-do list</vt:lpstr>
      <vt:lpstr>Who: Course Staff</vt:lpstr>
      <vt:lpstr>Staying in touch</vt:lpstr>
      <vt:lpstr>Lecture: Dan</vt:lpstr>
      <vt:lpstr>Section</vt:lpstr>
      <vt:lpstr>Reading Notes and Videos</vt:lpstr>
      <vt:lpstr>Office hours</vt:lpstr>
      <vt:lpstr>Homework</vt:lpstr>
      <vt:lpstr>Note my writing style</vt:lpstr>
      <vt:lpstr>Academic Integrity</vt:lpstr>
      <vt:lpstr>Exams</vt:lpstr>
      <vt:lpstr>Coursera (more info in document)</vt:lpstr>
      <vt:lpstr>More Coursera</vt:lpstr>
      <vt:lpstr>Has Coursera help/hurt 341?</vt:lpstr>
      <vt:lpstr>Questions?</vt:lpstr>
      <vt:lpstr>What this course is about</vt:lpstr>
      <vt:lpstr>Why learn this?</vt:lpstr>
      <vt:lpstr>My claim</vt:lpstr>
      <vt:lpstr>A strange environment</vt:lpstr>
      <vt:lpstr>Mindset</vt:lpstr>
      <vt:lpstr>A very simple ML program</vt:lpstr>
      <vt:lpstr>A variable binding</vt:lpstr>
      <vt:lpstr>The semantics</vt:lpstr>
      <vt:lpstr>ML, carefully, so far</vt:lpstr>
      <vt:lpstr>Expressions</vt:lpstr>
      <vt:lpstr>Variables</vt:lpstr>
      <vt:lpstr>Addition</vt:lpstr>
      <vt:lpstr>Values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813</cp:revision>
  <cp:lastPrinted>2011-09-27T20:26:28Z</cp:lastPrinted>
  <dcterms:created xsi:type="dcterms:W3CDTF">2009-03-13T20:43:19Z</dcterms:created>
  <dcterms:modified xsi:type="dcterms:W3CDTF">2019-04-01T14:58:38Z</dcterms:modified>
</cp:coreProperties>
</file>