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15"/>
  </p:notesMasterIdLst>
  <p:handoutMasterIdLst>
    <p:handoutMasterId r:id="rId16"/>
  </p:handoutMasterIdLst>
  <p:sldIdLst>
    <p:sldId id="256" r:id="rId2"/>
    <p:sldId id="488" r:id="rId3"/>
    <p:sldId id="489" r:id="rId4"/>
    <p:sldId id="490" r:id="rId5"/>
    <p:sldId id="491" r:id="rId6"/>
    <p:sldId id="496" r:id="rId7"/>
    <p:sldId id="498" r:id="rId8"/>
    <p:sldId id="504" r:id="rId9"/>
    <p:sldId id="505" r:id="rId10"/>
    <p:sldId id="501" r:id="rId11"/>
    <p:sldId id="502" r:id="rId12"/>
    <p:sldId id="503" r:id="rId13"/>
    <p:sldId id="508" r:id="rId14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60"/>
  </p:normalViewPr>
  <p:slideViewPr>
    <p:cSldViewPr>
      <p:cViewPr varScale="1">
        <p:scale>
          <a:sx n="104" d="100"/>
          <a:sy n="104" d="100"/>
        </p:scale>
        <p:origin x="134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5121" cy="460400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574" y="1"/>
            <a:ext cx="3005121" cy="460400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82884B81-6372-4314-A9FF-3FEEA5BA7FD8}" type="datetimeFigureOut">
              <a:rPr lang="en-US" smtClean="0"/>
              <a:t>3/9/18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76"/>
            <a:ext cx="3005121" cy="460400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574" y="8758276"/>
            <a:ext cx="3005121" cy="460400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5FBCB171-D845-4996-B264-125C6B72D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28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775" y="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420" y="4379595"/>
            <a:ext cx="5547360" cy="414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759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775" y="875759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2" tIns="46151" rIns="92302" bIns="4615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fld id="{C142CCA2-2949-4325-A78A-A7C3B63D73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2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C47610-A579-4DD1-AA62-8EA40B23FA17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CCA2-2949-4325-A78A-A7C3B63D73C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Winter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115C0-909B-4E1C-9E6E-04B3E91035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Winter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2AAE3-B489-4A15-89C7-18993943A3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Winter 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Winter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83048-0376-4A94-A445-C2F5CD3FC3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Winter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A12F5-03B5-4BEE-BF40-7EC1D15EBE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Winter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FCB40-9664-45B5-BAA8-170CAD3533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Winter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D69B1-7287-44D7-BAC9-82A718B312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Winter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3CE0B5-4587-46C9-88FF-288BD15E32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Winter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7DB5F-D2ED-41DB-B30F-B019AB82D7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Winter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279E5-AC96-4A1A-8381-1C3686D400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r>
              <a:rPr lang="en-US"/>
              <a:t>Winter 2018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400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r>
              <a:rPr lang="en-US"/>
              <a:t>CSE 341: Programming Languages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3B048AC8-D41E-4C7B-8EE3-A52489AA1F0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hf hdr="0"/>
  <p:txStyles>
    <p:titleStyle>
      <a:lvl1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i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67000"/>
            <a:ext cx="7772400" cy="2209800"/>
          </a:xfrm>
        </p:spPr>
        <p:txBody>
          <a:bodyPr/>
          <a:lstStyle/>
          <a:p>
            <a:pPr algn="ctr"/>
            <a:r>
              <a:rPr lang="en-US" sz="3200" i="0" dirty="0"/>
              <a:t>CSE341: Programming Languages</a:t>
            </a:r>
            <a:br>
              <a:rPr lang="en-US" sz="3200" i="0" dirty="0"/>
            </a:br>
            <a:br>
              <a:rPr lang="en-US" sz="1400" i="0" dirty="0"/>
            </a:br>
            <a:r>
              <a:rPr lang="en-US" sz="3200" i="0" dirty="0"/>
              <a:t>Lecture 26</a:t>
            </a:r>
            <a:br>
              <a:rPr lang="en-US" sz="3200" i="0" dirty="0"/>
            </a:br>
            <a:r>
              <a:rPr lang="en-US" sz="3200" i="0" dirty="0"/>
              <a:t>Course Victory Lap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3744" y="5410200"/>
            <a:ext cx="6629400" cy="1219200"/>
          </a:xfrm>
        </p:spPr>
        <p:txBody>
          <a:bodyPr/>
          <a:lstStyle/>
          <a:p>
            <a:r>
              <a:rPr lang="en-US" sz="2400" dirty="0"/>
              <a:t>Zach Tatlock</a:t>
            </a:r>
          </a:p>
          <a:p>
            <a:r>
              <a:rPr lang="en-US" sz="2400" dirty="0"/>
              <a:t>Winter 2018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315447" cy="77155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No Mutation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[An incomplete list]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Can freely alias or copy values/objects: Unit 1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More functions/modules are equivalent: Unit 4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 need to make local copies of data: Unit 5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Depth subtyping is sound: Unit 8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State updates are appropriate when you are modeling a phenomenon that is inherently state-based</a:t>
            </a:r>
          </a:p>
          <a:p>
            <a:pPr lvl="1"/>
            <a:r>
              <a:rPr lang="en-US" dirty="0"/>
              <a:t>A fold over a collection (e.g., summing a list) is not!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35237658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other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800600"/>
          </a:xfrm>
        </p:spPr>
        <p:txBody>
          <a:bodyPr/>
          <a:lstStyle/>
          <a:p>
            <a:r>
              <a:rPr lang="en-US" dirty="0"/>
              <a:t>Function closures are </a:t>
            </a:r>
            <a:r>
              <a:rPr lang="en-US" i="1" dirty="0"/>
              <a:t>really</a:t>
            </a:r>
            <a:r>
              <a:rPr lang="en-US" dirty="0"/>
              <a:t> powerful and convenient…</a:t>
            </a:r>
          </a:p>
          <a:p>
            <a:pPr lvl="1"/>
            <a:r>
              <a:rPr lang="en-US" dirty="0"/>
              <a:t>… and implementing them is not magic</a:t>
            </a:r>
          </a:p>
          <a:p>
            <a:endParaRPr lang="en-US" dirty="0"/>
          </a:p>
          <a:p>
            <a:r>
              <a:rPr lang="en-US" dirty="0" err="1"/>
              <a:t>Datatypes</a:t>
            </a:r>
            <a:r>
              <a:rPr lang="en-US" dirty="0"/>
              <a:t> and pattern-matching are really convenient…</a:t>
            </a:r>
          </a:p>
          <a:p>
            <a:pPr lvl="1"/>
            <a:r>
              <a:rPr lang="en-US" dirty="0"/>
              <a:t>… and exactly the opposite of OOP decomposition</a:t>
            </a:r>
          </a:p>
          <a:p>
            <a:pPr lvl="1"/>
            <a:endParaRPr lang="en-US" dirty="0"/>
          </a:p>
          <a:p>
            <a:r>
              <a:rPr lang="en-US" dirty="0"/>
              <a:t>Sound static typing prevents certain errors…</a:t>
            </a:r>
          </a:p>
          <a:p>
            <a:pPr lvl="1"/>
            <a:r>
              <a:rPr lang="en-US" dirty="0"/>
              <a:t>… and is inherently approximate</a:t>
            </a:r>
          </a:p>
          <a:p>
            <a:pPr lvl="1"/>
            <a:endParaRPr lang="en-US" dirty="0"/>
          </a:p>
          <a:p>
            <a:r>
              <a:rPr lang="en-US" dirty="0"/>
              <a:t>Subtyping and generics allow different kinds of code reuse…</a:t>
            </a:r>
          </a:p>
          <a:p>
            <a:pPr lvl="1"/>
            <a:r>
              <a:rPr lang="en-US" dirty="0"/>
              <a:t>… and combine synergistically</a:t>
            </a:r>
          </a:p>
          <a:p>
            <a:pPr lvl="1"/>
            <a:endParaRPr lang="en-US" dirty="0"/>
          </a:p>
          <a:p>
            <a:r>
              <a:rPr lang="en-US" dirty="0"/>
              <a:t>Modularity is really important; languages can help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41511117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syllabus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Successful course participants will: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Internalize an accurate understanding of what functional and object-oriented programs mean</a:t>
            </a:r>
          </a:p>
          <a:p>
            <a:endParaRPr lang="en-US" sz="600" dirty="0"/>
          </a:p>
          <a:p>
            <a:r>
              <a:rPr lang="en-US" dirty="0"/>
              <a:t>Develop the skills necessary to learn new programming languages quickly</a:t>
            </a:r>
          </a:p>
          <a:p>
            <a:endParaRPr lang="en-US" sz="600" dirty="0"/>
          </a:p>
          <a:p>
            <a:r>
              <a:rPr lang="en-US" dirty="0"/>
              <a:t>Master specific language concepts such that they can recognize them in strange guises</a:t>
            </a:r>
          </a:p>
          <a:p>
            <a:endParaRPr lang="en-US" sz="600" dirty="0"/>
          </a:p>
          <a:p>
            <a:r>
              <a:rPr lang="en-US" dirty="0"/>
              <a:t>Learn to evaluate the power and elegance of programming languages and their constructs</a:t>
            </a:r>
          </a:p>
          <a:p>
            <a:endParaRPr lang="en-US" sz="600" dirty="0"/>
          </a:p>
          <a:p>
            <a:r>
              <a:rPr lang="en-US" dirty="0"/>
              <a:t>Attain reasonable proficiency in the ML, Racket, and Ruby languages and, as a by-product, become more proficient in languages they already know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334039081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8000" dirty="0">
              <a:sym typeface="Wingdings" pitchFamily="2" charset="2"/>
            </a:endParaRPr>
          </a:p>
          <a:p>
            <a:pPr marL="0" indent="0" algn="ctr">
              <a:buNone/>
            </a:pPr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/>
              <a:t>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Don’t be a stranger!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6FF33C-A41C-6F42-8E4E-76A6E6B49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750" y="1447800"/>
            <a:ext cx="5002499" cy="375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0386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As also indicated in class-list email:</a:t>
            </a:r>
            <a:endParaRPr lang="en-US" sz="1000" dirty="0"/>
          </a:p>
          <a:p>
            <a:r>
              <a:rPr lang="en-US" dirty="0"/>
              <a:t>Next </a:t>
            </a:r>
            <a:r>
              <a:rPr lang="en-US" dirty="0">
                <a:solidFill>
                  <a:srgbClr val="FF0000"/>
                </a:solidFill>
              </a:rPr>
              <a:t>Thursday, 8:30-10:20AM</a:t>
            </a:r>
          </a:p>
          <a:p>
            <a:r>
              <a:rPr lang="en-US" dirty="0"/>
              <a:t>Intention is to focus ~ 80% on material since the midterm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Including topics on </a:t>
            </a:r>
            <a:r>
              <a:rPr lang="en-US" dirty="0" err="1">
                <a:solidFill>
                  <a:schemeClr val="accent2"/>
                </a:solidFill>
              </a:rPr>
              <a:t>homeworks</a:t>
            </a:r>
            <a:r>
              <a:rPr lang="en-US" dirty="0">
                <a:solidFill>
                  <a:schemeClr val="accent2"/>
                </a:solidFill>
              </a:rPr>
              <a:t> and not on </a:t>
            </a:r>
            <a:r>
              <a:rPr lang="en-US" dirty="0" err="1">
                <a:solidFill>
                  <a:schemeClr val="accent2"/>
                </a:solidFill>
              </a:rPr>
              <a:t>homeworks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/>
              <a:t>Also ~ 20% ML, just as the post-midterm course has had</a:t>
            </a:r>
          </a:p>
          <a:p>
            <a:r>
              <a:rPr lang="en-US" dirty="0"/>
              <a:t>You will need to write code and English</a:t>
            </a:r>
          </a:p>
          <a:p>
            <a:endParaRPr lang="en-US" dirty="0"/>
          </a:p>
          <a:p>
            <a:endParaRPr lang="en-US" sz="1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182501121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Victory Lap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924800" cy="4724400"/>
          </a:xfrm>
        </p:spPr>
        <p:txBody>
          <a:bodyPr/>
          <a:lstStyle/>
          <a:p>
            <a:pPr>
              <a:buNone/>
            </a:pPr>
            <a:r>
              <a:rPr lang="en-US" dirty="0"/>
              <a:t>A victory lap is an extra trip around the track </a:t>
            </a:r>
          </a:p>
          <a:p>
            <a:pPr lvl="1"/>
            <a:r>
              <a:rPr lang="en-US" dirty="0"/>
              <a:t>By the exhausted victors 	(us)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Review course goals</a:t>
            </a:r>
          </a:p>
          <a:p>
            <a:pPr lvl="1"/>
            <a:r>
              <a:rPr lang="en-US" dirty="0">
                <a:sym typeface="Wingdings" pitchFamily="2" charset="2"/>
              </a:rPr>
              <a:t>Slides from Introduction and Course-Motivation</a:t>
            </a: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Some big themes and perspectives</a:t>
            </a:r>
          </a:p>
          <a:p>
            <a:pPr lvl="1"/>
            <a:r>
              <a:rPr lang="en-US" dirty="0">
                <a:sym typeface="Wingdings" pitchFamily="2" charset="2"/>
              </a:rPr>
              <a:t>Stuff for five years from now more than for the final</a:t>
            </a:r>
          </a:p>
          <a:p>
            <a:pPr lvl="1"/>
            <a:endParaRPr lang="en-US" sz="14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Maybe time for open Q&amp;A</a:t>
            </a:r>
          </a:p>
          <a:p>
            <a:pPr lvl="1"/>
            <a:endParaRPr lang="en-US" sz="14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Course </a:t>
            </a:r>
            <a:r>
              <a:rPr lang="en-US" b="1" dirty="0" err="1">
                <a:solidFill>
                  <a:srgbClr val="00B050"/>
                </a:solidFill>
                <a:sym typeface="Wingdings" pitchFamily="2" charset="2"/>
              </a:rPr>
              <a:t>evals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 already done, but feel free to leave feedback!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0F6BC6-0A01-B748-8110-3D827006D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67" t="2941" r="16612" b="1471"/>
          <a:stretch/>
        </p:blipFill>
        <p:spPr>
          <a:xfrm>
            <a:off x="6094021" y="762000"/>
            <a:ext cx="2514600" cy="230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3500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495800"/>
          </a:xfrm>
        </p:spPr>
        <p:txBody>
          <a:bodyPr/>
          <a:lstStyle/>
          <a:p>
            <a:r>
              <a:rPr lang="en-US" b="1" dirty="0"/>
              <a:t>Huge</a:t>
            </a:r>
            <a:r>
              <a:rPr lang="en-US" dirty="0"/>
              <a:t> thank-you to your TAs</a:t>
            </a:r>
          </a:p>
          <a:p>
            <a:pPr lvl="1"/>
            <a:r>
              <a:rPr lang="en-US" dirty="0"/>
              <a:t>Great team effort</a:t>
            </a:r>
          </a:p>
          <a:p>
            <a:pPr lvl="1"/>
            <a:r>
              <a:rPr lang="en-US" dirty="0"/>
              <a:t>Really invested in a successful course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9E48B-2FD5-F74F-BBDE-A751FEFDD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10" y="3495164"/>
            <a:ext cx="1868904" cy="2194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4E8208-99BB-0540-8137-A2B5F1418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046" y="3495164"/>
            <a:ext cx="1874952" cy="219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4E40A1-315F-9347-BD85-860C7DA35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081" y="3495164"/>
            <a:ext cx="1860768" cy="2194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44D7A5-28B7-2644-99AE-0C41BA320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816" y="3495164"/>
            <a:ext cx="1896264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4484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 a huge thank you to all of </a:t>
            </a:r>
            <a:r>
              <a:rPr lang="en-US" b="1" dirty="0"/>
              <a:t>you</a:t>
            </a:r>
          </a:p>
          <a:p>
            <a:pPr lvl="1"/>
            <a:r>
              <a:rPr lang="en-US" dirty="0"/>
              <a:t>Great attitude about a very different view of software</a:t>
            </a:r>
          </a:p>
          <a:p>
            <a:pPr lvl="1"/>
            <a:r>
              <a:rPr lang="en-US" dirty="0"/>
              <a:t>Good class attendance and questions</a:t>
            </a:r>
          </a:p>
          <a:p>
            <a:pPr lvl="1"/>
            <a:r>
              <a:rPr lang="en-US" dirty="0"/>
              <a:t>Occasionally laughed at stuff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Computer science ought to be challenging and fun!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268593915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[From Lecture 1]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essential concepts relevant in any programming language </a:t>
            </a:r>
          </a:p>
          <a:p>
            <a:pPr lvl="1"/>
            <a:r>
              <a:rPr lang="en-US" dirty="0"/>
              <a:t>And how these pieces fit together</a:t>
            </a:r>
          </a:p>
          <a:p>
            <a:endParaRPr lang="en-US" sz="1000" dirty="0"/>
          </a:p>
          <a:p>
            <a:r>
              <a:rPr lang="en-US" dirty="0"/>
              <a:t>Use ML, Racket, and Ruby languages:</a:t>
            </a:r>
          </a:p>
          <a:p>
            <a:pPr lvl="1"/>
            <a:r>
              <a:rPr lang="en-US" dirty="0"/>
              <a:t>They let many of the concepts “shine”</a:t>
            </a:r>
          </a:p>
          <a:p>
            <a:pPr lvl="1"/>
            <a:r>
              <a:rPr lang="en-US" dirty="0"/>
              <a:t>Using multiple languages shows how the same concept can “look different” or actually be slightly different</a:t>
            </a:r>
          </a:p>
          <a:p>
            <a:pPr lvl="1"/>
            <a:r>
              <a:rPr lang="en-US" dirty="0"/>
              <a:t>In many ways simpler than Java</a:t>
            </a:r>
          </a:p>
          <a:p>
            <a:pPr lvl="1"/>
            <a:endParaRPr lang="en-US" sz="1000" dirty="0"/>
          </a:p>
          <a:p>
            <a:r>
              <a:rPr lang="en-US" dirty="0"/>
              <a:t>Big focus on </a:t>
            </a:r>
            <a:r>
              <a:rPr lang="en-US" i="1" dirty="0"/>
              <a:t>functional programming</a:t>
            </a:r>
          </a:p>
          <a:p>
            <a:pPr lvl="1"/>
            <a:r>
              <a:rPr lang="en-US" dirty="0"/>
              <a:t>Not using </a:t>
            </a:r>
            <a:r>
              <a:rPr lang="en-US" i="1" dirty="0"/>
              <a:t>mutation</a:t>
            </a:r>
            <a:r>
              <a:rPr lang="en-US" dirty="0"/>
              <a:t> (assignment statements) (!)</a:t>
            </a:r>
          </a:p>
          <a:p>
            <a:pPr lvl="1"/>
            <a:r>
              <a:rPr lang="en-US" dirty="0"/>
              <a:t>Using </a:t>
            </a:r>
            <a:r>
              <a:rPr lang="en-US" i="1" dirty="0"/>
              <a:t>first-class functions</a:t>
            </a:r>
            <a:r>
              <a:rPr lang="en-US" dirty="0"/>
              <a:t> (can’t explain that yet)</a:t>
            </a:r>
          </a:p>
          <a:p>
            <a:pPr lvl="1"/>
            <a:r>
              <a:rPr lang="en-US" dirty="0"/>
              <a:t>But many other topics too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185728244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[From Lecture 1]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495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/>
              <a:t>Learning to think about software in this “PL” way will make you a better programmer even if/when you go back to old ways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/>
              <a:t>It will also give you the mental tools and experience you need for a lifetime of confidently picking up new languages and ideas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[Somewhat in the style of </a:t>
            </a:r>
            <a:r>
              <a:rPr lang="en-US" i="1" dirty="0"/>
              <a:t>The Karate Kid</a:t>
            </a:r>
            <a:r>
              <a:rPr lang="en-US" dirty="0"/>
              <a:t> movies (1984, 2010)]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4305300"/>
            <a:ext cx="1123950" cy="167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4321011"/>
            <a:ext cx="1095375" cy="162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21772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[From Course Motivation]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876800"/>
          </a:xfrm>
        </p:spPr>
        <p:txBody>
          <a:bodyPr/>
          <a:lstStyle/>
          <a:p>
            <a:r>
              <a:rPr lang="en-US" dirty="0"/>
              <a:t>No such thing as a “best” PL</a:t>
            </a:r>
          </a:p>
          <a:p>
            <a:endParaRPr lang="en-US" sz="1400" dirty="0"/>
          </a:p>
          <a:p>
            <a:r>
              <a:rPr lang="en-US" dirty="0"/>
              <a:t>Fundamental concepts easier to teach in some (multiple) PLs</a:t>
            </a:r>
          </a:p>
          <a:p>
            <a:endParaRPr lang="en-US" sz="1400" dirty="0"/>
          </a:p>
          <a:p>
            <a:r>
              <a:rPr lang="en-US" dirty="0"/>
              <a:t>A good PL is a relevant, elegant interface for writing software</a:t>
            </a:r>
          </a:p>
          <a:p>
            <a:pPr lvl="1"/>
            <a:r>
              <a:rPr lang="en-US" dirty="0"/>
              <a:t>There is no substitute for precise understanding of PL semantics</a:t>
            </a:r>
          </a:p>
          <a:p>
            <a:endParaRPr lang="en-US" sz="1400" dirty="0"/>
          </a:p>
          <a:p>
            <a:r>
              <a:rPr lang="en-US" dirty="0"/>
              <a:t>Functional languages have been on the leading edge for decades</a:t>
            </a:r>
          </a:p>
          <a:p>
            <a:pPr lvl="1"/>
            <a:r>
              <a:rPr lang="en-US" dirty="0"/>
              <a:t>Ideas have been absorbed by the mainstream, but very slowly</a:t>
            </a:r>
          </a:p>
          <a:p>
            <a:pPr lvl="1"/>
            <a:r>
              <a:rPr lang="en-US" dirty="0"/>
              <a:t>First-class functions and avoiding mutation increasingly essential</a:t>
            </a:r>
          </a:p>
          <a:p>
            <a:pPr lvl="1"/>
            <a:r>
              <a:rPr lang="en-US" dirty="0"/>
              <a:t>Meanwhile, use the ideas to be a better C/Java/PHP hacker</a:t>
            </a:r>
          </a:p>
          <a:p>
            <a:pPr lvl="1"/>
            <a:endParaRPr lang="en-US" dirty="0"/>
          </a:p>
          <a:p>
            <a:r>
              <a:rPr lang="en-US" dirty="0"/>
              <a:t>Many great alternatives to ML, Racket, and Ruby, but each was chosen for a reason and for how they complement each other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19856368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[From Course Motivation]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953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SML, Racket, and Ruby are a useful </a:t>
            </a:r>
            <a:r>
              <a:rPr lang="en-US" i="1" dirty="0"/>
              <a:t>combination</a:t>
            </a:r>
            <a:r>
              <a:rPr lang="en-US" dirty="0"/>
              <a:t> for us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dirty="0"/>
              <a:t>			   dynamically typed	statically typed</a:t>
            </a:r>
          </a:p>
          <a:p>
            <a:pPr marL="0" indent="0">
              <a:buNone/>
            </a:pPr>
            <a:r>
              <a:rPr lang="en-US" dirty="0"/>
              <a:t>	functional	           Racket                        SML</a:t>
            </a:r>
          </a:p>
          <a:p>
            <a:pPr marL="0" indent="0">
              <a:buNone/>
            </a:pPr>
            <a:r>
              <a:rPr lang="en-US" dirty="0"/>
              <a:t>	object-oriented                Ruby                        Java</a:t>
            </a:r>
            <a:endParaRPr lang="en-US" sz="800" dirty="0"/>
          </a:p>
          <a:p>
            <a:pPr marL="0" indent="0">
              <a:buNone/>
            </a:pPr>
            <a:r>
              <a:rPr lang="en-US" i="1" dirty="0"/>
              <a:t>ML</a:t>
            </a:r>
            <a:r>
              <a:rPr lang="en-US" dirty="0"/>
              <a:t>: polymorphic types, pattern-matching, abstract types &amp; modules</a:t>
            </a:r>
          </a:p>
          <a:p>
            <a:pPr marL="0" indent="0">
              <a:buNone/>
            </a:pPr>
            <a:r>
              <a:rPr lang="en-US" i="1" dirty="0"/>
              <a:t>Racket</a:t>
            </a:r>
            <a:r>
              <a:rPr lang="en-US" dirty="0"/>
              <a:t>: dynamic typing, “good” macros, minimalist syntax, </a:t>
            </a:r>
            <a:r>
              <a:rPr lang="en-US" dirty="0" err="1"/>
              <a:t>eval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Ruby</a:t>
            </a:r>
            <a:r>
              <a:rPr lang="en-US" dirty="0"/>
              <a:t>: classes but not types, very OOP, </a:t>
            </a:r>
            <a:r>
              <a:rPr lang="en-US" dirty="0" err="1"/>
              <a:t>mixins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[and much more]</a:t>
            </a:r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dirty="0"/>
              <a:t>Really wish we had more time:</a:t>
            </a:r>
          </a:p>
          <a:p>
            <a:pPr marL="0" indent="0">
              <a:buNone/>
            </a:pPr>
            <a:r>
              <a:rPr lang="en-US" i="1" dirty="0"/>
              <a:t>Haskell</a:t>
            </a:r>
            <a:r>
              <a:rPr lang="en-US" dirty="0"/>
              <a:t>: laziness, purity, type classes, monads</a:t>
            </a:r>
          </a:p>
          <a:p>
            <a:pPr marL="0" indent="0">
              <a:buNone/>
            </a:pPr>
            <a:r>
              <a:rPr lang="en-US" i="1" dirty="0"/>
              <a:t>Prolog</a:t>
            </a:r>
            <a:r>
              <a:rPr lang="en-US" dirty="0"/>
              <a:t>: unification and backtracking</a:t>
            </a:r>
          </a:p>
          <a:p>
            <a:pPr marL="0" indent="0">
              <a:buNone/>
            </a:pPr>
            <a:r>
              <a:rPr lang="en-US" dirty="0"/>
              <a:t>[and much more]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Winter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048AC8-D41E-4C7B-8EE3-A52489AA1F0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CSE 341: Programming Languages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6096000" y="1905000"/>
            <a:ext cx="0" cy="106680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3505200" y="1905000"/>
            <a:ext cx="0" cy="106680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600200" y="2286000"/>
            <a:ext cx="6477000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1600200" y="2667000"/>
            <a:ext cx="6477000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3842854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an_design_template">
  <a:themeElements>
    <a:clrScheme name="dan_design_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an_desig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n_desig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_desig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_desig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60124</TotalTime>
  <Words>759</Words>
  <Application>Microsoft Macintosh PowerPoint</Application>
  <PresentationFormat>On-screen Show (4:3)</PresentationFormat>
  <Paragraphs>176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Times New Roman</vt:lpstr>
      <vt:lpstr>Wingdings</vt:lpstr>
      <vt:lpstr>dan_design_template</vt:lpstr>
      <vt:lpstr>CSE341: Programming Languages  Lecture 26 Course Victory Lap</vt:lpstr>
      <vt:lpstr>Final Exam</vt:lpstr>
      <vt:lpstr>Victory Lap</vt:lpstr>
      <vt:lpstr>Thank you!</vt:lpstr>
      <vt:lpstr>Thank you!</vt:lpstr>
      <vt:lpstr>[From Lecture 1]</vt:lpstr>
      <vt:lpstr>[From Lecture 1]</vt:lpstr>
      <vt:lpstr>[From Course Motivation]</vt:lpstr>
      <vt:lpstr>[From Course Motivation]</vt:lpstr>
      <vt:lpstr>Benefits of No Mutation</vt:lpstr>
      <vt:lpstr>Some other highlights</vt:lpstr>
      <vt:lpstr>From the syllabus</vt:lpstr>
      <vt:lpstr>The End</vt:lpstr>
    </vt:vector>
  </TitlesOfParts>
  <Company>UW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Programming Languages &amp;  Software Engineering</dc:title>
  <dc:creator>Dan Grossman</dc:creator>
  <cp:lastModifiedBy>Zachary L. Tatlock</cp:lastModifiedBy>
  <cp:revision>926</cp:revision>
  <cp:lastPrinted>2011-09-27T20:26:28Z</cp:lastPrinted>
  <dcterms:created xsi:type="dcterms:W3CDTF">2009-03-13T20:43:19Z</dcterms:created>
  <dcterms:modified xsi:type="dcterms:W3CDTF">2018-03-09T20:04:56Z</dcterms:modified>
</cp:coreProperties>
</file>