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90" r:id="rId3"/>
    <p:sldId id="292" r:id="rId4"/>
    <p:sldId id="291" r:id="rId5"/>
    <p:sldId id="293" r:id="rId6"/>
    <p:sldId id="294" r:id="rId7"/>
    <p:sldId id="297" r:id="rId8"/>
    <p:sldId id="330" r:id="rId9"/>
    <p:sldId id="298" r:id="rId10"/>
    <p:sldId id="332" r:id="rId11"/>
    <p:sldId id="299" r:id="rId12"/>
    <p:sldId id="303" r:id="rId13"/>
    <p:sldId id="301" r:id="rId14"/>
    <p:sldId id="329" r:id="rId15"/>
    <p:sldId id="300" r:id="rId16"/>
    <p:sldId id="328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9"/>
    <p:restoredTop sz="91831"/>
  </p:normalViewPr>
  <p:slideViewPr>
    <p:cSldViewPr>
      <p:cViewPr varScale="1">
        <p:scale>
          <a:sx n="105" d="100"/>
          <a:sy n="105" d="100"/>
        </p:scale>
        <p:origin x="41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202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3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5145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231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646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00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1661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749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Reintroducing variable bindings in the same REPL session may...</a:t>
            </a:r>
          </a:p>
          <a:p>
            <a:r>
              <a:rPr lang="en-US" dirty="0" smtClean="0"/>
              <a:t>• make it seem like wrong code is correct; or</a:t>
            </a:r>
          </a:p>
          <a:p>
            <a:r>
              <a:rPr lang="en-US" dirty="0" smtClean="0"/>
              <a:t>• make it seem like correct code is wrong.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22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n" dirty="0" smtClean="0"/>
              <a:t>Weird error messages may appear from the type support: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&gt;,&lt;,&lt;=,&gt;= can be used with either 2 </a:t>
            </a:r>
            <a:r>
              <a:rPr lang="en" dirty="0" err="1" smtClean="0"/>
              <a:t>ints</a:t>
            </a:r>
            <a:r>
              <a:rPr lang="en" dirty="0" smtClean="0"/>
              <a:t> or 2 reals (think floating point), but not a mixture</a:t>
            </a:r>
          </a:p>
          <a:p>
            <a:pPr lvl="0">
              <a:spcBef>
                <a:spcPts val="0"/>
              </a:spcBef>
              <a:buNone/>
            </a:pPr>
            <a:r>
              <a:rPr lang="en" dirty="0" smtClean="0"/>
              <a:t>=,&lt;&gt; work with equality types (to be covered later) but not real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5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8.xml"/><Relationship Id="rId1" Type="http://schemas.openxmlformats.org/officeDocument/2006/relationships/tags" Target="../tags/tag3.xml"/><Relationship Id="rId2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4" Type="http://schemas.openxmlformats.org/officeDocument/2006/relationships/tags" Target="../tags/tag8.xml"/><Relationship Id="rId5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2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447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Section 1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00600"/>
            <a:ext cx="6629400" cy="1219200"/>
          </a:xfrm>
        </p:spPr>
        <p:txBody>
          <a:bodyPr/>
          <a:lstStyle/>
          <a:p>
            <a:r>
              <a:rPr lang="en-US" sz="2400" dirty="0" smtClean="0"/>
              <a:t>TA Name</a:t>
            </a:r>
          </a:p>
          <a:p>
            <a:r>
              <a:rPr lang="en-US" sz="2400" dirty="0" smtClean="0"/>
              <a:t>Winter 2018</a:t>
            </a:r>
            <a:endParaRPr lang="en-US" sz="2400" dirty="0"/>
          </a:p>
        </p:txBody>
      </p:sp>
      <p:sp>
        <p:nvSpPr>
          <p:cNvPr id="2" name="AutoShape 2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https://files.slack.com/files-pri/T0EJFTLJG-F4HV8CE8M/temp-squar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/>
              <a:t>Adapted from slides by </a:t>
            </a:r>
            <a:r>
              <a:rPr lang="en-US" sz="1400" b="0" dirty="0" smtClean="0"/>
              <a:t>Dan Grossman, </a:t>
            </a:r>
            <a:r>
              <a:rPr lang="en-US" sz="1400" b="0" dirty="0"/>
              <a:t>Eric </a:t>
            </a:r>
            <a:r>
              <a:rPr lang="en-US" sz="1400" b="0" dirty="0" smtClean="0"/>
              <a:t>Mullen and Ryan </a:t>
            </a:r>
            <a:r>
              <a:rPr lang="en-US" sz="1400" b="0" dirty="0" err="1"/>
              <a:t>Doenges</a:t>
            </a:r>
            <a:endParaRPr lang="en-US" sz="1400" b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2819400"/>
          </a:xfrm>
        </p:spPr>
        <p:txBody>
          <a:bodyPr/>
          <a:lstStyle/>
          <a:p>
            <a:r>
              <a:rPr lang="en-US" dirty="0"/>
              <a:t>You can’t change a variable, but you can add another with the same name</a:t>
            </a:r>
          </a:p>
          <a:p>
            <a:endParaRPr lang="en-US" dirty="0"/>
          </a:p>
          <a:p>
            <a:r>
              <a:rPr lang="en-US" dirty="0"/>
              <a:t>When looking for a variable definition, most recent is always used</a:t>
            </a:r>
          </a:p>
          <a:p>
            <a:endParaRPr lang="en-US" dirty="0"/>
          </a:p>
          <a:p>
            <a:r>
              <a:rPr lang="en-US" dirty="0"/>
              <a:t>Shadowing is usually considered bad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10" name="Shape 99"/>
          <p:cNvSpPr txBox="1"/>
          <p:nvPr/>
        </p:nvSpPr>
        <p:spPr>
          <a:xfrm>
            <a:off x="3657600" y="1434933"/>
            <a:ext cx="3418500" cy="13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0" dirty="0">
                <a:latin typeface="+mn-lt"/>
              </a:rPr>
              <a:t>a -&gt;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0" dirty="0">
                <a:latin typeface="+mn-lt"/>
              </a:rPr>
              <a:t>a -&gt; 1, b -&gt;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 b="0" dirty="0">
                <a:latin typeface="+mn-lt"/>
              </a:rPr>
              <a:t>a -&gt; 1, b -&gt; 2, a -&gt; 3</a:t>
            </a:r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70102"/>
            <a:ext cx="2286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a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1;</a:t>
            </a:r>
          </a:p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b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2;</a:t>
            </a:r>
          </a:p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a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3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-US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3011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This behavior, along with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use </a:t>
            </a:r>
            <a:r>
              <a:rPr lang="en" dirty="0"/>
              <a:t>in the REPL can lead to confusing effects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Suppose I have the following program: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I load that into the REPL with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dirty="0"/>
              <a:t>. Now, I decide to change my program, and I delete a line, giving this: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endParaRPr lang="en" dirty="0"/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I load that into the REPL without restarting the REPL. What goes wrong?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en" dirty="0"/>
              <a:t>(Hint: what is the value of y?)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5715000" y="2286000"/>
            <a:ext cx="2057400" cy="838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altLang="zh-CN" kern="0" dirty="0" smtClean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x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y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= 2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-US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5715000" y="3810000"/>
            <a:ext cx="20574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altLang="zh-CN" kern="0" dirty="0" smtClean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x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= </a:t>
            </a:r>
            <a:r>
              <a:rPr lang="en-US" dirty="0" smtClean="0">
                <a:latin typeface="Courier New"/>
                <a:ea typeface="Courier New"/>
                <a:cs typeface="Courier New"/>
                <a:sym typeface="Courier New"/>
              </a:rPr>
              <a:t>8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981874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Comparison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648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You can compare numbers in SML!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Each of these operators has 2 subexpressions of type </a:t>
            </a:r>
            <a:r>
              <a:rPr lang="en" dirty="0" err="1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dirty="0"/>
              <a:t>, and produces a 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graphicFrame>
        <p:nvGraphicFramePr>
          <p:cNvPr id="7" name="Shape 121"/>
          <p:cNvGraphicFramePr/>
          <p:nvPr>
            <p:extLst>
              <p:ext uri="{D42A27DB-BD31-4B8C-83A1-F6EECF244321}">
                <p14:modId xmlns:p14="http://schemas.microsoft.com/office/powerpoint/2010/main" val="1623396614"/>
              </p:ext>
            </p:extLst>
          </p:nvPr>
        </p:nvGraphicFramePr>
        <p:xfrm>
          <a:off x="748990" y="3429000"/>
          <a:ext cx="7499025" cy="182874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4996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996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996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8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en" sz="2400"/>
                        <a:t> (Equality)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lang="en" sz="2400"/>
                        <a:t> (Less than)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&lt;=</a:t>
                      </a:r>
                      <a:r>
                        <a:rPr lang="en" sz="2400"/>
                        <a:t> (Less than or equal)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8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&lt;&gt;</a:t>
                      </a:r>
                      <a:r>
                        <a:rPr lang="en" sz="2400" dirty="0"/>
                        <a:t> (Inequality)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</a:t>
                      </a:r>
                      <a:r>
                        <a:rPr lang="en" sz="2400" dirty="0"/>
                        <a:t> (Greater than)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2400" dirty="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&gt;=</a:t>
                      </a:r>
                      <a:r>
                        <a:rPr lang="en" sz="2400" dirty="0"/>
                        <a:t> (Greater than or equal)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8060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Boolean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You can also perform logical operations over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lang="en" dirty="0"/>
              <a:t>s</a:t>
            </a:r>
            <a:r>
              <a:rPr lang="en" dirty="0" smtClean="0"/>
              <a:t>!</a:t>
            </a:r>
            <a:endParaRPr 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dirty="0">
                <a:latin typeface="Courier New"/>
                <a:ea typeface="Courier New"/>
                <a:cs typeface="Courier New"/>
              </a:rPr>
              <a:t>and</a:t>
            </a:r>
            <a:r>
              <a:rPr lang="en-US" dirty="0"/>
              <a:t> is completely different, we will talk about it later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/>
                <a:ea typeface="Courier New"/>
                <a:cs typeface="Courier New"/>
              </a:rPr>
              <a:t>andalso</a:t>
            </a:r>
            <a:r>
              <a:rPr lang="en-US" dirty="0">
                <a:latin typeface="Courier New"/>
                <a:ea typeface="Courier New"/>
                <a:cs typeface="Courier New"/>
              </a:rPr>
              <a:t>/</a:t>
            </a:r>
            <a:r>
              <a:rPr lang="en" dirty="0" err="1">
                <a:latin typeface="Courier New"/>
                <a:ea typeface="Courier New"/>
                <a:cs typeface="Courier New"/>
              </a:rPr>
              <a:t>orelse</a:t>
            </a:r>
            <a:r>
              <a:rPr lang="en" dirty="0"/>
              <a:t> are SML built-ins as they use short-circuit evaluation</a:t>
            </a:r>
            <a:r>
              <a:rPr lang="en-US" dirty="0"/>
              <a:t>, we will talk about why they have to be </a:t>
            </a:r>
            <a:r>
              <a:rPr lang="en" dirty="0"/>
              <a:t>built-ins</a:t>
            </a:r>
            <a:r>
              <a:rPr lang="en-US" dirty="0"/>
              <a:t> </a:t>
            </a:r>
            <a:r>
              <a:rPr lang="en-US" dirty="0" smtClean="0"/>
              <a:t>later</a:t>
            </a:r>
            <a:endParaRPr lang="e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 dirty="0"/>
          </a:p>
        </p:txBody>
      </p:sp>
      <p:graphicFrame>
        <p:nvGraphicFramePr>
          <p:cNvPr id="7" name="Shape 128"/>
          <p:cNvGraphicFramePr/>
          <p:nvPr>
            <p:extLst>
              <p:ext uri="{D42A27DB-BD31-4B8C-83A1-F6EECF244321}">
                <p14:modId xmlns:p14="http://schemas.microsoft.com/office/powerpoint/2010/main" val="1286730639"/>
              </p:ext>
            </p:extLst>
          </p:nvPr>
        </p:nvGraphicFramePr>
        <p:xfrm>
          <a:off x="304800" y="1981200"/>
          <a:ext cx="8598384" cy="192190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19833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918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0043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8077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81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solidFill>
                            <a:srgbClr val="FFFFFF"/>
                          </a:solidFill>
                        </a:rPr>
                        <a:t>Operation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</a:rPr>
                        <a:t>Syntax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</a:rPr>
                        <a:t>Type-Checking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>
                          <a:solidFill>
                            <a:srgbClr val="FFFFFF"/>
                          </a:solidFill>
                        </a:rPr>
                        <a:t>Evaluation</a:t>
                      </a:r>
                    </a:p>
                  </a:txBody>
                  <a:tcPr marL="91425" marR="91425" marT="91425" marB="91425"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e1 </a:t>
                      </a:r>
                      <a:r>
                        <a:rPr lang="en" sz="1800" dirty="0" err="1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r>
                        <a:rPr lang="en" sz="1800" dirty="0"/>
                        <a:t> e2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e1 and e2 have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Same as Java’s e1 &amp;&amp; e2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28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e1 </a:t>
                      </a: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r>
                        <a:rPr lang="en" sz="1800"/>
                        <a:t> e2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1"/>
                          </a:solidFill>
                        </a:rPr>
                        <a:t>e1 and e2 have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Same as Java’s e1 || e2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815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r>
                        <a:rPr lang="en" sz="1800"/>
                        <a:t> e1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e1 has type bool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 dirty="0"/>
                        <a:t>Same as Java’s !e1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14738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</a:t>
            </a:r>
            <a:r>
              <a:rPr lang="mr-IN" dirty="0" smtClean="0"/>
              <a:t>…</a:t>
            </a:r>
            <a:r>
              <a:rPr lang="en-US" dirty="0" smtClean="0"/>
              <a:t> Those Bad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Language </a:t>
            </a:r>
            <a:r>
              <a:rPr lang="en-US" dirty="0" smtClean="0"/>
              <a:t>do</a:t>
            </a:r>
            <a:r>
              <a:rPr lang="en-US" dirty="0"/>
              <a:t>es not need </a:t>
            </a:r>
            <a:r>
              <a:rPr lang="en-US" dirty="0" err="1">
                <a:latin typeface="Courier New"/>
                <a:ea typeface="Courier New"/>
                <a:cs typeface="Courier New"/>
              </a:rPr>
              <a:t>andalso</a:t>
            </a:r>
            <a:r>
              <a:rPr lang="en-US" dirty="0"/>
              <a:t> , </a:t>
            </a:r>
            <a:r>
              <a:rPr lang="en-US" dirty="0" err="1">
                <a:latin typeface="Courier New"/>
                <a:ea typeface="Courier New"/>
                <a:cs typeface="Courier New"/>
              </a:rPr>
              <a:t>orelse</a:t>
            </a:r>
            <a:r>
              <a:rPr lang="en-US" dirty="0"/>
              <a:t> , or </a:t>
            </a:r>
            <a:r>
              <a:rPr lang="en-US" dirty="0">
                <a:latin typeface="Courier New"/>
                <a:ea typeface="Courier New"/>
                <a:cs typeface="Courier New"/>
              </a:rPr>
              <a:t>not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Using </a:t>
            </a:r>
            <a:r>
              <a:rPr lang="en-US" dirty="0"/>
              <a:t>more concise forms generally much better </a:t>
            </a:r>
            <a:r>
              <a:rPr lang="en-US" dirty="0" smtClean="0"/>
              <a:t>style</a:t>
            </a:r>
          </a:p>
          <a:p>
            <a:r>
              <a:rPr lang="en-US" dirty="0" smtClean="0"/>
              <a:t>And </a:t>
            </a:r>
            <a:r>
              <a:rPr lang="en-US" dirty="0"/>
              <a:t>definitely please do not do this: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7086" y="2225040"/>
            <a:ext cx="312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andalso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e2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false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629406" y="2225040"/>
            <a:ext cx="2954274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e2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e2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781800" y="2225040"/>
            <a:ext cx="20193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not e1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43000" y="4648200"/>
            <a:ext cx="37338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 just say 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(!!!)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</a:p>
          <a:p>
            <a:pPr lvl="0">
              <a:spcBef>
                <a:spcPts val="0"/>
              </a:spcBef>
              <a:buNone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>
                <a:latin typeface="Courier New" pitchFamily="49" charset="0"/>
              </a:rPr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18308477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DEMO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Errors can occur at 3 stages: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Syntax: Your program is not “valid SML” in some (usually small and annoyingly nitpicky) way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Type Check: One of the type checking rules didn’t work out</a:t>
            </a: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Runtime: Your program did something while running that it shouldn’t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The best way to debug is to read what you wrote carefully, and think about it.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912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We don’t have a unit testing framework (too heavyweight for 5 weeks)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" dirty="0"/>
              <a:t>You should still test your code</a:t>
            </a:r>
            <a:r>
              <a:rPr lang="en" dirty="0" smtClean="0"/>
              <a:t>!</a:t>
            </a:r>
            <a:endParaRPr lang="en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endParaRPr lang="e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33450" y="3429000"/>
            <a:ext cx="7277100" cy="1676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sz="2000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2000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test1</a:t>
            </a:r>
            <a:r>
              <a:rPr lang="en" sz="2000" dirty="0">
                <a:latin typeface="Courier New"/>
                <a:ea typeface="Courier New"/>
                <a:cs typeface="Courier New"/>
                <a:sym typeface="Courier New"/>
              </a:rPr>
              <a:t> = ((4 div 4) = 1</a:t>
            </a:r>
            <a:r>
              <a:rPr lang="en" sz="2000" dirty="0" smtClean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endParaRPr lang="en-US" sz="2000" dirty="0" smtClean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endParaRPr lang="en" sz="2000" dirty="0"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" sz="2000" kern="0" dirty="0">
                <a:solidFill>
                  <a:srgbClr val="7030A0"/>
                </a:solidFill>
                <a:latin typeface="Courier New" pitchFamily="49" charset="0"/>
                <a:sym typeface="Courier New"/>
              </a:rPr>
              <a:t>(* Neat trick for creating hard-fail tests</a:t>
            </a:r>
            <a:r>
              <a:rPr lang="en" sz="2000" kern="0" dirty="0" smtClean="0">
                <a:solidFill>
                  <a:srgbClr val="7030A0"/>
                </a:solidFill>
                <a:latin typeface="Courier New" pitchFamily="49" charset="0"/>
                <a:sym typeface="Courier New"/>
              </a:rPr>
              <a:t>: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  <a:sym typeface="Courier New"/>
              </a:rPr>
              <a:t> </a:t>
            </a:r>
            <a:r>
              <a:rPr lang="en" sz="2000" kern="0" dirty="0" smtClean="0">
                <a:solidFill>
                  <a:srgbClr val="7030A0"/>
                </a:solidFill>
                <a:latin typeface="Courier New" pitchFamily="49" charset="0"/>
                <a:sym typeface="Courier New"/>
              </a:rPr>
              <a:t>*)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" sz="2000" kern="0" dirty="0" smtClean="0">
              <a:solidFill>
                <a:srgbClr val="7030A0"/>
              </a:solidFill>
              <a:latin typeface="Courier New" pitchFamily="49" charset="0"/>
              <a:sym typeface="Courier New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sz="2000" dirty="0" smtClean="0">
                <a:latin typeface="Courier New"/>
                <a:ea typeface="Courier New"/>
                <a:cs typeface="Courier New"/>
                <a:sym typeface="Courier New"/>
              </a:rPr>
              <a:t> true = ((4 div 4) = 1);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3186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 lvl="0">
              <a:spcBef>
                <a:spcPts val="0"/>
              </a:spcBef>
              <a:buNone/>
            </a:pPr>
            <a:r>
              <a:rPr lang="en-US"/>
              <a:t>About </a:t>
            </a:r>
            <a:r>
              <a:rPr lang="en-US" smtClean="0"/>
              <a:t>TA</a:t>
            </a:r>
            <a:endParaRPr lang="e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491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" dirty="0"/>
              <a:t>Course Resources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685800" y="1905000"/>
            <a:ext cx="8001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kern="0" dirty="0">
                <a:latin typeface="+mn-lt"/>
              </a:rPr>
              <a:t>We have a ton of course resources. Please use them!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kern="0" dirty="0">
                <a:latin typeface="+mn-lt"/>
              </a:rPr>
              <a:t>If you get stuck or need help:</a:t>
            </a: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n-lt"/>
              </a:rPr>
              <a:t>Ask questions </a:t>
            </a:r>
            <a:r>
              <a:rPr lang="en-US" sz="2000" b="0" dirty="0" smtClean="0">
                <a:latin typeface="+mn-lt"/>
              </a:rPr>
              <a:t>in Google Group</a:t>
            </a:r>
            <a:endParaRPr lang="en-US" sz="2000" b="0" dirty="0">
              <a:latin typeface="+mn-lt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>
                <a:latin typeface="+mn-lt"/>
              </a:rPr>
              <a:t>Email the staff list! </a:t>
            </a:r>
            <a:r>
              <a:rPr lang="en-US" sz="2000" b="0" u="sng" dirty="0" smtClean="0">
                <a:solidFill>
                  <a:schemeClr val="accent6"/>
                </a:solidFill>
              </a:rPr>
              <a:t>cse341-staff@cs.washington.edu</a:t>
            </a:r>
            <a:endParaRPr lang="en-US" sz="2000" b="0" dirty="0" smtClean="0">
              <a:latin typeface="+mn-lt"/>
            </a:endParaRPr>
          </a:p>
          <a:p>
            <a:pPr marL="742950" lvl="1" indent="-285750">
              <a:lnSpc>
                <a:spcPct val="15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000" b="0" dirty="0" smtClean="0">
                <a:latin typeface="+mn-lt"/>
              </a:rPr>
              <a:t>Come </a:t>
            </a:r>
            <a:r>
              <a:rPr lang="en-US" sz="2000" b="0" dirty="0">
                <a:latin typeface="+mn-lt"/>
              </a:rPr>
              <a:t>to Office Hours (on website, you don’t need a list of topics before you decide to stop by)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000" b="0" kern="0" dirty="0">
                <a:latin typeface="+mn-lt"/>
              </a:rPr>
              <a:t>We’re here for you</a:t>
            </a: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kumimoji="0" lang="en-US" sz="2000" b="0" u="none" strike="noStrike" kern="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57691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648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Setup</a:t>
            </a:r>
            <a:r>
              <a:rPr lang="en-US" dirty="0"/>
              <a:t>: get everything running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Emacs</a:t>
            </a:r>
            <a:r>
              <a:rPr lang="en-US" dirty="0"/>
              <a:t> Basics</a:t>
            </a:r>
          </a:p>
          <a:p>
            <a:pPr>
              <a:lnSpc>
                <a:spcPct val="150000"/>
              </a:lnSpc>
            </a:pPr>
            <a:r>
              <a:rPr lang="en-US" dirty="0"/>
              <a:t>ML </a:t>
            </a:r>
            <a:r>
              <a:rPr lang="en-US" dirty="0" smtClean="0"/>
              <a:t>development </a:t>
            </a:r>
            <a:r>
              <a:rPr lang="en-US" dirty="0"/>
              <a:t>workflow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Shadowing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Comparison Operators</a:t>
            </a:r>
          </a:p>
          <a:p>
            <a:pPr>
              <a:lnSpc>
                <a:spcPct val="150000"/>
              </a:lnSpc>
            </a:pPr>
            <a:r>
              <a:rPr lang="en-US" dirty="0"/>
              <a:t>Boolean </a:t>
            </a:r>
            <a:r>
              <a:rPr lang="en-US" dirty="0" smtClean="0"/>
              <a:t>Operators</a:t>
            </a:r>
          </a:p>
          <a:p>
            <a:pPr>
              <a:lnSpc>
                <a:spcPct val="150000"/>
              </a:lnSpc>
            </a:pPr>
            <a:r>
              <a:rPr lang="en-US" dirty="0"/>
              <a:t>Debugging</a:t>
            </a:r>
          </a:p>
          <a:p>
            <a:pPr>
              <a:lnSpc>
                <a:spcPct val="150000"/>
              </a:lnSpc>
            </a:pPr>
            <a:r>
              <a:rPr lang="en-US" dirty="0"/>
              <a:t>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4208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572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Excellent guide located on the course website</a:t>
            </a:r>
            <a:r>
              <a:rPr lang="en-US"/>
              <a:t>: </a:t>
            </a:r>
            <a:r>
              <a:rPr lang="en-US" smtClean="0">
                <a:solidFill>
                  <a:schemeClr val="accent6"/>
                </a:solidFill>
              </a:rPr>
              <a:t>https</a:t>
            </a:r>
            <a:r>
              <a:rPr lang="en-US">
                <a:solidFill>
                  <a:schemeClr val="accent6"/>
                </a:solidFill>
              </a:rPr>
              <a:t>://</a:t>
            </a:r>
            <a:r>
              <a:rPr lang="en-US" dirty="0" err="1" smtClean="0">
                <a:solidFill>
                  <a:schemeClr val="accent6"/>
                </a:solidFill>
              </a:rPr>
              <a:t>courses.cs.washington.edu</a:t>
            </a:r>
            <a:r>
              <a:rPr lang="en-US" dirty="0" smtClean="0">
                <a:solidFill>
                  <a:schemeClr val="accent6"/>
                </a:solidFill>
              </a:rPr>
              <a:t>/courses/cse341/18wi/software-setup/</a:t>
            </a:r>
            <a:r>
              <a:rPr lang="en-US" dirty="0" err="1" smtClean="0">
                <a:solidFill>
                  <a:schemeClr val="accent6"/>
                </a:solidFill>
              </a:rPr>
              <a:t>sml_emacs.pdf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We’re </a:t>
            </a:r>
            <a:r>
              <a:rPr lang="en-US" dirty="0"/>
              <a:t>going to spend about 5 minutes setting up now (so you can follow along for the rest of section)</a:t>
            </a:r>
          </a:p>
          <a:p>
            <a:pPr>
              <a:lnSpc>
                <a:spcPct val="150000"/>
              </a:lnSpc>
            </a:pPr>
            <a:r>
              <a:rPr lang="en-US" dirty="0"/>
              <a:t>You need 3 things installed:</a:t>
            </a:r>
          </a:p>
          <a:p>
            <a:pPr lvl="1">
              <a:lnSpc>
                <a:spcPct val="150000"/>
              </a:lnSpc>
            </a:pPr>
            <a:r>
              <a:rPr lang="en-US" dirty="0" err="1"/>
              <a:t>Emacs</a:t>
            </a:r>
            <a:endParaRPr lang="en-US" dirty="0"/>
          </a:p>
          <a:p>
            <a:pPr lvl="1">
              <a:lnSpc>
                <a:spcPct val="150000"/>
              </a:lnSpc>
            </a:pPr>
            <a:r>
              <a:rPr lang="en-US" dirty="0"/>
              <a:t>SML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SML mode for </a:t>
            </a:r>
            <a:r>
              <a:rPr lang="en-US" dirty="0" err="1"/>
              <a:t>Emacs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5688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 err="1"/>
              <a:t>Emacs</a:t>
            </a:r>
            <a:r>
              <a:rPr lang="en" dirty="0"/>
              <a:t>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724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dirty="0"/>
              <a:t>Don’t be scared!</a:t>
            </a:r>
          </a:p>
          <a:p>
            <a:pPr>
              <a:lnSpc>
                <a:spcPct val="130000"/>
              </a:lnSpc>
            </a:pPr>
            <a:r>
              <a:rPr lang="en-US" dirty="0"/>
              <a:t>Commands have particular notation: C-x means hold Ctrl while pressing x</a:t>
            </a:r>
          </a:p>
          <a:p>
            <a:pPr>
              <a:lnSpc>
                <a:spcPct val="130000"/>
              </a:lnSpc>
            </a:pPr>
            <a:r>
              <a:rPr lang="en-US" dirty="0"/>
              <a:t>Meta key is Alt (thus M-z means hold Alt, press z)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C-x C-s is Save File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C-x C-f is Open File</a:t>
            </a:r>
          </a:p>
          <a:p>
            <a:pPr lvl="1">
              <a:lnSpc>
                <a:spcPct val="130000"/>
              </a:lnSpc>
            </a:pPr>
            <a:r>
              <a:rPr lang="en-US" dirty="0"/>
              <a:t>C-x C-c is Exit </a:t>
            </a:r>
            <a:r>
              <a:rPr lang="en-US" dirty="0" err="1"/>
              <a:t>Emacs</a:t>
            </a:r>
            <a:endParaRPr lang="en-US" dirty="0"/>
          </a:p>
          <a:p>
            <a:pPr>
              <a:lnSpc>
                <a:spcPct val="130000"/>
              </a:lnSpc>
            </a:pPr>
            <a:r>
              <a:rPr lang="en-US" dirty="0"/>
              <a:t>C-g is Escape (Abort any partial command you may have entered)</a:t>
            </a:r>
          </a:p>
          <a:p>
            <a:pPr>
              <a:lnSpc>
                <a:spcPct val="130000"/>
              </a:lnSpc>
            </a:pPr>
            <a:r>
              <a:rPr lang="en-US" dirty="0"/>
              <a:t>Consult the installation </a:t>
            </a:r>
            <a:r>
              <a:rPr lang="en-US" dirty="0" smtClean="0"/>
              <a:t>guide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11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ML Development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" dirty="0"/>
              <a:t>REPL</a:t>
            </a:r>
            <a:r>
              <a:rPr lang="en-US" dirty="0"/>
              <a:t> is the general term </a:t>
            </a:r>
            <a:r>
              <a:rPr lang="en-US" dirty="0" smtClean="0"/>
              <a:t>for </a:t>
            </a:r>
            <a:r>
              <a:rPr lang="en-US" altLang="zh-CN" dirty="0"/>
              <a:t>tools like </a:t>
            </a:r>
            <a:r>
              <a:rPr lang="zh-CN" altLang="en-US" dirty="0"/>
              <a:t>“</a:t>
            </a:r>
            <a:r>
              <a:rPr lang="en-US" altLang="zh-CN" dirty="0"/>
              <a:t>R</a:t>
            </a:r>
            <a:r>
              <a:rPr lang="en-US" dirty="0"/>
              <a:t>un </a:t>
            </a:r>
            <a:r>
              <a:rPr lang="en-US" altLang="zh-CN" dirty="0"/>
              <a:t>I</a:t>
            </a:r>
            <a:r>
              <a:rPr lang="en-US" dirty="0"/>
              <a:t>/O</a:t>
            </a:r>
            <a:r>
              <a:rPr lang="zh-CN" altLang="en-US" dirty="0"/>
              <a:t>”</a:t>
            </a:r>
            <a:r>
              <a:rPr lang="en-US" altLang="zh-CN" dirty="0"/>
              <a:t> you have been using in </a:t>
            </a:r>
            <a:r>
              <a:rPr lang="en-US" altLang="zh-CN" dirty="0" err="1"/>
              <a:t>jGRASP</a:t>
            </a:r>
            <a:r>
              <a:rPr lang="en-US" altLang="zh-CN" dirty="0"/>
              <a:t> for CSE </a:t>
            </a:r>
            <a:r>
              <a:rPr lang="en-US" altLang="zh-CN" dirty="0" smtClean="0"/>
              <a:t>142/3</a:t>
            </a:r>
          </a:p>
          <a:p>
            <a:pPr>
              <a:lnSpc>
                <a:spcPct val="150000"/>
              </a:lnSpc>
            </a:pPr>
            <a:r>
              <a:rPr lang="en-US" dirty="0"/>
              <a:t>REPL means </a:t>
            </a:r>
            <a:r>
              <a:rPr lang="en-US" b="1" dirty="0"/>
              <a:t>R</a:t>
            </a:r>
            <a:r>
              <a:rPr lang="en-US" dirty="0"/>
              <a:t>ead </a:t>
            </a:r>
            <a:r>
              <a:rPr lang="en-US" b="1" dirty="0" err="1"/>
              <a:t>E</a:t>
            </a:r>
            <a:r>
              <a:rPr lang="en-US" dirty="0" err="1"/>
              <a:t>val</a:t>
            </a:r>
            <a:r>
              <a:rPr lang="en-US" dirty="0"/>
              <a:t> </a:t>
            </a:r>
            <a:r>
              <a:rPr lang="en-US" b="1" dirty="0"/>
              <a:t>P</a:t>
            </a:r>
            <a:r>
              <a:rPr lang="en-US" dirty="0"/>
              <a:t>rint </a:t>
            </a:r>
            <a:r>
              <a:rPr lang="en-US" b="1" dirty="0"/>
              <a:t>L</a:t>
            </a:r>
            <a:r>
              <a:rPr lang="en-US" dirty="0"/>
              <a:t>oop</a:t>
            </a:r>
          </a:p>
          <a:p>
            <a:pPr>
              <a:lnSpc>
                <a:spcPct val="150000"/>
              </a:lnSpc>
            </a:pPr>
            <a:r>
              <a:rPr lang="en-US" dirty="0"/>
              <a:t>Read: ask the user for semi colon terminated input</a:t>
            </a:r>
          </a:p>
          <a:p>
            <a:pPr>
              <a:lnSpc>
                <a:spcPct val="150000"/>
              </a:lnSpc>
            </a:pPr>
            <a:r>
              <a:rPr lang="en-US" dirty="0"/>
              <a:t>Evaluate: try to run the input as ML code</a:t>
            </a:r>
          </a:p>
          <a:p>
            <a:pPr>
              <a:lnSpc>
                <a:spcPct val="150000"/>
              </a:lnSpc>
            </a:pPr>
            <a:r>
              <a:rPr lang="en-US" dirty="0"/>
              <a:t>Print: show the user the result or any error messages produced by evaluation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Loop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ML Development 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Demo of REPL with lecture 1 code</a:t>
            </a:r>
          </a:p>
          <a:p>
            <a:pPr lvl="1">
              <a:lnSpc>
                <a:spcPct val="150000"/>
              </a:lnSpc>
            </a:pPr>
            <a:r>
              <a:rPr lang="en" dirty="0"/>
              <a:t>You can type in any ML code you want, it will evaluate it</a:t>
            </a:r>
          </a:p>
          <a:p>
            <a:pPr lvl="1">
              <a:lnSpc>
                <a:spcPct val="150000"/>
              </a:lnSpc>
            </a:pPr>
            <a:r>
              <a:rPr lang="en" dirty="0"/>
              <a:t>Useful to put code in .</a:t>
            </a:r>
            <a:r>
              <a:rPr lang="en" dirty="0" err="1"/>
              <a:t>sml</a:t>
            </a:r>
            <a:r>
              <a:rPr lang="en" dirty="0"/>
              <a:t> file for reuse</a:t>
            </a:r>
          </a:p>
          <a:p>
            <a:pPr lvl="1">
              <a:lnSpc>
                <a:spcPct val="150000"/>
              </a:lnSpc>
            </a:pPr>
            <a:r>
              <a:rPr lang="en" dirty="0"/>
              <a:t>Every command must end in a semicolon (;)</a:t>
            </a:r>
          </a:p>
          <a:p>
            <a:pPr lvl="1">
              <a:lnSpc>
                <a:spcPct val="150000"/>
              </a:lnSpc>
            </a:pPr>
            <a:r>
              <a:rPr lang="en" dirty="0"/>
              <a:t>Load .</a:t>
            </a:r>
            <a:r>
              <a:rPr lang="en" dirty="0" err="1"/>
              <a:t>sml</a:t>
            </a:r>
            <a:r>
              <a:rPr lang="en" dirty="0"/>
              <a:t> files into REPL with 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" dirty="0"/>
              <a:t> command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153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" dirty="0"/>
              <a:t>Shadowing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2819400"/>
          </a:xfrm>
        </p:spPr>
        <p:txBody>
          <a:bodyPr/>
          <a:lstStyle/>
          <a:p>
            <a:r>
              <a:rPr lang="en-US" dirty="0"/>
              <a:t>You can’t change a variable, but you can add another with the same name</a:t>
            </a:r>
          </a:p>
          <a:p>
            <a:endParaRPr lang="en-US" dirty="0"/>
          </a:p>
          <a:p>
            <a:r>
              <a:rPr lang="en-US" dirty="0"/>
              <a:t>When looking for a variable definition, most recent is always used</a:t>
            </a:r>
          </a:p>
          <a:p>
            <a:endParaRPr lang="en-US" dirty="0"/>
          </a:p>
          <a:p>
            <a:r>
              <a:rPr lang="en-US" dirty="0"/>
              <a:t>Shadowing is usually considered bad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38200" y="1470102"/>
            <a:ext cx="2286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a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1;</a:t>
            </a:r>
          </a:p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b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2;</a:t>
            </a:r>
          </a:p>
          <a:p>
            <a:pPr lvl="0">
              <a:spcBef>
                <a:spcPts val="0"/>
              </a:spcBef>
              <a:buNone/>
            </a:pPr>
            <a:r>
              <a:rPr lang="en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  <a:sym typeface="Courier New"/>
              </a:rPr>
              <a:t>val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kern="0" dirty="0">
                <a:solidFill>
                  <a:schemeClr val="accent2"/>
                </a:solidFill>
                <a:latin typeface="Courier New" pitchFamily="49" charset="0"/>
                <a:sym typeface="Courier New"/>
              </a:rPr>
              <a:t>a</a:t>
            </a:r>
            <a:r>
              <a:rPr lang="en" dirty="0">
                <a:latin typeface="Courier New"/>
                <a:ea typeface="Courier New"/>
                <a:cs typeface="Courier New"/>
                <a:sym typeface="Courier New"/>
              </a:rPr>
              <a:t> = 3</a:t>
            </a:r>
            <a:r>
              <a:rPr lang="en" dirty="0" smtClean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lang="en-US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  <p:sp>
        <p:nvSpPr>
          <p:cNvPr id="12" name="Shape 98"/>
          <p:cNvSpPr txBox="1"/>
          <p:nvPr/>
        </p:nvSpPr>
        <p:spPr>
          <a:xfrm>
            <a:off x="3657600" y="1444302"/>
            <a:ext cx="3418500" cy="1321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buNone/>
            </a:pPr>
            <a:r>
              <a:rPr lang="en" sz="2400" b="0" dirty="0">
                <a:latin typeface="+mn-lt"/>
              </a:rPr>
              <a:t>a -&gt; </a:t>
            </a:r>
            <a:r>
              <a:rPr lang="en" sz="2400" b="0" dirty="0" err="1">
                <a:latin typeface="+mn-lt"/>
              </a:rPr>
              <a:t>int</a:t>
            </a:r>
            <a:endParaRPr lang="en" sz="2400" b="0" dirty="0">
              <a:latin typeface="+mn-lt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 b="0" dirty="0">
                <a:latin typeface="+mn-lt"/>
              </a:rPr>
              <a:t>a -&gt; </a:t>
            </a:r>
            <a:r>
              <a:rPr lang="en" sz="2400" b="0" dirty="0" err="1">
                <a:latin typeface="+mn-lt"/>
              </a:rPr>
              <a:t>int</a:t>
            </a:r>
            <a:r>
              <a:rPr lang="en" sz="2400" b="0" dirty="0">
                <a:latin typeface="+mn-lt"/>
              </a:rPr>
              <a:t>, b -&gt; </a:t>
            </a:r>
            <a:r>
              <a:rPr lang="en" sz="2400" b="0" dirty="0" err="1">
                <a:latin typeface="+mn-lt"/>
              </a:rPr>
              <a:t>int</a:t>
            </a:r>
            <a:endParaRPr lang="en" sz="2400" b="0" dirty="0">
              <a:latin typeface="+mn-lt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400" b="0" dirty="0">
                <a:latin typeface="+mn-lt"/>
              </a:rPr>
              <a:t>a -&gt; </a:t>
            </a:r>
            <a:r>
              <a:rPr lang="en" sz="2400" b="0" dirty="0" err="1">
                <a:latin typeface="+mn-lt"/>
              </a:rPr>
              <a:t>int</a:t>
            </a:r>
            <a:r>
              <a:rPr lang="en" sz="2400" b="0" dirty="0">
                <a:latin typeface="+mn-lt"/>
              </a:rPr>
              <a:t>, b -&gt; </a:t>
            </a:r>
            <a:r>
              <a:rPr lang="en" sz="2400" b="0" dirty="0" err="1">
                <a:latin typeface="+mn-lt"/>
              </a:rPr>
              <a:t>int</a:t>
            </a:r>
            <a:r>
              <a:rPr lang="en" sz="2400" b="0" dirty="0">
                <a:latin typeface="+mn-lt"/>
              </a:rPr>
              <a:t>, a -&gt; </a:t>
            </a:r>
            <a:r>
              <a:rPr lang="en" sz="2400" b="0" dirty="0" err="1">
                <a:latin typeface="+mn-lt"/>
              </a:rPr>
              <a:t>int</a:t>
            </a:r>
            <a:endParaRPr lang="en" sz="2400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13833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58042</TotalTime>
  <Words>1106</Words>
  <Application>Microsoft Macintosh PowerPoint</Application>
  <PresentationFormat>On-screen Show (4:3)</PresentationFormat>
  <Paragraphs>221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Courier New</vt:lpstr>
      <vt:lpstr>Times New Roman</vt:lpstr>
      <vt:lpstr>Arial</vt:lpstr>
      <vt:lpstr>dan_design_template</vt:lpstr>
      <vt:lpstr>CSE341: Programming Languages  Section 1</vt:lpstr>
      <vt:lpstr>Introduction</vt:lpstr>
      <vt:lpstr>Course Resources</vt:lpstr>
      <vt:lpstr>Agenda</vt:lpstr>
      <vt:lpstr>Setup</vt:lpstr>
      <vt:lpstr>Emacs Basics</vt:lpstr>
      <vt:lpstr>ML Development Workflow</vt:lpstr>
      <vt:lpstr>ML Development Workflow</vt:lpstr>
      <vt:lpstr>Shadowing</vt:lpstr>
      <vt:lpstr>Shadowing</vt:lpstr>
      <vt:lpstr>Shadowing</vt:lpstr>
      <vt:lpstr>Comparison Operators</vt:lpstr>
      <vt:lpstr>Boolean Operators</vt:lpstr>
      <vt:lpstr>And… Those Bad Styles</vt:lpstr>
      <vt:lpstr>Debugging</vt:lpstr>
      <vt:lpstr>Testing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JIFAN ZHANG</cp:lastModifiedBy>
  <cp:revision>871</cp:revision>
  <cp:lastPrinted>2018-01-03T20:45:55Z</cp:lastPrinted>
  <dcterms:created xsi:type="dcterms:W3CDTF">2009-03-13T20:43:19Z</dcterms:created>
  <dcterms:modified xsi:type="dcterms:W3CDTF">2018-01-03T20:45:56Z</dcterms:modified>
</cp:coreProperties>
</file>