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92" r:id="rId4"/>
    <p:sldId id="291" r:id="rId5"/>
    <p:sldId id="293" r:id="rId6"/>
    <p:sldId id="294" r:id="rId7"/>
    <p:sldId id="297" r:id="rId8"/>
    <p:sldId id="330" r:id="rId9"/>
    <p:sldId id="298" r:id="rId10"/>
    <p:sldId id="299" r:id="rId11"/>
    <p:sldId id="303" r:id="rId12"/>
    <p:sldId id="301" r:id="rId13"/>
    <p:sldId id="329" r:id="rId14"/>
    <p:sldId id="300" r:id="rId15"/>
    <p:sldId id="328" r:id="rId1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/>
    <p:restoredTop sz="91827"/>
  </p:normalViewPr>
  <p:slideViewPr>
    <p:cSldViewPr>
      <p:cViewPr varScale="1">
        <p:scale>
          <a:sx n="98" d="100"/>
          <a:sy n="98" d="100"/>
        </p:scale>
        <p:origin x="1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02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1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2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0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66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Reintroducing variable bindings in the same REPL session may...</a:t>
            </a:r>
          </a:p>
          <a:p>
            <a:r>
              <a:rPr lang="en-US" dirty="0" smtClean="0"/>
              <a:t>• make it seem like wrong code is correct; or</a:t>
            </a:r>
          </a:p>
          <a:p>
            <a:r>
              <a:rPr lang="en-US" dirty="0" smtClean="0"/>
              <a:t>• make it seem like correct code is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Weird error messages may appear from the type support: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&gt;,&lt;,&lt;=,&gt;= can be used with either 2 </a:t>
            </a:r>
            <a:r>
              <a:rPr lang="en" dirty="0" err="1" smtClean="0"/>
              <a:t>ints</a:t>
            </a:r>
            <a:r>
              <a:rPr lang="en" dirty="0" smtClean="0"/>
              <a:t> or 2 reals (think floating point), but not a mixture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=,&lt;&gt; work with equality types (to be covered later) but not real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1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Chandrakana Nandi (Chandra)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/>
              <a:t>Adapted from slides by </a:t>
            </a:r>
            <a:r>
              <a:rPr lang="en-US" sz="1400" b="0" dirty="0" smtClean="0"/>
              <a:t>Dan Grossman, </a:t>
            </a:r>
            <a:r>
              <a:rPr lang="en-US" sz="1400" b="0" dirty="0"/>
              <a:t>Eric </a:t>
            </a:r>
            <a:r>
              <a:rPr lang="en-US" sz="1400" b="0" dirty="0" smtClean="0"/>
              <a:t>Mullen and Ryan </a:t>
            </a:r>
            <a:r>
              <a:rPr lang="en-US" sz="1400" b="0" dirty="0" err="1"/>
              <a:t>Doenges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This behavior, along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en" dirty="0"/>
              <a:t>in the REPL can lead to confusing effects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Suppose I have the following program: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I load that into the REPL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dirty="0"/>
              <a:t>. Now, I decide to change my program, and I delete a line, giving this: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I load that into the REPL without restarting the REPL. What goes wrong?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(Hint: what is the value of y?)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286000"/>
            <a:ext cx="20574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altLang="zh-CN" kern="0" dirty="0" smtClean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x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y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2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15000" y="3810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altLang="zh-CN" kern="0" dirty="0" smtClean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x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can compare numbers in SML!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Each of these operators has 2 subexpressions of type </a:t>
            </a:r>
            <a:r>
              <a:rPr lang="en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dirty="0"/>
              <a:t>, and produces a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Shape 121"/>
          <p:cNvGraphicFramePr/>
          <p:nvPr>
            <p:extLst>
              <p:ext uri="{D42A27DB-BD31-4B8C-83A1-F6EECF244321}">
                <p14:modId xmlns:p14="http://schemas.microsoft.com/office/powerpoint/2010/main" val="1623396614"/>
              </p:ext>
            </p:extLst>
          </p:nvPr>
        </p:nvGraphicFramePr>
        <p:xfrm>
          <a:off x="748990" y="3429000"/>
          <a:ext cx="7499025" cy="18287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99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9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996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2400"/>
                        <a:t> (Equality)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lang="en" sz="2400"/>
                        <a:t> (Less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  <a:r>
                        <a:rPr lang="en" sz="2400"/>
                        <a:t> (Less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</a:t>
                      </a:r>
                      <a:r>
                        <a:rPr lang="en" sz="2400" dirty="0"/>
                        <a:t> (Inequality)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  <a:r>
                        <a:rPr lang="en" sz="2400" dirty="0"/>
                        <a:t> (Greater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  <a:r>
                        <a:rPr lang="en" sz="2400" dirty="0"/>
                        <a:t> (Greater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can also perform logical operations over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" dirty="0"/>
              <a:t>s</a:t>
            </a:r>
            <a:r>
              <a:rPr lang="en" dirty="0" smtClean="0"/>
              <a:t>!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urier New"/>
                <a:ea typeface="Courier New"/>
                <a:cs typeface="Courier New"/>
              </a:rPr>
              <a:t>and</a:t>
            </a:r>
            <a:r>
              <a:rPr lang="en-US" dirty="0"/>
              <a:t> is completely different, we will talk about it later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/>
                <a:ea typeface="Courier New"/>
                <a:cs typeface="Courier New"/>
              </a:rPr>
              <a:t>andalso</a:t>
            </a:r>
            <a:r>
              <a:rPr lang="en-US" dirty="0">
                <a:latin typeface="Courier New"/>
                <a:ea typeface="Courier New"/>
                <a:cs typeface="Courier New"/>
              </a:rPr>
              <a:t>/</a:t>
            </a:r>
            <a:r>
              <a:rPr lang="en" dirty="0" err="1">
                <a:latin typeface="Courier New"/>
                <a:ea typeface="Courier New"/>
                <a:cs typeface="Courier New"/>
              </a:rPr>
              <a:t>orelse</a:t>
            </a:r>
            <a:r>
              <a:rPr lang="en" dirty="0"/>
              <a:t> are SML built-ins as they use short-circuit evaluation</a:t>
            </a:r>
            <a:r>
              <a:rPr lang="en-US" dirty="0"/>
              <a:t>, we will talk about why they have to be </a:t>
            </a:r>
            <a:r>
              <a:rPr lang="en" dirty="0"/>
              <a:t>built-ins</a:t>
            </a:r>
            <a:r>
              <a:rPr lang="en-US" dirty="0"/>
              <a:t> </a:t>
            </a:r>
            <a:r>
              <a:rPr lang="en-US" dirty="0" smtClean="0"/>
              <a:t>later</a:t>
            </a:r>
            <a:endParaRPr lang="e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graphicFrame>
        <p:nvGraphicFramePr>
          <p:cNvPr id="7" name="Shape 128"/>
          <p:cNvGraphicFramePr/>
          <p:nvPr>
            <p:extLst>
              <p:ext uri="{D42A27DB-BD31-4B8C-83A1-F6EECF244321}">
                <p14:modId xmlns:p14="http://schemas.microsoft.com/office/powerpoint/2010/main" val="1286730639"/>
              </p:ext>
            </p:extLst>
          </p:nvPr>
        </p:nvGraphicFramePr>
        <p:xfrm>
          <a:off x="304800" y="1981200"/>
          <a:ext cx="8598384" cy="19219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83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18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0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077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8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Operation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Syntax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Type-Checking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Evaluation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</a:t>
                      </a:r>
                      <a:r>
                        <a:rPr lang="en" sz="1800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" sz="1800" dirty="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Same as Java’s e1 &amp;&amp;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||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1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" sz="1800"/>
                        <a:t> e1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has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Same as Java’s !e1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mr-IN" dirty="0" smtClean="0"/>
              <a:t>…</a:t>
            </a:r>
            <a:r>
              <a:rPr lang="en-US" dirty="0" smtClean="0"/>
              <a:t> Those Bad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</a:t>
            </a:r>
            <a:r>
              <a:rPr lang="en-US" dirty="0" smtClean="0"/>
              <a:t>do</a:t>
            </a:r>
            <a:r>
              <a:rPr lang="en-US" dirty="0"/>
              <a:t>es not need </a:t>
            </a:r>
            <a:r>
              <a:rPr lang="en-US" dirty="0" err="1">
                <a:latin typeface="Courier New"/>
                <a:ea typeface="Courier New"/>
                <a:cs typeface="Courier New"/>
              </a:rPr>
              <a:t>andalso</a:t>
            </a:r>
            <a:r>
              <a:rPr lang="en-US" dirty="0"/>
              <a:t> , </a:t>
            </a:r>
            <a:r>
              <a:rPr lang="en-US" dirty="0" err="1">
                <a:latin typeface="Courier New"/>
                <a:ea typeface="Courier New"/>
                <a:cs typeface="Courier New"/>
              </a:rPr>
              <a:t>orelse</a:t>
            </a:r>
            <a:r>
              <a:rPr lang="en-US" dirty="0"/>
              <a:t> , or </a:t>
            </a:r>
            <a:r>
              <a:rPr lang="en-US" dirty="0">
                <a:latin typeface="Courier New"/>
                <a:ea typeface="Courier New"/>
                <a:cs typeface="Courier New"/>
              </a:rPr>
              <a:t>not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more concise forms generally much better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And </a:t>
            </a:r>
            <a:r>
              <a:rPr lang="en-US" dirty="0"/>
              <a:t>definitely please do not do this: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7086" y="2225040"/>
            <a:ext cx="312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e2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29406" y="2225040"/>
            <a:ext cx="2954274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e2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2225040"/>
            <a:ext cx="20193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not e1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4648200"/>
            <a:ext cx="3733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 just say 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(!!!)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3084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DEMO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Errors can occur at 3 stages: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Syntax: Your program is not “valid SML” in some (usually small and annoyingly nitpicky) way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Type Check: One of the type checking rules didn’t work out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Runtime: Your program did something while running that it shouldn’t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The best way to debug is to read what you wrote carefully, and think about 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We don’t have a unit testing framework (too heavyweight for 5 weeks)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should still test your code</a:t>
            </a:r>
            <a:r>
              <a:rPr lang="en" dirty="0" smtClean="0"/>
              <a:t>!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3450" y="3429000"/>
            <a:ext cx="72771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test1</a:t>
            </a:r>
            <a:r>
              <a:rPr lang="en" sz="2000" dirty="0">
                <a:latin typeface="Courier New"/>
                <a:ea typeface="Courier New"/>
                <a:cs typeface="Courier New"/>
                <a:sym typeface="Courier New"/>
              </a:rPr>
              <a:t> = ((4 div 4) = 1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lang="en-US" sz="200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 lang="en" sz="20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" sz="2000" kern="0" dirty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(* Neat trick for creating hard-fail tests</a:t>
            </a:r>
            <a:r>
              <a:rPr lang="en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: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 </a:t>
            </a:r>
            <a:r>
              <a:rPr lang="en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" sz="2000" kern="0" dirty="0" smtClean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 true = ((4 div 4) = 1);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1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495800"/>
          </a:xfrm>
        </p:spPr>
        <p:txBody>
          <a:bodyPr/>
          <a:lstStyle/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graduate student </a:t>
            </a:r>
            <a:r>
              <a:rPr lang="en-US" dirty="0" smtClean="0"/>
              <a:t>in</a:t>
            </a:r>
          </a:p>
          <a:p>
            <a:pPr lvl="1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I write </a:t>
            </a:r>
            <a:r>
              <a:rPr lang="en-US" dirty="0" err="1" smtClean="0"/>
              <a:t>ocaml</a:t>
            </a:r>
            <a:r>
              <a:rPr lang="en-US" dirty="0" smtClean="0"/>
              <a:t>, which is quite similar to SML.</a:t>
            </a:r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PL tools for manufacturing processes</a:t>
            </a:r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lvl="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Enjoy </a:t>
            </a:r>
            <a:r>
              <a:rPr lang="en-US" dirty="0"/>
              <a:t>running! </a:t>
            </a:r>
            <a:r>
              <a:rPr lang="en-US" dirty="0" smtClean="0"/>
              <a:t>(</a:t>
            </a:r>
            <a:r>
              <a:rPr lang="en-US" u="sng" dirty="0" smtClean="0">
                <a:solidFill>
                  <a:schemeClr val="accent2"/>
                </a:solidFill>
              </a:rPr>
              <a:t>http</a:t>
            </a:r>
            <a:r>
              <a:rPr lang="en-US" u="sng" dirty="0">
                <a:solidFill>
                  <a:schemeClr val="accent2"/>
                </a:solidFill>
              </a:rPr>
              <a:t>://</a:t>
            </a:r>
            <a:r>
              <a:rPr lang="en-US" u="sng" dirty="0" err="1" smtClean="0">
                <a:solidFill>
                  <a:schemeClr val="accent2"/>
                </a:solidFill>
              </a:rPr>
              <a:t>raceconditionrunning.com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7385" y="1541929"/>
            <a:ext cx="1212850" cy="36798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 bwMode="auto">
          <a:xfrm>
            <a:off x="2810314" y="3200400"/>
            <a:ext cx="1115359" cy="1635326"/>
          </a:xfrm>
          <a:prstGeom prst="roundRect">
            <a:avLst/>
          </a:prstGeom>
          <a:noFill/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029200" y="3200400"/>
            <a:ext cx="1197874" cy="1620135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764" y="3408754"/>
            <a:ext cx="1013189" cy="1203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2975" y="3390825"/>
            <a:ext cx="830036" cy="11986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6550" y="3726174"/>
            <a:ext cx="577850" cy="52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" dirty="0"/>
              <a:t>Course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We have a ton of course resources. Please use them!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If you get stuck or need help: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n-lt"/>
              </a:rPr>
              <a:t>Ask questions </a:t>
            </a:r>
            <a:r>
              <a:rPr lang="en-US" sz="2000" b="0" dirty="0" smtClean="0">
                <a:latin typeface="+mn-lt"/>
              </a:rPr>
              <a:t>in Google Group</a:t>
            </a:r>
            <a:endParaRPr lang="en-US" sz="2000" b="0" dirty="0">
              <a:latin typeface="+mn-lt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n-lt"/>
              </a:rPr>
              <a:t>Email the staff list! </a:t>
            </a:r>
            <a:r>
              <a:rPr lang="en-US" sz="2000" b="0" u="sng" dirty="0" smtClean="0">
                <a:solidFill>
                  <a:schemeClr val="accent6"/>
                </a:solidFill>
                <a:latin typeface="+mn-lt"/>
              </a:rPr>
              <a:t>cse341-staff@cs.washington.edu</a:t>
            </a:r>
            <a:endParaRPr lang="en-US" sz="2000" b="0" dirty="0" smtClean="0">
              <a:latin typeface="+mn-lt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 smtClean="0">
                <a:latin typeface="+mn-lt"/>
              </a:rPr>
              <a:t>Come </a:t>
            </a:r>
            <a:r>
              <a:rPr lang="en-US" sz="2000" b="0" dirty="0">
                <a:latin typeface="+mn-lt"/>
              </a:rPr>
              <a:t>to Office Hours (on website, you don’t need a list of topics before you decide to stop by)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We’re here for you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Setup</a:t>
            </a:r>
            <a:r>
              <a:rPr lang="en-US" dirty="0"/>
              <a:t>: get everything running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Emacs</a:t>
            </a:r>
            <a:r>
              <a:rPr lang="en-US" dirty="0"/>
              <a:t> Basics</a:t>
            </a:r>
          </a:p>
          <a:p>
            <a:pPr>
              <a:lnSpc>
                <a:spcPct val="150000"/>
              </a:lnSpc>
            </a:pPr>
            <a:r>
              <a:rPr lang="en-US" dirty="0"/>
              <a:t>ML </a:t>
            </a:r>
            <a:r>
              <a:rPr lang="en-US" dirty="0" smtClean="0"/>
              <a:t>development </a:t>
            </a:r>
            <a:r>
              <a:rPr lang="en-US" dirty="0"/>
              <a:t>workflow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Shadowing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Comparison Operators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Boolean </a:t>
            </a:r>
            <a:r>
              <a:rPr lang="en-US" dirty="0" smtClean="0"/>
              <a:t>Operators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Debugging</a:t>
            </a:r>
          </a:p>
          <a:p>
            <a:pPr>
              <a:lnSpc>
                <a:spcPct val="150000"/>
              </a:lnSpc>
            </a:pPr>
            <a:r>
              <a:rPr lang="en-US" dirty="0"/>
              <a:t>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Excellent guide located on the course </a:t>
            </a:r>
            <a:r>
              <a:rPr lang="en-US" dirty="0" smtClean="0"/>
              <a:t>website: </a:t>
            </a:r>
            <a:r>
              <a:rPr lang="en-US" dirty="0" smtClean="0">
                <a:solidFill>
                  <a:schemeClr val="accent6"/>
                </a:solidFill>
              </a:rPr>
              <a:t>https</a:t>
            </a:r>
            <a:r>
              <a:rPr lang="en-US" dirty="0">
                <a:solidFill>
                  <a:schemeClr val="accent6"/>
                </a:solidFill>
              </a:rPr>
              <a:t>://</a:t>
            </a:r>
            <a:r>
              <a:rPr lang="en-US" dirty="0" err="1">
                <a:solidFill>
                  <a:schemeClr val="accent6"/>
                </a:solidFill>
              </a:rPr>
              <a:t>courses.cs.washington.edu</a:t>
            </a:r>
            <a:r>
              <a:rPr lang="en-US" dirty="0">
                <a:solidFill>
                  <a:schemeClr val="accent6"/>
                </a:solidFill>
              </a:rPr>
              <a:t>/courses/cse341/18wi/software-setup/</a:t>
            </a:r>
            <a:r>
              <a:rPr lang="en-US" dirty="0" err="1">
                <a:solidFill>
                  <a:schemeClr val="accent6"/>
                </a:solidFill>
              </a:rPr>
              <a:t>sml_emacs.pdf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We’re </a:t>
            </a:r>
            <a:r>
              <a:rPr lang="en-US" dirty="0"/>
              <a:t>going to spend about 5 minutes setting up now (so you can follow along for the rest of section)</a:t>
            </a:r>
          </a:p>
          <a:p>
            <a:pPr>
              <a:lnSpc>
                <a:spcPct val="150000"/>
              </a:lnSpc>
            </a:pPr>
            <a:r>
              <a:rPr lang="en-US" dirty="0"/>
              <a:t>You need 3 things installed: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Emacs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SML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SML mode for </a:t>
            </a:r>
            <a:r>
              <a:rPr lang="en-US" dirty="0" err="1"/>
              <a:t>Emacs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err="1"/>
              <a:t>Emacs</a:t>
            </a:r>
            <a:r>
              <a:rPr lang="en" dirty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Don’t be scared!</a:t>
            </a:r>
          </a:p>
          <a:p>
            <a:pPr>
              <a:lnSpc>
                <a:spcPct val="130000"/>
              </a:lnSpc>
            </a:pPr>
            <a:r>
              <a:rPr lang="en-US" dirty="0"/>
              <a:t>Commands have particular notation: C-x means hold Ctrl while pressing x</a:t>
            </a:r>
          </a:p>
          <a:p>
            <a:pPr>
              <a:lnSpc>
                <a:spcPct val="130000"/>
              </a:lnSpc>
            </a:pPr>
            <a:r>
              <a:rPr lang="en-US" dirty="0"/>
              <a:t>Meta key is Alt (thus M-z means hold Alt, press z)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C-s is Save File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C-f is Open File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C-c is Exit </a:t>
            </a:r>
            <a:r>
              <a:rPr lang="en-US" dirty="0" err="1"/>
              <a:t>Emacs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C-g is Escape (Abort any partial command you may have entered)</a:t>
            </a:r>
          </a:p>
          <a:p>
            <a:pPr>
              <a:lnSpc>
                <a:spcPct val="130000"/>
              </a:lnSpc>
            </a:pPr>
            <a:r>
              <a:rPr lang="en-US" dirty="0"/>
              <a:t>Consult the installation </a:t>
            </a:r>
            <a:r>
              <a:rPr lang="en-US" dirty="0" smtClean="0"/>
              <a:t>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ML Development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" dirty="0"/>
              <a:t>REPL</a:t>
            </a:r>
            <a:r>
              <a:rPr lang="en-US" dirty="0"/>
              <a:t> is the general term for </a:t>
            </a:r>
            <a:r>
              <a:rPr lang="en-US" altLang="zh-CN" dirty="0"/>
              <a:t>tools like </a:t>
            </a:r>
            <a:r>
              <a:rPr lang="zh-CN" altLang="en-US" dirty="0"/>
              <a:t>“</a:t>
            </a:r>
            <a:r>
              <a:rPr lang="en-US" altLang="zh-CN" dirty="0"/>
              <a:t>R</a:t>
            </a:r>
            <a:r>
              <a:rPr lang="en-US" dirty="0"/>
              <a:t>un </a:t>
            </a:r>
            <a:r>
              <a:rPr lang="en-US" altLang="zh-CN" dirty="0"/>
              <a:t>I</a:t>
            </a:r>
            <a:r>
              <a:rPr lang="en-US" dirty="0"/>
              <a:t>/O</a:t>
            </a:r>
            <a:r>
              <a:rPr lang="zh-CN" altLang="en-US" dirty="0"/>
              <a:t>”</a:t>
            </a:r>
            <a:r>
              <a:rPr lang="en-US" altLang="zh-CN" dirty="0"/>
              <a:t> you have been using in </a:t>
            </a:r>
            <a:r>
              <a:rPr lang="en-US" altLang="zh-CN" dirty="0" err="1"/>
              <a:t>jGRASP</a:t>
            </a:r>
            <a:r>
              <a:rPr lang="en-US" altLang="zh-CN" dirty="0"/>
              <a:t> for CSE 142/3</a:t>
            </a:r>
          </a:p>
          <a:p>
            <a:pPr>
              <a:lnSpc>
                <a:spcPct val="150000"/>
              </a:lnSpc>
            </a:pPr>
            <a:r>
              <a:rPr lang="en-US" dirty="0"/>
              <a:t>REPL means </a:t>
            </a:r>
            <a:r>
              <a:rPr lang="en-US" b="1" dirty="0"/>
              <a:t>R</a:t>
            </a:r>
            <a:r>
              <a:rPr lang="en-US" dirty="0"/>
              <a:t>ead </a:t>
            </a:r>
            <a:r>
              <a:rPr lang="en-US" b="1" dirty="0" err="1"/>
              <a:t>E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rint </a:t>
            </a:r>
            <a:r>
              <a:rPr lang="en-US" b="1" dirty="0"/>
              <a:t>L</a:t>
            </a:r>
            <a:r>
              <a:rPr lang="en-US" dirty="0"/>
              <a:t>oop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</a:t>
            </a:r>
            <a:r>
              <a:rPr lang="en-US" dirty="0"/>
              <a:t>: ask the user for semi colon terminated input</a:t>
            </a:r>
          </a:p>
          <a:p>
            <a:pPr>
              <a:lnSpc>
                <a:spcPct val="150000"/>
              </a:lnSpc>
            </a:pPr>
            <a:r>
              <a:rPr lang="en-US" dirty="0"/>
              <a:t>Evaluate: try to run the input as ML code</a:t>
            </a:r>
          </a:p>
          <a:p>
            <a:pPr>
              <a:lnSpc>
                <a:spcPct val="150000"/>
              </a:lnSpc>
            </a:pPr>
            <a:r>
              <a:rPr lang="en-US" dirty="0"/>
              <a:t>Print: show the user the result or any error messages produced by evaluation</a:t>
            </a:r>
          </a:p>
          <a:p>
            <a:pPr>
              <a:lnSpc>
                <a:spcPct val="150000"/>
              </a:lnSpc>
            </a:pPr>
            <a:r>
              <a:rPr lang="en-US" dirty="0"/>
              <a:t>Loop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ML Development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Demo of REPL with lecture 1 code</a:t>
            </a:r>
          </a:p>
          <a:p>
            <a:pPr lvl="1">
              <a:lnSpc>
                <a:spcPct val="150000"/>
              </a:lnSpc>
            </a:pPr>
            <a:r>
              <a:rPr lang="en" dirty="0"/>
              <a:t>You can type in any ML code you want, it will evaluate it</a:t>
            </a:r>
          </a:p>
          <a:p>
            <a:pPr lvl="1">
              <a:lnSpc>
                <a:spcPct val="150000"/>
              </a:lnSpc>
            </a:pPr>
            <a:r>
              <a:rPr lang="en" dirty="0"/>
              <a:t>Useful to put code in .</a:t>
            </a:r>
            <a:r>
              <a:rPr lang="en" dirty="0" err="1"/>
              <a:t>sml</a:t>
            </a:r>
            <a:r>
              <a:rPr lang="en" dirty="0"/>
              <a:t> file for reuse</a:t>
            </a:r>
          </a:p>
          <a:p>
            <a:pPr lvl="1">
              <a:lnSpc>
                <a:spcPct val="150000"/>
              </a:lnSpc>
            </a:pPr>
            <a:r>
              <a:rPr lang="en" dirty="0"/>
              <a:t>Every command must end in a semicolon (;)</a:t>
            </a:r>
          </a:p>
          <a:p>
            <a:pPr lvl="1">
              <a:lnSpc>
                <a:spcPct val="150000"/>
              </a:lnSpc>
            </a:pPr>
            <a:r>
              <a:rPr lang="en" dirty="0"/>
              <a:t>Load .</a:t>
            </a:r>
            <a:r>
              <a:rPr lang="en" dirty="0" err="1"/>
              <a:t>sml</a:t>
            </a:r>
            <a:r>
              <a:rPr lang="en" dirty="0"/>
              <a:t> files into REPL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dirty="0"/>
              <a:t> command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2819400"/>
          </a:xfrm>
        </p:spPr>
        <p:txBody>
          <a:bodyPr/>
          <a:lstStyle/>
          <a:p>
            <a:r>
              <a:rPr lang="en-US" dirty="0"/>
              <a:t>You can’t change a variable, but you can add another with the same name</a:t>
            </a:r>
          </a:p>
          <a:p>
            <a:endParaRPr lang="en-US" dirty="0"/>
          </a:p>
          <a:p>
            <a:r>
              <a:rPr lang="en-US" dirty="0"/>
              <a:t>When looking for a variable definition, most recent is always used</a:t>
            </a:r>
          </a:p>
          <a:p>
            <a:endParaRPr lang="en-US" dirty="0"/>
          </a:p>
          <a:p>
            <a:r>
              <a:rPr lang="en-US" dirty="0"/>
              <a:t>Shadowing is usually considered bad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1;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b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2;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3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59337</TotalTime>
  <Words>1037</Words>
  <Application>Microsoft Macintosh PowerPoint</Application>
  <PresentationFormat>On-screen Show (4:3)</PresentationFormat>
  <Paragraphs>216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Courier New</vt:lpstr>
      <vt:lpstr>Times New Roman</vt:lpstr>
      <vt:lpstr>Arial</vt:lpstr>
      <vt:lpstr>dan_design_template</vt:lpstr>
      <vt:lpstr>CSE341: Programming Languages  Section 1</vt:lpstr>
      <vt:lpstr>Introduction</vt:lpstr>
      <vt:lpstr>Course Resources</vt:lpstr>
      <vt:lpstr>Agenda</vt:lpstr>
      <vt:lpstr>Setup</vt:lpstr>
      <vt:lpstr>Emacs Basics</vt:lpstr>
      <vt:lpstr>ML Development Workflow</vt:lpstr>
      <vt:lpstr>ML Development Workflow</vt:lpstr>
      <vt:lpstr>Shadowing</vt:lpstr>
      <vt:lpstr>Shadowing</vt:lpstr>
      <vt:lpstr>Comparison Operators</vt:lpstr>
      <vt:lpstr>Boolean Operators</vt:lpstr>
      <vt:lpstr>And… Those Bad Styles</vt:lpstr>
      <vt:lpstr>Debugging</vt:lpstr>
      <vt:lpstr>Testing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Chandrakana Nandi</cp:lastModifiedBy>
  <cp:revision>877</cp:revision>
  <cp:lastPrinted>2011-09-27T20:26:28Z</cp:lastPrinted>
  <dcterms:created xsi:type="dcterms:W3CDTF">2009-03-13T20:43:19Z</dcterms:created>
  <dcterms:modified xsi:type="dcterms:W3CDTF">2018-01-04T23:19:46Z</dcterms:modified>
</cp:coreProperties>
</file>