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Interlude: Course Motivation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Zach Tatlock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languages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human condition vs. different cultures 		(travel to learn more about home)</a:t>
            </a:r>
          </a:p>
          <a:p>
            <a:pPr lvl="1"/>
            <a:r>
              <a:rPr lang="en-US" dirty="0" smtClean="0"/>
              <a:t>The primitive/default in one language is awkward in another</a:t>
            </a:r>
          </a:p>
          <a:p>
            <a:pPr lvl="1"/>
            <a:r>
              <a:rPr lang="en-US" dirty="0"/>
              <a:t>Beware “the Turing </a:t>
            </a:r>
            <a:r>
              <a:rPr lang="en-US" dirty="0" err="1"/>
              <a:t>tarpit</a:t>
            </a:r>
            <a:r>
              <a:rPr lang="en-US" smtClean="0"/>
              <a:t>”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spend 60-80% of course using </a:t>
            </a:r>
            <a:r>
              <a:rPr lang="en-US" i="1" dirty="0" smtClean="0"/>
              <a:t>functional languages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/>
              <a:t>Higher-order functions are very </a:t>
            </a:r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these </a:t>
            </a:r>
            <a:r>
              <a:rPr lang="en-US" dirty="0"/>
              <a:t>were </a:t>
            </a:r>
            <a:r>
              <a:rPr lang="en-US" dirty="0" smtClean="0"/>
              <a:t>dismissed as “beautiful, worthless, slow things PL professors make you learn”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PL courses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Racket/Scheme/LISP/…)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now Java, …)</a:t>
            </a:r>
          </a:p>
          <a:p>
            <a:r>
              <a:rPr lang="en-US" dirty="0" smtClean="0"/>
              <a:t>Type inference (C#, </a:t>
            </a:r>
            <a:r>
              <a:rPr lang="en-US" dirty="0" err="1" smtClean="0"/>
              <a:t>Scala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may resemble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right… 20 years later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“To conquer” versus “to assimilate”</a:t>
            </a:r>
          </a:p>
          <a:p>
            <a:endParaRPr lang="en-US" dirty="0" smtClean="0"/>
          </a:p>
          <a:p>
            <a:r>
              <a:rPr lang="en-US" dirty="0" smtClean="0"/>
              <a:t>Societal progress takes time and muddles “taking credit”</a:t>
            </a:r>
          </a:p>
          <a:p>
            <a:endParaRPr lang="en-US" dirty="0"/>
          </a:p>
          <a:p>
            <a:r>
              <a:rPr lang="en-US" dirty="0"/>
              <a:t>Maybe pattern-matching, currying, hygienic macros, etc. will be </a:t>
            </a:r>
            <a:r>
              <a:rPr lang="en-US" dirty="0" smtClean="0"/>
              <a:t>next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popular functional PLs (alphabetized, pardon omissions)</a:t>
            </a:r>
          </a:p>
          <a:p>
            <a:r>
              <a:rPr lang="en-US" dirty="0" err="1" smtClean="0"/>
              <a:t>Clojure</a:t>
            </a:r>
            <a:r>
              <a:rPr lang="en-US" dirty="0" smtClean="0"/>
              <a:t> http://clojure.org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http://www.erlang.org</a:t>
            </a:r>
          </a:p>
          <a:p>
            <a:r>
              <a:rPr lang="en-US" dirty="0" smtClean="0"/>
              <a:t>F# http://tryfsharp.org</a:t>
            </a:r>
          </a:p>
          <a:p>
            <a:r>
              <a:rPr lang="en-US" dirty="0" smtClean="0"/>
              <a:t>Haskell http://www.haskell.org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http://ocaml.org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http://www.scala-lang.org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“industry users” lists (surely more exist):</a:t>
            </a:r>
          </a:p>
          <a:p>
            <a:r>
              <a:rPr lang="en-US" dirty="0"/>
              <a:t>http://</a:t>
            </a:r>
            <a:r>
              <a:rPr lang="en-US" dirty="0" smtClean="0"/>
              <a:t>www.haskell.org/haskellwiki/Haskell_in_industry</a:t>
            </a:r>
          </a:p>
          <a:p>
            <a:r>
              <a:rPr lang="en-US" dirty="0"/>
              <a:t>http://</a:t>
            </a:r>
            <a:r>
              <a:rPr lang="en-US" dirty="0" smtClean="0"/>
              <a:t>ocaml.org/companies.html</a:t>
            </a:r>
          </a:p>
          <a:p>
            <a:r>
              <a:rPr lang="en-US" dirty="0" smtClean="0"/>
              <a:t>In general, see http://cufp.org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Popular adoption of concepts:</a:t>
            </a:r>
          </a:p>
          <a:p>
            <a:r>
              <a:rPr lang="en-US" dirty="0" smtClean="0"/>
              <a:t>C#, LINQ (closures, type inference, …)</a:t>
            </a:r>
          </a:p>
          <a:p>
            <a:r>
              <a:rPr lang="en-US" dirty="0" smtClean="0"/>
              <a:t>Java 8 (closures)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Scala libraries (e.g., </a:t>
            </a:r>
            <a:r>
              <a:rPr lang="en-US" dirty="0" err="1" smtClean="0"/>
              <a:t>Akka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best </a:t>
            </a:r>
            <a:r>
              <a:rPr lang="en-US" i="1" dirty="0" smtClean="0"/>
              <a:t>guesses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Concise, elegant, productive programming</a:t>
            </a:r>
          </a:p>
          <a:p>
            <a:endParaRPr lang="en-US" sz="1000" dirty="0" smtClean="0"/>
          </a:p>
          <a:p>
            <a:r>
              <a:rPr lang="en-US" dirty="0" smtClean="0"/>
              <a:t>JavaScript, Python, Ruby helped break the Java/C/C++ hegemony</a:t>
            </a:r>
          </a:p>
          <a:p>
            <a:endParaRPr lang="en-US" sz="1000" dirty="0" smtClean="0"/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</a:p>
          <a:p>
            <a:pPr lvl="1"/>
            <a:r>
              <a:rPr lang="en-US" dirty="0" smtClean="0"/>
              <a:t>In general, to handle sharing in complex systems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86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SML,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yes indeed but would have to port all my materials </a:t>
            </a:r>
            <a:r>
              <a:rPr lang="en-US" dirty="0" smtClean="0">
                <a:sym typeface="Wingdings" pitchFamily="2" charset="2"/>
              </a:rPr>
              <a:t>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a few small things (e.g., second-class constructors)</a:t>
            </a:r>
          </a:p>
          <a:p>
            <a:pPr lvl="1"/>
            <a:r>
              <a:rPr lang="en-US" dirty="0" smtClean="0"/>
              <a:t>F#: yes and very cool, but needs a </a:t>
            </a:r>
            <a:r>
              <a:rPr lang="en-US" dirty="0" err="1" smtClean="0"/>
              <a:t>.Net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>
                <a:sym typeface="Wingdings" pitchFamily="2" charset="2"/>
              </a:rPr>
              <a:t>And a few </a:t>
            </a:r>
            <a:r>
              <a:rPr lang="en-US" dirty="0" smtClean="0">
                <a:sym typeface="Wingdings" pitchFamily="2" charset="2"/>
              </a:rPr>
              <a:t>more small things (e.g., second-class constructors, less elegant signature-matching)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pPr lvl="1"/>
            <a:r>
              <a:rPr lang="en-US" dirty="0" smtClean="0"/>
              <a:t>Haskell: more popular, cooler types, but lazy semantics and type classes from day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Admittedly, SML </a:t>
            </a:r>
            <a:r>
              <a:rPr lang="en-US" dirty="0"/>
              <a:t>and its implementations are showing their </a:t>
            </a:r>
            <a:r>
              <a:rPr lang="en-US" dirty="0" smtClean="0"/>
              <a:t>age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and less tool support), but it still makes for a fine foundation in statically typed, eager functional programming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Racket,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Scheme, Lisp, </a:t>
            </a:r>
            <a:r>
              <a:rPr lang="en-US" dirty="0" err="1" smtClean="0"/>
              <a:t>Clojure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Racket has a combination of:</a:t>
            </a:r>
          </a:p>
          <a:p>
            <a:pPr lvl="1"/>
            <a:r>
              <a:rPr lang="en-US" dirty="0" smtClean="0"/>
              <a:t>A modern feel and active evolution</a:t>
            </a:r>
          </a:p>
          <a:p>
            <a:pPr lvl="1"/>
            <a:r>
              <a:rPr lang="en-US" dirty="0" smtClean="0"/>
              <a:t>“Better” macros, modules, </a:t>
            </a:r>
            <a:r>
              <a:rPr lang="en-US" dirty="0" err="1" smtClean="0"/>
              <a:t>structs</a:t>
            </a:r>
            <a:r>
              <a:rPr lang="en-US" dirty="0" smtClean="0"/>
              <a:t>, contracts, …</a:t>
            </a:r>
          </a:p>
          <a:p>
            <a:pPr lvl="1"/>
            <a:r>
              <a:rPr lang="en-US" dirty="0" smtClean="0"/>
              <a:t>A large user base and community (</a:t>
            </a:r>
            <a:r>
              <a:rPr lang="en-US" i="1" dirty="0" smtClean="0"/>
              <a:t>not</a:t>
            </a:r>
            <a:r>
              <a:rPr lang="en-US" dirty="0" smtClean="0"/>
              <a:t> just for education)</a:t>
            </a:r>
          </a:p>
          <a:p>
            <a:pPr lvl="1"/>
            <a:r>
              <a:rPr lang="en-US" dirty="0" smtClean="0"/>
              <a:t>An IDE tailored to education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Could easily define our own language in the Racket system</a:t>
            </a:r>
          </a:p>
          <a:p>
            <a:pPr lvl="1"/>
            <a:r>
              <a:rPr lang="en-US" dirty="0" smtClean="0"/>
              <a:t>Would rather use a good and vetted design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Why learn the fundamental concepts that appear in all (most?) languages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languages quite different from C, C++, Java, Python?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ML, Racket, and Ruby in particular?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Not: Language X is better than Language Y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[You won’t be tested on this stuff]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Instead of Ruby, could use another language: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Python, Perl, JavaScript are also dynamically typed, but are not as “fully” OOP, which is what I want to focus on</a:t>
            </a:r>
          </a:p>
          <a:p>
            <a:pPr lvl="1"/>
            <a:r>
              <a:rPr lang="en-US" dirty="0" smtClean="0"/>
              <a:t>Python also does not have (full) closures</a:t>
            </a:r>
          </a:p>
          <a:p>
            <a:pPr lvl="1"/>
            <a:r>
              <a:rPr lang="en-US" dirty="0" smtClean="0"/>
              <a:t>JavaScript also does not have classes but is OOP</a:t>
            </a:r>
          </a:p>
          <a:p>
            <a:pPr lvl="1"/>
            <a:endParaRPr lang="en-US" dirty="0"/>
          </a:p>
          <a:p>
            <a:r>
              <a:rPr lang="en-US" dirty="0" smtClean="0"/>
              <a:t>Smalltalk serves my OOP needs</a:t>
            </a:r>
          </a:p>
          <a:p>
            <a:pPr lvl="1"/>
            <a:r>
              <a:rPr lang="en-US" dirty="0" smtClean="0"/>
              <a:t>But implementations merge language/environment</a:t>
            </a:r>
          </a:p>
          <a:p>
            <a:pPr lvl="1"/>
            <a:r>
              <a:rPr lang="en-US" dirty="0" smtClean="0"/>
              <a:t>Less modern syntax, user base,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Many elegant languages have all that and more</a:t>
            </a:r>
          </a:p>
          <a:p>
            <a:pPr lvl="2"/>
            <a:r>
              <a:rPr lang="en-US" dirty="0" smtClean="0"/>
              <a:t>Including Racket and Ruby</a:t>
            </a:r>
          </a:p>
          <a:p>
            <a:pPr lvl="1"/>
            <a:r>
              <a:rPr lang="en-US" dirty="0" smtClean="0"/>
              <a:t>If we used Java the same way,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tools are available?</a:t>
            </a:r>
          </a:p>
          <a:p>
            <a:r>
              <a:rPr lang="en-US" dirty="0" smtClean="0"/>
              <a:t>What can get me a job?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course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Cars are used for rather different things:</a:t>
            </a:r>
          </a:p>
          <a:p>
            <a:pPr lvl="1"/>
            <a:r>
              <a:rPr lang="en-US" dirty="0" smtClean="0"/>
              <a:t>Winning a Formula 1 race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r>
              <a:rPr lang="en-US" dirty="0" smtClean="0"/>
              <a:t>Getting the wind in your hair</a:t>
            </a:r>
          </a:p>
          <a:p>
            <a:pPr lvl="1"/>
            <a:r>
              <a:rPr lang="en-US" dirty="0" smtClean="0"/>
              <a:t>Staying dry in the rain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Shoes: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mechanic might have a specialty, but also understands how “cars” (not a particular make/model) work</a:t>
            </a:r>
          </a:p>
          <a:p>
            <a:pPr lvl="1"/>
            <a:r>
              <a:rPr lang="en-US" dirty="0" smtClean="0"/>
              <a:t>The upholstery color isn’t essential (syntax)</a:t>
            </a:r>
          </a:p>
          <a:p>
            <a:pPr lvl="1"/>
            <a:endParaRPr lang="en-US" dirty="0"/>
          </a:p>
          <a:p>
            <a:r>
              <a:rPr lang="en-US" dirty="0" smtClean="0"/>
              <a:t>A good mechanical engineer really knows how cars work, how to get the most out of them, and how to design better ones</a:t>
            </a:r>
          </a:p>
          <a:p>
            <a:pPr lvl="1"/>
            <a:r>
              <a:rPr lang="en-US" dirty="0" smtClean="0"/>
              <a:t>I don’t have a favorite kind of car or a favorite PL</a:t>
            </a:r>
          </a:p>
          <a:p>
            <a:endParaRPr lang="en-US" dirty="0"/>
          </a:p>
          <a:p>
            <a:r>
              <a:rPr lang="en-US" dirty="0" smtClean="0"/>
              <a:t>To learn how car pieces interact, it may make sense to start with a classic design rather than the latest model</a:t>
            </a:r>
          </a:p>
          <a:p>
            <a:pPr lvl="1"/>
            <a:r>
              <a:rPr lang="en-US" dirty="0" smtClean="0"/>
              <a:t>A popular car may not be best</a:t>
            </a:r>
          </a:p>
          <a:p>
            <a:pPr lvl="1"/>
            <a:r>
              <a:rPr lang="en-US" dirty="0" smtClean="0"/>
              <a:t>May especially not be best for learning how cars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play </a:t>
            </a:r>
            <a:r>
              <a:rPr lang="en-US" i="1" dirty="0" smtClean="0"/>
              <a:t>Hamlet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centuries later even though:</a:t>
            </a:r>
          </a:p>
          <a:p>
            <a:pPr lvl="1"/>
            <a:r>
              <a:rPr lang="en-US" dirty="0" smtClean="0"/>
              <a:t>The syntax is really annoying to many</a:t>
            </a:r>
          </a:p>
          <a:p>
            <a:pPr lvl="1"/>
            <a:r>
              <a:rPr lang="en-US" dirty="0" smtClean="0"/>
              <a:t>There are more popular movies with some of the same lessons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cars 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easier to rent cars, it is great that they all have steering wheels, brakes, windows, headlights, etc.</a:t>
            </a:r>
          </a:p>
          <a:p>
            <a:pPr lvl="1"/>
            <a:r>
              <a:rPr lang="en-US" dirty="0" smtClean="0"/>
              <a:t>Yet it is still uncomfortable to learn a new one</a:t>
            </a:r>
          </a:p>
          <a:p>
            <a:pPr lvl="1"/>
            <a:r>
              <a:rPr lang="en-US" dirty="0" smtClean="0"/>
              <a:t>Can you be a great driver if you only ever drive one car?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maybe PLs are more like cars, trucks, boats, and bikes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all PLs really the same…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58252</TotalTime>
  <Words>1633</Words>
  <Application>Microsoft Macintosh PowerPoint</Application>
  <PresentationFormat>On-screen Show (4:3)</PresentationFormat>
  <Paragraphs>295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Wingdings</vt:lpstr>
      <vt:lpstr>dan_design_template</vt:lpstr>
      <vt:lpstr>CSE341: Programming Languages  Interlude: Course Motivation </vt:lpstr>
      <vt:lpstr>PowerPoint Presentation</vt:lpstr>
      <vt:lpstr>Summary</vt:lpstr>
      <vt:lpstr>PowerPoint Presentation</vt:lpstr>
      <vt:lpstr>Cars / Shoes</vt:lpstr>
      <vt:lpstr>More on cars</vt:lpstr>
      <vt:lpstr>Why semantics and idioms</vt:lpstr>
      <vt:lpstr>Hamlet</vt:lpstr>
      <vt:lpstr>All cars are the same</vt:lpstr>
      <vt:lpstr>Are all languages the same?</vt:lpstr>
      <vt:lpstr>Functional Programming</vt:lpstr>
      <vt:lpstr>Ahead of their time</vt:lpstr>
      <vt:lpstr>The future may resemble the past</vt:lpstr>
      <vt:lpstr>Recent-ish Surge, Part 1</vt:lpstr>
      <vt:lpstr>Recent-ish Surge, Part 2</vt:lpstr>
      <vt:lpstr>Why a surge?</vt:lpstr>
      <vt:lpstr>The languages together</vt:lpstr>
      <vt:lpstr>But why not…</vt:lpstr>
      <vt:lpstr>But why not…</vt:lpstr>
      <vt:lpstr>But why not…</vt:lpstr>
      <vt:lpstr>Is this real programming?</vt:lpstr>
      <vt:lpstr>A note on reality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846</cp:revision>
  <cp:lastPrinted>2011-09-27T20:26:28Z</cp:lastPrinted>
  <dcterms:created xsi:type="dcterms:W3CDTF">2009-03-13T20:43:19Z</dcterms:created>
  <dcterms:modified xsi:type="dcterms:W3CDTF">2018-01-07T06:05:38Z</dcterms:modified>
</cp:coreProperties>
</file>