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9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</a:t>
            </a:r>
            <a:br>
              <a:rPr lang="en-US" sz="3200" i="0" dirty="0" smtClean="0"/>
            </a:br>
            <a:r>
              <a:rPr lang="en-US" sz="3200" i="0" dirty="0" err="1"/>
              <a:t>Thunks</a:t>
            </a:r>
            <a:r>
              <a:rPr lang="en-US" sz="3200" i="0" dirty="0"/>
              <a:t>, Laziness, Streams, </a:t>
            </a:r>
            <a:r>
              <a:rPr lang="en-US" sz="3200" i="0" dirty="0" err="1"/>
              <a:t>Memoization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stream is an </a:t>
            </a:r>
            <a:r>
              <a:rPr lang="en-US" i="1" dirty="0" smtClean="0"/>
              <a:t>infinite sequence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So cannot make a stream by making all the values</a:t>
            </a:r>
          </a:p>
          <a:p>
            <a:pPr lvl="1"/>
            <a:r>
              <a:rPr lang="en-US" dirty="0" smtClean="0"/>
              <a:t>Key idea: Use a </a:t>
            </a:r>
            <a:r>
              <a:rPr lang="en-US" dirty="0" err="1" smtClean="0"/>
              <a:t>thunk</a:t>
            </a:r>
            <a:r>
              <a:rPr lang="en-US" dirty="0" smtClean="0"/>
              <a:t> to delay creating most of the sequence</a:t>
            </a:r>
          </a:p>
          <a:p>
            <a:pPr lvl="1"/>
            <a:r>
              <a:rPr lang="en-US" dirty="0" smtClean="0"/>
              <a:t>Just a programming idiom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 powerful concept for division of labor:</a:t>
            </a:r>
          </a:p>
          <a:p>
            <a:pPr lvl="1"/>
            <a:r>
              <a:rPr lang="en-US" dirty="0" smtClean="0"/>
              <a:t>Stream producer knows how to create any number of values</a:t>
            </a:r>
          </a:p>
          <a:p>
            <a:pPr lvl="1"/>
            <a:r>
              <a:rPr lang="en-US" dirty="0" smtClean="0"/>
              <a:t>Stream consumer decides how many values to ask for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Some examples of streams you might (not) be familiar with:</a:t>
            </a:r>
          </a:p>
          <a:p>
            <a:pPr lvl="1"/>
            <a:r>
              <a:rPr lang="en-US" dirty="0" smtClean="0"/>
              <a:t>User actions (mouse clicks, etc.)</a:t>
            </a:r>
          </a:p>
          <a:p>
            <a:pPr lvl="1"/>
            <a:r>
              <a:rPr lang="en-US" dirty="0" smtClean="0"/>
              <a:t>UNIX pipes: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 smtClean="0"/>
              <a:t>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 smtClean="0"/>
              <a:t> “pull” data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 smtClean="0"/>
              <a:t>Output values from a sequential feedback 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7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represent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given a stream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, the client can get any number of elements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: 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(s))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Third:    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(Usually bind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(s))</a:t>
            </a:r>
            <a:r>
              <a:rPr lang="en-US" dirty="0" smtClean="0"/>
              <a:t> to a variable or pass to a recursive function)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function returns how many stream elements it takes to find one for which tester does not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 smtClean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, the </a:t>
            </a:r>
            <a:r>
              <a:rPr lang="en-US" dirty="0" err="1" smtClean="0">
                <a:latin typeface="+mj-lt"/>
                <a:cs typeface="Courier New" pitchFamily="49" charset="0"/>
              </a:rPr>
              <a:t>thunk</a:t>
            </a:r>
            <a:r>
              <a:rPr lang="en-US" dirty="0" smtClean="0">
                <a:latin typeface="+mj-lt"/>
                <a:cs typeface="Courier New" pitchFamily="49" charset="0"/>
              </a:rPr>
              <a:t> for the rest of the infinite sequence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(tester (car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(f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(+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13958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 up a stream in your program is easy </a:t>
            </a:r>
          </a:p>
          <a:p>
            <a:pPr lvl="1"/>
            <a:r>
              <a:rPr lang="en-US" dirty="0" smtClean="0"/>
              <a:t>We will do functional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Saw how to use them, now how to make them…</a:t>
            </a:r>
          </a:p>
          <a:p>
            <a:pPr lvl="1"/>
            <a:r>
              <a:rPr lang="en-US" dirty="0" smtClean="0"/>
              <a:t>Admittedly mind-bending, but uses what we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764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A recursive function can return a </a:t>
            </a:r>
            <a:r>
              <a:rPr lang="en-US" dirty="0" err="1" smtClean="0"/>
              <a:t>thunk</a:t>
            </a:r>
            <a:r>
              <a:rPr lang="en-US" dirty="0"/>
              <a:t> </a:t>
            </a:r>
            <a:r>
              <a:rPr lang="en-US" dirty="0" smtClean="0"/>
              <a:t>where recursive call does not happen until </a:t>
            </a:r>
            <a:r>
              <a:rPr lang="en-US" dirty="0" err="1" smtClean="0"/>
              <a:t>thunk</a:t>
            </a:r>
            <a:r>
              <a:rPr lang="en-US" dirty="0" smtClean="0"/>
              <a:t> is called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971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(cons 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2)))))])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2))))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37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This uses a variable before it is defined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goes into an infinite loop making an infinite-length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stream: </a:t>
            </a:r>
            <a:r>
              <a:rPr lang="en-US" dirty="0" err="1" smtClean="0"/>
              <a:t>thunk</a:t>
            </a:r>
            <a:r>
              <a:rPr lang="en-US" dirty="0" smtClean="0"/>
              <a:t> that returns a pair with </a:t>
            </a:r>
            <a:r>
              <a:rPr lang="en-US" dirty="0" err="1" smtClean="0"/>
              <a:t>cdr</a:t>
            </a:r>
            <a:r>
              <a:rPr lang="en-US" dirty="0" smtClean="0"/>
              <a:t> a </a:t>
            </a:r>
            <a:r>
              <a:rPr lang="en-US" dirty="0" err="1" smtClean="0"/>
              <a:t>thunk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343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cons 1 ones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8288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ones-really-bad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latin typeface="Courier New" pitchFamily="49" charset="0"/>
              </a:rPr>
              <a:t>cons 1 </a:t>
            </a:r>
            <a:r>
              <a:rPr lang="en-US" sz="2000" kern="0" dirty="0" smtClean="0">
                <a:latin typeface="Courier New" pitchFamily="49" charset="0"/>
              </a:rPr>
              <a:t>ones-really-bad))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1" y="2895600"/>
            <a:ext cx="7467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cons 1 </a:t>
            </a:r>
            <a:r>
              <a:rPr lang="en-US" sz="2000" kern="0" dirty="0" smtClean="0">
                <a:latin typeface="Courier New" pitchFamily="49" charset="0"/>
              </a:rPr>
              <a:t>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</a:t>
            </a:r>
            <a:r>
              <a:rPr lang="en-US" sz="2000" kern="0" dirty="0">
                <a:latin typeface="Courier New" pitchFamily="49" charset="0"/>
              </a:rPr>
              <a:t>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5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no side effects and does not read mutable memory, no point in computing it twice for the same arguments</a:t>
            </a:r>
          </a:p>
          <a:p>
            <a:pPr lvl="1"/>
            <a:r>
              <a:rPr lang="en-US" dirty="0" smtClean="0"/>
              <a:t>Can keep a </a:t>
            </a:r>
            <a:r>
              <a:rPr lang="en-US" i="1" dirty="0" smtClean="0"/>
              <a:t>cache</a:t>
            </a:r>
            <a:r>
              <a:rPr lang="en-US" dirty="0" smtClean="0"/>
              <a:t> of previous results</a:t>
            </a:r>
          </a:p>
          <a:p>
            <a:pPr lvl="1"/>
            <a:r>
              <a:rPr lang="en-US" dirty="0" smtClean="0"/>
              <a:t>Net win if (1) maintaining cache is cheaper than </a:t>
            </a:r>
            <a:r>
              <a:rPr lang="en-US" dirty="0" err="1" smtClean="0"/>
              <a:t>recomputing</a:t>
            </a:r>
            <a:r>
              <a:rPr lang="en-US" dirty="0" smtClean="0"/>
              <a:t> and (2) cached results are reused</a:t>
            </a:r>
          </a:p>
          <a:p>
            <a:pPr lvl="1"/>
            <a:endParaRPr lang="en-US" dirty="0"/>
          </a:p>
          <a:p>
            <a:r>
              <a:rPr lang="en-US" dirty="0" smtClean="0"/>
              <a:t>Similar to promises, but if the function takes arguments, then there are multiple “previous results”</a:t>
            </a:r>
          </a:p>
          <a:p>
            <a:endParaRPr lang="en-US" dirty="0"/>
          </a:p>
          <a:p>
            <a:r>
              <a:rPr lang="en-US" dirty="0" smtClean="0"/>
              <a:t>For recursive functions, this </a:t>
            </a:r>
            <a:r>
              <a:rPr lang="en-US" i="1" dirty="0" err="1" smtClean="0"/>
              <a:t>memoization</a:t>
            </a:r>
            <a:r>
              <a:rPr lang="en-US" dirty="0" smtClean="0"/>
              <a:t> can lead to </a:t>
            </a:r>
            <a:r>
              <a:rPr lang="en-US" i="1" dirty="0" smtClean="0"/>
              <a:t>exponentially</a:t>
            </a:r>
            <a:r>
              <a:rPr lang="en-US" dirty="0" smtClean="0"/>
              <a:t> faster programs</a:t>
            </a:r>
          </a:p>
          <a:p>
            <a:pPr lvl="1"/>
            <a:r>
              <a:rPr lang="en-US" dirty="0" smtClean="0"/>
              <a:t>Related to algorithmic technique of dynamic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</a:t>
            </a:r>
            <a:r>
              <a:rPr lang="en-US" dirty="0" err="1" smtClean="0"/>
              <a:t>memoization</a:t>
            </a:r>
            <a:r>
              <a:rPr lang="en-US" dirty="0" smtClean="0"/>
              <a:t>: see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(mutable) cache that all calls using the cache share</a:t>
            </a:r>
          </a:p>
          <a:p>
            <a:pPr lvl="1"/>
            <a:r>
              <a:rPr lang="en-US" dirty="0" smtClean="0"/>
              <a:t>So must be defined </a:t>
            </a:r>
            <a:r>
              <a:rPr lang="en-US" i="1" dirty="0" smtClean="0"/>
              <a:t>outside</a:t>
            </a:r>
            <a:r>
              <a:rPr lang="en-US" dirty="0" smtClean="0"/>
              <a:t> the function(s) using it</a:t>
            </a:r>
          </a:p>
          <a:p>
            <a:pPr lvl="1"/>
            <a:endParaRPr lang="en-US" dirty="0"/>
          </a:p>
          <a:p>
            <a:r>
              <a:rPr lang="en-US" dirty="0" smtClean="0"/>
              <a:t>See code for an example with Fibonacci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demonstration of the idea because it is short, but, as shown in the code, there are also easier less-general ways to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(An association list (list of pairs) is a simple but sub-optimal data structure for a cache; okay for our example)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3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uses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dirty="0" smtClean="0"/>
              <a:t>, which is just a library function you could look up in the Racket reference manual: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takes a list of pairs and locates </a:t>
            </a:r>
            <a:r>
              <a:rPr lang="en-US" dirty="0"/>
              <a:t>the first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 whose car is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according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is-equal?</a:t>
            </a:r>
            <a:r>
              <a:rPr lang="en-US" dirty="0"/>
              <a:t>. </a:t>
            </a:r>
            <a:r>
              <a:rPr lang="en-US" dirty="0" smtClean="0"/>
              <a:t> If </a:t>
            </a:r>
            <a:r>
              <a:rPr lang="en-US" dirty="0"/>
              <a:t>such an element exists, the pair (i.e., an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) is returned. </a:t>
            </a:r>
            <a:r>
              <a:rPr lang="en-US" dirty="0" smtClean="0"/>
              <a:t> Otherwise</a:t>
            </a:r>
            <a:r>
              <a:rPr lang="en-US" dirty="0"/>
              <a:t>,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for not found to distinguish from finding a pair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in </a:t>
            </a:r>
            <a:r>
              <a:rPr lang="en-US" dirty="0" err="1" smtClean="0"/>
              <a:t>cdr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6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381833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3338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4133556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force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 smtClean="0">
                <a:latin typeface="Courier New" pitchFamily="49" charset="0"/>
              </a:rPr>
              <a:t>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</a:t>
            </a:r>
            <a:r>
              <a:rPr lang="en-US" dirty="0" smtClean="0"/>
              <a:t>pair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in </a:t>
            </a:r>
            <a:r>
              <a:rPr lang="en-US" i="1" dirty="0" smtClean="0">
                <a:latin typeface="+mj-lt"/>
                <a:cs typeface="Courier New" pitchFamily="49" charset="0"/>
              </a:rPr>
              <a:t>car</a:t>
            </a:r>
            <a:r>
              <a:rPr lang="en-US" dirty="0" smtClean="0"/>
              <a:t> means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cdr</a:t>
            </a:r>
            <a:r>
              <a:rPr lang="en-US" dirty="0" smtClean="0"/>
              <a:t> is unevaluated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Really a one-of type: </a:t>
            </a:r>
            <a:r>
              <a:rPr lang="en-US" dirty="0" err="1" smtClean="0"/>
              <a:t>thunk</a:t>
            </a:r>
            <a:r>
              <a:rPr lang="en-US" dirty="0" smtClean="0"/>
              <a:t> or result-of-</a:t>
            </a:r>
            <a:r>
              <a:rPr lang="en-US" dirty="0" err="1" smtClean="0"/>
              <a:t>thunk</a:t>
            </a:r>
            <a:endParaRPr lang="en-US" dirty="0" smtClean="0"/>
          </a:p>
          <a:p>
            <a:r>
              <a:rPr lang="en-US" dirty="0" smtClean="0"/>
              <a:t>Ideally hide representation in a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54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promises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648890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file for example that does multiplication using a very slow addition helper function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thunking</a:t>
            </a:r>
            <a:r>
              <a:rPr lang="en-US" dirty="0"/>
              <a:t> </a:t>
            </a:r>
            <a:r>
              <a:rPr lang="en-US" dirty="0" smtClean="0"/>
              <a:t>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dirty="0" smtClean="0"/>
              <a:t>Okay if first argument 1</a:t>
            </a:r>
          </a:p>
          <a:p>
            <a:pPr lvl="1"/>
            <a:r>
              <a:rPr lang="en-US" i="1" dirty="0" smtClean="0"/>
              <a:t>Worse</a:t>
            </a:r>
            <a:r>
              <a:rPr lang="en-US" dirty="0" smtClean="0"/>
              <a:t> otherwise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precomputing</a:t>
            </a:r>
            <a:r>
              <a:rPr lang="en-US" dirty="0" smtClean="0"/>
              <a:t> second argument: 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in all cases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</a:t>
            </a:r>
            <a:r>
              <a:rPr lang="en-US" dirty="0" smtClean="0"/>
              <a:t> that uses a promise for 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4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60122</TotalTime>
  <Words>1524</Words>
  <Application>Microsoft Macintosh PowerPoint</Application>
  <PresentationFormat>On-screen Show (4:3)</PresentationFormat>
  <Paragraphs>275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Courier New</vt:lpstr>
      <vt:lpstr>Times New Roman</vt:lpstr>
      <vt:lpstr>Arial</vt:lpstr>
      <vt:lpstr>dan_design_template</vt:lpstr>
      <vt:lpstr>CSE341: Programming Languages  Lecture 14 Thunks, Laziness, Streams, Memoization</vt:lpstr>
      <vt:lpstr>Delayed evaluation</vt:lpstr>
      <vt:lpstr>Thunks delay</vt:lpstr>
      <vt:lpstr>The key point</vt:lpstr>
      <vt:lpstr>Avoiding expensive computations</vt:lpstr>
      <vt:lpstr>Best of both worlds</vt:lpstr>
      <vt:lpstr>Delay and force</vt:lpstr>
      <vt:lpstr>Using promises</vt:lpstr>
      <vt:lpstr>Lessons From Example</vt:lpstr>
      <vt:lpstr>Streams</vt:lpstr>
      <vt:lpstr>Using streams</vt:lpstr>
      <vt:lpstr>Example using streams</vt:lpstr>
      <vt:lpstr>Streams</vt:lpstr>
      <vt:lpstr>Making streams</vt:lpstr>
      <vt:lpstr>Getting it wrong</vt:lpstr>
      <vt:lpstr>Memoization</vt:lpstr>
      <vt:lpstr>How to do memoization: see example</vt:lpstr>
      <vt:lpstr>assoc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850</cp:revision>
  <cp:lastPrinted>2018-01-07T15:02:27Z</cp:lastPrinted>
  <dcterms:created xsi:type="dcterms:W3CDTF">2009-03-13T20:43:19Z</dcterms:created>
  <dcterms:modified xsi:type="dcterms:W3CDTF">2018-01-07T15:02:28Z</dcterms:modified>
</cp:coreProperties>
</file>