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34"/>
  </p:notesMasterIdLst>
  <p:handoutMasterIdLst>
    <p:handoutMasterId r:id="rId35"/>
  </p:handoutMasterIdLst>
  <p:sldIdLst>
    <p:sldId id="256" r:id="rId2"/>
    <p:sldId id="291" r:id="rId3"/>
    <p:sldId id="290" r:id="rId4"/>
    <p:sldId id="292" r:id="rId5"/>
    <p:sldId id="328" r:id="rId6"/>
    <p:sldId id="293" r:id="rId7"/>
    <p:sldId id="294" r:id="rId8"/>
    <p:sldId id="297" r:id="rId9"/>
    <p:sldId id="319" r:id="rId10"/>
    <p:sldId id="298" r:id="rId11"/>
    <p:sldId id="299" r:id="rId12"/>
    <p:sldId id="303" r:id="rId13"/>
    <p:sldId id="301" r:id="rId14"/>
    <p:sldId id="300" r:id="rId15"/>
    <p:sldId id="320" r:id="rId16"/>
    <p:sldId id="322" r:id="rId17"/>
    <p:sldId id="302" r:id="rId18"/>
    <p:sldId id="304" r:id="rId19"/>
    <p:sldId id="323" r:id="rId20"/>
    <p:sldId id="307" r:id="rId21"/>
    <p:sldId id="305" r:id="rId22"/>
    <p:sldId id="324" r:id="rId23"/>
    <p:sldId id="325" r:id="rId24"/>
    <p:sldId id="326" r:id="rId25"/>
    <p:sldId id="327" r:id="rId26"/>
    <p:sldId id="310" r:id="rId27"/>
    <p:sldId id="311" r:id="rId28"/>
    <p:sldId id="312" r:id="rId29"/>
    <p:sldId id="313" r:id="rId30"/>
    <p:sldId id="314" r:id="rId31"/>
    <p:sldId id="316" r:id="rId32"/>
    <p:sldId id="317" r:id="rId33"/>
  </p:sldIdLst>
  <p:sldSz cx="9144000" cy="6858000" type="screen4x3"/>
  <p:notesSz cx="69342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55"/>
    <p:restoredTop sz="94660"/>
  </p:normalViewPr>
  <p:slideViewPr>
    <p:cSldViewPr>
      <p:cViewPr varScale="1">
        <p:scale>
          <a:sx n="256" d="100"/>
          <a:sy n="256" d="100"/>
        </p:scale>
        <p:origin x="144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05121" cy="460400"/>
          </a:xfrm>
          <a:prstGeom prst="rect">
            <a:avLst/>
          </a:prstGeom>
        </p:spPr>
        <p:txBody>
          <a:bodyPr vert="horz" lIns="87316" tIns="43658" rIns="87316" bIns="43658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574" y="1"/>
            <a:ext cx="3005121" cy="460400"/>
          </a:xfrm>
          <a:prstGeom prst="rect">
            <a:avLst/>
          </a:prstGeom>
        </p:spPr>
        <p:txBody>
          <a:bodyPr vert="horz" lIns="87316" tIns="43658" rIns="87316" bIns="43658" rtlCol="0"/>
          <a:lstStyle>
            <a:lvl1pPr algn="r">
              <a:defRPr sz="1100"/>
            </a:lvl1pPr>
          </a:lstStyle>
          <a:p>
            <a:fld id="{82884B81-6372-4314-A9FF-3FEEA5BA7FD8}" type="datetimeFigureOut">
              <a:rPr lang="en-US" smtClean="0"/>
              <a:t>1/5/18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8276"/>
            <a:ext cx="3005121" cy="460400"/>
          </a:xfrm>
          <a:prstGeom prst="rect">
            <a:avLst/>
          </a:prstGeom>
        </p:spPr>
        <p:txBody>
          <a:bodyPr vert="horz" lIns="87316" tIns="43658" rIns="87316" bIns="43658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574" y="8758276"/>
            <a:ext cx="3005121" cy="460400"/>
          </a:xfrm>
          <a:prstGeom prst="rect">
            <a:avLst/>
          </a:prstGeom>
        </p:spPr>
        <p:txBody>
          <a:bodyPr vert="horz" lIns="87316" tIns="43658" rIns="87316" bIns="43658" rtlCol="0" anchor="b"/>
          <a:lstStyle>
            <a:lvl1pPr algn="r">
              <a:defRPr sz="1100"/>
            </a:lvl1pPr>
          </a:lstStyle>
          <a:p>
            <a:fld id="{5FBCB171-D845-4996-B264-125C6B72D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281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4820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775" y="0"/>
            <a:ext cx="3004820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692150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420" y="4379595"/>
            <a:ext cx="5547360" cy="414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7590"/>
            <a:ext cx="3004820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775" y="8757590"/>
            <a:ext cx="3004820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pitchFamily="34" charset="0"/>
              </a:defRPr>
            </a:lvl1pPr>
          </a:lstStyle>
          <a:p>
            <a:fld id="{C142CCA2-2949-4325-A78A-A7C3B63D73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828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C47610-A579-4DD1-AA62-8EA40B23FA17}" type="slidenum">
              <a:rPr lang="en-US"/>
              <a:pPr/>
              <a:t>1</a:t>
            </a:fld>
            <a:endParaRPr 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2CCA2-2949-4325-A78A-A7C3B63D73C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2CCA2-2949-4325-A78A-A7C3B63D73C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9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2CCA2-2949-4325-A78A-A7C3B63D73CE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2CCA2-2949-4325-A78A-A7C3B63D73CE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2CCA2-2949-4325-A78A-A7C3B63D73CE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2CCA2-2949-4325-A78A-A7C3B63D73CE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2CCA2-2949-4325-A78A-A7C3B63D73CE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Winter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CSE 341: Programming Languages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115C0-909B-4E1C-9E6E-04B3E91035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Winter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CSE 341: Programming Languages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82AAE3-B489-4A15-89C7-18993943A3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Winter 2018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CSE 341: Programming Languages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Winter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CSE 341: Programming Languages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883048-0376-4A94-A445-C2F5CD3FC3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Winter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CSE 341: Programming Languages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EA12F5-03B5-4BEE-BF40-7EC1D15EBE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Winter 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CSE 341: Programming Languages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7FCB40-9664-45B5-BAA8-170CAD3533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Winter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CSE 341: Programming Languages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4D69B1-7287-44D7-BAC9-82A718B312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Winter 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CSE 341: Programming Languages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3CE0B5-4587-46C9-88FF-288BD15E32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Winter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CSE 341: Programming Languages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7DB5F-D2ED-41DB-B30F-B019AB82D7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Winter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CSE 341: Programming Languages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2279E5-AC96-4A1A-8381-1C3686D400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r>
              <a:rPr lang="en-US" smtClean="0"/>
              <a:t>Winter 2018</a:t>
            </a: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4008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r>
              <a:rPr lang="en-US" smtClean="0"/>
              <a:t>CSE 341: Programming Languages</a:t>
            </a: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3B048AC8-D41E-4C7B-8EE3-A52489AA1F0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/>
  <p:hf hdr="0"/>
  <p:txStyles>
    <p:titleStyle>
      <a:lvl1pPr algn="l" rtl="0" fontAlgn="base">
        <a:spcBef>
          <a:spcPct val="0"/>
        </a:spcBef>
        <a:spcAft>
          <a:spcPct val="0"/>
        </a:spcAft>
        <a:defRPr sz="3600" i="1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i="1">
          <a:solidFill>
            <a:schemeClr val="tx1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 i="1">
          <a:solidFill>
            <a:schemeClr val="tx1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 i="1">
          <a:solidFill>
            <a:schemeClr val="tx1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 i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i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i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i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i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tags" Target="../tags/tag3.xml"/><Relationship Id="rId3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590800"/>
            <a:ext cx="7772400" cy="1447800"/>
          </a:xfrm>
        </p:spPr>
        <p:txBody>
          <a:bodyPr/>
          <a:lstStyle/>
          <a:p>
            <a:pPr algn="ctr"/>
            <a:r>
              <a:rPr lang="en-US" sz="3200" i="0" dirty="0" smtClean="0"/>
              <a:t>CSE341: Programming Languages</a:t>
            </a:r>
            <a:br>
              <a:rPr lang="en-US" sz="3200" i="0" dirty="0" smtClean="0"/>
            </a:br>
            <a:r>
              <a:rPr lang="en-US" sz="1400" i="0" dirty="0" smtClean="0"/>
              <a:t/>
            </a:r>
            <a:br>
              <a:rPr lang="en-US" sz="1400" i="0" dirty="0" smtClean="0"/>
            </a:br>
            <a:r>
              <a:rPr lang="en-US" sz="3200" i="0" dirty="0" smtClean="0"/>
              <a:t>Lecture 1</a:t>
            </a:r>
            <a:br>
              <a:rPr lang="en-US" sz="3200" i="0" dirty="0" smtClean="0"/>
            </a:br>
            <a:r>
              <a:rPr lang="en-US" sz="3200" i="0" dirty="0" smtClean="0"/>
              <a:t>Course Mechanics</a:t>
            </a:r>
            <a:br>
              <a:rPr lang="en-US" sz="3200" i="0" dirty="0" smtClean="0"/>
            </a:br>
            <a:r>
              <a:rPr lang="en-US" sz="3200" i="0" dirty="0" smtClean="0"/>
              <a:t>ML Variable Bindings</a:t>
            </a:r>
            <a:endParaRPr lang="en-US" sz="3200" i="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4800600"/>
            <a:ext cx="6629400" cy="1219200"/>
          </a:xfrm>
        </p:spPr>
        <p:txBody>
          <a:bodyPr/>
          <a:lstStyle/>
          <a:p>
            <a:r>
              <a:rPr lang="en-US" sz="2400" dirty="0" smtClean="0"/>
              <a:t>Zach Tatlock</a:t>
            </a:r>
          </a:p>
          <a:p>
            <a:r>
              <a:rPr lang="en-US" sz="2400" dirty="0" smtClean="0"/>
              <a:t>Winter 2018</a:t>
            </a:r>
            <a:endParaRPr lang="en-US" sz="2400" dirty="0"/>
          </a:p>
        </p:txBody>
      </p:sp>
      <p:sp>
        <p:nvSpPr>
          <p:cNvPr id="2" name="AutoShape 2" descr="https://files.slack.com/files-pri/T0EJFTLJG-F4HV8CE8M/temp-squar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ttps://files.slack.com/files-pri/T0EJFTLJG-F4HV8CE8M/temp-square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85800"/>
            <a:ext cx="7315447" cy="77155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Office hours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495800"/>
          </a:xfrm>
        </p:spPr>
        <p:txBody>
          <a:bodyPr/>
          <a:lstStyle/>
          <a:p>
            <a:pPr lvl="1"/>
            <a:endParaRPr lang="en-US" dirty="0" smtClean="0"/>
          </a:p>
          <a:p>
            <a:r>
              <a:rPr lang="en-US" dirty="0"/>
              <a:t>Regular hours and locations on course </a:t>
            </a:r>
            <a:r>
              <a:rPr lang="en-US" dirty="0" smtClean="0"/>
              <a:t>web </a:t>
            </a:r>
          </a:p>
          <a:p>
            <a:pPr lvl="1"/>
            <a:r>
              <a:rPr lang="en-US" dirty="0" smtClean="0"/>
              <a:t>Changes </a:t>
            </a:r>
            <a:r>
              <a:rPr lang="en-US" dirty="0"/>
              <a:t>as necessary </a:t>
            </a:r>
            <a:r>
              <a:rPr lang="en-US" dirty="0" smtClean="0"/>
              <a:t>announced </a:t>
            </a:r>
            <a:r>
              <a:rPr lang="en-US" dirty="0"/>
              <a:t>on email list</a:t>
            </a:r>
          </a:p>
          <a:p>
            <a:endParaRPr lang="en-US" dirty="0" smtClean="0"/>
          </a:p>
          <a:p>
            <a:r>
              <a:rPr lang="en-US" dirty="0" smtClean="0"/>
              <a:t>Use them</a:t>
            </a:r>
          </a:p>
          <a:p>
            <a:pPr lvl="1"/>
            <a:r>
              <a:rPr lang="en-US" i="1" dirty="0" smtClean="0"/>
              <a:t>Please visit me</a:t>
            </a:r>
          </a:p>
          <a:p>
            <a:pPr lvl="1"/>
            <a:r>
              <a:rPr lang="en-US" dirty="0" smtClean="0"/>
              <a:t>Ideally not </a:t>
            </a:r>
            <a:r>
              <a:rPr lang="en-US" i="1" dirty="0" smtClean="0"/>
              <a:t>just</a:t>
            </a:r>
            <a:r>
              <a:rPr lang="en-US" dirty="0" smtClean="0"/>
              <a:t> for homework questions (but that’s good too)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Winter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CSE 341: Programming Languages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3833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Seven total</a:t>
            </a:r>
          </a:p>
          <a:p>
            <a:endParaRPr lang="en-US" sz="1000" dirty="0" smtClean="0"/>
          </a:p>
          <a:p>
            <a:r>
              <a:rPr lang="en-US" dirty="0" smtClean="0"/>
              <a:t>To be done individually</a:t>
            </a:r>
          </a:p>
          <a:p>
            <a:endParaRPr lang="en-US" sz="1000" dirty="0"/>
          </a:p>
          <a:p>
            <a:r>
              <a:rPr lang="en-US" dirty="0" smtClean="0"/>
              <a:t>Doing the homework involves: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Understanding the concepts being addressed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Writing code demonstrating understanding of the concepts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Testing your code to ensure you understand and have correct programs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“Playing around” with variations, incorrect answers, etc.</a:t>
            </a:r>
          </a:p>
          <a:p>
            <a:pPr marL="457200" lvl="1" indent="0">
              <a:buNone/>
            </a:pPr>
            <a:r>
              <a:rPr lang="en-US" dirty="0"/>
              <a:t>Only (2) is graded, but focusing on (2) makes homework </a:t>
            </a:r>
            <a:r>
              <a:rPr lang="en-US" dirty="0" smtClean="0"/>
              <a:t>harder</a:t>
            </a:r>
          </a:p>
          <a:p>
            <a:pPr marL="457200" lvl="1" indent="0">
              <a:buNone/>
            </a:pPr>
            <a:endParaRPr lang="en-US" sz="1000" dirty="0"/>
          </a:p>
          <a:p>
            <a:r>
              <a:rPr lang="en-US" dirty="0" smtClean="0"/>
              <a:t>Challenge problems: Low points/difficulty ratio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Winter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CSE 341: Programming Languages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741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 341writing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648200"/>
          </a:xfrm>
        </p:spPr>
        <p:txBody>
          <a:bodyPr/>
          <a:lstStyle/>
          <a:p>
            <a:r>
              <a:rPr lang="en-US" dirty="0" err="1" smtClean="0"/>
              <a:t>Homeworks</a:t>
            </a:r>
            <a:r>
              <a:rPr lang="en-US" dirty="0" smtClean="0"/>
              <a:t> tend to be worded very precisely and concisely</a:t>
            </a:r>
          </a:p>
          <a:p>
            <a:pPr lvl="1"/>
            <a:r>
              <a:rPr lang="en-US" dirty="0" smtClean="0"/>
              <a:t>Written “as a computer scientist” (a good thing!)</a:t>
            </a:r>
          </a:p>
          <a:p>
            <a:pPr lvl="1"/>
            <a:r>
              <a:rPr lang="en-US" dirty="0" smtClean="0"/>
              <a:t>Technical issues deserve precise technical writing</a:t>
            </a:r>
          </a:p>
          <a:p>
            <a:pPr lvl="1"/>
            <a:r>
              <a:rPr lang="en-US" dirty="0" smtClean="0"/>
              <a:t>Conciseness values your time as a reader</a:t>
            </a:r>
          </a:p>
          <a:p>
            <a:pPr lvl="1"/>
            <a:r>
              <a:rPr lang="en-US" dirty="0" smtClean="0"/>
              <a:t>You should try to be precise too</a:t>
            </a:r>
          </a:p>
          <a:p>
            <a:pPr lvl="1"/>
            <a:endParaRPr lang="en-US" sz="1000" dirty="0"/>
          </a:p>
          <a:p>
            <a:r>
              <a:rPr lang="en-US" i="1" dirty="0" smtClean="0"/>
              <a:t>Skimming or not understanding why a word or phrase was chosen can make the homework harder</a:t>
            </a:r>
          </a:p>
          <a:p>
            <a:endParaRPr lang="en-US" sz="1000" dirty="0"/>
          </a:p>
          <a:p>
            <a:r>
              <a:rPr lang="en-US" dirty="0" smtClean="0"/>
              <a:t>By all means ask if a problem is confusing</a:t>
            </a:r>
          </a:p>
          <a:p>
            <a:pPr lvl="1"/>
            <a:r>
              <a:rPr lang="en-US" dirty="0" smtClean="0"/>
              <a:t>Being confused is normal and understandable</a:t>
            </a:r>
          </a:p>
          <a:p>
            <a:pPr lvl="1"/>
            <a:r>
              <a:rPr lang="en-US" dirty="0" smtClean="0"/>
              <a:t>And I may have made a mistake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Winter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CSE 341: Programming Languages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8060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Academic Integrity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Read the course policy carefully</a:t>
            </a:r>
          </a:p>
          <a:p>
            <a:pPr lvl="1"/>
            <a:r>
              <a:rPr lang="en-US" dirty="0" smtClean="0"/>
              <a:t>Clearly explains how you can and cannot get/provide help on homework and projects</a:t>
            </a:r>
          </a:p>
          <a:p>
            <a:endParaRPr lang="en-US" dirty="0" smtClean="0"/>
          </a:p>
          <a:p>
            <a:r>
              <a:rPr lang="en-US" dirty="0" smtClean="0"/>
              <a:t>Always explain any unconventional action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I have promoted and enforced academic integrity since I was a freshman</a:t>
            </a:r>
          </a:p>
          <a:p>
            <a:pPr lvl="1"/>
            <a:r>
              <a:rPr lang="en-US" dirty="0" smtClean="0"/>
              <a:t>Great trust with little sympathy for violations</a:t>
            </a:r>
          </a:p>
          <a:p>
            <a:pPr lvl="1"/>
            <a:r>
              <a:rPr lang="en-US" dirty="0" smtClean="0"/>
              <a:t>Honest work is the most important feature of a university</a:t>
            </a:r>
          </a:p>
          <a:p>
            <a:pPr lvl="1"/>
            <a:endParaRPr lang="en-US" dirty="0"/>
          </a:p>
          <a:p>
            <a:r>
              <a:rPr lang="en-US" dirty="0" smtClean="0"/>
              <a:t>This course especially: Do not web-search for homework solutions!  We will check!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Winter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CSE 341: Programming Languages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4738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Midterm: Friday February 2, in class</a:t>
            </a:r>
          </a:p>
          <a:p>
            <a:endParaRPr lang="en-US" dirty="0"/>
          </a:p>
          <a:p>
            <a:r>
              <a:rPr lang="en-US" dirty="0" smtClean="0"/>
              <a:t>Final: Thursday March 15, 8:30-10:20am</a:t>
            </a:r>
          </a:p>
          <a:p>
            <a:endParaRPr lang="en-US" dirty="0"/>
          </a:p>
          <a:p>
            <a:r>
              <a:rPr lang="en-US" dirty="0" smtClean="0"/>
              <a:t>Same concepts, but different format from homework</a:t>
            </a:r>
          </a:p>
          <a:p>
            <a:pPr lvl="1"/>
            <a:r>
              <a:rPr lang="en-US" dirty="0" smtClean="0"/>
              <a:t>More conceptual (but write code too)</a:t>
            </a:r>
          </a:p>
          <a:p>
            <a:pPr lvl="1"/>
            <a:r>
              <a:rPr lang="en-US" dirty="0" smtClean="0"/>
              <a:t>Will post old exams</a:t>
            </a:r>
          </a:p>
          <a:p>
            <a:pPr lvl="1"/>
            <a:r>
              <a:rPr lang="en-US" dirty="0" smtClean="0"/>
              <a:t>Closed book/notes, but you bring one sheet with whatever you want on it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Winter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CSE 341: Programming Languages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912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Coursera</a:t>
            </a:r>
            <a:r>
              <a:rPr lang="en-US" dirty="0" smtClean="0"/>
              <a:t> (more info in document)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Prof. DJG has taught this material to thousands of people around the world</a:t>
            </a:r>
          </a:p>
          <a:p>
            <a:pPr lvl="1"/>
            <a:r>
              <a:rPr lang="en-US" dirty="0" smtClean="0"/>
              <a:t>A lot of work and extremely rewarding</a:t>
            </a:r>
          </a:p>
          <a:p>
            <a:pPr lvl="1"/>
            <a:endParaRPr lang="en-US" sz="1000" dirty="0"/>
          </a:p>
          <a:p>
            <a:r>
              <a:rPr lang="en-US" dirty="0" smtClean="0"/>
              <a:t>You are not allowed to participate in that class!</a:t>
            </a:r>
          </a:p>
          <a:p>
            <a:pPr lvl="1"/>
            <a:r>
              <a:rPr lang="en-US" dirty="0" smtClean="0"/>
              <a:t>Do not web-search related to homework problems!</a:t>
            </a:r>
          </a:p>
          <a:p>
            <a:pPr lvl="1"/>
            <a:endParaRPr lang="en-US" sz="800" dirty="0" smtClean="0"/>
          </a:p>
          <a:p>
            <a:r>
              <a:rPr lang="en-US" dirty="0" smtClean="0"/>
              <a:t>This should have little impact on you</a:t>
            </a:r>
          </a:p>
          <a:p>
            <a:pPr lvl="1"/>
            <a:r>
              <a:rPr lang="en-US" dirty="0" smtClean="0"/>
              <a:t>Two courses are separate</a:t>
            </a:r>
          </a:p>
          <a:p>
            <a:pPr lvl="1"/>
            <a:r>
              <a:rPr lang="en-US" dirty="0" smtClean="0"/>
              <a:t>341 is a great class and staff is committed to this offering being the best ever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Winter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CSE 341: Programming Languages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3527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Has Coursera help/hurt 341?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924800" cy="4495800"/>
          </a:xfrm>
        </p:spPr>
        <p:txBody>
          <a:bodyPr/>
          <a:lstStyle/>
          <a:p>
            <a:r>
              <a:rPr lang="en-US" dirty="0" smtClean="0"/>
              <a:t>Biggest risks</a:t>
            </a:r>
          </a:p>
          <a:p>
            <a:pPr lvl="1"/>
            <a:r>
              <a:rPr lang="en-US" dirty="0" smtClean="0"/>
              <a:t>Becomes easier to cheat – don’t! (And we’ve changed things)</a:t>
            </a:r>
          </a:p>
          <a:p>
            <a:pPr lvl="1"/>
            <a:r>
              <a:rPr lang="en-US" dirty="0" smtClean="0"/>
              <a:t>Instructors become too resistant to change – hope not!</a:t>
            </a:r>
          </a:p>
          <a:p>
            <a:pPr lvl="1"/>
            <a:endParaRPr lang="en-US" dirty="0"/>
          </a:p>
          <a:p>
            <a:r>
              <a:rPr lang="en-US" dirty="0" smtClean="0"/>
              <a:t>There are benefits too</a:t>
            </a:r>
          </a:p>
          <a:p>
            <a:pPr lvl="1"/>
            <a:r>
              <a:rPr lang="en-US" dirty="0" smtClean="0"/>
              <a:t>The videos</a:t>
            </a:r>
          </a:p>
          <a:p>
            <a:pPr lvl="1"/>
            <a:r>
              <a:rPr lang="en-US" dirty="0" smtClean="0"/>
              <a:t>More robust grading scripts</a:t>
            </a:r>
          </a:p>
          <a:p>
            <a:pPr lvl="1"/>
            <a:r>
              <a:rPr lang="en-US" dirty="0" smtClean="0"/>
              <a:t>Way fewer typos</a:t>
            </a:r>
          </a:p>
          <a:p>
            <a:pPr lvl="1"/>
            <a:r>
              <a:rPr lang="en-US" dirty="0" smtClean="0"/>
              <a:t>Easier software installation (new SML Mode)</a:t>
            </a:r>
          </a:p>
          <a:p>
            <a:pPr lvl="1"/>
            <a:r>
              <a:rPr lang="en-US" dirty="0" smtClean="0"/>
              <a:t>Taking the “VIP version” of a more well-known course</a:t>
            </a:r>
          </a:p>
          <a:p>
            <a:pPr lvl="1"/>
            <a:r>
              <a:rPr lang="en-US" dirty="0" smtClean="0"/>
              <a:t>Change the world to be more 341-friendly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Winter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CSE 341: Programming Languages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4060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i="1" dirty="0" smtClean="0"/>
              <a:t>Anything I forgot about course mechanics before we discuss, you know, programming languages?</a:t>
            </a:r>
            <a:endParaRPr lang="en-US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Winter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CSE 341: Programming Languages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2028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this course is about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essential concepts relevant in any programming language </a:t>
            </a:r>
          </a:p>
          <a:p>
            <a:pPr lvl="1"/>
            <a:r>
              <a:rPr lang="en-US" dirty="0" smtClean="0"/>
              <a:t>And how these pieces fit together</a:t>
            </a:r>
          </a:p>
          <a:p>
            <a:endParaRPr lang="en-US" sz="1000" dirty="0"/>
          </a:p>
          <a:p>
            <a:r>
              <a:rPr lang="en-US" dirty="0" smtClean="0"/>
              <a:t>Use ML, Racket, and Ruby languages:</a:t>
            </a:r>
          </a:p>
          <a:p>
            <a:pPr lvl="1"/>
            <a:r>
              <a:rPr lang="en-US" dirty="0" smtClean="0"/>
              <a:t>They let many of the concepts “shine”</a:t>
            </a:r>
          </a:p>
          <a:p>
            <a:pPr lvl="1"/>
            <a:r>
              <a:rPr lang="en-US" dirty="0" smtClean="0"/>
              <a:t>Using multiple languages shows how the same concept can “look different” or actually be slightly different</a:t>
            </a:r>
          </a:p>
          <a:p>
            <a:pPr lvl="1"/>
            <a:r>
              <a:rPr lang="en-US" dirty="0" smtClean="0"/>
              <a:t>In many ways simpler than Java</a:t>
            </a:r>
          </a:p>
          <a:p>
            <a:pPr lvl="1"/>
            <a:endParaRPr lang="en-US" sz="1000" dirty="0"/>
          </a:p>
          <a:p>
            <a:r>
              <a:rPr lang="en-US" dirty="0" smtClean="0"/>
              <a:t>Big focus on </a:t>
            </a:r>
            <a:r>
              <a:rPr lang="en-US" i="1" dirty="0" smtClean="0"/>
              <a:t>functional programming</a:t>
            </a:r>
          </a:p>
          <a:p>
            <a:pPr lvl="1"/>
            <a:r>
              <a:rPr lang="en-US" dirty="0" smtClean="0"/>
              <a:t>Not using </a:t>
            </a:r>
            <a:r>
              <a:rPr lang="en-US" i="1" dirty="0" smtClean="0"/>
              <a:t>mutation</a:t>
            </a:r>
            <a:r>
              <a:rPr lang="en-US" dirty="0" smtClean="0"/>
              <a:t> (assignment statements) (!)</a:t>
            </a:r>
          </a:p>
          <a:p>
            <a:pPr lvl="1"/>
            <a:r>
              <a:rPr lang="en-US" dirty="0" smtClean="0"/>
              <a:t>Using </a:t>
            </a:r>
            <a:r>
              <a:rPr lang="en-US" i="1" dirty="0" smtClean="0"/>
              <a:t>first-class functions</a:t>
            </a:r>
            <a:r>
              <a:rPr lang="en-US" dirty="0" smtClean="0"/>
              <a:t> (can’t explain that yet)</a:t>
            </a:r>
          </a:p>
          <a:p>
            <a:pPr lvl="1"/>
            <a:r>
              <a:rPr lang="en-US" dirty="0" smtClean="0"/>
              <a:t>But many other topics too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Winter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CSE 341: Programming Languages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88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learn this?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3276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This is the “normal” place for course motivation</a:t>
            </a:r>
          </a:p>
          <a:p>
            <a:pPr lvl="1"/>
            <a:r>
              <a:rPr lang="en-US" dirty="0" smtClean="0"/>
              <a:t>Why learn this material?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 smtClean="0"/>
              <a:t>But in our experience, we don’t yet have enough shared vocabulary</a:t>
            </a:r>
          </a:p>
          <a:p>
            <a:pPr lvl="1"/>
            <a:r>
              <a:rPr lang="en-US" dirty="0" smtClean="0"/>
              <a:t>So 3-4 week delay on motivation for functional programming</a:t>
            </a:r>
          </a:p>
          <a:p>
            <a:pPr lvl="1"/>
            <a:r>
              <a:rPr lang="en-US" dirty="0" smtClean="0"/>
              <a:t>I promise full motivation: delay is worth it</a:t>
            </a:r>
          </a:p>
          <a:p>
            <a:pPr lvl="1"/>
            <a:r>
              <a:rPr lang="en-US" dirty="0" smtClean="0"/>
              <a:t>(Will motivate immutable data at end of “Unit 1”)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Winter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CSE 341: Programming Languages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020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648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We have 10 weeks to learn </a:t>
            </a:r>
            <a:r>
              <a:rPr lang="en-US" i="1" dirty="0" smtClean="0"/>
              <a:t>the</a:t>
            </a:r>
            <a:r>
              <a:rPr lang="en-US" dirty="0" smtClean="0"/>
              <a:t> </a:t>
            </a:r>
            <a:r>
              <a:rPr lang="en-US" i="1" dirty="0" smtClean="0"/>
              <a:t>fundamental concepts</a:t>
            </a:r>
            <a:r>
              <a:rPr lang="en-US" dirty="0" smtClean="0"/>
              <a:t> of programming languages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dirty="0" smtClean="0"/>
              <a:t>With hard work, patience, and an open mind, this course makes you a much better programmer</a:t>
            </a:r>
          </a:p>
          <a:p>
            <a:pPr lvl="1"/>
            <a:r>
              <a:rPr lang="en-US" dirty="0" smtClean="0"/>
              <a:t>Even in languages we won’t use</a:t>
            </a:r>
          </a:p>
          <a:p>
            <a:pPr lvl="1"/>
            <a:r>
              <a:rPr lang="en-US" dirty="0" smtClean="0"/>
              <a:t>Learn the core ideas around which </a:t>
            </a:r>
            <a:r>
              <a:rPr lang="en-US" i="1" dirty="0" smtClean="0"/>
              <a:t>every</a:t>
            </a:r>
            <a:r>
              <a:rPr lang="en-US" dirty="0" smtClean="0"/>
              <a:t> language is built,  despite countless surface-level differences and variations</a:t>
            </a:r>
          </a:p>
          <a:p>
            <a:pPr lvl="1"/>
            <a:r>
              <a:rPr lang="en-US" i="1" dirty="0" smtClean="0"/>
              <a:t>Poor</a:t>
            </a:r>
            <a:r>
              <a:rPr lang="en-US" dirty="0" smtClean="0"/>
              <a:t> course summary: “Uses ML, Racket, and Ruby”</a:t>
            </a:r>
          </a:p>
          <a:p>
            <a:pPr marL="457200" lvl="1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dirty="0" smtClean="0"/>
              <a:t>Today’s class:</a:t>
            </a:r>
          </a:p>
          <a:p>
            <a:pPr lvl="1"/>
            <a:r>
              <a:rPr lang="en-US" dirty="0" smtClean="0"/>
              <a:t>Course mechanics</a:t>
            </a:r>
          </a:p>
          <a:p>
            <a:pPr lvl="1"/>
            <a:r>
              <a:rPr lang="en-US" i="1" dirty="0"/>
              <a:t>[</a:t>
            </a:r>
            <a:r>
              <a:rPr lang="en-US" i="1" dirty="0" smtClean="0"/>
              <a:t>A rain-check on motivation]</a:t>
            </a:r>
          </a:p>
          <a:p>
            <a:pPr lvl="1"/>
            <a:r>
              <a:rPr lang="en-US" dirty="0" smtClean="0"/>
              <a:t>Dive into ML: Homework 1 due Friday of next week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Winter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CSE 341: Programming Languages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4208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341 claim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49580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i="1" dirty="0" smtClean="0"/>
              <a:t>Learning to think about software in this “PL” way will make you a better programmer even if/when you go back to old ways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i="1" dirty="0" smtClean="0"/>
              <a:t>It will also give you the mental tools and experience you need for a lifetime of confidently picking up new languages and ideas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[Somewhat in the style of </a:t>
            </a:r>
            <a:r>
              <a:rPr lang="en-US" i="1" dirty="0" smtClean="0"/>
              <a:t>The Karate Kid</a:t>
            </a:r>
            <a:r>
              <a:rPr lang="en-US" dirty="0" smtClean="0"/>
              <a:t> movies (1984, 2010)]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Winter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CSE 341: Programming Languages</a:t>
            </a:r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4305300"/>
            <a:ext cx="1123950" cy="1673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5" y="4321011"/>
            <a:ext cx="1095375" cy="1622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22865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strange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Next 4-5 weeks will use</a:t>
            </a:r>
          </a:p>
          <a:p>
            <a:pPr lvl="1"/>
            <a:r>
              <a:rPr lang="en-US" dirty="0" smtClean="0"/>
              <a:t>ML language</a:t>
            </a:r>
          </a:p>
          <a:p>
            <a:pPr lvl="1"/>
            <a:r>
              <a:rPr lang="en-US" dirty="0" err="1" smtClean="0"/>
              <a:t>Emacs</a:t>
            </a:r>
            <a:r>
              <a:rPr lang="en-US" dirty="0" smtClean="0"/>
              <a:t> editor</a:t>
            </a:r>
          </a:p>
          <a:p>
            <a:pPr lvl="1"/>
            <a:r>
              <a:rPr lang="en-US" dirty="0" smtClean="0"/>
              <a:t>Read-</a:t>
            </a:r>
            <a:r>
              <a:rPr lang="en-US" dirty="0" err="1" smtClean="0"/>
              <a:t>eval</a:t>
            </a:r>
            <a:r>
              <a:rPr lang="en-US" dirty="0" smtClean="0"/>
              <a:t>-print-loop (REPL) for evaluating programs</a:t>
            </a:r>
          </a:p>
          <a:p>
            <a:pPr lvl="1"/>
            <a:endParaRPr lang="en-US" sz="1000" dirty="0"/>
          </a:p>
          <a:p>
            <a:r>
              <a:rPr lang="en-US" dirty="0" smtClean="0"/>
              <a:t>Need to get things installed and configured</a:t>
            </a:r>
          </a:p>
          <a:p>
            <a:pPr lvl="1"/>
            <a:r>
              <a:rPr lang="en-US" dirty="0" smtClean="0"/>
              <a:t>Either in the department labs or your own machine</a:t>
            </a:r>
          </a:p>
          <a:p>
            <a:pPr lvl="1"/>
            <a:r>
              <a:rPr lang="en-US" dirty="0" smtClean="0"/>
              <a:t>We’ve written thorough instructions (questions welcome)</a:t>
            </a:r>
          </a:p>
          <a:p>
            <a:endParaRPr lang="en-US" sz="1000" dirty="0"/>
          </a:p>
          <a:p>
            <a:r>
              <a:rPr lang="en-US" dirty="0" smtClean="0"/>
              <a:t>Only then can you focus on the content of Homework 1</a:t>
            </a:r>
          </a:p>
          <a:p>
            <a:endParaRPr lang="en-US" sz="1000" dirty="0"/>
          </a:p>
          <a:p>
            <a:r>
              <a:rPr lang="en-US" dirty="0" smtClean="0"/>
              <a:t>Working in strange environments is a CSE life skill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Winter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CSE 341: Programming Languages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9318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Mindset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64820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“Let go” of all programming languages you already know</a:t>
            </a:r>
          </a:p>
          <a:p>
            <a:endParaRPr lang="en-US" dirty="0"/>
          </a:p>
          <a:p>
            <a:r>
              <a:rPr lang="en-US" dirty="0" smtClean="0"/>
              <a:t>For now, treat ML as a “totally new thing”</a:t>
            </a:r>
          </a:p>
          <a:p>
            <a:pPr lvl="1"/>
            <a:r>
              <a:rPr lang="en-US" dirty="0" smtClean="0"/>
              <a:t>Time later to compare/contrast to what you know</a:t>
            </a:r>
          </a:p>
          <a:p>
            <a:pPr lvl="1"/>
            <a:r>
              <a:rPr lang="en-US" dirty="0" smtClean="0"/>
              <a:t>For now, “oh that seems kind of like this thing in [Java]” will confuse you, slow you down, and you will learn less</a:t>
            </a:r>
          </a:p>
          <a:p>
            <a:pPr lvl="1"/>
            <a:endParaRPr lang="en-US" dirty="0"/>
          </a:p>
          <a:p>
            <a:r>
              <a:rPr lang="en-US" dirty="0" smtClean="0"/>
              <a:t>Start from a blank file…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Winter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CSE 341: Programming Languages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853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very simple ML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049" y="1295400"/>
            <a:ext cx="7772400" cy="838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[ The same program we just wrote in </a:t>
            </a:r>
            <a:r>
              <a:rPr lang="en-US" dirty="0" err="1" smtClean="0"/>
              <a:t>Emacs</a:t>
            </a:r>
            <a:r>
              <a:rPr lang="en-US" dirty="0" smtClean="0"/>
              <a:t>;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here for convenience if reviewing the slides ]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Winter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CSE 341: Programming Languages</a:t>
            </a:r>
            <a:endParaRPr lang="en-US"/>
          </a:p>
        </p:txBody>
      </p:sp>
      <p:sp>
        <p:nvSpPr>
          <p:cNvPr id="7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95400" y="2133600"/>
            <a:ext cx="6781800" cy="4191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urier New" pitchFamily="49" charset="0"/>
                <a:ea typeface="+mn-ea"/>
                <a:cs typeface="+mn-cs"/>
              </a:rPr>
              <a:t>(* My first ML program *)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ourier New" pitchFamily="49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err="1" smtClean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val</a:t>
            </a:r>
            <a:r>
              <a:rPr lang="en-US" sz="2000" kern="0" dirty="0" smtClean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 </a:t>
            </a:r>
            <a:r>
              <a:rPr lang="en-US" sz="2000" kern="0" dirty="0" smtClean="0">
                <a:solidFill>
                  <a:schemeClr val="accent2"/>
                </a:solidFill>
                <a:latin typeface="Courier New" pitchFamily="49" charset="0"/>
              </a:rPr>
              <a:t>x</a:t>
            </a:r>
            <a:r>
              <a:rPr lang="en-US" sz="2000" kern="0" dirty="0" smtClean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 = </a:t>
            </a:r>
            <a:r>
              <a:rPr lang="en-US" sz="2000" kern="0" dirty="0" smtClean="0">
                <a:latin typeface="Courier New" pitchFamily="49" charset="0"/>
              </a:rPr>
              <a:t>34</a:t>
            </a:r>
            <a:r>
              <a:rPr lang="en-US" sz="2000" kern="0" dirty="0" smtClean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;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kern="0" dirty="0" smtClean="0">
              <a:solidFill>
                <a:schemeClr val="accent1">
                  <a:lumMod val="50000"/>
                </a:schemeClr>
              </a:solidFill>
              <a:latin typeface="Courier New" pitchFamily="49" charset="0"/>
            </a:endParaRPr>
          </a:p>
          <a:p>
            <a:pPr marL="342900" indent="-342900">
              <a:lnSpc>
                <a:spcPct val="90000"/>
              </a:lnSpc>
              <a:spcBef>
                <a:spcPts val="200"/>
              </a:spcBef>
              <a:defRPr/>
            </a:pPr>
            <a:r>
              <a:rPr lang="en-US" sz="2000" kern="0" dirty="0" err="1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val</a:t>
            </a:r>
            <a:r>
              <a:rPr lang="en-US" sz="2000" kern="0" dirty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 </a:t>
            </a:r>
            <a:r>
              <a:rPr lang="en-US" sz="2000" kern="0" dirty="0" smtClean="0">
                <a:solidFill>
                  <a:schemeClr val="accent2"/>
                </a:solidFill>
                <a:latin typeface="Courier New" pitchFamily="49" charset="0"/>
              </a:rPr>
              <a:t>y</a:t>
            </a:r>
            <a:r>
              <a:rPr lang="en-US" sz="2000" kern="0" dirty="0" smtClean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 </a:t>
            </a:r>
            <a:r>
              <a:rPr lang="en-US" sz="2000" kern="0" dirty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= </a:t>
            </a:r>
            <a:r>
              <a:rPr lang="en-US" sz="2000" kern="0" dirty="0" smtClean="0">
                <a:latin typeface="Courier New" pitchFamily="49" charset="0"/>
              </a:rPr>
              <a:t>17</a:t>
            </a:r>
            <a:r>
              <a:rPr lang="en-US" sz="2000" kern="0" dirty="0" smtClean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;</a:t>
            </a:r>
            <a:endParaRPr lang="en-US" sz="2000" kern="0" dirty="0">
              <a:solidFill>
                <a:schemeClr val="accent1">
                  <a:lumMod val="50000"/>
                </a:schemeClr>
              </a:solidFill>
              <a:latin typeface="Courier New" pitchFamily="49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kern="0" dirty="0">
              <a:solidFill>
                <a:schemeClr val="accent1">
                  <a:lumMod val="50000"/>
                </a:schemeClr>
              </a:solidFill>
              <a:latin typeface="Courier New" pitchFamily="49" charset="0"/>
            </a:endParaRPr>
          </a:p>
          <a:p>
            <a:pPr marL="342900" indent="-342900">
              <a:lnSpc>
                <a:spcPct val="90000"/>
              </a:lnSpc>
              <a:spcBef>
                <a:spcPts val="200"/>
              </a:spcBef>
              <a:defRPr/>
            </a:pPr>
            <a:r>
              <a:rPr lang="en-US" sz="2000" kern="0" dirty="0" err="1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val</a:t>
            </a:r>
            <a:r>
              <a:rPr lang="en-US" sz="2000" kern="0" dirty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 </a:t>
            </a:r>
            <a:r>
              <a:rPr lang="en-US" sz="2000" kern="0" dirty="0" smtClean="0">
                <a:solidFill>
                  <a:schemeClr val="accent2"/>
                </a:solidFill>
                <a:latin typeface="Courier New" pitchFamily="49" charset="0"/>
              </a:rPr>
              <a:t>z</a:t>
            </a:r>
            <a:r>
              <a:rPr lang="en-US" sz="2000" kern="0" dirty="0" smtClean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 </a:t>
            </a:r>
            <a:r>
              <a:rPr lang="en-US" sz="2000" kern="0" dirty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= </a:t>
            </a:r>
            <a:r>
              <a:rPr lang="en-US" sz="2000" kern="0" dirty="0" smtClean="0">
                <a:latin typeface="Courier New" pitchFamily="49" charset="0"/>
              </a:rPr>
              <a:t>(x + y) + (y + 2)</a:t>
            </a:r>
            <a:r>
              <a:rPr lang="en-US" sz="2000" kern="0" dirty="0" smtClean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;</a:t>
            </a:r>
          </a:p>
          <a:p>
            <a:pPr marL="342900" indent="-342900">
              <a:lnSpc>
                <a:spcPct val="90000"/>
              </a:lnSpc>
              <a:spcBef>
                <a:spcPts val="200"/>
              </a:spcBef>
              <a:defRPr/>
            </a:pPr>
            <a:endParaRPr lang="en-US" sz="2000" kern="0" dirty="0">
              <a:solidFill>
                <a:schemeClr val="accent1">
                  <a:lumMod val="50000"/>
                </a:schemeClr>
              </a:solidFill>
              <a:latin typeface="Courier New" pitchFamily="49" charset="0"/>
            </a:endParaRPr>
          </a:p>
          <a:p>
            <a:pPr marL="342900" indent="-342900">
              <a:lnSpc>
                <a:spcPct val="90000"/>
              </a:lnSpc>
              <a:spcBef>
                <a:spcPts val="200"/>
              </a:spcBef>
              <a:defRPr/>
            </a:pPr>
            <a:r>
              <a:rPr lang="en-US" sz="2000" kern="0" dirty="0" err="1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val</a:t>
            </a:r>
            <a:r>
              <a:rPr lang="en-US" sz="2000" kern="0" dirty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 </a:t>
            </a:r>
            <a:r>
              <a:rPr lang="en-US" sz="2000" kern="0" dirty="0" smtClean="0">
                <a:solidFill>
                  <a:schemeClr val="accent2"/>
                </a:solidFill>
                <a:latin typeface="Courier New" pitchFamily="49" charset="0"/>
              </a:rPr>
              <a:t>q</a:t>
            </a:r>
            <a:r>
              <a:rPr lang="en-US" sz="2000" kern="0" dirty="0" smtClean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 </a:t>
            </a:r>
            <a:r>
              <a:rPr lang="en-US" sz="2000" kern="0" dirty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= </a:t>
            </a:r>
            <a:r>
              <a:rPr lang="en-US" sz="2000" kern="0" dirty="0" smtClean="0">
                <a:latin typeface="Courier New" pitchFamily="49" charset="0"/>
              </a:rPr>
              <a:t>z + 1</a:t>
            </a:r>
            <a:r>
              <a:rPr lang="en-US" sz="2000" kern="0" dirty="0" smtClean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;</a:t>
            </a:r>
            <a:endParaRPr lang="en-US" sz="2000" kern="0" dirty="0">
              <a:solidFill>
                <a:schemeClr val="accent1">
                  <a:lumMod val="50000"/>
                </a:schemeClr>
              </a:solidFill>
              <a:latin typeface="Courier New" pitchFamily="49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kern="0" dirty="0" smtClean="0">
              <a:solidFill>
                <a:schemeClr val="accent1">
                  <a:lumMod val="50000"/>
                </a:schemeClr>
              </a:solidFill>
              <a:latin typeface="Courier New" pitchFamily="49" charset="0"/>
            </a:endParaRPr>
          </a:p>
          <a:p>
            <a:pPr marL="342900" indent="-342900">
              <a:lnSpc>
                <a:spcPct val="90000"/>
              </a:lnSpc>
              <a:spcBef>
                <a:spcPts val="200"/>
              </a:spcBef>
              <a:defRPr/>
            </a:pPr>
            <a:r>
              <a:rPr lang="en-US" sz="2000" kern="0" dirty="0" err="1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val</a:t>
            </a:r>
            <a:r>
              <a:rPr lang="en-US" sz="2000" kern="0" dirty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 </a:t>
            </a:r>
            <a:r>
              <a:rPr lang="en-US" sz="2000" kern="0" dirty="0" err="1" smtClean="0">
                <a:solidFill>
                  <a:schemeClr val="accent2"/>
                </a:solidFill>
                <a:latin typeface="Courier New" pitchFamily="49" charset="0"/>
              </a:rPr>
              <a:t>abs_of_z</a:t>
            </a:r>
            <a:r>
              <a:rPr lang="en-US" sz="2000" kern="0" dirty="0" smtClean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 </a:t>
            </a:r>
            <a:r>
              <a:rPr lang="en-US" sz="2000" kern="0" dirty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= </a:t>
            </a:r>
            <a:r>
              <a:rPr lang="en-US" sz="2000" kern="0" dirty="0" smtClean="0">
                <a:solidFill>
                  <a:schemeClr val="accent2"/>
                </a:solidFill>
                <a:latin typeface="Courier New" pitchFamily="49" charset="0"/>
              </a:rPr>
              <a:t>if</a:t>
            </a:r>
            <a:r>
              <a:rPr lang="en-US" sz="2000" kern="0" dirty="0" smtClean="0">
                <a:latin typeface="Courier New" pitchFamily="49" charset="0"/>
              </a:rPr>
              <a:t> z &lt; 0 </a:t>
            </a:r>
            <a:r>
              <a:rPr lang="en-US" sz="2000" kern="0" dirty="0" smtClean="0">
                <a:solidFill>
                  <a:schemeClr val="accent2"/>
                </a:solidFill>
                <a:latin typeface="Courier New" pitchFamily="49" charset="0"/>
              </a:rPr>
              <a:t>then</a:t>
            </a:r>
            <a:r>
              <a:rPr lang="en-US" sz="2000" kern="0" dirty="0" smtClean="0">
                <a:latin typeface="Courier New" pitchFamily="49" charset="0"/>
              </a:rPr>
              <a:t> 0 – z </a:t>
            </a:r>
            <a:r>
              <a:rPr lang="en-US" sz="2000" kern="0" dirty="0" smtClean="0">
                <a:solidFill>
                  <a:schemeClr val="accent2"/>
                </a:solidFill>
                <a:latin typeface="Courier New" pitchFamily="49" charset="0"/>
              </a:rPr>
              <a:t>else</a:t>
            </a:r>
            <a:r>
              <a:rPr lang="en-US" sz="2000" kern="0" dirty="0" smtClean="0">
                <a:latin typeface="Courier New" pitchFamily="49" charset="0"/>
              </a:rPr>
              <a:t> z</a:t>
            </a:r>
            <a:r>
              <a:rPr lang="en-US" sz="2000" kern="0" dirty="0" smtClean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;</a:t>
            </a:r>
            <a:endParaRPr lang="en-US" sz="2000" kern="0" dirty="0">
              <a:solidFill>
                <a:schemeClr val="accent1">
                  <a:lumMod val="50000"/>
                </a:schemeClr>
              </a:solidFill>
              <a:latin typeface="Courier New" pitchFamily="49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kern="0" dirty="0" smtClean="0">
              <a:solidFill>
                <a:schemeClr val="accent1">
                  <a:lumMod val="50000"/>
                </a:schemeClr>
              </a:solidFill>
              <a:latin typeface="Courier New" pitchFamily="49" charset="0"/>
            </a:endParaRPr>
          </a:p>
          <a:p>
            <a:pPr marL="342900" indent="-342900">
              <a:lnSpc>
                <a:spcPct val="90000"/>
              </a:lnSpc>
              <a:spcBef>
                <a:spcPts val="200"/>
              </a:spcBef>
              <a:defRPr/>
            </a:pPr>
            <a:r>
              <a:rPr lang="en-US" sz="2000" kern="0" dirty="0" err="1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val</a:t>
            </a:r>
            <a:r>
              <a:rPr lang="en-US" sz="2000" kern="0" dirty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 </a:t>
            </a:r>
            <a:r>
              <a:rPr lang="en-US" sz="2000" kern="0" dirty="0" err="1" smtClean="0">
                <a:solidFill>
                  <a:schemeClr val="accent2"/>
                </a:solidFill>
                <a:latin typeface="Courier New" pitchFamily="49" charset="0"/>
              </a:rPr>
              <a:t>abs_of_z_simpler</a:t>
            </a:r>
            <a:r>
              <a:rPr lang="en-US" sz="2000" kern="0" dirty="0" smtClean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 </a:t>
            </a:r>
            <a:r>
              <a:rPr lang="en-US" sz="2000" kern="0" dirty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= </a:t>
            </a:r>
            <a:r>
              <a:rPr lang="en-US" sz="2000" kern="0" dirty="0" smtClean="0">
                <a:latin typeface="Courier New" pitchFamily="49" charset="0"/>
              </a:rPr>
              <a:t>abs z</a:t>
            </a:r>
            <a:endParaRPr lang="en-US" sz="2000" kern="0" dirty="0">
              <a:latin typeface="Courier New" pitchFamily="49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kern="0" dirty="0">
              <a:solidFill>
                <a:schemeClr val="accent1">
                  <a:lumMod val="50000"/>
                </a:schemeClr>
              </a:solidFill>
              <a:latin typeface="Courier New" pitchFamily="49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kern="0" dirty="0" smtClean="0">
              <a:solidFill>
                <a:schemeClr val="accent1">
                  <a:lumMod val="50000"/>
                </a:schemeClr>
              </a:solidFill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7051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variable binding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114800"/>
            <a:ext cx="7772400" cy="2057400"/>
          </a:xfrm>
        </p:spPr>
        <p:txBody>
          <a:bodyPr/>
          <a:lstStyle/>
          <a:p>
            <a:r>
              <a:rPr lang="en-US" i="1" dirty="0" smtClean="0"/>
              <a:t>Syntax</a:t>
            </a:r>
            <a:r>
              <a:rPr lang="en-US" dirty="0" smtClean="0"/>
              <a:t>:</a:t>
            </a:r>
          </a:p>
          <a:p>
            <a:pPr lvl="1"/>
            <a:r>
              <a:rPr lang="en-US" i="1" dirty="0" smtClean="0"/>
              <a:t>Keyword</a:t>
            </a:r>
            <a:r>
              <a:rPr lang="en-US" dirty="0" smtClean="0"/>
              <a:t> 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val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 smtClean="0">
                <a:cs typeface="Courier New" pitchFamily="49" charset="0"/>
              </a:rPr>
              <a:t>and </a:t>
            </a:r>
            <a:r>
              <a:rPr lang="en-US" i="1" dirty="0" smtClean="0">
                <a:cs typeface="Courier New" pitchFamily="49" charset="0"/>
              </a:rPr>
              <a:t>punctuation</a:t>
            </a:r>
            <a:r>
              <a:rPr lang="en-US" dirty="0" smtClean="0">
                <a:cs typeface="Courier New" pitchFamily="49" charset="0"/>
              </a:rPr>
              <a:t>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dirty="0" smtClean="0">
                <a:cs typeface="Courier New" pitchFamily="49" charset="0"/>
              </a:rPr>
              <a:t> and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pPr lvl="1"/>
            <a:r>
              <a:rPr lang="en-US" i="1" dirty="0" smtClean="0">
                <a:cs typeface="Courier New" pitchFamily="49" charset="0"/>
              </a:rPr>
              <a:t>Variable</a:t>
            </a:r>
            <a:r>
              <a:rPr lang="en-US" dirty="0" smtClean="0">
                <a:cs typeface="Courier New" pitchFamily="49" charset="0"/>
              </a:rPr>
              <a:t>  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x</a:t>
            </a:r>
          </a:p>
          <a:p>
            <a:pPr lvl="1"/>
            <a:r>
              <a:rPr lang="en-US" i="1" dirty="0" smtClean="0">
                <a:cs typeface="Courier New" pitchFamily="49" charset="0"/>
              </a:rPr>
              <a:t>Expression</a:t>
            </a:r>
            <a:r>
              <a:rPr lang="en-US" dirty="0" smtClean="0">
                <a:cs typeface="Courier New" pitchFamily="49" charset="0"/>
              </a:rPr>
              <a:t>  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e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</a:t>
            </a:r>
            <a:endParaRPr lang="en-US" dirty="0">
              <a:cs typeface="Courier New" pitchFamily="49" charset="0"/>
            </a:endParaRPr>
          </a:p>
          <a:p>
            <a:pPr lvl="2"/>
            <a:r>
              <a:rPr lang="en-US" dirty="0" smtClean="0">
                <a:cs typeface="Courier New" pitchFamily="49" charset="0"/>
              </a:rPr>
              <a:t>Many forms of these, most containing </a:t>
            </a:r>
            <a:r>
              <a:rPr lang="en-US" i="1" dirty="0" err="1" smtClean="0">
                <a:cs typeface="Courier New" pitchFamily="49" charset="0"/>
              </a:rPr>
              <a:t>subexpressions</a:t>
            </a:r>
            <a:endParaRPr lang="en-US" i="1" dirty="0" smtClean="0">
              <a:cs typeface="Courier New" pitchFamily="49" charset="0"/>
            </a:endParaRPr>
          </a:p>
          <a:p>
            <a:pPr lvl="1"/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Winter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CSE 341: Programming Languages</a:t>
            </a:r>
            <a:endParaRPr lang="en-US"/>
          </a:p>
        </p:txBody>
      </p:sp>
      <p:sp>
        <p:nvSpPr>
          <p:cNvPr id="7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43000" y="1600200"/>
            <a:ext cx="65532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lnSpc>
                <a:spcPct val="90000"/>
              </a:lnSpc>
              <a:spcBef>
                <a:spcPts val="200"/>
              </a:spcBef>
              <a:defRPr/>
            </a:pPr>
            <a:r>
              <a:rPr lang="en-US" sz="2000" kern="0" dirty="0" err="1" smtClean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val</a:t>
            </a:r>
            <a:r>
              <a:rPr lang="en-US" sz="2000" kern="0" dirty="0" smtClean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 </a:t>
            </a:r>
            <a:r>
              <a:rPr lang="en-US" sz="2000" kern="0" dirty="0">
                <a:solidFill>
                  <a:schemeClr val="accent2"/>
                </a:solidFill>
                <a:latin typeface="Courier New" pitchFamily="49" charset="0"/>
              </a:rPr>
              <a:t>z</a:t>
            </a:r>
            <a:r>
              <a:rPr lang="en-US" sz="2000" kern="0" dirty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 = </a:t>
            </a:r>
            <a:r>
              <a:rPr lang="en-US" sz="2000" kern="0" dirty="0">
                <a:latin typeface="Courier New" pitchFamily="49" charset="0"/>
              </a:rPr>
              <a:t>(x + y) + (y + 2</a:t>
            </a:r>
            <a:r>
              <a:rPr lang="en-US" sz="2000" kern="0" dirty="0" smtClean="0">
                <a:latin typeface="Courier New" pitchFamily="49" charset="0"/>
              </a:rPr>
              <a:t>)</a:t>
            </a:r>
            <a:r>
              <a:rPr lang="en-US" sz="2000" kern="0" dirty="0" smtClean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; </a:t>
            </a:r>
            <a:r>
              <a:rPr lang="en-US" sz="2000" kern="0" dirty="0">
                <a:solidFill>
                  <a:srgbClr val="7030A0"/>
                </a:solidFill>
                <a:latin typeface="Courier New" pitchFamily="49" charset="0"/>
              </a:rPr>
              <a:t>(* </a:t>
            </a:r>
            <a:r>
              <a:rPr lang="en-US" sz="2000" kern="0" dirty="0" smtClean="0">
                <a:solidFill>
                  <a:srgbClr val="7030A0"/>
                </a:solidFill>
                <a:latin typeface="Courier New" pitchFamily="49" charset="0"/>
              </a:rPr>
              <a:t>comment *)</a:t>
            </a:r>
            <a:endParaRPr lang="en-US" sz="2000" kern="0" dirty="0">
              <a:solidFill>
                <a:srgbClr val="7030A0"/>
              </a:solidFill>
              <a:latin typeface="Courier New" pitchFamily="49" charset="0"/>
            </a:endParaRPr>
          </a:p>
          <a:p>
            <a:pPr marL="342900" indent="-342900">
              <a:lnSpc>
                <a:spcPct val="90000"/>
              </a:lnSpc>
              <a:spcBef>
                <a:spcPts val="200"/>
              </a:spcBef>
              <a:defRPr/>
            </a:pPr>
            <a:endParaRPr lang="en-US" sz="2000" kern="0" dirty="0">
              <a:solidFill>
                <a:schemeClr val="accent1">
                  <a:lumMod val="50000"/>
                </a:schemeClr>
              </a:solidFill>
              <a:latin typeface="Courier New" pitchFamily="49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kern="0" dirty="0" smtClean="0">
              <a:solidFill>
                <a:schemeClr val="accent1">
                  <a:lumMod val="50000"/>
                </a:schemeClr>
              </a:solidFill>
              <a:latin typeface="Courier New" pitchFamily="49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838200" y="2286000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b="0" i="1" dirty="0" smtClean="0"/>
              <a:t>More generally:</a:t>
            </a:r>
            <a:endParaRPr lang="en-US" b="0" dirty="0" smtClean="0"/>
          </a:p>
        </p:txBody>
      </p:sp>
      <p:sp>
        <p:nvSpPr>
          <p:cNvPr id="11" name="Rectangle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76600" y="3048000"/>
            <a:ext cx="20574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lnSpc>
                <a:spcPct val="90000"/>
              </a:lnSpc>
              <a:spcBef>
                <a:spcPts val="200"/>
              </a:spcBef>
              <a:defRPr/>
            </a:pPr>
            <a:r>
              <a:rPr lang="en-US" sz="2000" kern="0" dirty="0" smtClean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 </a:t>
            </a:r>
            <a:r>
              <a:rPr lang="en-US" sz="2000" kern="0" dirty="0" err="1" smtClean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val</a:t>
            </a:r>
            <a:r>
              <a:rPr lang="en-US" sz="2000" kern="0" dirty="0" smtClean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 </a:t>
            </a:r>
            <a:r>
              <a:rPr lang="en-US" sz="2000" i="1" kern="0" dirty="0" smtClean="0">
                <a:solidFill>
                  <a:schemeClr val="accent2"/>
                </a:solidFill>
                <a:latin typeface="Courier New" pitchFamily="49" charset="0"/>
              </a:rPr>
              <a:t>x</a:t>
            </a:r>
            <a:r>
              <a:rPr lang="en-US" sz="2000" kern="0" dirty="0" smtClean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 </a:t>
            </a:r>
            <a:r>
              <a:rPr lang="en-US" sz="2000" kern="0" dirty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= </a:t>
            </a:r>
            <a:r>
              <a:rPr lang="en-US" sz="2000" i="1" kern="0" dirty="0" smtClean="0">
                <a:latin typeface="Courier New" pitchFamily="49" charset="0"/>
              </a:rPr>
              <a:t>e</a:t>
            </a:r>
            <a:r>
              <a:rPr lang="en-US" sz="2000" kern="0" dirty="0" smtClean="0">
                <a:solidFill>
                  <a:schemeClr val="accent1">
                    <a:lumMod val="50000"/>
                  </a:schemeClr>
                </a:solidFill>
                <a:latin typeface="Courier New" pitchFamily="49" charset="0"/>
              </a:rPr>
              <a:t>; </a:t>
            </a:r>
            <a:endParaRPr lang="en-US" sz="2000" kern="0" dirty="0">
              <a:solidFill>
                <a:srgbClr val="7030A0"/>
              </a:solidFill>
              <a:latin typeface="Courier New" pitchFamily="49" charset="0"/>
            </a:endParaRPr>
          </a:p>
          <a:p>
            <a:pPr marL="342900" indent="-342900">
              <a:lnSpc>
                <a:spcPct val="90000"/>
              </a:lnSpc>
              <a:spcBef>
                <a:spcPts val="200"/>
              </a:spcBef>
              <a:defRPr/>
            </a:pPr>
            <a:endParaRPr lang="en-US" sz="2000" kern="0" dirty="0">
              <a:solidFill>
                <a:schemeClr val="accent1">
                  <a:lumMod val="50000"/>
                </a:schemeClr>
              </a:solidFill>
              <a:latin typeface="Courier New" pitchFamily="49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kern="0" dirty="0" smtClean="0">
              <a:solidFill>
                <a:schemeClr val="accent1">
                  <a:lumMod val="50000"/>
                </a:schemeClr>
              </a:solidFill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4439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semantics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Syntax</a:t>
            </a:r>
            <a:r>
              <a:rPr lang="en-US" dirty="0" smtClean="0"/>
              <a:t> is just how you write something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chemeClr val="accent2"/>
                </a:solidFill>
              </a:rPr>
              <a:t>Semantics</a:t>
            </a:r>
            <a:r>
              <a:rPr lang="en-US" dirty="0" smtClean="0"/>
              <a:t> is what that something means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Type-checking</a:t>
            </a:r>
            <a:r>
              <a:rPr lang="en-US" dirty="0" smtClean="0"/>
              <a:t> (before program runs)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Evaluation</a:t>
            </a:r>
            <a:r>
              <a:rPr lang="en-US" dirty="0" smtClean="0"/>
              <a:t> (as program runs)</a:t>
            </a:r>
          </a:p>
          <a:p>
            <a:pPr lvl="1"/>
            <a:endParaRPr lang="en-US" dirty="0"/>
          </a:p>
          <a:p>
            <a:r>
              <a:rPr lang="en-US" dirty="0" smtClean="0"/>
              <a:t>For variable bindings:</a:t>
            </a:r>
          </a:p>
          <a:p>
            <a:pPr lvl="1"/>
            <a:r>
              <a:rPr lang="en-US" dirty="0" smtClean="0"/>
              <a:t>Type-check expression and extend </a:t>
            </a:r>
            <a:r>
              <a:rPr lang="en-US" dirty="0" smtClean="0">
                <a:solidFill>
                  <a:schemeClr val="accent2"/>
                </a:solidFill>
              </a:rPr>
              <a:t>static environment</a:t>
            </a:r>
          </a:p>
          <a:p>
            <a:pPr lvl="1"/>
            <a:r>
              <a:rPr lang="en-US" dirty="0" smtClean="0"/>
              <a:t>Evaluate expression and extend </a:t>
            </a:r>
            <a:r>
              <a:rPr lang="en-US" dirty="0" smtClean="0">
                <a:solidFill>
                  <a:schemeClr val="accent2"/>
                </a:solidFill>
              </a:rPr>
              <a:t>dynamic environment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 smtClean="0"/>
              <a:t>So what is the precise syntax, type-checking rules, and evaluation rules for various expressions?  Good question!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Winter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CSE 341: Programming Languages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3917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ML, carefully, so far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program is a sequence of </a:t>
            </a:r>
            <a:r>
              <a:rPr lang="en-US" i="1" dirty="0" smtClean="0"/>
              <a:t>bindings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i="1" dirty="0" smtClean="0"/>
              <a:t>Type-check</a:t>
            </a:r>
            <a:r>
              <a:rPr lang="en-US" dirty="0" smtClean="0"/>
              <a:t> each binding in order using the </a:t>
            </a:r>
            <a:r>
              <a:rPr lang="en-US" i="1" dirty="0" smtClean="0"/>
              <a:t>static environment</a:t>
            </a:r>
            <a:r>
              <a:rPr lang="en-US" dirty="0" smtClean="0"/>
              <a:t> produced by the previous bindings</a:t>
            </a:r>
          </a:p>
          <a:p>
            <a:endParaRPr lang="en-US" dirty="0"/>
          </a:p>
          <a:p>
            <a:r>
              <a:rPr lang="en-US" i="1" dirty="0" smtClean="0"/>
              <a:t>Evaluate</a:t>
            </a:r>
            <a:r>
              <a:rPr lang="en-US" dirty="0" smtClean="0"/>
              <a:t> each binding in order using the </a:t>
            </a:r>
            <a:r>
              <a:rPr lang="en-US" i="1" dirty="0" smtClean="0"/>
              <a:t>dynamic environment</a:t>
            </a:r>
            <a:r>
              <a:rPr lang="en-US" dirty="0" smtClean="0"/>
              <a:t> produced by the previous bindings</a:t>
            </a:r>
          </a:p>
          <a:p>
            <a:pPr lvl="1"/>
            <a:r>
              <a:rPr lang="en-US" dirty="0" smtClean="0"/>
              <a:t>Dynamic environment holds </a:t>
            </a:r>
            <a:r>
              <a:rPr lang="en-US" i="1" dirty="0" smtClean="0"/>
              <a:t>values</a:t>
            </a:r>
            <a:r>
              <a:rPr lang="en-US" dirty="0" smtClean="0"/>
              <a:t>, the results of evaluating expressions</a:t>
            </a:r>
          </a:p>
          <a:p>
            <a:endParaRPr lang="en-US" dirty="0" smtClean="0"/>
          </a:p>
          <a:p>
            <a:r>
              <a:rPr lang="en-US" dirty="0" smtClean="0"/>
              <a:t>So far, the only kind of binding is a </a:t>
            </a:r>
            <a:r>
              <a:rPr lang="en-US" i="1" dirty="0" smtClean="0"/>
              <a:t>variable binding</a:t>
            </a:r>
          </a:p>
          <a:p>
            <a:pPr lvl="1"/>
            <a:r>
              <a:rPr lang="en-US" dirty="0" smtClean="0"/>
              <a:t>More soon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Winter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CSE 341: Programming Languages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2840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Expressions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724400"/>
          </a:xfrm>
        </p:spPr>
        <p:txBody>
          <a:bodyPr/>
          <a:lstStyle/>
          <a:p>
            <a:r>
              <a:rPr lang="en-US" dirty="0" smtClean="0"/>
              <a:t>We have seen many kinds of expressions: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34</a:t>
            </a:r>
            <a:r>
              <a:rPr lang="en-US" b="1" dirty="0" smtClean="0"/>
              <a:t>    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true</a:t>
            </a:r>
            <a:r>
              <a:rPr lang="en-US" b="1" dirty="0"/>
              <a:t> </a:t>
            </a:r>
            <a:r>
              <a:rPr lang="en-US" b="1" dirty="0" smtClean="0"/>
              <a:t>      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false</a:t>
            </a:r>
            <a:r>
              <a:rPr lang="en-US" b="1" dirty="0"/>
              <a:t> </a:t>
            </a:r>
            <a:r>
              <a:rPr lang="en-US" b="1" dirty="0" smtClean="0"/>
              <a:t>     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x</a:t>
            </a:r>
            <a:r>
              <a:rPr lang="en-US" b="1" dirty="0"/>
              <a:t> </a:t>
            </a:r>
            <a:r>
              <a:rPr lang="en-US" b="1" dirty="0" smtClean="0"/>
              <a:t>      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e1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+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e2</a:t>
            </a:r>
            <a:r>
              <a:rPr lang="en-US" b="1" dirty="0"/>
              <a:t> </a:t>
            </a:r>
            <a:r>
              <a:rPr lang="en-US" b="1" dirty="0" smtClean="0"/>
              <a:t>    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e1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&lt;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e2</a:t>
            </a:r>
            <a:r>
              <a:rPr lang="en-US" b="1" dirty="0" smtClean="0"/>
              <a:t>  </a:t>
            </a:r>
          </a:p>
          <a:p>
            <a:pPr marL="0" indent="0">
              <a:buNone/>
            </a:pPr>
            <a:r>
              <a:rPr lang="en-US" b="1" dirty="0" smtClean="0"/>
              <a:t>	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if 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e1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then 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e2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else 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e3</a:t>
            </a:r>
          </a:p>
          <a:p>
            <a:r>
              <a:rPr lang="en-US" dirty="0" smtClean="0"/>
              <a:t>Can get arbitrarily large since any </a:t>
            </a:r>
            <a:r>
              <a:rPr lang="en-US" dirty="0" err="1" smtClean="0"/>
              <a:t>subexpression</a:t>
            </a:r>
            <a:r>
              <a:rPr lang="en-US" dirty="0" smtClean="0"/>
              <a:t> can contain </a:t>
            </a:r>
            <a:r>
              <a:rPr lang="en-US" dirty="0" err="1" smtClean="0"/>
              <a:t>subsubexpressions</a:t>
            </a:r>
            <a:r>
              <a:rPr lang="en-US" dirty="0" smtClean="0"/>
              <a:t>, etc.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Every kind of expression has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Syntax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Type-checking rules</a:t>
            </a:r>
          </a:p>
          <a:p>
            <a:pPr lvl="2"/>
            <a:r>
              <a:rPr lang="en-US" dirty="0" smtClean="0"/>
              <a:t>Produces a type or fails (with a bad error message </a:t>
            </a:r>
            <a:r>
              <a:rPr lang="en-US" dirty="0" smtClean="0">
                <a:sym typeface="Wingdings" pitchFamily="2" charset="2"/>
              </a:rPr>
              <a:t>)</a:t>
            </a:r>
            <a:endParaRPr lang="en-US" dirty="0" smtClean="0"/>
          </a:p>
          <a:p>
            <a:pPr lvl="2"/>
            <a:r>
              <a:rPr lang="en-US" dirty="0" smtClean="0"/>
              <a:t>Types so far:  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bool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 unit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Evaluation rules (used only on things that type-check)</a:t>
            </a:r>
          </a:p>
          <a:p>
            <a:pPr lvl="2"/>
            <a:r>
              <a:rPr lang="en-US" dirty="0" smtClean="0"/>
              <a:t>Produces a value (or exception or infinite-loop)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Winter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CSE 341: Programming Languages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6118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Syntax: 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sequence of letters, digits, _, not starting with digit</a:t>
            </a:r>
          </a:p>
          <a:p>
            <a:endParaRPr lang="en-US" dirty="0"/>
          </a:p>
          <a:p>
            <a:r>
              <a:rPr lang="en-US" dirty="0" smtClean="0"/>
              <a:t>Type-checking: 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Look up type in current static environment</a:t>
            </a:r>
          </a:p>
          <a:p>
            <a:pPr lvl="3"/>
            <a:r>
              <a:rPr lang="en-US" dirty="0" smtClean="0"/>
              <a:t>If not there fail</a:t>
            </a:r>
          </a:p>
          <a:p>
            <a:pPr lvl="1"/>
            <a:endParaRPr lang="en-US" dirty="0"/>
          </a:p>
          <a:p>
            <a:r>
              <a:rPr lang="en-US" dirty="0" smtClean="0"/>
              <a:t>Evaluation: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Look up value in current dynamic environment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Winter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CSE 341: Programming Languages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77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Syntax: </a:t>
            </a:r>
          </a:p>
          <a:p>
            <a:pPr marL="0" indent="0">
              <a:buNone/>
            </a:pPr>
            <a:r>
              <a:rPr lang="en-US" b="1" i="1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e1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+ 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e2</a:t>
            </a:r>
            <a:r>
              <a:rPr lang="en-US" dirty="0" smtClean="0"/>
              <a:t> where </a:t>
            </a:r>
            <a:r>
              <a:rPr lang="en-US" b="1" i="1" dirty="0">
                <a:latin typeface="Courier New" pitchFamily="49" charset="0"/>
                <a:cs typeface="Courier New" pitchFamily="49" charset="0"/>
              </a:rPr>
              <a:t>e1</a:t>
            </a:r>
            <a:r>
              <a:rPr lang="en-US" dirty="0" smtClean="0"/>
              <a:t> and </a:t>
            </a:r>
            <a:r>
              <a:rPr lang="en-US" b="1" i="1" dirty="0">
                <a:latin typeface="Courier New" pitchFamily="49" charset="0"/>
                <a:cs typeface="Courier New" pitchFamily="49" charset="0"/>
              </a:rPr>
              <a:t>e2</a:t>
            </a:r>
            <a:r>
              <a:rPr lang="en-US" dirty="0" smtClean="0"/>
              <a:t> are expressions</a:t>
            </a:r>
          </a:p>
          <a:p>
            <a:endParaRPr lang="en-US" dirty="0"/>
          </a:p>
          <a:p>
            <a:r>
              <a:rPr lang="en-US" dirty="0" smtClean="0"/>
              <a:t>Type-checking: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If </a:t>
            </a:r>
            <a:r>
              <a:rPr lang="en-US" b="1" i="1" dirty="0">
                <a:latin typeface="Courier New" pitchFamily="49" charset="0"/>
                <a:cs typeface="Courier New" pitchFamily="49" charset="0"/>
              </a:rPr>
              <a:t>e1</a:t>
            </a:r>
            <a:r>
              <a:rPr lang="en-US" dirty="0" smtClean="0"/>
              <a:t> and </a:t>
            </a:r>
            <a:r>
              <a:rPr lang="en-US" b="1" i="1" dirty="0">
                <a:latin typeface="Courier New" pitchFamily="49" charset="0"/>
                <a:cs typeface="Courier New" pitchFamily="49" charset="0"/>
              </a:rPr>
              <a:t>e2</a:t>
            </a:r>
            <a:r>
              <a:rPr lang="en-US" dirty="0" smtClean="0"/>
              <a:t> have type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dirty="0" smtClean="0"/>
              <a:t>, 	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then </a:t>
            </a:r>
            <a:r>
              <a:rPr lang="en-US" b="1" i="1" dirty="0">
                <a:latin typeface="Courier New" pitchFamily="49" charset="0"/>
                <a:cs typeface="Courier New" pitchFamily="49" charset="0"/>
              </a:rPr>
              <a:t>e1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+ </a:t>
            </a:r>
            <a:r>
              <a:rPr lang="en-US" b="1" i="1" dirty="0">
                <a:latin typeface="Courier New" pitchFamily="49" charset="0"/>
                <a:cs typeface="Courier New" pitchFamily="49" charset="0"/>
              </a:rPr>
              <a:t>e2</a:t>
            </a:r>
            <a:r>
              <a:rPr lang="en-US" dirty="0" smtClean="0"/>
              <a:t> has type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int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Evaluation: 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If </a:t>
            </a:r>
            <a:r>
              <a:rPr lang="en-US" b="1" i="1" dirty="0">
                <a:latin typeface="Courier New" pitchFamily="49" charset="0"/>
                <a:cs typeface="Courier New" pitchFamily="49" charset="0"/>
              </a:rPr>
              <a:t>e1</a:t>
            </a:r>
            <a:r>
              <a:rPr lang="en-US" dirty="0" smtClean="0"/>
              <a:t> evaluates to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v1</a:t>
            </a:r>
            <a:r>
              <a:rPr lang="en-US" dirty="0" smtClean="0"/>
              <a:t> and </a:t>
            </a:r>
            <a:r>
              <a:rPr lang="en-US" b="1" i="1" dirty="0">
                <a:latin typeface="Courier New" pitchFamily="49" charset="0"/>
                <a:cs typeface="Courier New" pitchFamily="49" charset="0"/>
              </a:rPr>
              <a:t>e2</a:t>
            </a:r>
            <a:r>
              <a:rPr lang="en-US" dirty="0" smtClean="0"/>
              <a:t> evaluates to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v2</a:t>
            </a:r>
            <a:r>
              <a:rPr lang="en-US" dirty="0" smtClean="0"/>
              <a:t>,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then </a:t>
            </a:r>
            <a:r>
              <a:rPr lang="en-US" b="1" i="1" dirty="0">
                <a:latin typeface="Courier New" pitchFamily="49" charset="0"/>
                <a:cs typeface="Courier New" pitchFamily="49" charset="0"/>
              </a:rPr>
              <a:t>e1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+ </a:t>
            </a:r>
            <a:r>
              <a:rPr lang="en-US" b="1" i="1" dirty="0">
                <a:latin typeface="Courier New" pitchFamily="49" charset="0"/>
                <a:cs typeface="Courier New" pitchFamily="49" charset="0"/>
              </a:rPr>
              <a:t>e2</a:t>
            </a:r>
            <a:r>
              <a:rPr lang="en-US" dirty="0" smtClean="0"/>
              <a:t> evaluates to sum of 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v1</a:t>
            </a:r>
            <a:r>
              <a:rPr lang="en-US" dirty="0" smtClean="0"/>
              <a:t> and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v2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Winter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CSE 341: Programming Languages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321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Concise to-do list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495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In the next 24-48 hours:</a:t>
            </a:r>
          </a:p>
          <a:p>
            <a:pPr marL="0" indent="0">
              <a:buNone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Read course web page: </a:t>
            </a:r>
            <a:r>
              <a:rPr lang="en-US" dirty="0">
                <a:solidFill>
                  <a:schemeClr val="accent2"/>
                </a:solidFill>
              </a:rPr>
              <a:t>http://</a:t>
            </a:r>
            <a:r>
              <a:rPr lang="en-US" dirty="0" err="1" smtClean="0">
                <a:solidFill>
                  <a:schemeClr val="accent2"/>
                </a:solidFill>
              </a:rPr>
              <a:t>courses.cs.washington.edu</a:t>
            </a:r>
            <a:r>
              <a:rPr lang="en-US" dirty="0" smtClean="0">
                <a:solidFill>
                  <a:schemeClr val="accent2"/>
                </a:solidFill>
              </a:rPr>
              <a:t>/courses/cse341/18wi/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Read </a:t>
            </a:r>
            <a:r>
              <a:rPr lang="en-US" dirty="0"/>
              <a:t>all course </a:t>
            </a:r>
            <a:r>
              <a:rPr lang="en-US" dirty="0" smtClean="0"/>
              <a:t>policies (4 short documents on web page)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Adjust class email-list settings as necessary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Get set up using </a:t>
            </a:r>
            <a:r>
              <a:rPr lang="en-US" dirty="0" err="1"/>
              <a:t>E</a:t>
            </a:r>
            <a:r>
              <a:rPr lang="en-US" dirty="0" err="1" smtClean="0"/>
              <a:t>macs</a:t>
            </a:r>
            <a:r>
              <a:rPr lang="en-US" dirty="0" smtClean="0"/>
              <a:t> [optional; recommended] and ML</a:t>
            </a:r>
          </a:p>
          <a:p>
            <a:pPr lvl="1"/>
            <a:r>
              <a:rPr lang="en-US" dirty="0" smtClean="0"/>
              <a:t>Installation/configuration/use instructions on web page</a:t>
            </a:r>
          </a:p>
          <a:p>
            <a:pPr lvl="1"/>
            <a:r>
              <a:rPr lang="en-US" dirty="0" smtClean="0"/>
              <a:t>Essential; non-intellectual</a:t>
            </a:r>
          </a:p>
          <a:p>
            <a:pPr lvl="2"/>
            <a:r>
              <a:rPr lang="en-US" dirty="0" smtClean="0"/>
              <a:t>No reason to delay!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Winter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CSE 341: Programming Languages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491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values are expressions</a:t>
            </a:r>
          </a:p>
          <a:p>
            <a:endParaRPr lang="en-US" dirty="0"/>
          </a:p>
          <a:p>
            <a:r>
              <a:rPr lang="en-US" dirty="0" smtClean="0"/>
              <a:t>Not all expressions are values</a:t>
            </a:r>
          </a:p>
          <a:p>
            <a:endParaRPr lang="en-US" dirty="0"/>
          </a:p>
          <a:p>
            <a:r>
              <a:rPr lang="en-US" dirty="0" smtClean="0"/>
              <a:t>A value “evaluates to itself” in “zero steps”</a:t>
            </a:r>
          </a:p>
          <a:p>
            <a:endParaRPr lang="en-US" dirty="0"/>
          </a:p>
          <a:p>
            <a:r>
              <a:rPr lang="en-US" dirty="0" smtClean="0"/>
              <a:t>Examples: </a:t>
            </a:r>
          </a:p>
          <a:p>
            <a:pPr lvl="1"/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34</a:t>
            </a:r>
            <a:r>
              <a:rPr lang="en-US" dirty="0" smtClean="0"/>
              <a:t>,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17</a:t>
            </a:r>
            <a:r>
              <a:rPr lang="en-US" dirty="0" smtClean="0"/>
              <a:t>,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42</a:t>
            </a:r>
            <a:r>
              <a:rPr lang="en-US" dirty="0"/>
              <a:t> </a:t>
            </a:r>
            <a:r>
              <a:rPr lang="en-US" dirty="0" smtClean="0"/>
              <a:t> have type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int</a:t>
            </a:r>
            <a:endParaRPr lang="en-US" b="1" dirty="0" smtClean="0"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true</a:t>
            </a:r>
            <a:r>
              <a:rPr lang="en-US" dirty="0" smtClean="0"/>
              <a:t>,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false</a:t>
            </a:r>
            <a:r>
              <a:rPr lang="en-US" dirty="0" smtClean="0"/>
              <a:t> have type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bool</a:t>
            </a:r>
            <a:endParaRPr lang="en-US" b="1" dirty="0" smtClean="0"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()</a:t>
            </a:r>
            <a:r>
              <a:rPr lang="en-US" dirty="0" smtClean="0"/>
              <a:t> has type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unit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Winter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CSE 341: Programming Languages</a:t>
            </a:r>
            <a:endParaRPr lang="en-US"/>
          </a:p>
        </p:txBody>
      </p:sp>
      <p:sp>
        <p:nvSpPr>
          <p:cNvPr id="7" name="Oval 6"/>
          <p:cNvSpPr/>
          <p:nvPr/>
        </p:nvSpPr>
        <p:spPr bwMode="auto">
          <a:xfrm>
            <a:off x="5029200" y="487878"/>
            <a:ext cx="3581400" cy="23622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790299" y="1402278"/>
            <a:ext cx="1447800" cy="12192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12252" y="821860"/>
            <a:ext cx="2015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Expressions</a:t>
            </a:r>
            <a:endParaRPr lang="en-US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34200" y="1781045"/>
            <a:ext cx="1159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Values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222646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Slightly tougher 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i="1" dirty="0" smtClean="0"/>
              <a:t>What are the syntax, typing rules, and evaluation rules for conditional expressions?</a:t>
            </a:r>
          </a:p>
          <a:p>
            <a:pPr marL="0" indent="0" algn="ctr">
              <a:buNone/>
            </a:pPr>
            <a:endParaRPr lang="en-US" i="1" dirty="0" smtClean="0"/>
          </a:p>
          <a:p>
            <a:pPr marL="0" indent="0" algn="ctr">
              <a:buNone/>
            </a:pPr>
            <a:endParaRPr lang="en-US" i="1" dirty="0"/>
          </a:p>
          <a:p>
            <a:pPr marL="0" indent="0" algn="ctr">
              <a:buNone/>
            </a:pPr>
            <a:r>
              <a:rPr lang="en-US" i="1" dirty="0"/>
              <a:t>What are the syntax, typing rules, and evaluation rules for </a:t>
            </a:r>
            <a:endParaRPr lang="en-US" i="1" dirty="0" smtClean="0"/>
          </a:p>
          <a:p>
            <a:pPr marL="0" indent="0" algn="ctr">
              <a:buNone/>
            </a:pPr>
            <a:r>
              <a:rPr lang="en-US" i="1" dirty="0" smtClean="0"/>
              <a:t>less-than </a:t>
            </a:r>
            <a:r>
              <a:rPr lang="en-US" i="1" dirty="0"/>
              <a:t>expressions?</a:t>
            </a:r>
          </a:p>
          <a:p>
            <a:pPr marL="0" indent="0" algn="ctr">
              <a:buNone/>
            </a:pPr>
            <a:endParaRPr lang="en-US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Winter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CSE 341: Programming Languages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043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foundation we need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We have many more types, expression forms, and binding forms to learn before we can write “anything interesting”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dirty="0" smtClean="0"/>
              <a:t>Syntax, typing rules, evaluation rules will guide us the whole way!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dirty="0" smtClean="0"/>
              <a:t>For Homework 1: functions, pairs, conditionals, lists, options, and local bindings</a:t>
            </a:r>
          </a:p>
          <a:p>
            <a:pPr lvl="1"/>
            <a:r>
              <a:rPr lang="en-US" dirty="0" smtClean="0"/>
              <a:t>Earlier problems require less</a:t>
            </a:r>
          </a:p>
          <a:p>
            <a:pPr lvl="1"/>
            <a:endParaRPr lang="en-US" sz="1000" dirty="0"/>
          </a:p>
          <a:p>
            <a:pPr marL="0" indent="0">
              <a:buNone/>
            </a:pPr>
            <a:r>
              <a:rPr lang="en-US" dirty="0" smtClean="0"/>
              <a:t>Will not add (or need):</a:t>
            </a:r>
          </a:p>
          <a:p>
            <a:pPr lvl="1"/>
            <a:r>
              <a:rPr lang="en-US" dirty="0" smtClean="0"/>
              <a:t>Mutation (a.k.a. assignment): use new bindings instead</a:t>
            </a:r>
          </a:p>
          <a:p>
            <a:pPr lvl="1"/>
            <a:r>
              <a:rPr lang="en-US" dirty="0" smtClean="0"/>
              <a:t>Statements: everything is an expression</a:t>
            </a:r>
          </a:p>
          <a:p>
            <a:pPr lvl="1"/>
            <a:r>
              <a:rPr lang="en-US" dirty="0" smtClean="0"/>
              <a:t>Loops: use recursion instead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Winter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CSE 341: Programming Languages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3314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 smtClean="0"/>
              <a:t>Who: Course Staff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Winter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CSE 341: Programming Languages</a:t>
            </a: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685800" y="1905000"/>
            <a:ext cx="8001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2000" b="0" kern="0" dirty="0" smtClean="0">
                <a:latin typeface="+mn-lt"/>
              </a:rPr>
              <a:t>Zach Tatlock: </a:t>
            </a:r>
            <a:r>
              <a:rPr lang="en-US" sz="2000" b="0" kern="0" dirty="0" smtClean="0">
                <a:latin typeface="+mj-lt"/>
              </a:rPr>
              <a:t>Faculty, 341 my favorite course / area of expertise</a:t>
            </a:r>
          </a:p>
          <a:p>
            <a:pPr marL="342900" indent="-342900">
              <a:spcBef>
                <a:spcPct val="20000"/>
              </a:spcBef>
            </a:pPr>
            <a:endParaRPr kumimoji="0" lang="sv-SE" sz="2000" b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  <a:p>
            <a:pPr marL="342900" indent="-342900">
              <a:spcBef>
                <a:spcPct val="20000"/>
              </a:spcBef>
            </a:pPr>
            <a:r>
              <a:rPr lang="sv-SE" sz="2000" b="0" kern="0" dirty="0" err="1" smtClean="0">
                <a:latin typeface="+mj-lt"/>
              </a:rPr>
              <a:t>Four</a:t>
            </a:r>
            <a:r>
              <a:rPr lang="sv-SE" sz="2000" b="0" kern="0" dirty="0" smtClean="0">
                <a:latin typeface="+mj-lt"/>
              </a:rPr>
              <a:t> (!!) </a:t>
            </a:r>
            <a:r>
              <a:rPr lang="sv-SE" sz="2000" b="0" i="1" kern="0" dirty="0" smtClean="0">
                <a:latin typeface="+mj-lt"/>
              </a:rPr>
              <a:t>great</a:t>
            </a:r>
            <a:r>
              <a:rPr lang="sv-SE" sz="2000" b="0" kern="0" dirty="0" smtClean="0">
                <a:latin typeface="+mj-lt"/>
              </a:rPr>
              <a:t> TAs</a:t>
            </a:r>
            <a:endParaRPr kumimoji="0" lang="sv-SE" sz="2000" b="0" u="none" strike="noStrike" kern="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  <a:p>
            <a:pPr marL="342900" indent="-342900">
              <a:spcBef>
                <a:spcPct val="20000"/>
              </a:spcBef>
            </a:pPr>
            <a:endParaRPr kumimoji="0" lang="en-US" sz="1400" b="0" i="1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Get to know us!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9826" y="2605842"/>
            <a:ext cx="5002499" cy="37544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862" y="3733800"/>
            <a:ext cx="1090194" cy="1280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98" y="5065082"/>
            <a:ext cx="1093722" cy="1280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8138" y="3733800"/>
            <a:ext cx="1085448" cy="12801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4246" y="5080124"/>
            <a:ext cx="1106154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7691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 smtClean="0"/>
              <a:t>Who: Course </a:t>
            </a:r>
            <a:r>
              <a:rPr lang="en-US" dirty="0" smtClean="0"/>
              <a:t>Creator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Winter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CSE 341: Programming Languages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404" y="1552161"/>
            <a:ext cx="3829707" cy="4191000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685800" y="1676400"/>
            <a:ext cx="3581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2000" b="0" kern="0" dirty="0" smtClean="0">
                <a:latin typeface="+mn-lt"/>
              </a:rPr>
              <a:t>Dan Grossman, CSE Faculty</a:t>
            </a:r>
          </a:p>
          <a:p>
            <a:pPr marL="342900" indent="-342900">
              <a:spcBef>
                <a:spcPct val="20000"/>
              </a:spcBef>
            </a:pPr>
            <a:endParaRPr lang="en-US" sz="2000" b="0" kern="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2000" b="0" kern="0" dirty="0" smtClean="0">
                <a:latin typeface="+mn-lt"/>
              </a:rPr>
              <a:t>Occasionally will be referred to as “Prof. DJG”</a:t>
            </a:r>
            <a:endParaRPr lang="en-US" sz="2000" b="0" kern="0" dirty="0" smtClean="0">
              <a:latin typeface="+mj-lt"/>
            </a:endParaRPr>
          </a:p>
          <a:p>
            <a:pPr marL="342900" indent="-342900">
              <a:spcBef>
                <a:spcPct val="20000"/>
              </a:spcBef>
            </a:pPr>
            <a:endParaRPr kumimoji="0" lang="sv-SE" sz="2000" b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  <a:p>
            <a:pPr marL="342900" indent="-342900">
              <a:spcBef>
                <a:spcPct val="20000"/>
              </a:spcBef>
            </a:pPr>
            <a:r>
              <a:rPr lang="sv-SE" sz="2000" b="0" kern="0" dirty="0" smtClean="0">
                <a:latin typeface="+mj-lt"/>
              </a:rPr>
              <a:t>Has </a:t>
            </a:r>
            <a:r>
              <a:rPr lang="sv-SE" sz="2000" b="0" kern="0" dirty="0" err="1" smtClean="0">
                <a:latin typeface="+mj-lt"/>
              </a:rPr>
              <a:t>poured</a:t>
            </a:r>
            <a:r>
              <a:rPr lang="sv-SE" sz="2000" b="0" kern="0" dirty="0" smtClean="0">
                <a:latin typeface="+mj-lt"/>
              </a:rPr>
              <a:t> </a:t>
            </a:r>
            <a:r>
              <a:rPr lang="sv-SE" sz="2000" b="0" kern="0" dirty="0" err="1" smtClean="0">
                <a:latin typeface="+mj-lt"/>
              </a:rPr>
              <a:t>blood</a:t>
            </a:r>
            <a:r>
              <a:rPr lang="sv-SE" sz="2000" b="0" kern="0" dirty="0" smtClean="0">
                <a:latin typeface="+mj-lt"/>
              </a:rPr>
              <a:t>, </a:t>
            </a:r>
            <a:r>
              <a:rPr lang="sv-SE" sz="2000" b="0" kern="0" dirty="0" err="1" smtClean="0">
                <a:latin typeface="+mj-lt"/>
              </a:rPr>
              <a:t>sweat</a:t>
            </a:r>
            <a:r>
              <a:rPr lang="sv-SE" sz="2000" b="0" kern="0" dirty="0" smtClean="0">
                <a:latin typeface="+mj-lt"/>
              </a:rPr>
              <a:t>, and </a:t>
            </a:r>
            <a:r>
              <a:rPr lang="sv-SE" sz="2000" b="0" kern="0" dirty="0" err="1" smtClean="0">
                <a:latin typeface="+mj-lt"/>
              </a:rPr>
              <a:t>tears</a:t>
            </a:r>
            <a:r>
              <a:rPr lang="sv-SE" sz="2000" b="0" kern="0" dirty="0" smtClean="0">
                <a:latin typeface="+mj-lt"/>
              </a:rPr>
              <a:t> </a:t>
            </a:r>
            <a:r>
              <a:rPr lang="sv-SE" sz="2000" b="0" kern="0" dirty="0" err="1" smtClean="0">
                <a:latin typeface="+mj-lt"/>
              </a:rPr>
              <a:t>into</a:t>
            </a:r>
            <a:r>
              <a:rPr lang="sv-SE" sz="2000" b="0" kern="0" dirty="0" smtClean="0">
                <a:latin typeface="+mj-lt"/>
              </a:rPr>
              <a:t> </a:t>
            </a:r>
            <a:r>
              <a:rPr lang="sv-SE" sz="2000" b="0" kern="0" dirty="0" err="1" smtClean="0">
                <a:latin typeface="+mj-lt"/>
              </a:rPr>
              <a:t>this</a:t>
            </a:r>
            <a:r>
              <a:rPr lang="sv-SE" sz="2000" b="0" kern="0" dirty="0" smtClean="0">
                <a:latin typeface="+mj-lt"/>
              </a:rPr>
              <a:t> material.</a:t>
            </a:r>
            <a:endParaRPr kumimoji="0" lang="sv-SE" sz="2000" b="0" u="none" strike="noStrike" kern="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  <a:p>
            <a:pPr marL="342900" indent="-342900">
              <a:spcBef>
                <a:spcPct val="20000"/>
              </a:spcBef>
            </a:pPr>
            <a:endParaRPr kumimoji="0" lang="en-US" sz="1400" b="0" i="1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Awesome material, any mistakes / shortcomings</a:t>
            </a:r>
            <a:r>
              <a:rPr lang="en-US" sz="2000" b="0" i="1" kern="0" dirty="0">
                <a:latin typeface="+mn-lt"/>
              </a:rPr>
              <a:t> </a:t>
            </a:r>
            <a:r>
              <a:rPr lang="en-US" sz="2000" b="0" i="1" kern="0" dirty="0" smtClean="0">
                <a:latin typeface="+mn-lt"/>
              </a:rPr>
              <a:t>are Zach’s fault!</a:t>
            </a:r>
            <a:endParaRPr kumimoji="0" lang="en-US" sz="2000" b="0" i="1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6168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Staying in touch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077200" cy="4495800"/>
          </a:xfrm>
        </p:spPr>
        <p:txBody>
          <a:bodyPr/>
          <a:lstStyle/>
          <a:p>
            <a:r>
              <a:rPr lang="en-US" dirty="0" smtClean="0"/>
              <a:t>Course email list: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cse341a_wi18@</a:t>
            </a:r>
            <a:r>
              <a:rPr lang="en-US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u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.washington.edu</a:t>
            </a:r>
          </a:p>
          <a:p>
            <a:pPr lvl="1"/>
            <a:r>
              <a:rPr lang="en-US" dirty="0" smtClean="0"/>
              <a:t>Students and staff already subscribed</a:t>
            </a:r>
          </a:p>
          <a:p>
            <a:pPr lvl="1"/>
            <a:r>
              <a:rPr lang="en-US" dirty="0" smtClean="0"/>
              <a:t>You must get announcements sent there</a:t>
            </a:r>
          </a:p>
          <a:p>
            <a:pPr lvl="1"/>
            <a:r>
              <a:rPr lang="en-US" dirty="0" smtClean="0"/>
              <a:t>Fairly low traffic</a:t>
            </a:r>
          </a:p>
          <a:p>
            <a:pPr lvl="1"/>
            <a:endParaRPr lang="en-US" sz="1000" dirty="0" smtClean="0"/>
          </a:p>
          <a:p>
            <a:r>
              <a:rPr lang="en-US" dirty="0" smtClean="0"/>
              <a:t>Course staff: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cse341-staff@</a:t>
            </a:r>
            <a:r>
              <a:rPr lang="en-US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cs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.washington.edu     </a:t>
            </a:r>
            <a:r>
              <a:rPr lang="en-US" dirty="0" smtClean="0"/>
              <a:t>    plus individual emails</a:t>
            </a:r>
          </a:p>
          <a:p>
            <a:endParaRPr lang="en-US" sz="1000" dirty="0" smtClean="0"/>
          </a:p>
          <a:p>
            <a:r>
              <a:rPr lang="en-US" dirty="0" smtClean="0"/>
              <a:t>Message Board</a:t>
            </a:r>
          </a:p>
          <a:p>
            <a:pPr lvl="1"/>
            <a:r>
              <a:rPr lang="en-US" dirty="0" smtClean="0"/>
              <a:t>For appropriate discussions; TAs will monitor</a:t>
            </a:r>
          </a:p>
          <a:p>
            <a:pPr lvl="1"/>
            <a:r>
              <a:rPr lang="en-US" dirty="0" smtClean="0"/>
              <a:t>Optional/encouraged, won’t use for important announcements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Winter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CSE 341: Programming Languages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688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Lecture: Zach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724400"/>
          </a:xfrm>
        </p:spPr>
        <p:txBody>
          <a:bodyPr/>
          <a:lstStyle/>
          <a:p>
            <a:r>
              <a:rPr lang="en-US" dirty="0" smtClean="0"/>
              <a:t>Slides, code, and reading notes / videos posted</a:t>
            </a:r>
          </a:p>
          <a:p>
            <a:pPr lvl="1"/>
            <a:r>
              <a:rPr lang="en-US" dirty="0" smtClean="0"/>
              <a:t>May be revised after class</a:t>
            </a:r>
          </a:p>
          <a:p>
            <a:pPr lvl="1"/>
            <a:r>
              <a:rPr lang="en-US" i="1" dirty="0" smtClean="0"/>
              <a:t>Take notes</a:t>
            </a:r>
            <a:r>
              <a:rPr lang="en-US" dirty="0" smtClean="0"/>
              <a:t>: materials may not describe everything</a:t>
            </a:r>
          </a:p>
          <a:p>
            <a:pPr lvl="2"/>
            <a:r>
              <a:rPr lang="en-US" dirty="0" smtClean="0"/>
              <a:t>Slides in particular are </a:t>
            </a:r>
            <a:r>
              <a:rPr lang="en-US" i="1" dirty="0" smtClean="0"/>
              <a:t>visual aids</a:t>
            </a:r>
            <a:r>
              <a:rPr lang="en-US" dirty="0" smtClean="0"/>
              <a:t> for me to use</a:t>
            </a:r>
          </a:p>
          <a:p>
            <a:endParaRPr lang="en-US" sz="1000" dirty="0"/>
          </a:p>
          <a:p>
            <a:r>
              <a:rPr lang="en-US" dirty="0" smtClean="0"/>
              <a:t>Ask questions, focus on key ideas</a:t>
            </a:r>
          </a:p>
          <a:p>
            <a:endParaRPr lang="en-US" sz="1000" dirty="0" smtClean="0"/>
          </a:p>
          <a:p>
            <a:r>
              <a:rPr lang="en-US" dirty="0" smtClean="0"/>
              <a:t>Engage actively</a:t>
            </a:r>
          </a:p>
          <a:p>
            <a:pPr lvl="1"/>
            <a:r>
              <a:rPr lang="en-US" dirty="0" smtClean="0"/>
              <a:t>Arrive </a:t>
            </a:r>
            <a:r>
              <a:rPr lang="en-US" i="1" dirty="0" smtClean="0">
                <a:solidFill>
                  <a:schemeClr val="accent2"/>
                </a:solidFill>
              </a:rPr>
              <a:t>punctually</a:t>
            </a:r>
            <a:r>
              <a:rPr lang="en-US" dirty="0" smtClean="0"/>
              <a:t> (beginning matters most!) and well-rested</a:t>
            </a:r>
          </a:p>
          <a:p>
            <a:pPr lvl="2"/>
            <a:r>
              <a:rPr lang="en-US" dirty="0" smtClean="0"/>
              <a:t>Just like you will for the midterm!</a:t>
            </a:r>
          </a:p>
          <a:p>
            <a:pPr lvl="1"/>
            <a:r>
              <a:rPr lang="en-US" i="1" dirty="0" smtClean="0">
                <a:solidFill>
                  <a:schemeClr val="accent2"/>
                </a:solidFill>
              </a:rPr>
              <a:t>Write</a:t>
            </a:r>
            <a:r>
              <a:rPr lang="en-US" dirty="0" smtClean="0"/>
              <a:t> down ideas and code as we go</a:t>
            </a:r>
          </a:p>
          <a:p>
            <a:pPr lvl="1"/>
            <a:r>
              <a:rPr lang="en-US" dirty="0" smtClean="0"/>
              <a:t>If attending and paying attention is a poor use of your time, one of us is doing something wrong</a:t>
            </a:r>
          </a:p>
          <a:p>
            <a:pPr lvl="1"/>
            <a:endParaRPr lang="en-US" sz="1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Winter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CSE 341: Programming Languages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5113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495800"/>
          </a:xfrm>
        </p:spPr>
        <p:txBody>
          <a:bodyPr/>
          <a:lstStyle/>
          <a:p>
            <a:pPr lvl="1"/>
            <a:endParaRPr lang="en-US" sz="1000" dirty="0" smtClean="0"/>
          </a:p>
          <a:p>
            <a:r>
              <a:rPr lang="en-US" dirty="0" smtClean="0"/>
              <a:t>Required: will usually cover new material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Sometimes more language or environment details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Sometimes main ideas needed for homework</a:t>
            </a:r>
          </a:p>
          <a:p>
            <a:pPr lvl="1"/>
            <a:endParaRPr lang="en-US" dirty="0" smtClean="0"/>
          </a:p>
          <a:p>
            <a:r>
              <a:rPr lang="en-US" i="1" dirty="0" smtClean="0"/>
              <a:t>Will</a:t>
            </a:r>
            <a:r>
              <a:rPr lang="en-US" dirty="0" smtClean="0"/>
              <a:t> meet this week: using </a:t>
            </a:r>
            <a:r>
              <a:rPr lang="en-US" dirty="0" err="1" smtClean="0"/>
              <a:t>Emacs</a:t>
            </a:r>
            <a:r>
              <a:rPr lang="en-US" dirty="0" smtClean="0"/>
              <a:t> and ML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Material often also covered in reading notes / videos</a:t>
            </a:r>
          </a:p>
          <a:p>
            <a:pPr lvl="1"/>
            <a:endParaRPr lang="en-US" sz="1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Winter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CSE 341: Programming Languages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3833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 Notes and Videos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Posted for each “course unit” </a:t>
            </a:r>
          </a:p>
          <a:p>
            <a:pPr lvl="1"/>
            <a:r>
              <a:rPr lang="en-US" dirty="0" smtClean="0"/>
              <a:t>Go over most (all?) of the material (and some extra stuff?)</a:t>
            </a:r>
          </a:p>
          <a:p>
            <a:endParaRPr lang="en-US" dirty="0"/>
          </a:p>
          <a:p>
            <a:r>
              <a:rPr lang="en-US" dirty="0" smtClean="0"/>
              <a:t>So why come to class?</a:t>
            </a:r>
          </a:p>
          <a:p>
            <a:pPr lvl="1"/>
            <a:r>
              <a:rPr lang="en-US" dirty="0" smtClean="0"/>
              <a:t>Materials let us make class-time much more useful and interactive</a:t>
            </a:r>
          </a:p>
          <a:p>
            <a:pPr lvl="2"/>
            <a:r>
              <a:rPr lang="en-US" dirty="0" smtClean="0"/>
              <a:t>Answer questions without being rushed because </a:t>
            </a:r>
            <a:r>
              <a:rPr lang="en-US" i="1" dirty="0" smtClean="0"/>
              <a:t>occasionally</a:t>
            </a:r>
            <a:r>
              <a:rPr lang="en-US" dirty="0" smtClean="0"/>
              <a:t>  “didn’t get to X; read/watch about it”</a:t>
            </a:r>
          </a:p>
          <a:p>
            <a:pPr lvl="2"/>
            <a:r>
              <a:rPr lang="en-US" dirty="0" smtClean="0"/>
              <a:t>Can point to optional topics/videos</a:t>
            </a:r>
          </a:p>
          <a:p>
            <a:pPr lvl="2"/>
            <a:r>
              <a:rPr lang="en-US" dirty="0" smtClean="0"/>
              <a:t>Can try different things in class, not just recite things</a:t>
            </a:r>
          </a:p>
          <a:p>
            <a:pPr lvl="2"/>
            <a:endParaRPr lang="en-US" dirty="0"/>
          </a:p>
          <a:p>
            <a:r>
              <a:rPr lang="en-US" dirty="0" smtClean="0"/>
              <a:t>Don’t need other textbooks – Prof DJG has roughly made one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Winter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CSE 341: Programming Languages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248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dan_design_template">
  <a:themeElements>
    <a:clrScheme name="dan_design_templat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an_design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an_design_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_design_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_design_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_design_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_design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_design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_design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58256</TotalTime>
  <Words>1990</Words>
  <Application>Microsoft Macintosh PowerPoint</Application>
  <PresentationFormat>On-screen Show (4:3)</PresentationFormat>
  <Paragraphs>432</Paragraphs>
  <Slides>32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Courier New</vt:lpstr>
      <vt:lpstr>Times New Roman</vt:lpstr>
      <vt:lpstr>Wingdings</vt:lpstr>
      <vt:lpstr>Arial</vt:lpstr>
      <vt:lpstr>dan_design_template</vt:lpstr>
      <vt:lpstr>CSE341: Programming Languages  Lecture 1 Course Mechanics ML Variable Bindings</vt:lpstr>
      <vt:lpstr>Welcome!</vt:lpstr>
      <vt:lpstr>Concise to-do list</vt:lpstr>
      <vt:lpstr>Who: Course Staff</vt:lpstr>
      <vt:lpstr>Who: Course Creator</vt:lpstr>
      <vt:lpstr>Staying in touch</vt:lpstr>
      <vt:lpstr>Lecture: Zach</vt:lpstr>
      <vt:lpstr>Section</vt:lpstr>
      <vt:lpstr>Reading Notes and Videos</vt:lpstr>
      <vt:lpstr>Office hours</vt:lpstr>
      <vt:lpstr>Homework</vt:lpstr>
      <vt:lpstr>Note 341writing style</vt:lpstr>
      <vt:lpstr>Academic Integrity</vt:lpstr>
      <vt:lpstr>Exams</vt:lpstr>
      <vt:lpstr>Coursera (more info in document)</vt:lpstr>
      <vt:lpstr>Has Coursera help/hurt 341?</vt:lpstr>
      <vt:lpstr>Questions?</vt:lpstr>
      <vt:lpstr>What this course is about</vt:lpstr>
      <vt:lpstr>Why learn this?</vt:lpstr>
      <vt:lpstr>341 claim</vt:lpstr>
      <vt:lpstr>A strange environment</vt:lpstr>
      <vt:lpstr>Mindset</vt:lpstr>
      <vt:lpstr>A very simple ML program</vt:lpstr>
      <vt:lpstr>A variable binding</vt:lpstr>
      <vt:lpstr>The semantics</vt:lpstr>
      <vt:lpstr>ML, carefully, so far</vt:lpstr>
      <vt:lpstr>Expressions</vt:lpstr>
      <vt:lpstr>Variables</vt:lpstr>
      <vt:lpstr>Addition</vt:lpstr>
      <vt:lpstr>Values</vt:lpstr>
      <vt:lpstr>Slightly tougher ones</vt:lpstr>
      <vt:lpstr>The foundation we need</vt:lpstr>
    </vt:vector>
  </TitlesOfParts>
  <Company>UW</Company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Programming Languages &amp;  Software Engineering</dc:title>
  <dc:creator>Dan Grossman</dc:creator>
  <cp:lastModifiedBy>Zachary L. Tatlock</cp:lastModifiedBy>
  <cp:revision>812</cp:revision>
  <cp:lastPrinted>2018-01-03T20:06:42Z</cp:lastPrinted>
  <dcterms:created xsi:type="dcterms:W3CDTF">2009-03-13T20:43:19Z</dcterms:created>
  <dcterms:modified xsi:type="dcterms:W3CDTF">2018-01-05T19:07:41Z</dcterms:modified>
</cp:coreProperties>
</file>