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425" r:id="rId3"/>
    <p:sldId id="426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Section 6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What does mutation mean?</a:t>
            </a:r>
            <a:br>
              <a:rPr lang="en-US" sz="3200" i="0" dirty="0" smtClean="0"/>
            </a:br>
            <a:r>
              <a:rPr lang="en-US" sz="3200" i="0" dirty="0" smtClean="0"/>
              <a:t>When do function bodies run?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</a:t>
            </a:r>
            <a:r>
              <a:rPr lang="en-US" sz="2400" dirty="0" smtClean="0"/>
              <a:t>Grossman / Eric Mullen</a:t>
            </a:r>
            <a:endParaRPr lang="en-US" sz="2400" dirty="0" smtClean="0"/>
          </a:p>
          <a:p>
            <a:r>
              <a:rPr lang="en-US" sz="2400" dirty="0" smtClean="0"/>
              <a:t>Autumn 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Thunks</a:t>
            </a:r>
            <a:r>
              <a:rPr lang="en-US" dirty="0" smtClean="0"/>
              <a:t>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309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how to delay evaluation: put expression in a function!</a:t>
            </a:r>
          </a:p>
          <a:p>
            <a:pPr lvl="1"/>
            <a:r>
              <a:rPr lang="en-US" dirty="0" smtClean="0"/>
              <a:t>Thanks to closures, can use all the same variables later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zero-argument function used to delay evaluation is called a </a:t>
            </a:r>
            <a:r>
              <a:rPr lang="en-US" i="1" dirty="0" err="1" smtClean="0"/>
              <a:t>thunk</a:t>
            </a:r>
            <a:endParaRPr lang="en-US" i="1" dirty="0" smtClean="0"/>
          </a:p>
          <a:p>
            <a:pPr lvl="1"/>
            <a:r>
              <a:rPr lang="en-US" dirty="0" smtClean="0"/>
              <a:t>As a verb:</a:t>
            </a:r>
            <a:r>
              <a:rPr lang="en-US" i="1" dirty="0" smtClean="0"/>
              <a:t> </a:t>
            </a:r>
            <a:r>
              <a:rPr lang="en-US" i="1" dirty="0" err="1" smtClean="0"/>
              <a:t>thunk</a:t>
            </a:r>
            <a:r>
              <a:rPr lang="en-US" i="1" dirty="0" smtClean="0"/>
              <a:t> the expression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dirty="0" smtClean="0"/>
              <a:t>This works (but it is silly to wrap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like this):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999186"/>
            <a:ext cx="71628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(if x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(my-if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(lambda()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(* n (fact (- n 1)))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827682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Evaluate an expression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to get a result: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function that </a:t>
            </a:r>
            <a:r>
              <a:rPr lang="en-US" i="1" dirty="0" smtClean="0"/>
              <a:t>when called</a:t>
            </a:r>
            <a:r>
              <a:rPr lang="en-US" dirty="0" smtClean="0"/>
              <a:t>, evaluates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returns result</a:t>
            </a:r>
          </a:p>
          <a:p>
            <a:pPr lvl="1"/>
            <a:r>
              <a:rPr lang="en-US" dirty="0" smtClean="0"/>
              <a:t>Zero-argument function for “</a:t>
            </a:r>
            <a:r>
              <a:rPr lang="en-US" dirty="0" err="1" smtClean="0"/>
              <a:t>thunking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>
                <a:latin typeface="Courier New" pitchFamily="49" charset="0"/>
              </a:rPr>
              <a:t>e</a:t>
            </a:r>
            <a:r>
              <a:rPr lang="en-US" dirty="0" smtClean="0"/>
              <a:t> to some </a:t>
            </a:r>
            <a:r>
              <a:rPr lang="en-US" dirty="0" err="1" smtClean="0"/>
              <a:t>thunk</a:t>
            </a:r>
            <a:r>
              <a:rPr lang="en-US" dirty="0" smtClean="0"/>
              <a:t> and then call the </a:t>
            </a:r>
            <a:r>
              <a:rPr lang="en-US" dirty="0" err="1" smtClean="0"/>
              <a:t>thunk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Next: Powerful idioms related to delaying evaluation and/or avoided repeated or unnecessary computations</a:t>
            </a:r>
          </a:p>
          <a:p>
            <a:pPr lvl="1"/>
            <a:r>
              <a:rPr lang="en-US" dirty="0" smtClean="0"/>
              <a:t>Some idioms also use mutation in encapsulated ways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137186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34103" y="3646394"/>
            <a:ext cx="22281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724400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(e)</a:t>
            </a:r>
          </a:p>
        </p:txBody>
      </p:sp>
    </p:spTree>
    <p:extLst>
      <p:ext uri="{BB962C8B-B14F-4D97-AF65-F5344CB8AC3E}">
        <p14:creationId xmlns:p14="http://schemas.microsoft.com/office/powerpoint/2010/main" val="3545418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expensive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Thunks</a:t>
            </a:r>
            <a:r>
              <a:rPr lang="en-US" dirty="0" smtClean="0"/>
              <a:t> let you skip expensive computations if they are not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Great if take the true-branch: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worse if you end up using the </a:t>
            </a:r>
            <a:r>
              <a:rPr lang="en-US" dirty="0" err="1" smtClean="0"/>
              <a:t>thunk</a:t>
            </a:r>
            <a:r>
              <a:rPr lang="en-US" dirty="0" smtClean="0"/>
              <a:t> more than once: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general, might not know many times a result is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03786"/>
            <a:ext cx="4572000" cy="801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114800"/>
            <a:ext cx="4572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27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both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Assuming some expensive computation has no side effects, ideally we would:</a:t>
            </a:r>
          </a:p>
          <a:p>
            <a:pPr lvl="1"/>
            <a:r>
              <a:rPr lang="en-US" dirty="0" smtClean="0"/>
              <a:t>Not compute it </a:t>
            </a:r>
            <a:r>
              <a:rPr lang="en-US" i="1" dirty="0" smtClean="0"/>
              <a:t>until needed</a:t>
            </a:r>
          </a:p>
          <a:p>
            <a:pPr lvl="1"/>
            <a:r>
              <a:rPr lang="en-US" i="1" dirty="0"/>
              <a:t>R</a:t>
            </a:r>
            <a:r>
              <a:rPr lang="en-US" i="1" dirty="0" smtClean="0"/>
              <a:t>emember the answer</a:t>
            </a:r>
            <a:r>
              <a:rPr lang="en-US" dirty="0" smtClean="0"/>
              <a:t> so future uses complete immediately</a:t>
            </a:r>
          </a:p>
          <a:p>
            <a:pPr marL="0" indent="0">
              <a:buNone/>
            </a:pPr>
            <a:r>
              <a:rPr lang="en-US" dirty="0" smtClean="0"/>
              <a:t>Called </a:t>
            </a:r>
            <a:r>
              <a:rPr lang="en-US" i="1" dirty="0" smtClean="0"/>
              <a:t>lazy evaluation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Languages where most constructs, including function arguments, work this way are </a:t>
            </a:r>
            <a:r>
              <a:rPr lang="en-US" i="1" dirty="0" smtClean="0"/>
              <a:t>lazy languages</a:t>
            </a:r>
          </a:p>
          <a:p>
            <a:pPr lvl="1"/>
            <a:r>
              <a:rPr lang="en-US" dirty="0" smtClean="0"/>
              <a:t>Haskell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Racket predefines support for </a:t>
            </a:r>
            <a:r>
              <a:rPr lang="en-US" i="1" dirty="0" smtClean="0"/>
              <a:t>promises</a:t>
            </a:r>
            <a:r>
              <a:rPr lang="en-US" dirty="0" smtClean="0"/>
              <a:t>, but we can make our own</a:t>
            </a:r>
          </a:p>
          <a:p>
            <a:pPr lvl="1"/>
            <a:r>
              <a:rPr lang="en-US" dirty="0" err="1" smtClean="0"/>
              <a:t>Thunks</a:t>
            </a:r>
            <a:r>
              <a:rPr lang="en-US" dirty="0" smtClean="0"/>
              <a:t> and mutable pairs are </a:t>
            </a:r>
            <a:r>
              <a:rPr lang="en-US" dirty="0" smtClean="0"/>
              <a:t>enough… [Friday]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87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ML, Racket really has assignment statements</a:t>
            </a:r>
          </a:p>
          <a:p>
            <a:pPr lvl="1"/>
            <a:r>
              <a:rPr lang="en-US" dirty="0" smtClean="0"/>
              <a:t>But used </a:t>
            </a:r>
            <a:r>
              <a:rPr lang="en-US" i="1" dirty="0" smtClean="0"/>
              <a:t>only-when-really-appropriate!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 the current environment, subsequent lookups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get the result of evaluating expression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dirty="0" smtClean="0"/>
              <a:t>Any code using this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will be affected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e </a:t>
            </a:r>
            <a:r>
              <a:rPr lang="en-US" dirty="0" smtClean="0"/>
              <a:t>in Java, C, Python, etc.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Once you have side-effects, sequences are useful: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743200"/>
            <a:ext cx="1828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e)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5715000"/>
            <a:ext cx="30480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 </a:t>
            </a:r>
            <a:r>
              <a:rPr lang="en-US" sz="2000" kern="0" dirty="0" smtClean="0">
                <a:latin typeface="Courier New" pitchFamily="49" charset="0"/>
              </a:rPr>
              <a:t>e1 e2 … en)</a:t>
            </a:r>
          </a:p>
        </p:txBody>
      </p:sp>
    </p:spTree>
    <p:extLst>
      <p:ext uri="{BB962C8B-B14F-4D97-AF65-F5344CB8AC3E}">
        <p14:creationId xmlns:p14="http://schemas.microsoft.com/office/powerpoint/2010/main" val="1512740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uses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 </a:t>
            </a:r>
            <a:r>
              <a:rPr lang="en-US" dirty="0" smtClean="0"/>
              <a:t>at top-level; mutating local variables is similar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dirty="0" smtClean="0"/>
              <a:t>Not much new here:</a:t>
            </a:r>
          </a:p>
          <a:p>
            <a:pPr lvl="1"/>
            <a:r>
              <a:rPr lang="en-US" dirty="0" smtClean="0"/>
              <a:t>Environment for closure determined when function is defined, but body is evaluated when function is called</a:t>
            </a:r>
          </a:p>
          <a:p>
            <a:pPr lvl="1"/>
            <a:r>
              <a:rPr lang="en-US" dirty="0" smtClean="0"/>
              <a:t>Once an expression produces a value, it is irrelevant how the value was produced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286000"/>
            <a:ext cx="5867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latin typeface="Courier New" pitchFamily="49" charset="0"/>
              </a:rPr>
              <a:t>(+ </a:t>
            </a:r>
            <a:r>
              <a:rPr lang="en-US" sz="2000" kern="0" dirty="0" smtClean="0">
                <a:latin typeface="Courier New" pitchFamily="49" charset="0"/>
              </a:rPr>
              <a:t>b 4))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b 5)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(f 4))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9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 smtClean="0">
                <a:latin typeface="Courier New" pitchFamily="49" charset="0"/>
              </a:rPr>
              <a:t>c)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32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just makes a pair</a:t>
            </a:r>
          </a:p>
          <a:p>
            <a:pPr lvl="1"/>
            <a:r>
              <a:rPr lang="en-US" dirty="0" smtClean="0"/>
              <a:t>Often called a </a:t>
            </a:r>
            <a:r>
              <a:rPr lang="en-US" i="1" dirty="0" smtClean="0"/>
              <a:t>cons cell</a:t>
            </a:r>
          </a:p>
          <a:p>
            <a:pPr lvl="1"/>
            <a:r>
              <a:rPr lang="en-US" dirty="0" smtClean="0"/>
              <a:t>By convention and standard library, lists are nested pairs that eventually end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Passing an </a:t>
            </a:r>
            <a:r>
              <a:rPr lang="en-US" i="1" dirty="0" smtClean="0"/>
              <a:t>improper list</a:t>
            </a:r>
            <a:r>
              <a:rPr lang="en-US" dirty="0" smtClean="0"/>
              <a:t>  to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is a run-time error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113690"/>
            <a:ext cx="7924800" cy="24489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1 (cons #t </a:t>
            </a:r>
            <a:r>
              <a:rPr lang="en-US" sz="2000" kern="0" dirty="0">
                <a:latin typeface="Courier New" pitchFamily="49" charset="0"/>
              </a:rPr>
              <a:t>"hi")))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'(1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#t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"hi")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(cons #t (cons "hi" null))))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hi-again </a:t>
            </a:r>
            <a:r>
              <a:rPr lang="en-US" sz="2000" kern="0" dirty="0">
                <a:latin typeface="Courier New" pitchFamily="49" charset="0"/>
              </a:rPr>
              <a:t>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hi-another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caddr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latin typeface="Courier New" pitchFamily="49" charset="0"/>
              </a:rPr>
              <a:t>(list?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yes </a:t>
            </a:r>
            <a:r>
              <a:rPr lang="en-US" sz="2000" kern="0" dirty="0" smtClean="0">
                <a:latin typeface="Courier New" pitchFamily="49" charset="0"/>
              </a:rPr>
              <a:t>(pair?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of-course </a:t>
            </a:r>
            <a:r>
              <a:rPr lang="en-US" sz="2000" kern="0" dirty="0" smtClean="0">
                <a:latin typeface="Courier New" pitchFamily="49" charset="0"/>
              </a:rPr>
              <a:t>(and (list?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 (pair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>
                <a:latin typeface="Courier New" pitchFamily="49" charset="0"/>
              </a:rPr>
              <a:t>l</a:t>
            </a:r>
            <a:r>
              <a:rPr lang="en-US" sz="2000" kern="0" dirty="0" err="1" smtClean="0">
                <a:latin typeface="Courier New" pitchFamily="49" charset="0"/>
              </a:rPr>
              <a:t>st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92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why allow improper lists?</a:t>
            </a:r>
          </a:p>
          <a:p>
            <a:pPr lvl="1"/>
            <a:r>
              <a:rPr lang="en-US" dirty="0" smtClean="0"/>
              <a:t>Pairs are useful</a:t>
            </a:r>
          </a:p>
          <a:p>
            <a:pPr lvl="1"/>
            <a:r>
              <a:rPr lang="en-US" dirty="0" smtClean="0"/>
              <a:t>Without static types, why distinguish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e1::e2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Style: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Use proper lists for collections of unknown size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feel free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>
                <a:latin typeface="+mj-lt"/>
                <a:cs typeface="Courier New" pitchFamily="49" charset="0"/>
              </a:rPr>
              <a:t> to build a pair 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Though </a:t>
            </a:r>
            <a:r>
              <a:rPr lang="en-US" dirty="0" err="1" smtClean="0">
                <a:latin typeface="+mj-lt"/>
                <a:cs typeface="Courier New" pitchFamily="49" charset="0"/>
              </a:rPr>
              <a:t>structs</a:t>
            </a:r>
            <a:r>
              <a:rPr lang="en-US" dirty="0" smtClean="0">
                <a:latin typeface="+mj-lt"/>
                <a:cs typeface="Courier New" pitchFamily="49" charset="0"/>
              </a:rPr>
              <a:t> (like records) may be better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Built-in primitives: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>
                <a:latin typeface="+mj-lt"/>
                <a:cs typeface="Courier New" pitchFamily="49" charset="0"/>
              </a:rPr>
              <a:t> returns true for proper lists, including the empty list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returns true for </a:t>
            </a:r>
            <a:r>
              <a:rPr lang="en-US" dirty="0" smtClean="0">
                <a:cs typeface="Courier New" pitchFamily="49" charset="0"/>
              </a:rPr>
              <a:t>things made by cons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All improper and proper lists except the empty list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 cells are 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you wanted to mutate the </a:t>
            </a:r>
            <a:r>
              <a:rPr lang="en-US" i="1" dirty="0" smtClean="0"/>
              <a:t>contents</a:t>
            </a:r>
            <a:r>
              <a:rPr lang="en-US" dirty="0" smtClean="0"/>
              <a:t> of a cons cell?</a:t>
            </a:r>
          </a:p>
          <a:p>
            <a:pPr lvl="1"/>
            <a:r>
              <a:rPr lang="en-US" dirty="0" smtClean="0"/>
              <a:t>In Racket you cannot (major change from Scheme)</a:t>
            </a:r>
          </a:p>
          <a:p>
            <a:pPr lvl="1"/>
            <a:r>
              <a:rPr lang="en-US" dirty="0" smtClean="0"/>
              <a:t>This is good</a:t>
            </a:r>
          </a:p>
          <a:p>
            <a:pPr lvl="2"/>
            <a:r>
              <a:rPr lang="en-US" dirty="0" smtClean="0"/>
              <a:t>List-aliasing irrelevant</a:t>
            </a:r>
          </a:p>
          <a:p>
            <a:pPr lvl="2"/>
            <a:r>
              <a:rPr lang="en-US" dirty="0" smtClean="0"/>
              <a:t>Implementation can make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/>
              <a:t> fast since </a:t>
            </a:r>
            <a:r>
              <a:rPr lang="en-US" dirty="0" err="1" smtClean="0"/>
              <a:t>listness</a:t>
            </a:r>
            <a:r>
              <a:rPr lang="en-US" dirty="0" smtClean="0"/>
              <a:t> is determined when cons cell is created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14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 does not change list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This does </a:t>
            </a:r>
            <a:r>
              <a:rPr lang="en-US" i="1" dirty="0" smtClean="0"/>
              <a:t>not </a:t>
            </a:r>
            <a:r>
              <a:rPr lang="en-US" dirty="0" smtClean="0"/>
              <a:t>mutate the contents of a cons cell: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Like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new Cons(42,null)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362200"/>
            <a:ext cx="4114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(cons 14 null))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(cons 42 null))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fourteen </a:t>
            </a:r>
            <a:r>
              <a:rPr lang="en-US" sz="2000" kern="0" dirty="0" smtClean="0">
                <a:latin typeface="Courier New" pitchFamily="49" charset="0"/>
              </a:rPr>
              <a:t>(car y))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53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mcons</a:t>
            </a:r>
            <a:r>
              <a:rPr lang="en-US" dirty="0" smtClean="0"/>
              <a:t> cells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mutable pairs are sometimes useful (will use them soon), Racket provides them too: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mpair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Run-time error to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dirty="0" smtClean="0"/>
              <a:t> on a cons cell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on an </a:t>
            </a:r>
            <a:r>
              <a:rPr lang="en-US" dirty="0" err="1" smtClean="0"/>
              <a:t>mcons</a:t>
            </a:r>
            <a:r>
              <a:rPr lang="en-US" dirty="0" smtClean="0"/>
              <a:t>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2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each language construct, the semantics specifies when </a:t>
            </a:r>
            <a:r>
              <a:rPr lang="en-US" dirty="0" err="1" smtClean="0"/>
              <a:t>subexpressions</a:t>
            </a:r>
            <a:r>
              <a:rPr lang="en-US" dirty="0" smtClean="0"/>
              <a:t> get evaluated.  In ML, Racket, Java, C:</a:t>
            </a:r>
          </a:p>
          <a:p>
            <a:pPr lvl="1"/>
            <a:r>
              <a:rPr lang="en-US" dirty="0" smtClean="0"/>
              <a:t>Function arguments are </a:t>
            </a:r>
            <a:r>
              <a:rPr lang="en-US" i="1" dirty="0" smtClean="0"/>
              <a:t>eager</a:t>
            </a:r>
            <a:r>
              <a:rPr lang="en-US" dirty="0" smtClean="0"/>
              <a:t> (call-by-value)</a:t>
            </a:r>
          </a:p>
          <a:p>
            <a:pPr lvl="2"/>
            <a:r>
              <a:rPr lang="en-US" dirty="0" smtClean="0"/>
              <a:t>Evaluated once before calling the function</a:t>
            </a:r>
          </a:p>
          <a:p>
            <a:pPr lvl="1"/>
            <a:r>
              <a:rPr lang="en-US" dirty="0" smtClean="0"/>
              <a:t>Conditional branches are not eager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It matters: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factorial-bad</a:t>
            </a:r>
            <a:r>
              <a:rPr lang="en-US" dirty="0" smtClean="0"/>
              <a:t>  never terminates: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846786"/>
            <a:ext cx="69342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my-if-bad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x y z))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factorial-bad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(my-if-bad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(* n (factorial-bad (- n 1)))))</a:t>
            </a:r>
          </a:p>
        </p:txBody>
      </p:sp>
    </p:spTree>
    <p:extLst>
      <p:ext uri="{BB962C8B-B14F-4D97-AF65-F5344CB8AC3E}">
        <p14:creationId xmlns:p14="http://schemas.microsoft.com/office/powerpoint/2010/main" val="4160403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66799</TotalTime>
  <Words>1086</Words>
  <Application>Microsoft Office PowerPoint</Application>
  <PresentationFormat>On-screen Show (4:3)</PresentationFormat>
  <Paragraphs>215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Courier New</vt:lpstr>
      <vt:lpstr>Times New Roman</vt:lpstr>
      <vt:lpstr>dan_design_template</vt:lpstr>
      <vt:lpstr>CSE341: Programming Languages  Section 6 What does mutation mean? When do function bodies run?</vt:lpstr>
      <vt:lpstr>Set!</vt:lpstr>
      <vt:lpstr>Example</vt:lpstr>
      <vt:lpstr>The truth about cons</vt:lpstr>
      <vt:lpstr>The truth about cons</vt:lpstr>
      <vt:lpstr>cons cells are immutable</vt:lpstr>
      <vt:lpstr>Set! does not change list contents</vt:lpstr>
      <vt:lpstr>mcons cells are mutable</vt:lpstr>
      <vt:lpstr>Delayed evaluation</vt:lpstr>
      <vt:lpstr>Thunks delay</vt:lpstr>
      <vt:lpstr>The key point</vt:lpstr>
      <vt:lpstr>Avoiding expensive computations</vt:lpstr>
      <vt:lpstr>Best of both worlds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855</cp:revision>
  <cp:lastPrinted>2011-09-27T20:26:28Z</cp:lastPrinted>
  <dcterms:created xsi:type="dcterms:W3CDTF">2009-03-13T20:43:19Z</dcterms:created>
  <dcterms:modified xsi:type="dcterms:W3CDTF">2017-10-31T22:43:26Z</dcterms:modified>
</cp:coreProperties>
</file>