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29150" y="1681163"/>
            <a:ext cx="3887392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racket-lang.org/rackunit/" TargetMode="Externa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400">
                <a:latin typeface="+mn-lt"/>
                <a:ea typeface="+mn-ea"/>
                <a:cs typeface="+mn-cs"/>
                <a:sym typeface="Calibri"/>
              </a:defRPr>
            </a:pPr>
            <a:r>
              <a:t>CSE 341</a:t>
            </a:r>
            <a:br/>
            <a:r>
              <a:t>Section 7</a:t>
            </a:r>
          </a:p>
        </p:txBody>
      </p:sp>
      <p:sp>
        <p:nvSpPr>
          <p:cNvPr id="113" name="Subtitle 2"/>
          <p:cNvSpPr txBox="1"/>
          <p:nvPr>
            <p:ph type="subTitle" sz="quarter" idx="1"/>
          </p:nvPr>
        </p:nvSpPr>
        <p:spPr>
          <a:xfrm>
            <a:off x="1143000" y="3602037"/>
            <a:ext cx="6858000" cy="1655762"/>
          </a:xfrm>
          <a:prstGeom prst="rect">
            <a:avLst/>
          </a:prstGeom>
        </p:spPr>
        <p:txBody>
          <a:bodyPr/>
          <a:lstStyle/>
          <a:p>
            <a:pPr/>
            <a:r>
              <a:t>Eric Mullen</a:t>
            </a:r>
          </a:p>
          <a:p>
            <a:pPr/>
            <a:r>
              <a:t>Spring 2017</a:t>
            </a:r>
          </a:p>
        </p:txBody>
      </p:sp>
      <p:sp>
        <p:nvSpPr>
          <p:cNvPr id="114" name="TextBox 3"/>
          <p:cNvSpPr txBox="1"/>
          <p:nvPr/>
        </p:nvSpPr>
        <p:spPr>
          <a:xfrm>
            <a:off x="0" y="5943601"/>
            <a:ext cx="9144000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pPr/>
            <a:r>
              <a:t>Adapted from slides by Nicholas Shahan, Dan Grossman, and Tam Dang</a:t>
            </a:r>
          </a:p>
        </p:txBody>
      </p:sp>
      <p:pic>
        <p:nvPicPr>
          <p:cNvPr id="11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9261" y="495300"/>
            <a:ext cx="1348140" cy="1348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27890" y="594961"/>
            <a:ext cx="1945602" cy="13100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Macros Review</a:t>
            </a:r>
          </a:p>
        </p:txBody>
      </p:sp>
      <p:sp>
        <p:nvSpPr>
          <p:cNvPr id="185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Extend language syntax (allow new constructs)</a:t>
            </a:r>
          </a:p>
          <a:p>
            <a:pPr>
              <a:defRPr sz="2400"/>
            </a:pPr>
            <a:r>
              <a:t>Written in terms of existing syntax</a:t>
            </a:r>
          </a:p>
          <a:p>
            <a:pPr>
              <a:defRPr sz="2400"/>
            </a:pPr>
            <a:r>
              <a:t>Expanded before language is actually interpreted or compiled</a:t>
            </a:r>
          </a:p>
        </p:txBody>
      </p:sp>
      <p:sp>
        <p:nvSpPr>
          <p:cNvPr id="186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LBI “Macros”</a:t>
            </a:r>
          </a:p>
        </p:txBody>
      </p:sp>
      <p:sp>
        <p:nvSpPr>
          <p:cNvPr id="189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Interpreting LBI using Racket as the metalanguage</a:t>
            </a:r>
          </a:p>
          <a:p>
            <a:pPr/>
            <a:r>
              <a:t>LBI is made up of Racket structs</a:t>
            </a:r>
          </a:p>
          <a:p>
            <a:pPr/>
            <a:r>
              <a:t>In Racket, these are just data types</a:t>
            </a:r>
          </a:p>
          <a:p>
            <a:pPr/>
            <a:r>
              <a:t>Why not write a Racket function that returns LBI ASTs?</a:t>
            </a:r>
          </a:p>
        </p:txBody>
      </p:sp>
      <p:sp>
        <p:nvSpPr>
          <p:cNvPr id="190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LBI “Macros”</a:t>
            </a:r>
          </a:p>
        </p:txBody>
      </p:sp>
      <p:sp>
        <p:nvSpPr>
          <p:cNvPr id="193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96" name="Rectangle 3"/>
          <p:cNvGrpSpPr/>
          <p:nvPr/>
        </p:nvGrpSpPr>
        <p:grpSpPr>
          <a:xfrm>
            <a:off x="628648" y="3873601"/>
            <a:ext cx="7759377" cy="524780"/>
            <a:chOff x="0" y="0"/>
            <a:chExt cx="7759376" cy="524779"/>
          </a:xfrm>
        </p:grpSpPr>
        <p:sp>
          <p:nvSpPr>
            <p:cNvPr id="194" name="Rectangle"/>
            <p:cNvSpPr/>
            <p:nvPr/>
          </p:nvSpPr>
          <p:spPr>
            <a:xfrm>
              <a:off x="0" y="-1"/>
              <a:ext cx="7759377" cy="524781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200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95" name="(++ (int 7))"/>
            <p:cNvSpPr txBox="1"/>
            <p:nvPr/>
          </p:nvSpPr>
          <p:spPr>
            <a:xfrm>
              <a:off x="0" y="-1"/>
              <a:ext cx="775937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 sz="24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/>
              <a:r>
                <a:t>(++ (int 7))</a:t>
              </a:r>
            </a:p>
          </p:txBody>
        </p:sp>
      </p:grpSp>
      <p:grpSp>
        <p:nvGrpSpPr>
          <p:cNvPr id="199" name="Rectangle 3"/>
          <p:cNvGrpSpPr/>
          <p:nvPr/>
        </p:nvGrpSpPr>
        <p:grpSpPr>
          <a:xfrm>
            <a:off x="628649" y="2430681"/>
            <a:ext cx="7759377" cy="509288"/>
            <a:chOff x="0" y="0"/>
            <a:chExt cx="7759376" cy="509286"/>
          </a:xfrm>
        </p:grpSpPr>
        <p:sp>
          <p:nvSpPr>
            <p:cNvPr id="197" name="Rectangle"/>
            <p:cNvSpPr/>
            <p:nvPr/>
          </p:nvSpPr>
          <p:spPr>
            <a:xfrm>
              <a:off x="0" y="0"/>
              <a:ext cx="7759377" cy="509287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200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98" name="(define (++ exp) (add (int 1) exp))"/>
            <p:cNvSpPr txBox="1"/>
            <p:nvPr/>
          </p:nvSpPr>
          <p:spPr>
            <a:xfrm>
              <a:off x="0" y="0"/>
              <a:ext cx="775937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4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define</a:t>
              </a:r>
              <a:r>
                <a:t> (++ exp) (add (int 1) exp))</a:t>
              </a:r>
            </a:p>
          </p:txBody>
        </p:sp>
      </p:grpSp>
      <p:sp>
        <p:nvSpPr>
          <p:cNvPr id="200" name="Content Placeholder 2"/>
          <p:cNvSpPr txBox="1"/>
          <p:nvPr>
            <p:ph type="body" sz="quarter" idx="1"/>
          </p:nvPr>
        </p:nvSpPr>
        <p:spPr>
          <a:xfrm>
            <a:off x="628650" y="1825625"/>
            <a:ext cx="7886700" cy="668739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If our LBI Macro is a Racket function</a:t>
            </a:r>
          </a:p>
        </p:txBody>
      </p:sp>
      <p:sp>
        <p:nvSpPr>
          <p:cNvPr id="201" name="Content Placeholder 2"/>
          <p:cNvSpPr txBox="1"/>
          <p:nvPr/>
        </p:nvSpPr>
        <p:spPr>
          <a:xfrm>
            <a:off x="628650" y="4829892"/>
            <a:ext cx="7886700" cy="668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800"/>
            </a:lvl1pPr>
          </a:lstStyle>
          <a:p>
            <a:pPr/>
            <a:r>
              <a:t>Expands to</a:t>
            </a:r>
          </a:p>
        </p:txBody>
      </p:sp>
      <p:grpSp>
        <p:nvGrpSpPr>
          <p:cNvPr id="204" name="Rectangle 3"/>
          <p:cNvGrpSpPr/>
          <p:nvPr/>
        </p:nvGrpSpPr>
        <p:grpSpPr>
          <a:xfrm>
            <a:off x="692310" y="5440848"/>
            <a:ext cx="7759377" cy="496787"/>
            <a:chOff x="0" y="0"/>
            <a:chExt cx="7759376" cy="496786"/>
          </a:xfrm>
        </p:grpSpPr>
        <p:sp>
          <p:nvSpPr>
            <p:cNvPr id="202" name="Rectangle"/>
            <p:cNvSpPr/>
            <p:nvPr/>
          </p:nvSpPr>
          <p:spPr>
            <a:xfrm>
              <a:off x="0" y="-1"/>
              <a:ext cx="7759377" cy="496788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4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03" name="(add (int 1) (int 7))"/>
            <p:cNvSpPr txBox="1"/>
            <p:nvPr/>
          </p:nvSpPr>
          <p:spPr>
            <a:xfrm>
              <a:off x="0" y="-1"/>
              <a:ext cx="775937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 sz="24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/>
              <a:r>
                <a:t>(add (int 1) (int 7))</a:t>
              </a:r>
            </a:p>
          </p:txBody>
        </p:sp>
      </p:grpSp>
      <p:sp>
        <p:nvSpPr>
          <p:cNvPr id="205" name="Content Placeholder 2"/>
          <p:cNvSpPr txBox="1"/>
          <p:nvPr/>
        </p:nvSpPr>
        <p:spPr>
          <a:xfrm>
            <a:off x="628650" y="3303432"/>
            <a:ext cx="7886700" cy="668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800"/>
            </a:lvl1pPr>
          </a:lstStyle>
          <a:p>
            <a:pPr/>
            <a:r>
              <a:t>Then the LBI 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quote</a:t>
            </a:r>
          </a:p>
        </p:txBody>
      </p:sp>
      <p:sp>
        <p:nvSpPr>
          <p:cNvPr id="20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Syntactically, Racket statements can be thought of as lists of tokens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(+ 3 4)</a:t>
            </a:r>
            <a:r>
              <a:rPr b="0">
                <a:latin typeface="+mn-lt"/>
                <a:ea typeface="+mn-ea"/>
                <a:cs typeface="+mn-cs"/>
                <a:sym typeface="Calibri"/>
              </a:rPr>
              <a:t> is a “plus sign”, a “3”, and a “4”</a:t>
            </a:r>
            <a:endParaRPr b="0">
              <a:latin typeface="+mn-lt"/>
              <a:ea typeface="+mn-ea"/>
              <a:cs typeface="+mn-cs"/>
              <a:sym typeface="Calibri"/>
            </a:endParaRP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quote</a:t>
            </a:r>
            <a:r>
              <a:rPr b="0">
                <a:latin typeface="+mn-lt"/>
                <a:ea typeface="+mn-ea"/>
                <a:cs typeface="+mn-cs"/>
                <a:sym typeface="Calibri"/>
              </a:rPr>
              <a:t>-ing a parenthesized expression produces a list of tokens</a:t>
            </a:r>
          </a:p>
        </p:txBody>
      </p:sp>
      <p:sp>
        <p:nvSpPr>
          <p:cNvPr id="209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quote </a:t>
            </a:r>
            <a:r>
              <a:rPr b="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rPr>
              <a:t>Examples</a:t>
            </a:r>
          </a:p>
        </p:txBody>
      </p:sp>
      <p:sp>
        <p:nvSpPr>
          <p:cNvPr id="212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15" name="Rectangle 3"/>
          <p:cNvGrpSpPr/>
          <p:nvPr/>
        </p:nvGrpSpPr>
        <p:grpSpPr>
          <a:xfrm>
            <a:off x="755973" y="1841161"/>
            <a:ext cx="7759377" cy="1735417"/>
            <a:chOff x="0" y="0"/>
            <a:chExt cx="7759376" cy="1735415"/>
          </a:xfrm>
        </p:grpSpPr>
        <p:sp>
          <p:nvSpPr>
            <p:cNvPr id="213" name="Rectangle"/>
            <p:cNvSpPr/>
            <p:nvPr/>
          </p:nvSpPr>
          <p:spPr>
            <a:xfrm>
              <a:off x="0" y="0"/>
              <a:ext cx="7759377" cy="1735416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400">
                  <a:solidFill>
                    <a:srgbClr val="00B05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14" name="(+ 3 4) ; 7…"/>
            <p:cNvSpPr txBox="1"/>
            <p:nvPr/>
          </p:nvSpPr>
          <p:spPr>
            <a:xfrm>
              <a:off x="0" y="0"/>
              <a:ext cx="7759377" cy="1463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4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(+ 3 4) </a:t>
              </a:r>
              <a:r>
                <a:rPr>
                  <a:solidFill>
                    <a:srgbClr val="00B050"/>
                  </a:solidFill>
                </a:rPr>
                <a:t>; 7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4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quote </a:t>
              </a:r>
              <a:r>
                <a:t>(+ 3 4)) </a:t>
              </a:r>
              <a:r>
                <a:rPr>
                  <a:solidFill>
                    <a:srgbClr val="00B050"/>
                  </a:solidFill>
                </a:rPr>
                <a:t>; '(+ 3 4)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4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quote </a:t>
              </a:r>
              <a:r>
                <a:t>(+ 3 #t)) </a:t>
              </a:r>
              <a:r>
                <a:rPr>
                  <a:solidFill>
                    <a:srgbClr val="00B050"/>
                  </a:solidFill>
                </a:rPr>
                <a:t>; '(+ 3 #t)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4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(+ 3 #t) </a:t>
              </a:r>
              <a:r>
                <a:rPr>
                  <a:solidFill>
                    <a:srgbClr val="00B050"/>
                  </a:solidFill>
                </a:rPr>
                <a:t>; Error</a:t>
              </a:r>
            </a:p>
          </p:txBody>
        </p:sp>
      </p:grpSp>
      <p:sp>
        <p:nvSpPr>
          <p:cNvPr id="216" name="Content Placeholder 2"/>
          <p:cNvSpPr txBox="1"/>
          <p:nvPr>
            <p:ph type="body" sz="quarter" idx="1"/>
          </p:nvPr>
        </p:nvSpPr>
        <p:spPr>
          <a:xfrm>
            <a:off x="628650" y="3963356"/>
            <a:ext cx="7886700" cy="1013758"/>
          </a:xfrm>
          <a:prstGeom prst="rect">
            <a:avLst/>
          </a:prstGeom>
        </p:spPr>
        <p:txBody>
          <a:bodyPr/>
          <a:lstStyle/>
          <a:p>
            <a:pPr/>
            <a:r>
              <a:t>You may also see the single quote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‘</a:t>
            </a:r>
            <a:r>
              <a:t> character used as syntactic sugar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quasiquote</a:t>
            </a:r>
          </a:p>
        </p:txBody>
      </p:sp>
      <p:sp>
        <p:nvSpPr>
          <p:cNvPr id="219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Inserts evaluated tokens into a quote</a:t>
            </a:r>
          </a:p>
          <a:p>
            <a:pPr/>
            <a:r>
              <a:t>Convenient for generating dynamic token lists</a:t>
            </a:r>
          </a:p>
          <a:p>
            <a:pPr/>
            <a:r>
              <a:t>Use </a:t>
            </a:r>
            <a:r>
              <a: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unquote</a:t>
            </a:r>
            <a:r>
              <a:rPr>
                <a:solidFill>
                  <a:srgbClr val="0070C0"/>
                </a:solidFill>
              </a:rPr>
              <a:t> </a:t>
            </a:r>
            <a:r>
              <a:t>to escape a </a:t>
            </a:r>
            <a:r>
              <a: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  <a:r>
              <a:t> back to evaluated Racket code</a:t>
            </a:r>
          </a:p>
          <a:p>
            <a:pPr/>
            <a:r>
              <a:t>A </a:t>
            </a:r>
            <a:r>
              <a: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  <a:r>
              <a:t> and </a:t>
            </a:r>
            <a:r>
              <a: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quote</a:t>
            </a:r>
            <a:r>
              <a:t> are equivalent unless we use an </a:t>
            </a:r>
            <a:r>
              <a: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unquote </a:t>
            </a:r>
            <a:r>
              <a:t>operation</a:t>
            </a:r>
          </a:p>
        </p:txBody>
      </p:sp>
      <p:sp>
        <p:nvSpPr>
          <p:cNvPr id="220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quasiquote </a:t>
            </a:r>
            <a:r>
              <a:rPr b="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rPr>
              <a:t>Examples</a:t>
            </a:r>
          </a:p>
        </p:txBody>
      </p:sp>
      <p:sp>
        <p:nvSpPr>
          <p:cNvPr id="223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26" name="Rectangle 3"/>
          <p:cNvGrpSpPr/>
          <p:nvPr/>
        </p:nvGrpSpPr>
        <p:grpSpPr>
          <a:xfrm>
            <a:off x="544009" y="1841159"/>
            <a:ext cx="8125430" cy="2487773"/>
            <a:chOff x="0" y="0"/>
            <a:chExt cx="8125428" cy="2487771"/>
          </a:xfrm>
        </p:grpSpPr>
        <p:sp>
          <p:nvSpPr>
            <p:cNvPr id="224" name="Rectangle"/>
            <p:cNvSpPr/>
            <p:nvPr/>
          </p:nvSpPr>
          <p:spPr>
            <a:xfrm>
              <a:off x="-1" y="0"/>
              <a:ext cx="8125430" cy="2487772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000">
                  <a:solidFill>
                    <a:srgbClr val="00B05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25" name="(quasiquote (+ 3 (unquote(+ 2 2)))) ; '(+ 3 4)…"/>
            <p:cNvSpPr txBox="1"/>
            <p:nvPr/>
          </p:nvSpPr>
          <p:spPr>
            <a:xfrm>
              <a:off x="-1" y="0"/>
              <a:ext cx="8125430" cy="2136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quasiquote </a:t>
              </a:r>
              <a:r>
                <a:t>(+ 3 (</a:t>
              </a:r>
              <a:r>
                <a:rPr>
                  <a:solidFill>
                    <a:srgbClr val="0070C0"/>
                  </a:solidFill>
                </a:rPr>
                <a:t>unquote</a:t>
              </a:r>
              <a:r>
                <a:t>(+ 2 2)))) </a:t>
              </a:r>
              <a:r>
                <a:rPr>
                  <a:solidFill>
                    <a:srgbClr val="00B050"/>
                  </a:solidFill>
                </a:rPr>
                <a:t>; '(+ 3 4)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quasiquote</a:t>
              </a:r>
              <a:r>
                <a:t> </a:t>
              </a: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(string-append </a:t>
              </a: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7030A0"/>
                  </a:solidFill>
                </a:rPr>
                <a:t>"I love CSE"</a:t>
              </a:r>
              <a:r>
                <a:t> </a:t>
              </a: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(number-&gt;string 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(</a:t>
              </a:r>
              <a:r>
                <a:rPr>
                  <a:solidFill>
                    <a:srgbClr val="0070C0"/>
                  </a:solidFill>
                </a:rPr>
                <a:t>unquote</a:t>
              </a:r>
              <a:r>
                <a:t> (+ 3 338))))) 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solidFill>
                    <a:srgbClr val="00B05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; '(string-append "I love CSE" (number-&gt;string 341))</a:t>
              </a:r>
            </a:p>
          </p:txBody>
        </p:sp>
      </p:grpSp>
      <p:sp>
        <p:nvSpPr>
          <p:cNvPr id="227" name="Content Placeholder 2"/>
          <p:cNvSpPr txBox="1"/>
          <p:nvPr>
            <p:ph type="body" sz="half" idx="1"/>
          </p:nvPr>
        </p:nvSpPr>
        <p:spPr>
          <a:xfrm>
            <a:off x="628650" y="4565241"/>
            <a:ext cx="7886700" cy="2171225"/>
          </a:xfrm>
          <a:prstGeom prst="rect">
            <a:avLst/>
          </a:prstGeom>
        </p:spPr>
        <p:txBody>
          <a:bodyPr/>
          <a:lstStyle/>
          <a:p>
            <a:pPr/>
            <a:r>
              <a:t>You may also see the backtick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`</a:t>
            </a:r>
            <a:r>
              <a:t> character used as syntactic sugar for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quasiquote 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r>
              <a:t>The comma character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t> is used as syntactic sugar for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unquote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Interpretation</a:t>
            </a:r>
          </a:p>
        </p:txBody>
      </p:sp>
      <p:sp>
        <p:nvSpPr>
          <p:cNvPr id="23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Many languages provide an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eval</a:t>
            </a:r>
            <a:r>
              <a:t> function or something similar</a:t>
            </a:r>
          </a:p>
          <a:p>
            <a:pPr/>
            <a:r>
              <a:t>Performs interpretation or compilation at runtime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Needs full language implementation during runtime</a:t>
            </a:r>
          </a:p>
          <a:p>
            <a:pPr/>
            <a:r>
              <a:t>It's useful, but there's usually a better way</a:t>
            </a:r>
          </a:p>
          <a:p>
            <a:pPr/>
            <a:r>
              <a:t>Makes analysis, debugging difficult</a:t>
            </a:r>
          </a:p>
        </p:txBody>
      </p:sp>
      <p:sp>
        <p:nvSpPr>
          <p:cNvPr id="231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eval</a:t>
            </a:r>
          </a:p>
        </p:txBody>
      </p:sp>
      <p:sp>
        <p:nvSpPr>
          <p:cNvPr id="23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Racket's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eval</a:t>
            </a:r>
            <a:r>
              <a:t> operates on lists of tokens</a:t>
            </a:r>
          </a:p>
          <a:p>
            <a:pPr/>
            <a:r>
              <a:t>Like those generated from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quote</a:t>
            </a:r>
            <a:r>
              <a:t> and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quasiquote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r>
              <a:t>Treat the input data as a program and evaluate it</a:t>
            </a:r>
          </a:p>
        </p:txBody>
      </p:sp>
      <p:sp>
        <p:nvSpPr>
          <p:cNvPr id="235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eval</a:t>
            </a:r>
            <a:r>
              <a:rPr b="0">
                <a:latin typeface="Calibri Light"/>
                <a:ea typeface="Calibri Light"/>
                <a:cs typeface="Calibri Light"/>
                <a:sym typeface="Calibri Light"/>
              </a:rPr>
              <a:t> </a:t>
            </a:r>
            <a:r>
              <a:rPr b="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rPr>
              <a:t>examples</a:t>
            </a:r>
          </a:p>
        </p:txBody>
      </p:sp>
      <p:sp>
        <p:nvSpPr>
          <p:cNvPr id="238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41" name="Rectangle 3"/>
          <p:cNvGrpSpPr/>
          <p:nvPr/>
        </p:nvGrpSpPr>
        <p:grpSpPr>
          <a:xfrm>
            <a:off x="544009" y="1841158"/>
            <a:ext cx="8125430" cy="4293424"/>
            <a:chOff x="0" y="0"/>
            <a:chExt cx="8125428" cy="4293422"/>
          </a:xfrm>
        </p:grpSpPr>
        <p:sp>
          <p:nvSpPr>
            <p:cNvPr id="239" name="Rectangle"/>
            <p:cNvSpPr/>
            <p:nvPr/>
          </p:nvSpPr>
          <p:spPr>
            <a:xfrm>
              <a:off x="-1" y="0"/>
              <a:ext cx="8125430" cy="4293423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000">
                  <a:solidFill>
                    <a:srgbClr val="00B05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40" name="(define quoted (quote (+ 3 4)))…"/>
            <p:cNvSpPr txBox="1"/>
            <p:nvPr/>
          </p:nvSpPr>
          <p:spPr>
            <a:xfrm>
              <a:off x="-1" y="0"/>
              <a:ext cx="8125430" cy="3888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quoted (</a:t>
              </a:r>
              <a:r>
                <a:rPr>
                  <a:solidFill>
                    <a:srgbClr val="0070C0"/>
                  </a:solidFill>
                </a:rPr>
                <a:t>quote </a:t>
              </a:r>
              <a:r>
                <a:t>(+ 3 4)))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eval</a:t>
              </a:r>
              <a:r>
                <a:t> quoted) </a:t>
              </a:r>
              <a:r>
                <a:rPr>
                  <a:solidFill>
                    <a:srgbClr val="00B050"/>
                  </a:solidFill>
                </a:rPr>
                <a:t>; 7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bad-quoted (</a:t>
              </a:r>
              <a:r>
                <a:rPr>
                  <a:solidFill>
                    <a:srgbClr val="0070C0"/>
                  </a:solidFill>
                </a:rPr>
                <a:t>quote </a:t>
              </a:r>
              <a:r>
                <a:t>(+ 3 #t)))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eval</a:t>
              </a:r>
              <a:r>
                <a:t> bad-quoted) </a:t>
              </a:r>
              <a:r>
                <a:rPr>
                  <a:solidFill>
                    <a:srgbClr val="00B050"/>
                  </a:solidFill>
                </a:rPr>
                <a:t>; Error</a:t>
              </a: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qquoted (</a:t>
              </a:r>
              <a:r>
                <a:rPr>
                  <a:solidFill>
                    <a:srgbClr val="0070C0"/>
                  </a:solidFill>
                </a:rPr>
                <a:t>quasiquote </a:t>
              </a:r>
              <a:r>
                <a:t>(+ 3 (</a:t>
              </a:r>
              <a:r>
                <a:rPr>
                  <a:solidFill>
                    <a:srgbClr val="0070C0"/>
                  </a:solidFill>
                </a:rPr>
                <a:t>unquote</a:t>
              </a:r>
              <a:r>
                <a:t>(+ 2 2)))))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eval</a:t>
              </a:r>
              <a:r>
                <a:t> qquoted) </a:t>
              </a:r>
              <a:r>
                <a:rPr>
                  <a:solidFill>
                    <a:srgbClr val="00B050"/>
                  </a:solidFill>
                </a:rPr>
                <a:t>; 7</a:t>
              </a:r>
              <a:endParaRPr>
                <a:solidFill>
                  <a:srgbClr val="00B05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big-qquoted</a:t>
              </a: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(</a:t>
              </a:r>
              <a:r>
                <a:rPr>
                  <a:solidFill>
                    <a:srgbClr val="0070C0"/>
                  </a:solidFill>
                </a:rPr>
                <a:t>quasiquote</a:t>
              </a:r>
              <a:r>
                <a:t> </a:t>
              </a: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(string-append </a:t>
              </a: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</a:t>
              </a:r>
              <a:r>
                <a:rPr>
                  <a:solidFill>
                    <a:srgbClr val="7030A0"/>
                  </a:solidFill>
                </a:rPr>
                <a:t>"I love CSE"</a:t>
              </a:r>
              <a:r>
                <a:t> </a:t>
              </a: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(number-&gt;string 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(</a:t>
              </a:r>
              <a:r>
                <a:rPr>
                  <a:solidFill>
                    <a:srgbClr val="0070C0"/>
                  </a:solidFill>
                </a:rPr>
                <a:t>unquote</a:t>
              </a:r>
              <a:r>
                <a:t> (+ 3 338)))))) 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eval</a:t>
              </a:r>
              <a:r>
                <a:t> big-qquoted) </a:t>
              </a:r>
              <a:r>
                <a:rPr>
                  <a:solidFill>
                    <a:srgbClr val="00B050"/>
                  </a:solidFill>
                </a:rPr>
                <a:t>; “I love CSE341”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Outline</a:t>
            </a:r>
          </a:p>
        </p:txBody>
      </p:sp>
      <p:sp>
        <p:nvSpPr>
          <p:cNvPr id="119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Interpreting LBI (Language Being Implemented)</a:t>
            </a:r>
          </a:p>
          <a:p>
            <a:pPr lvl="1" marL="685800" indent="-228600">
              <a:spcBef>
                <a:spcPts val="500"/>
              </a:spcBef>
              <a:defRPr sz="2000"/>
            </a:pPr>
            <a:r>
              <a:t>Assume Correct Syntax</a:t>
            </a:r>
            <a:endParaRPr sz="2400"/>
          </a:p>
          <a:p>
            <a:pPr lvl="1" marL="685800" indent="-228600">
              <a:spcBef>
                <a:spcPts val="500"/>
              </a:spcBef>
              <a:defRPr sz="2000"/>
            </a:pPr>
            <a:r>
              <a:t>Check for Correct Semantics</a:t>
            </a:r>
            <a:endParaRPr sz="2400"/>
          </a:p>
          <a:p>
            <a:pPr lvl="1" marL="685800" indent="-228600">
              <a:spcBef>
                <a:spcPts val="500"/>
              </a:spcBef>
              <a:defRPr sz="2000"/>
            </a:pPr>
            <a:r>
              <a:t>Evaluating the AST</a:t>
            </a:r>
            <a:endParaRPr sz="2400"/>
          </a:p>
          <a:p>
            <a:pPr>
              <a:defRPr sz="2400"/>
            </a:pPr>
            <a:r>
              <a:t>LBI “Macros”</a:t>
            </a:r>
          </a:p>
          <a:p>
            <a:pPr>
              <a:defRPr sz="2400"/>
            </a:pPr>
            <a:r>
              <a:t>Eval, Quote, and Quasiquote</a:t>
            </a:r>
          </a:p>
          <a:p>
            <a:pPr>
              <a:defRPr sz="2400"/>
            </a:pPr>
            <a:r>
              <a:t>Variable Number of Arguments</a:t>
            </a:r>
          </a:p>
          <a:p>
            <a:pPr>
              <a:defRPr sz="2400"/>
            </a:pPr>
            <a:r>
              <a:t>Apply</a:t>
            </a:r>
          </a:p>
        </p:txBody>
      </p:sp>
      <p:sp>
        <p:nvSpPr>
          <p:cNvPr id="120" name="Slide Number Placeholder 3"/>
          <p:cNvSpPr txBox="1"/>
          <p:nvPr>
            <p:ph type="sldNum" sz="quarter" idx="2"/>
          </p:nvPr>
        </p:nvSpPr>
        <p:spPr>
          <a:xfrm>
            <a:off x="8331289" y="6404294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RackUnit</a:t>
            </a:r>
          </a:p>
        </p:txBody>
      </p:sp>
      <p:sp>
        <p:nvSpPr>
          <p:cNvPr id="24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Unit testing is built into the standard library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http://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docs.racket-lang.org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/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rackunit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/</a:t>
            </a:r>
          </a:p>
          <a:p>
            <a:pPr/>
            <a:r>
              <a:t>Built in test functions to make testing your code easier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Test for equality,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check-eq?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Test for True,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check-true</a:t>
            </a:r>
            <a:r>
              <a:t> 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Test for raised exception,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check-exn</a:t>
            </a:r>
            <a:r>
              <a:t> 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and many more</a:t>
            </a:r>
          </a:p>
        </p:txBody>
      </p:sp>
      <p:sp>
        <p:nvSpPr>
          <p:cNvPr id="245" name="Slide Number Placeholder 3"/>
          <p:cNvSpPr txBox="1"/>
          <p:nvPr>
            <p:ph type="sldNum" sz="quarter" idx="2"/>
          </p:nvPr>
        </p:nvSpPr>
        <p:spPr>
          <a:xfrm>
            <a:off x="8326377" y="6404294"/>
            <a:ext cx="18897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Variable Number of Arguments</a:t>
            </a:r>
          </a:p>
        </p:txBody>
      </p:sp>
      <p:sp>
        <p:nvSpPr>
          <p:cNvPr id="248" name="Content Placeholder 2"/>
          <p:cNvSpPr txBox="1"/>
          <p:nvPr>
            <p:ph type="body" sz="half" idx="1"/>
          </p:nvPr>
        </p:nvSpPr>
        <p:spPr>
          <a:xfrm>
            <a:off x="628650" y="1825625"/>
            <a:ext cx="7886700" cy="1600481"/>
          </a:xfrm>
          <a:prstGeom prst="rect">
            <a:avLst/>
          </a:prstGeom>
        </p:spPr>
        <p:txBody>
          <a:bodyPr/>
          <a:lstStyle/>
          <a:p>
            <a:pPr/>
            <a:r>
              <a:t>Some functions (like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t>) can take a variable number of arguments</a:t>
            </a:r>
          </a:p>
          <a:p>
            <a:pPr/>
            <a:r>
              <a:t>There is syntax that lets you define your own</a:t>
            </a:r>
          </a:p>
        </p:txBody>
      </p:sp>
      <p:sp>
        <p:nvSpPr>
          <p:cNvPr id="249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52" name="Rectangle 3"/>
          <p:cNvGrpSpPr/>
          <p:nvPr/>
        </p:nvGrpSpPr>
        <p:grpSpPr>
          <a:xfrm>
            <a:off x="755973" y="3310358"/>
            <a:ext cx="7759377" cy="3229338"/>
            <a:chOff x="0" y="0"/>
            <a:chExt cx="7759376" cy="3229337"/>
          </a:xfrm>
        </p:grpSpPr>
        <p:sp>
          <p:nvSpPr>
            <p:cNvPr id="250" name="Rectangle"/>
            <p:cNvSpPr/>
            <p:nvPr/>
          </p:nvSpPr>
          <p:spPr>
            <a:xfrm>
              <a:off x="0" y="0"/>
              <a:ext cx="7759377" cy="3229338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51" name="(define fn-any…"/>
            <p:cNvSpPr txBox="1"/>
            <p:nvPr/>
          </p:nvSpPr>
          <p:spPr>
            <a:xfrm>
              <a:off x="0" y="0"/>
              <a:ext cx="7759377" cy="294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fn-any 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(</a:t>
              </a:r>
              <a:r>
                <a:rPr>
                  <a:solidFill>
                    <a:srgbClr val="0070C0"/>
                  </a:solidFill>
                </a:rPr>
                <a:t>lambda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xs</a:t>
              </a:r>
              <a:r>
                <a:t>          </a:t>
              </a:r>
              <a:r>
                <a:rPr>
                  <a:solidFill>
                    <a:srgbClr val="00B050"/>
                  </a:solidFill>
                </a:rPr>
                <a:t>; any number of args</a:t>
              </a:r>
              <a:endParaRPr>
                <a:solidFill>
                  <a:srgbClr val="00B05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(print xs)))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fn-1-or-more 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(</a:t>
              </a:r>
              <a:r>
                <a:rPr>
                  <a:solidFill>
                    <a:srgbClr val="0070C0"/>
                  </a:solidFill>
                </a:rPr>
                <a:t>lambda</a:t>
              </a:r>
              <a:r>
                <a:t> (</a:t>
              </a:r>
              <a:r>
                <a:rPr>
                  <a:solidFill>
                    <a:srgbClr val="7030A0"/>
                  </a:solidFill>
                </a:rPr>
                <a:t>a</a:t>
              </a:r>
              <a:r>
                <a:t> . </a:t>
              </a:r>
              <a:r>
                <a:rPr>
                  <a:solidFill>
                    <a:srgbClr val="7030A0"/>
                  </a:solidFill>
                </a:rPr>
                <a:t>xs</a:t>
              </a:r>
              <a:r>
                <a:t>)    </a:t>
              </a:r>
              <a:r>
                <a:rPr>
                  <a:solidFill>
                    <a:srgbClr val="00B050"/>
                  </a:solidFill>
                </a:rPr>
                <a:t>; at least 1 arg</a:t>
              </a:r>
              <a:endParaRPr>
                <a:solidFill>
                  <a:srgbClr val="00B05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(begin (print a) (print xs))))</a:t>
              </a: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fn-2-or-more 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(</a:t>
              </a:r>
              <a:r>
                <a:rPr>
                  <a:solidFill>
                    <a:srgbClr val="0070C0"/>
                  </a:solidFill>
                </a:rPr>
                <a:t>lambda</a:t>
              </a:r>
              <a:r>
                <a:t> (</a:t>
              </a:r>
              <a:r>
                <a:rPr>
                  <a:solidFill>
                    <a:srgbClr val="7030A0"/>
                  </a:solidFill>
                </a:rPr>
                <a:t>a</a:t>
              </a:r>
              <a:r>
                <a:t>  </a:t>
              </a:r>
              <a:r>
                <a:rPr>
                  <a:solidFill>
                    <a:srgbClr val="7030A0"/>
                  </a:solidFill>
                </a:rPr>
                <a:t>b</a:t>
              </a:r>
              <a:r>
                <a:t> . </a:t>
              </a:r>
              <a:r>
                <a:rPr>
                  <a:solidFill>
                    <a:srgbClr val="7030A0"/>
                  </a:solidFill>
                </a:rPr>
                <a:t>xs</a:t>
              </a:r>
              <a:r>
                <a:t>) </a:t>
              </a:r>
              <a:r>
                <a:rPr>
                  <a:solidFill>
                    <a:srgbClr val="00B050"/>
                  </a:solidFill>
                </a:rPr>
                <a:t>; at least 2 args</a:t>
              </a:r>
              <a:endParaRPr>
                <a:solidFill>
                  <a:srgbClr val="00B05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(begin (print a) (print a) (print xs))))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apply</a:t>
            </a:r>
          </a:p>
        </p:txBody>
      </p:sp>
      <p:sp>
        <p:nvSpPr>
          <p:cNvPr id="255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Applies a list of values as the arguments to a function in order by position</a:t>
            </a:r>
          </a:p>
        </p:txBody>
      </p:sp>
      <p:sp>
        <p:nvSpPr>
          <p:cNvPr id="256" name="Slide Number Placeholder 3"/>
          <p:cNvSpPr txBox="1"/>
          <p:nvPr>
            <p:ph type="sldNum" sz="quarter" idx="2"/>
          </p:nvPr>
        </p:nvSpPr>
        <p:spPr>
          <a:xfrm>
            <a:off x="8251368" y="6404294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59" name="Rectangle 3"/>
          <p:cNvGrpSpPr/>
          <p:nvPr/>
        </p:nvGrpSpPr>
        <p:grpSpPr>
          <a:xfrm>
            <a:off x="755973" y="2801073"/>
            <a:ext cx="7759377" cy="2631440"/>
            <a:chOff x="0" y="0"/>
            <a:chExt cx="7759376" cy="2631439"/>
          </a:xfrm>
        </p:grpSpPr>
        <p:sp>
          <p:nvSpPr>
            <p:cNvPr id="257" name="Rectangle"/>
            <p:cNvSpPr/>
            <p:nvPr/>
          </p:nvSpPr>
          <p:spPr>
            <a:xfrm>
              <a:off x="0" y="0"/>
              <a:ext cx="7759377" cy="2546432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58" name="(define fn-any…"/>
            <p:cNvSpPr txBox="1"/>
            <p:nvPr/>
          </p:nvSpPr>
          <p:spPr>
            <a:xfrm>
              <a:off x="0" y="0"/>
              <a:ext cx="7759377" cy="2631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(define fn-any 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(lambda xs </a:t>
              </a:r>
              <a:r>
                <a:rPr>
                  <a:solidFill>
                    <a:srgbClr val="00B050"/>
                  </a:solidFill>
                </a:rPr>
                <a:t>; any number of args</a:t>
              </a:r>
              <a:endParaRPr>
                <a:solidFill>
                  <a:srgbClr val="00B05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(print xs)))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apply</a:t>
              </a:r>
              <a:r>
                <a:t> fn-any (list 1 2 3 4))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apply</a:t>
              </a:r>
              <a:r>
                <a:t> + (list 1 2 3 4))   </a:t>
              </a:r>
              <a:r>
                <a:rPr>
                  <a:solidFill>
                    <a:srgbClr val="00B050"/>
                  </a:solidFill>
                </a:rPr>
                <a:t>; 10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apply</a:t>
              </a:r>
              <a:r>
                <a:t> max (list 1 2 3 4)) </a:t>
              </a:r>
              <a:r>
                <a:rPr>
                  <a:solidFill>
                    <a:srgbClr val="00B050"/>
                  </a:solidFill>
                </a:rPr>
                <a:t>; 4</a:t>
              </a:r>
              <a:endParaRPr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Building an LBI Interpreter</a:t>
            </a:r>
          </a:p>
        </p:txBody>
      </p:sp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628650" y="2005013"/>
            <a:ext cx="7886700" cy="4351338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We are skipping the parsing phase </a:t>
            </a:r>
            <a:r>
              <a:rPr b="1">
                <a:solidFill>
                  <a:srgbClr val="C00000"/>
                </a:solidFill>
              </a:rPr>
              <a:t>← Do Not Implement</a:t>
            </a:r>
            <a:endParaRPr b="1">
              <a:solidFill>
                <a:srgbClr val="C00000"/>
              </a:solidFill>
            </a:endParaRPr>
          </a:p>
          <a:p>
            <a:pPr>
              <a:defRPr sz="2400"/>
            </a:pPr>
            <a:r>
              <a:t>Interpreter written in Racket</a:t>
            </a:r>
          </a:p>
          <a:p>
            <a:pPr lvl="1" marL="0" indent="457200">
              <a:spcBef>
                <a:spcPts val="500"/>
              </a:spcBef>
              <a:buSzTx/>
              <a:buNone/>
              <a:defRPr sz="2000"/>
            </a:pPr>
            <a:r>
              <a:t>- Racket is the “metalanguage”</a:t>
            </a:r>
            <a:endParaRPr sz="2400"/>
          </a:p>
          <a:p>
            <a:pPr>
              <a:defRPr sz="2400"/>
            </a:pPr>
            <a:r>
              <a:t>LBI code represented as an AST</a:t>
            </a:r>
          </a:p>
          <a:p>
            <a:pPr lvl="1" marL="685800" indent="-228600">
              <a:spcBef>
                <a:spcPts val="500"/>
              </a:spcBef>
              <a:buFontTx/>
              <a:buChar char="-"/>
              <a:defRPr sz="2000"/>
            </a:pPr>
            <a:r>
              <a:t>AST nodes represented as Racket structs</a:t>
            </a:r>
            <a:endParaRPr sz="2400"/>
          </a:p>
          <a:p>
            <a:pPr lvl="1" marL="685800" indent="-228600">
              <a:spcBef>
                <a:spcPts val="500"/>
              </a:spcBef>
              <a:buFontTx/>
              <a:buChar char="-"/>
              <a:defRPr sz="2000"/>
            </a:pPr>
            <a:r>
              <a:t>Allows us to skip the parsing phase</a:t>
            </a:r>
            <a:endParaRPr sz="2400"/>
          </a:p>
          <a:p>
            <a:pPr>
              <a:defRPr sz="2400"/>
            </a:pPr>
            <a:r>
              <a:t>Can assume AST has valid syntax</a:t>
            </a:r>
          </a:p>
          <a:p>
            <a:pPr>
              <a:defRPr sz="2400"/>
            </a:pPr>
            <a:r>
              <a:t>Can </a:t>
            </a:r>
            <a:r>
              <a:rPr b="1" i="1"/>
              <a:t>NOT</a:t>
            </a:r>
            <a:r>
              <a:t> assume AST has valid semantics </a:t>
            </a:r>
          </a:p>
        </p:txBody>
      </p:sp>
      <p:sp>
        <p:nvSpPr>
          <p:cNvPr id="124" name="Slide Number Placeholder 3"/>
          <p:cNvSpPr txBox="1"/>
          <p:nvPr>
            <p:ph type="sldNum" sz="quarter" idx="2"/>
          </p:nvPr>
        </p:nvSpPr>
        <p:spPr>
          <a:xfrm>
            <a:off x="8331289" y="6404294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Correct Syntax Examples</a:t>
            </a:r>
          </a:p>
        </p:txBody>
      </p:sp>
      <p:sp>
        <p:nvSpPr>
          <p:cNvPr id="127" name="Slide Number Placeholder 3"/>
          <p:cNvSpPr txBox="1"/>
          <p:nvPr>
            <p:ph type="sldNum" sz="quarter" idx="2"/>
          </p:nvPr>
        </p:nvSpPr>
        <p:spPr>
          <a:xfrm>
            <a:off x="8331289" y="6404294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30" name="Rectangle 3"/>
          <p:cNvGrpSpPr/>
          <p:nvPr/>
        </p:nvGrpSpPr>
        <p:grpSpPr>
          <a:xfrm>
            <a:off x="755972" y="2362020"/>
            <a:ext cx="7759377" cy="1272431"/>
            <a:chOff x="0" y="0"/>
            <a:chExt cx="7759376" cy="1272429"/>
          </a:xfrm>
        </p:grpSpPr>
        <p:sp>
          <p:nvSpPr>
            <p:cNvPr id="128" name="Rectangle"/>
            <p:cNvSpPr/>
            <p:nvPr/>
          </p:nvSpPr>
          <p:spPr>
            <a:xfrm>
              <a:off x="0" y="0"/>
              <a:ext cx="7759377" cy="1272430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29" name="(struct int (num) #:transparent)…"/>
            <p:cNvSpPr txBox="1"/>
            <p:nvPr/>
          </p:nvSpPr>
          <p:spPr>
            <a:xfrm>
              <a:off x="0" y="0"/>
              <a:ext cx="7759377" cy="1043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int</a:t>
              </a:r>
              <a:r>
                <a:t> (num)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add</a:t>
              </a:r>
              <a:r>
                <a:t> (e1 e2)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ifnz</a:t>
              </a:r>
              <a:r>
                <a:t> (e1 e2 e3)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</a:p>
          </p:txBody>
        </p:sp>
      </p:grpSp>
      <p:grpSp>
        <p:nvGrpSpPr>
          <p:cNvPr id="133" name="Rectangle 3"/>
          <p:cNvGrpSpPr/>
          <p:nvPr/>
        </p:nvGrpSpPr>
        <p:grpSpPr>
          <a:xfrm>
            <a:off x="755973" y="4725498"/>
            <a:ext cx="7759377" cy="1272430"/>
            <a:chOff x="0" y="0"/>
            <a:chExt cx="7759376" cy="1272429"/>
          </a:xfrm>
        </p:grpSpPr>
        <p:sp>
          <p:nvSpPr>
            <p:cNvPr id="131" name="Rectangle"/>
            <p:cNvSpPr/>
            <p:nvPr/>
          </p:nvSpPr>
          <p:spPr>
            <a:xfrm>
              <a:off x="0" y="0"/>
              <a:ext cx="7759377" cy="1272430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200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32" name="(int 34)…"/>
            <p:cNvSpPr txBox="1"/>
            <p:nvPr/>
          </p:nvSpPr>
          <p:spPr>
            <a:xfrm>
              <a:off x="0" y="0"/>
              <a:ext cx="7759377" cy="1043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(int 34)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(add (int 34) (int 30))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(ifnz (add (int 5) (int 7)) (int 12) (int 1))</a:t>
              </a:r>
            </a:p>
          </p:txBody>
        </p:sp>
      </p:grpSp>
      <p:sp>
        <p:nvSpPr>
          <p:cNvPr id="134" name="TextBox 6"/>
          <p:cNvSpPr txBox="1"/>
          <p:nvPr/>
        </p:nvSpPr>
        <p:spPr>
          <a:xfrm>
            <a:off x="755971" y="4115853"/>
            <a:ext cx="709166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…w</a:t>
            </a:r>
            <a:r>
              <a:t>e can interpret these LBI programs:</a:t>
            </a:r>
          </a:p>
        </p:txBody>
      </p:sp>
      <p:sp>
        <p:nvSpPr>
          <p:cNvPr id="135" name="TextBox 7"/>
          <p:cNvSpPr txBox="1"/>
          <p:nvPr/>
        </p:nvSpPr>
        <p:spPr>
          <a:xfrm>
            <a:off x="755971" y="1752255"/>
            <a:ext cx="604994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Using these Racket structs</a:t>
            </a:r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Incorrect Syntax Examples</a:t>
            </a:r>
          </a:p>
        </p:txBody>
      </p:sp>
      <p:sp>
        <p:nvSpPr>
          <p:cNvPr id="138" name="Slide Number Placeholder 3"/>
          <p:cNvSpPr txBox="1"/>
          <p:nvPr>
            <p:ph type="sldNum" sz="quarter" idx="2"/>
          </p:nvPr>
        </p:nvSpPr>
        <p:spPr>
          <a:xfrm>
            <a:off x="8331289" y="6404294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41" name="Rectangle 3"/>
          <p:cNvGrpSpPr/>
          <p:nvPr/>
        </p:nvGrpSpPr>
        <p:grpSpPr>
          <a:xfrm>
            <a:off x="755972" y="2362020"/>
            <a:ext cx="7759377" cy="1272431"/>
            <a:chOff x="0" y="0"/>
            <a:chExt cx="7759376" cy="1272429"/>
          </a:xfrm>
        </p:grpSpPr>
        <p:sp>
          <p:nvSpPr>
            <p:cNvPr id="139" name="Rectangle"/>
            <p:cNvSpPr/>
            <p:nvPr/>
          </p:nvSpPr>
          <p:spPr>
            <a:xfrm>
              <a:off x="0" y="0"/>
              <a:ext cx="7759377" cy="1272430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40" name="(struct int (num) #:transparent)…"/>
            <p:cNvSpPr txBox="1"/>
            <p:nvPr/>
          </p:nvSpPr>
          <p:spPr>
            <a:xfrm>
              <a:off x="0" y="0"/>
              <a:ext cx="7759377" cy="1043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int</a:t>
              </a:r>
              <a:r>
                <a:t> (num)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add</a:t>
              </a:r>
              <a:r>
                <a:t> (e1 e2)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ifnz</a:t>
              </a:r>
              <a:r>
                <a:t> (e1 e2 e3)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</a:p>
          </p:txBody>
        </p:sp>
      </p:grpSp>
      <p:grpSp>
        <p:nvGrpSpPr>
          <p:cNvPr id="144" name="Rectangle 3"/>
          <p:cNvGrpSpPr/>
          <p:nvPr/>
        </p:nvGrpSpPr>
        <p:grpSpPr>
          <a:xfrm>
            <a:off x="755973" y="4412979"/>
            <a:ext cx="7759377" cy="1272431"/>
            <a:chOff x="0" y="0"/>
            <a:chExt cx="7759376" cy="1272429"/>
          </a:xfrm>
        </p:grpSpPr>
        <p:sp>
          <p:nvSpPr>
            <p:cNvPr id="142" name="Rectangle"/>
            <p:cNvSpPr/>
            <p:nvPr/>
          </p:nvSpPr>
          <p:spPr>
            <a:xfrm>
              <a:off x="0" y="0"/>
              <a:ext cx="7759377" cy="1272430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43" name="(int “dan then dog”)…"/>
            <p:cNvSpPr txBox="1"/>
            <p:nvPr/>
          </p:nvSpPr>
          <p:spPr>
            <a:xfrm>
              <a:off x="0" y="0"/>
              <a:ext cx="7759377" cy="1259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(int “dan then dog”)</a:t>
              </a: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(int (ifnz (int 0) (int 5) (int 7)))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(add (int 8) #t)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(add 5 4)</a:t>
              </a:r>
            </a:p>
          </p:txBody>
        </p:sp>
      </p:grpSp>
      <p:sp>
        <p:nvSpPr>
          <p:cNvPr id="145" name="TextBox 6"/>
          <p:cNvSpPr txBox="1"/>
          <p:nvPr/>
        </p:nvSpPr>
        <p:spPr>
          <a:xfrm>
            <a:off x="755970" y="3872782"/>
            <a:ext cx="775938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…we </a:t>
            </a:r>
            <a:r>
              <a:t>can assume we won’t see LBI programs like:</a:t>
            </a:r>
          </a:p>
        </p:txBody>
      </p:sp>
      <p:sp>
        <p:nvSpPr>
          <p:cNvPr id="146" name="TextBox 7"/>
          <p:cNvSpPr txBox="1"/>
          <p:nvPr/>
        </p:nvSpPr>
        <p:spPr>
          <a:xfrm>
            <a:off x="755971" y="1752255"/>
            <a:ext cx="604994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While using these Racket structs</a:t>
            </a:r>
            <a:r>
              <a:t>…</a:t>
            </a:r>
          </a:p>
        </p:txBody>
      </p:sp>
      <p:sp>
        <p:nvSpPr>
          <p:cNvPr id="147" name="Rectangle 2"/>
          <p:cNvSpPr txBox="1"/>
          <p:nvPr/>
        </p:nvSpPr>
        <p:spPr>
          <a:xfrm>
            <a:off x="755970" y="5935436"/>
            <a:ext cx="7404180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Illegal input ASTs may crash the interpreter - </a:t>
            </a:r>
            <a:r>
              <a:rPr>
                <a:solidFill>
                  <a:srgbClr val="0070C0"/>
                </a:solidFill>
              </a:rPr>
              <a:t>this is OK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Racket vs. LBI</a:t>
            </a:r>
          </a:p>
        </p:txBody>
      </p:sp>
      <p:sp>
        <p:nvSpPr>
          <p:cNvPr id="150" name="Slide Number Placeholder 3"/>
          <p:cNvSpPr txBox="1"/>
          <p:nvPr>
            <p:ph type="sldNum" sz="quarter" idx="2"/>
          </p:nvPr>
        </p:nvSpPr>
        <p:spPr>
          <a:xfrm>
            <a:off x="8331289" y="6404294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53" name="Rectangle 3"/>
          <p:cNvGrpSpPr/>
          <p:nvPr/>
        </p:nvGrpSpPr>
        <p:grpSpPr>
          <a:xfrm>
            <a:off x="755971" y="2617168"/>
            <a:ext cx="7759376" cy="1361441"/>
            <a:chOff x="0" y="0"/>
            <a:chExt cx="7759375" cy="1361439"/>
          </a:xfrm>
        </p:grpSpPr>
        <p:sp>
          <p:nvSpPr>
            <p:cNvPr id="151" name="Rectangle"/>
            <p:cNvSpPr/>
            <p:nvPr/>
          </p:nvSpPr>
          <p:spPr>
            <a:xfrm>
              <a:off x="0" y="0"/>
              <a:ext cx="7759376" cy="1098753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52" name="(struct int (num) #:transparent)…"/>
            <p:cNvSpPr txBox="1"/>
            <p:nvPr/>
          </p:nvSpPr>
          <p:spPr>
            <a:xfrm>
              <a:off x="0" y="0"/>
              <a:ext cx="7759376" cy="1361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int</a:t>
              </a:r>
              <a:r>
                <a:t> (num)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add</a:t>
              </a:r>
              <a:r>
                <a:t> (e1 e2)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ifnz</a:t>
              </a:r>
              <a:r>
                <a:t> (e1 e2 e3)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  <a:endParaRPr>
                <a:solidFill>
                  <a:srgbClr val="0070C0"/>
                </a:solidFill>
              </a:endParaRPr>
            </a:p>
          </p:txBody>
        </p:sp>
      </p:grpSp>
      <p:grpSp>
        <p:nvGrpSpPr>
          <p:cNvPr id="156" name="Rectangle 3"/>
          <p:cNvGrpSpPr/>
          <p:nvPr/>
        </p:nvGrpSpPr>
        <p:grpSpPr>
          <a:xfrm>
            <a:off x="755970" y="4726882"/>
            <a:ext cx="7759377" cy="1272431"/>
            <a:chOff x="0" y="0"/>
            <a:chExt cx="7759376" cy="1272429"/>
          </a:xfrm>
        </p:grpSpPr>
        <p:sp>
          <p:nvSpPr>
            <p:cNvPr id="154" name="Rectangle"/>
            <p:cNvSpPr/>
            <p:nvPr/>
          </p:nvSpPr>
          <p:spPr>
            <a:xfrm>
              <a:off x="0" y="0"/>
              <a:ext cx="7759377" cy="1272430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55" name="(int “dan then dog”)…"/>
            <p:cNvSpPr txBox="1"/>
            <p:nvPr/>
          </p:nvSpPr>
          <p:spPr>
            <a:xfrm>
              <a:off x="0" y="0"/>
              <a:ext cx="7759377" cy="1259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(int “dan then dog”)</a:t>
              </a: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(int (ifnz (int 0) (int 5) (int 7)))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(add (int 8) #t)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(add 5 4)</a:t>
              </a:r>
            </a:p>
          </p:txBody>
        </p:sp>
      </p:grpSp>
      <p:sp>
        <p:nvSpPr>
          <p:cNvPr id="157" name="TextBox 7"/>
          <p:cNvSpPr txBox="1"/>
          <p:nvPr/>
        </p:nvSpPr>
        <p:spPr>
          <a:xfrm>
            <a:off x="755969" y="1655499"/>
            <a:ext cx="7404181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Structs in Racket, when defined to take an argument,  can take any Racket value:</a:t>
            </a:r>
          </a:p>
        </p:txBody>
      </p:sp>
      <p:sp>
        <p:nvSpPr>
          <p:cNvPr id="158" name="TextBox 8"/>
          <p:cNvSpPr txBox="1"/>
          <p:nvPr/>
        </p:nvSpPr>
        <p:spPr>
          <a:xfrm>
            <a:off x="755968" y="3833488"/>
            <a:ext cx="7759380" cy="850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But in LBI, we restrict </a:t>
            </a:r>
            <a:r>
              <a:rPr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t> to take only an integer value, </a:t>
            </a:r>
            <a:r>
              <a:rPr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t> to take two LBI expressions, and so on</a:t>
            </a:r>
            <a:r>
              <a:t>…</a:t>
            </a:r>
            <a:r>
              <a:t> </a:t>
            </a:r>
          </a:p>
        </p:txBody>
      </p:sp>
      <p:sp>
        <p:nvSpPr>
          <p:cNvPr id="159" name="Rectangle 9"/>
          <p:cNvSpPr txBox="1"/>
          <p:nvPr/>
        </p:nvSpPr>
        <p:spPr>
          <a:xfrm>
            <a:off x="908370" y="6087836"/>
            <a:ext cx="7404180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Illegal input ASTs may crash the interpreter - </a:t>
            </a:r>
            <a:r>
              <a:rPr>
                <a:solidFill>
                  <a:srgbClr val="0070C0"/>
                </a:solidFill>
              </a:rPr>
              <a:t>this is OK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Racket vs. LBI</a:t>
            </a:r>
          </a:p>
        </p:txBody>
      </p:sp>
      <p:sp>
        <p:nvSpPr>
          <p:cNvPr id="162" name="Slide Number Placeholder 3"/>
          <p:cNvSpPr txBox="1"/>
          <p:nvPr>
            <p:ph type="sldNum" sz="quarter" idx="2"/>
          </p:nvPr>
        </p:nvSpPr>
        <p:spPr>
          <a:xfrm>
            <a:off x="8331289" y="6404294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65" name="Rectangle 3"/>
          <p:cNvGrpSpPr/>
          <p:nvPr/>
        </p:nvGrpSpPr>
        <p:grpSpPr>
          <a:xfrm>
            <a:off x="755971" y="2617168"/>
            <a:ext cx="7759376" cy="1361441"/>
            <a:chOff x="0" y="0"/>
            <a:chExt cx="7759375" cy="1361439"/>
          </a:xfrm>
        </p:grpSpPr>
        <p:sp>
          <p:nvSpPr>
            <p:cNvPr id="163" name="Rectangle"/>
            <p:cNvSpPr/>
            <p:nvPr/>
          </p:nvSpPr>
          <p:spPr>
            <a:xfrm>
              <a:off x="0" y="0"/>
              <a:ext cx="7759376" cy="1098753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64" name="(struct int (num) #:transparent)…"/>
            <p:cNvSpPr txBox="1"/>
            <p:nvPr/>
          </p:nvSpPr>
          <p:spPr>
            <a:xfrm>
              <a:off x="0" y="0"/>
              <a:ext cx="7759376" cy="1361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int</a:t>
              </a:r>
              <a:r>
                <a:t> (num)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add</a:t>
              </a:r>
              <a:r>
                <a:t> (e1 e2)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  <a:endParaRPr>
                <a:solidFill>
                  <a:srgbClr val="0070C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</a:t>
              </a:r>
              <a:r>
                <a:rPr>
                  <a:solidFill>
                    <a:srgbClr val="0070C0"/>
                  </a:solidFill>
                </a:rPr>
                <a:t>struct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ifnz</a:t>
              </a:r>
              <a:r>
                <a:t> (e1 e2 e3) </a:t>
              </a:r>
              <a:r>
                <a:rPr>
                  <a:solidFill>
                    <a:srgbClr val="00B050"/>
                  </a:solidFill>
                </a:rPr>
                <a:t>#:transparent</a:t>
              </a:r>
              <a:r>
                <a:t>)</a:t>
              </a:r>
              <a:endParaRPr>
                <a:solidFill>
                  <a:srgbClr val="0070C0"/>
                </a:solidFill>
              </a:endParaRPr>
            </a:p>
          </p:txBody>
        </p:sp>
      </p:grpSp>
      <p:grpSp>
        <p:nvGrpSpPr>
          <p:cNvPr id="168" name="Rectangle 3"/>
          <p:cNvGrpSpPr/>
          <p:nvPr/>
        </p:nvGrpSpPr>
        <p:grpSpPr>
          <a:xfrm>
            <a:off x="755970" y="4506183"/>
            <a:ext cx="7759377" cy="1272431"/>
            <a:chOff x="0" y="0"/>
            <a:chExt cx="7759376" cy="1272429"/>
          </a:xfrm>
        </p:grpSpPr>
        <p:sp>
          <p:nvSpPr>
            <p:cNvPr id="166" name="Rectangle"/>
            <p:cNvSpPr/>
            <p:nvPr/>
          </p:nvSpPr>
          <p:spPr>
            <a:xfrm>
              <a:off x="0" y="0"/>
              <a:ext cx="7759377" cy="1272430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67" name="(int “dan then dog”)…"/>
            <p:cNvSpPr txBox="1"/>
            <p:nvPr/>
          </p:nvSpPr>
          <p:spPr>
            <a:xfrm>
              <a:off x="0" y="0"/>
              <a:ext cx="7759377" cy="1259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(int “dan then dog”)</a:t>
              </a: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(int (ifnz (int 0) (int 5) (int 7)))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(add (int 8) #t)</a:t>
              </a:r>
              <a:endParaRPr sz="2200">
                <a:solidFill>
                  <a:srgbClr val="0070C0"/>
                </a:solidFill>
              </a:endParaRPr>
            </a:p>
            <a:p>
              <a:pPr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(add 5 4)</a:t>
              </a:r>
            </a:p>
          </p:txBody>
        </p:sp>
      </p:grpSp>
      <p:sp>
        <p:nvSpPr>
          <p:cNvPr id="169" name="TextBox 7"/>
          <p:cNvSpPr txBox="1"/>
          <p:nvPr/>
        </p:nvSpPr>
        <p:spPr>
          <a:xfrm>
            <a:off x="755969" y="1655499"/>
            <a:ext cx="7404181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Structs in Racket, when defined to take an argument,  can take any Racket value:</a:t>
            </a:r>
          </a:p>
        </p:txBody>
      </p:sp>
      <p:sp>
        <p:nvSpPr>
          <p:cNvPr id="170" name="TextBox 8"/>
          <p:cNvSpPr txBox="1"/>
          <p:nvPr/>
        </p:nvSpPr>
        <p:spPr>
          <a:xfrm>
            <a:off x="755968" y="3911865"/>
            <a:ext cx="775938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So this is valid </a:t>
            </a:r>
            <a:r>
              <a:rPr i="1"/>
              <a:t>Racket</a:t>
            </a:r>
            <a:r>
              <a:t> syntax, but invalid </a:t>
            </a:r>
            <a:r>
              <a:rPr i="1"/>
              <a:t>LBI</a:t>
            </a:r>
            <a:r>
              <a:t> syntax: </a:t>
            </a:r>
          </a:p>
        </p:txBody>
      </p:sp>
      <p:sp>
        <p:nvSpPr>
          <p:cNvPr id="171" name="Rectangle 9"/>
          <p:cNvSpPr txBox="1"/>
          <p:nvPr/>
        </p:nvSpPr>
        <p:spPr>
          <a:xfrm>
            <a:off x="908370" y="6087836"/>
            <a:ext cx="7404180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Illegal input ASTs may crash the interpreter - </a:t>
            </a:r>
            <a:r>
              <a:rPr>
                <a:solidFill>
                  <a:srgbClr val="0070C0"/>
                </a:solidFill>
              </a:rPr>
              <a:t>this is OK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Evaluating the AST</a:t>
            </a:r>
          </a:p>
        </p:txBody>
      </p:sp>
      <p:sp>
        <p:nvSpPr>
          <p:cNvPr id="174" name="Content Placeholder 2"/>
          <p:cNvSpPr txBox="1"/>
          <p:nvPr>
            <p:ph type="body" sz="half" idx="1"/>
          </p:nvPr>
        </p:nvSpPr>
        <p:spPr>
          <a:xfrm>
            <a:off x="628650" y="1825625"/>
            <a:ext cx="7886700" cy="1762526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eval-exp</a:t>
            </a:r>
            <a:r>
              <a:rPr b="0">
                <a:latin typeface="+mn-lt"/>
                <a:ea typeface="+mn-ea"/>
                <a:cs typeface="+mn-cs"/>
                <a:sym typeface="Calibri"/>
              </a:rPr>
              <a:t> should return a LBI value</a:t>
            </a:r>
            <a:endParaRPr b="0">
              <a:latin typeface="+mn-lt"/>
              <a:ea typeface="+mn-ea"/>
              <a:cs typeface="+mn-cs"/>
              <a:sym typeface="Calibri"/>
            </a:endParaRPr>
          </a:p>
          <a:p>
            <a:pPr/>
            <a:r>
              <a:t>LBI values all evaluate to themselves</a:t>
            </a:r>
          </a:p>
          <a:p>
            <a:pPr/>
            <a:r>
              <a:t>Otherwise, we haven’t interpreted far enough</a:t>
            </a:r>
          </a:p>
        </p:txBody>
      </p:sp>
      <p:sp>
        <p:nvSpPr>
          <p:cNvPr id="175" name="Slide Number Placeholder 3"/>
          <p:cNvSpPr txBox="1"/>
          <p:nvPr>
            <p:ph type="sldNum" sz="quarter" idx="2"/>
          </p:nvPr>
        </p:nvSpPr>
        <p:spPr>
          <a:xfrm>
            <a:off x="8331289" y="6404294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78" name="Rectangle 3"/>
          <p:cNvGrpSpPr/>
          <p:nvPr/>
        </p:nvGrpSpPr>
        <p:grpSpPr>
          <a:xfrm>
            <a:off x="755973" y="3903693"/>
            <a:ext cx="7759377" cy="980822"/>
            <a:chOff x="0" y="0"/>
            <a:chExt cx="7759376" cy="980821"/>
          </a:xfrm>
        </p:grpSpPr>
        <p:sp>
          <p:nvSpPr>
            <p:cNvPr id="176" name="Rectangle"/>
            <p:cNvSpPr/>
            <p:nvPr/>
          </p:nvSpPr>
          <p:spPr>
            <a:xfrm>
              <a:off x="0" y="-1"/>
              <a:ext cx="7759377" cy="980823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77" name="(int 7) ; evaluates to (int 7)…"/>
            <p:cNvSpPr txBox="1"/>
            <p:nvPr/>
          </p:nvSpPr>
          <p:spPr>
            <a:xfrm>
              <a:off x="0" y="-1"/>
              <a:ext cx="7759377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(int 7) </a:t>
              </a:r>
              <a:r>
                <a:rPr>
                  <a:solidFill>
                    <a:srgbClr val="00B050"/>
                  </a:solidFill>
                </a:rPr>
                <a:t>; evaluates to (int 7)</a:t>
              </a:r>
              <a:endParaRPr>
                <a:solidFill>
                  <a:srgbClr val="00B050"/>
                </a:solidFill>
              </a:endParaRPr>
            </a:p>
            <a:p>
              <a:pPr>
                <a:defRPr b="1" sz="22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(add (int 3) (int 4)) </a:t>
              </a:r>
              <a:r>
                <a:rPr>
                  <a:solidFill>
                    <a:srgbClr val="00B050"/>
                  </a:solidFill>
                </a:rPr>
                <a:t>; evaluates to (int 7)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Check for Correct Semantics 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/>
            </a:pPr>
            <a:r>
              <a:t>What if the program is a legal AST, but evaluation of it tries to use the </a:t>
            </a:r>
            <a:r>
              <a:rPr i="1"/>
              <a:t>wrong</a:t>
            </a:r>
            <a:r>
              <a:t> kind of value?</a:t>
            </a:r>
          </a:p>
          <a:p>
            <a:pPr marL="0" indent="0">
              <a:buSzTx/>
              <a:buNone/>
              <a:defRPr sz="1400"/>
            </a:pPr>
          </a:p>
          <a:p>
            <a:pPr>
              <a:defRPr sz="2400"/>
            </a:pPr>
            <a:r>
              <a:t>For example, “add an integer and a function”</a:t>
            </a:r>
          </a:p>
          <a:p>
            <a:pPr>
              <a:defRPr sz="2400">
                <a:solidFill>
                  <a:srgbClr val="0070C0"/>
                </a:solidFill>
              </a:defRPr>
            </a:pPr>
            <a:r>
              <a:t>You should detect this and give an error message that is not in terms of the interpreter implementation</a:t>
            </a:r>
          </a:p>
          <a:p>
            <a:pPr>
              <a:defRPr sz="2400"/>
            </a:pPr>
            <a:r>
              <a:t>We need to check that the type of a recursive result is what we expect</a:t>
            </a:r>
          </a:p>
          <a:p>
            <a:pPr lvl="1" marL="685800" indent="-228600">
              <a:spcBef>
                <a:spcPts val="500"/>
              </a:spcBef>
              <a:defRPr sz="2000"/>
            </a:pPr>
            <a:r>
              <a:t>No need to check if any type is acceptable</a:t>
            </a:r>
          </a:p>
        </p:txBody>
      </p:sp>
      <p:sp>
        <p:nvSpPr>
          <p:cNvPr id="182" name="Slide Number Placeholder 3"/>
          <p:cNvSpPr txBox="1"/>
          <p:nvPr>
            <p:ph type="sldNum" sz="quarter" idx="2"/>
          </p:nvPr>
        </p:nvSpPr>
        <p:spPr>
          <a:xfrm>
            <a:off x="8331289" y="6404294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