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</a:t>
            </a:r>
            <a:br>
              <a:rPr lang="en-US" sz="3200" i="0" dirty="0" smtClean="0"/>
            </a:br>
            <a:r>
              <a:rPr lang="en-US" sz="3200" i="0" dirty="0" smtClean="0"/>
              <a:t>Macros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Racket macro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simple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 else</a:t>
            </a:r>
            <a:r>
              <a:rPr lang="en-US" sz="2000" kern="0" dirty="0" smtClean="0">
                <a:latin typeface="Courier New" pitchFamily="49" charset="0"/>
              </a:rPr>
              <a:t>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[(my-if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then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else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e1 e2 e3)]))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       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[(comment-out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ignore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instead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instead]))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If the form of the use matches, do the corresponding expansion</a:t>
            </a:r>
          </a:p>
          <a:p>
            <a:pPr lvl="1"/>
            <a:r>
              <a:rPr lang="en-US" b="0" dirty="0" smtClean="0"/>
              <a:t>In these examples, list of possible use forms has length 1</a:t>
            </a:r>
          </a:p>
          <a:p>
            <a:pPr lvl="1"/>
            <a:r>
              <a:rPr lang="en-US" b="0" dirty="0" smtClean="0"/>
              <a:t>Else syntax error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9387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delay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our definition of promises from earlier</a:t>
            </a:r>
          </a:p>
          <a:p>
            <a:pPr lvl="1"/>
            <a:r>
              <a:rPr lang="en-US" dirty="0" smtClean="0"/>
              <a:t>Should we use a macro instead to avoid clients’ explicit </a:t>
            </a:r>
            <a:r>
              <a:rPr lang="en-US" dirty="0" err="1" smtClean="0"/>
              <a:t>thunk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209800"/>
            <a:ext cx="5979429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 (begin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(my-force p) …))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9407" y="50673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868175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delay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 smtClean="0"/>
              <a:t>A macro can put an expression under a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Delays evaluation without explicit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Cannot implement this with a function</a:t>
            </a:r>
          </a:p>
          <a:p>
            <a:r>
              <a:rPr lang="en-US" dirty="0" smtClean="0"/>
              <a:t>Now client should </a:t>
            </a:r>
            <a:r>
              <a:rPr lang="en-US" i="1" dirty="0" smtClean="0"/>
              <a:t>no</a:t>
            </a:r>
            <a:r>
              <a:rPr lang="en-US" dirty="0" smtClean="0"/>
              <a:t>t use a </a:t>
            </a:r>
            <a:r>
              <a:rPr lang="en-US" dirty="0" err="1" smtClean="0"/>
              <a:t>thunk</a:t>
            </a:r>
            <a:r>
              <a:rPr lang="en-US" dirty="0" smtClean="0"/>
              <a:t> (that would double-</a:t>
            </a:r>
            <a:r>
              <a:rPr lang="en-US" dirty="0" err="1" smtClean="0"/>
              <a:t>thunk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Racket’s pre-defined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dirty="0" smtClean="0"/>
              <a:t> is a similar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[(my-delay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#f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() 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e))</a:t>
            </a:r>
          </a:p>
        </p:txBody>
      </p:sp>
    </p:spTree>
    <p:extLst>
      <p:ext uri="{BB962C8B-B14F-4D97-AF65-F5344CB8AC3E}">
        <p14:creationId xmlns:p14="http://schemas.microsoft.com/office/powerpoint/2010/main" val="334384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force macro?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my-force</a:t>
            </a:r>
            <a:r>
              <a:rPr lang="en-US" dirty="0" smtClean="0"/>
              <a:t> with a macro too</a:t>
            </a:r>
          </a:p>
          <a:p>
            <a:pPr lvl="1"/>
            <a:r>
              <a:rPr lang="en-US" dirty="0" smtClean="0"/>
              <a:t>Good macro style would be to evaluate the argument exactly once (use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below, not multiple evaluations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Which shows it is </a:t>
            </a:r>
            <a:r>
              <a:rPr lang="en-US" dirty="0" smtClean="0">
                <a:solidFill>
                  <a:schemeClr val="accent2"/>
                </a:solidFill>
              </a:rPr>
              <a:t>bad style to use a macro at all here!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not use macros when functions do what you want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505200"/>
            <a:ext cx="6858000" cy="278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[(my-force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e])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	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6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p))))]))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07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bad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i="1" dirty="0" smtClean="0"/>
              <a:t>function</a:t>
            </a:r>
            <a:r>
              <a:rPr lang="en-US" dirty="0" smtClean="0"/>
              <a:t> that doubles its argument is fine for clients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These are equivalent to each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macros for doubling are bad style but instructive examples: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are not equivalent to each other.  Consider: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(+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(* 2 </a:t>
            </a:r>
            <a:r>
              <a:rPr lang="en-US" sz="2000" kern="0" dirty="0">
                <a:latin typeface="Courier New" pitchFamily="49" charset="0"/>
              </a:rPr>
              <a:t>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()[(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)(+ x x)]))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)(* 2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)]))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(begin (</a:t>
            </a:r>
            <a:r>
              <a:rPr lang="en-US" sz="2000" kern="0" dirty="0">
                <a:latin typeface="Courier New" pitchFamily="49" charset="0"/>
              </a:rPr>
              <a:t>print 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4456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a macro </a:t>
            </a:r>
            <a:r>
              <a:rPr lang="en-US" i="1" dirty="0" smtClean="0"/>
              <a:t>should</a:t>
            </a:r>
            <a:r>
              <a:rPr lang="en-US" dirty="0" smtClean="0"/>
              <a:t> re-evaluate an argument it is passed</a:t>
            </a:r>
          </a:p>
          <a:p>
            <a:pPr lvl="1"/>
            <a:r>
              <a:rPr lang="en-US" dirty="0" smtClean="0"/>
              <a:t>If not, as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</a:t>
            </a:r>
            <a:r>
              <a:rPr lang="en-US" dirty="0" smtClean="0"/>
              <a:t>, then use a local binding as needed: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Also good style for macros not to have surprising evaluation order</a:t>
            </a:r>
          </a:p>
          <a:p>
            <a:pPr lvl="1"/>
            <a:r>
              <a:rPr lang="en-US" dirty="0" smtClean="0"/>
              <a:t>Good rule of thumb to preserve left-to-right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example (fix with a local binding):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x]) (+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take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[(take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from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(- e2 e1)]))</a:t>
            </a:r>
          </a:p>
        </p:txBody>
      </p:sp>
    </p:spTree>
    <p:extLst>
      <p:ext uri="{BB962C8B-B14F-4D97-AF65-F5344CB8AC3E}">
        <p14:creationId xmlns:p14="http://schemas.microsoft.com/office/powerpoint/2010/main" val="428197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 in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C/C++, defining local variables inside macros is unwise</a:t>
            </a:r>
          </a:p>
          <a:p>
            <a:pPr lvl="1"/>
            <a:r>
              <a:rPr lang="en-US" dirty="0" smtClean="0"/>
              <a:t>When needed done with hacks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__strange_name34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Here is why with a silly example:</a:t>
            </a:r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instead Racket “gets it right,” which is part of </a:t>
            </a:r>
            <a:r>
              <a:rPr lang="en-US" i="1" dirty="0" smtClean="0"/>
              <a:t>hygiene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(* 2 x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495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y))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5105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</a:t>
            </a:r>
            <a:r>
              <a:rPr lang="en-US" sz="2000" kern="0" dirty="0">
                <a:latin typeface="Courier New" pitchFamily="49" charset="0"/>
              </a:rPr>
              <a:t>])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</a:t>
            </a:r>
            <a:r>
              <a:rPr lang="en-US" sz="2000" kern="0" dirty="0" smtClean="0">
                <a:latin typeface="Courier New" pitchFamily="49" charset="0"/>
              </a:rPr>
              <a:t>y y)))</a:t>
            </a:r>
          </a:p>
        </p:txBody>
      </p:sp>
    </p:spTree>
    <p:extLst>
      <p:ext uri="{BB962C8B-B14F-4D97-AF65-F5344CB8AC3E}">
        <p14:creationId xmlns:p14="http://schemas.microsoft.com/office/powerpoint/2010/main" val="4014239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side of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also looks like it would do the “wrong” thing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again Racket’s </a:t>
            </a:r>
            <a:r>
              <a:rPr lang="en-US" i="1" dirty="0" smtClean="0"/>
              <a:t>hygienic macros</a:t>
            </a:r>
            <a:r>
              <a:rPr lang="en-US" dirty="0" smtClean="0"/>
              <a:t> get this right!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438400"/>
            <a:ext cx="4191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2 x)]))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07254" y="3886200"/>
            <a:ext cx="365759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 smtClean="0">
                <a:latin typeface="Courier New" pitchFamily="49" charset="0"/>
              </a:rPr>
              <a:t>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42))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7254" y="5029200"/>
            <a:ext cx="3581399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+]) (* </a:t>
            </a:r>
            <a:r>
              <a:rPr lang="en-US" sz="2000" kern="0" dirty="0">
                <a:latin typeface="Courier New" pitchFamily="49" charset="0"/>
              </a:rPr>
              <a:t>2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2551593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hygienic macros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hygienic macro system: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Secretly renames local variables in macros with fresh names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Looks up variables used in macros where the macro is defined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rules are followed by the “naïve expansion” most macro systems use</a:t>
            </a:r>
          </a:p>
          <a:p>
            <a:pPr lvl="1"/>
            <a:r>
              <a:rPr lang="en-US" dirty="0" smtClean="0"/>
              <a:t>Without hygiene, macros are much more brittle (non-modular)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On rare occasions, hygiene is not what you want</a:t>
            </a:r>
          </a:p>
          <a:p>
            <a:pPr lvl="1"/>
            <a:r>
              <a:rPr lang="en-US" dirty="0" smtClean="0"/>
              <a:t>Racket has somewhat complicated support for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code for macros that: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chemeClr val="accent2"/>
                </a:solidFill>
              </a:rPr>
              <a:t>A for loop for executing a body a fixed number of times</a:t>
            </a:r>
          </a:p>
          <a:p>
            <a:pPr lvl="1"/>
            <a:r>
              <a:rPr lang="en-US" dirty="0"/>
              <a:t>Shows a macro that purposely re-evaluates some expressions and not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Allow 0, 1, or 2 local bindings with fewer </a:t>
            </a:r>
            <a:r>
              <a:rPr lang="en-US" dirty="0" err="1" smtClean="0"/>
              <a:t>parens</a:t>
            </a:r>
            <a:r>
              <a:rPr lang="en-US" dirty="0" smtClean="0"/>
              <a:t>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dirty="0" smtClean="0"/>
              <a:t>Shows a macro with multiple cases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re-implementation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Shows a macro taking any number of arguments</a:t>
            </a:r>
          </a:p>
          <a:p>
            <a:pPr lvl="1"/>
            <a:r>
              <a:rPr lang="en-US" dirty="0" smtClean="0"/>
              <a:t>Shows a recursive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1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definition</a:t>
            </a:r>
            <a:r>
              <a:rPr lang="en-US" dirty="0" smtClean="0"/>
              <a:t> describes how to transform some new syntax into different syntax in the source language</a:t>
            </a:r>
          </a:p>
          <a:p>
            <a:endParaRPr lang="en-US" sz="1200" dirty="0"/>
          </a:p>
          <a:p>
            <a:r>
              <a:rPr lang="en-US" dirty="0" smtClean="0"/>
              <a:t>A macro is one way to implement syntactic sugar</a:t>
            </a:r>
          </a:p>
          <a:p>
            <a:pPr lvl="1"/>
            <a:r>
              <a:rPr lang="en-US" dirty="0" smtClean="0"/>
              <a:t>“Replace any syntax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e2</a:t>
            </a:r>
            <a:r>
              <a:rPr lang="en-US" dirty="0" smtClean="0"/>
              <a:t> with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false</a:t>
            </a:r>
            <a:r>
              <a:rPr lang="en-US" dirty="0" smtClean="0"/>
              <a:t>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system</a:t>
            </a:r>
            <a:r>
              <a:rPr lang="en-US" dirty="0" smtClean="0"/>
              <a:t> is a language (or part of a larger language) for defining macros</a:t>
            </a:r>
          </a:p>
          <a:p>
            <a:endParaRPr lang="en-US" sz="12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Macro expansion</a:t>
            </a:r>
            <a:r>
              <a:rPr lang="en-US" dirty="0" smtClean="0"/>
              <a:t> is the process of rewriting the syntax for each </a:t>
            </a:r>
            <a:r>
              <a:rPr lang="en-US" i="1" dirty="0" smtClean="0">
                <a:solidFill>
                  <a:schemeClr val="accent2"/>
                </a:solidFill>
              </a:rPr>
              <a:t>macro use</a:t>
            </a:r>
          </a:p>
          <a:p>
            <a:pPr lvl="1"/>
            <a:r>
              <a:rPr lang="en-US" dirty="0" smtClean="0"/>
              <a:t>Before a program is run (or even compiled)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4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Racket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define a macro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Racket,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becomes a new special form: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 …)</a:t>
            </a:r>
            <a:r>
              <a:rPr lang="en-US" dirty="0" smtClean="0"/>
              <a:t> gets expanded according to definition</a:t>
            </a:r>
          </a:p>
          <a:p>
            <a:pPr lvl="1"/>
            <a:endParaRPr lang="en-US" dirty="0"/>
          </a:p>
          <a:p>
            <a:r>
              <a:rPr lang="en-US" dirty="0" smtClean="0"/>
              <a:t>Example definitions (actual definitions coming later):</a:t>
            </a:r>
          </a:p>
          <a:p>
            <a:pPr lvl="1"/>
            <a:r>
              <a:rPr lang="en-US" dirty="0" smtClean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my-if e1 then e2 else e3)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e3)</a:t>
            </a:r>
          </a:p>
          <a:p>
            <a:pPr lvl="1"/>
            <a:r>
              <a:rPr lang="en-US" dirty="0"/>
              <a:t>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(comment-out e1 e2)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my-delay 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#f (lambda () e))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1317" y="3314700"/>
            <a:ext cx="6484883" cy="1943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z)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; (if x y z)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z)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syntax error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latin typeface="Courier New" pitchFamily="49" charset="0"/>
              </a:rPr>
              <a:t>(car null) #f)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my-delay </a:t>
            </a:r>
            <a:r>
              <a:rPr lang="en-US" sz="2000" kern="0" dirty="0">
                <a:latin typeface="Courier New" pitchFamily="49" charset="0"/>
              </a:rPr>
              <a:t>(begin (print "hi") </a:t>
            </a:r>
            <a:r>
              <a:rPr lang="en-US" sz="2000" kern="0" dirty="0" smtClean="0">
                <a:latin typeface="Courier New" pitchFamily="49" charset="0"/>
              </a:rPr>
              <a:t>(foo 15)))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is like we added keywords to our language</a:t>
            </a:r>
          </a:p>
          <a:p>
            <a:pPr lvl="1"/>
            <a:r>
              <a:rPr lang="en-US" dirty="0" smtClean="0"/>
              <a:t>Other keywords only keywords in uses of that macro</a:t>
            </a:r>
          </a:p>
          <a:p>
            <a:pPr lvl="1"/>
            <a:r>
              <a:rPr lang="en-US" dirty="0" smtClean="0"/>
              <a:t>Syntax error if keywords misused</a:t>
            </a:r>
          </a:p>
          <a:p>
            <a:pPr lvl="1"/>
            <a:r>
              <a:rPr lang="en-US" dirty="0" smtClean="0"/>
              <a:t>Rewriting (“expansion”) happens before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Macros often deserve a bad reputation because they are often overused or used when functions would be better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in doubt, resist defining a macro?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they can be used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8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any macro system must deal with tokens, parentheses, and scope</a:t>
            </a:r>
          </a:p>
          <a:p>
            <a:endParaRPr lang="en-US" dirty="0"/>
          </a:p>
          <a:p>
            <a:r>
              <a:rPr lang="en-US" dirty="0" smtClean="0"/>
              <a:t>How to define macros in Racket</a:t>
            </a:r>
          </a:p>
          <a:p>
            <a:endParaRPr lang="en-US" dirty="0"/>
          </a:p>
          <a:p>
            <a:r>
              <a:rPr lang="en-US" dirty="0" smtClean="0"/>
              <a:t>How macro definitions must deal with expression evaluation carefully</a:t>
            </a:r>
          </a:p>
          <a:p>
            <a:pPr lvl="1"/>
            <a:r>
              <a:rPr lang="en-US" dirty="0" smtClean="0"/>
              <a:t>Order expressions evaluate and how many times</a:t>
            </a:r>
          </a:p>
          <a:p>
            <a:pPr lvl="1"/>
            <a:endParaRPr lang="en-US" dirty="0"/>
          </a:p>
          <a:p>
            <a:r>
              <a:rPr lang="en-US" dirty="0" smtClean="0"/>
              <a:t>The key issue of variable bindings in macros and the notion of </a:t>
            </a:r>
            <a:r>
              <a:rPr lang="en-US" i="1" dirty="0" smtClean="0"/>
              <a:t>hygiene</a:t>
            </a:r>
          </a:p>
          <a:p>
            <a:pPr lvl="1"/>
            <a:r>
              <a:rPr lang="en-US" dirty="0" smtClean="0"/>
              <a:t>Racket is superior to most languages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5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First question for a macro system: How does it tokenize?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Macro systems generally work at the level of </a:t>
            </a:r>
            <a:r>
              <a:rPr lang="en-US" i="1" dirty="0" smtClean="0"/>
              <a:t>tokens</a:t>
            </a:r>
            <a:r>
              <a:rPr lang="en-US" dirty="0" smtClean="0"/>
              <a:t> not sequences of characters</a:t>
            </a:r>
          </a:p>
          <a:p>
            <a:pPr lvl="1"/>
            <a:r>
              <a:rPr lang="en-US" dirty="0" smtClean="0"/>
              <a:t>So must know how programming language tokenizes text</a:t>
            </a:r>
          </a:p>
          <a:p>
            <a:pPr lvl="1"/>
            <a:endParaRPr lang="en-US" dirty="0"/>
          </a:p>
          <a:p>
            <a:r>
              <a:rPr lang="en-US" dirty="0" smtClean="0"/>
              <a:t>Example: “macro 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headt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foo)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cart foo)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</a:t>
            </a:r>
            <a:r>
              <a:rPr lang="en-US" dirty="0" smtClean="0"/>
              <a:t>  to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car-door</a:t>
            </a:r>
          </a:p>
          <a:p>
            <a:pPr lvl="2"/>
            <a:r>
              <a:rPr lang="en-US" dirty="0" smtClean="0"/>
              <a:t>But would in </a:t>
            </a:r>
            <a:r>
              <a:rPr lang="en-US" dirty="0"/>
              <a:t>C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 </a:t>
            </a:r>
            <a:r>
              <a:rPr lang="en-US" dirty="0" smtClean="0"/>
              <a:t>is subtraction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0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Parenthesization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09700"/>
            <a:ext cx="7772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Second question for a macro system: How does associativity work?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C/C++ basic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Probably </a:t>
            </a:r>
            <a:r>
              <a:rPr lang="en-US" i="1" dirty="0" smtClean="0"/>
              <a:t>not</a:t>
            </a:r>
            <a:r>
              <a:rPr lang="en-US" dirty="0" smtClean="0"/>
              <a:t> what you wanted: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means                           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 macro writers use lots of parentheses, which is fine: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Racket won’t have this problem:</a:t>
            </a:r>
          </a:p>
          <a:p>
            <a:pPr lvl="1"/>
            <a:r>
              <a:rPr lang="en-US" dirty="0" smtClean="0"/>
              <a:t>Macro use: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(macro-name …)</a:t>
            </a:r>
          </a:p>
          <a:p>
            <a:pPr lvl="1"/>
            <a:r>
              <a:rPr lang="en-US" dirty="0" smtClean="0"/>
              <a:t>After expansion: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something else in same place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484178"/>
            <a:ext cx="21336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ADD(1,2/3)*4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3484178"/>
            <a:ext cx="16764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24600" y="3484178"/>
            <a:ext cx="1981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((x)+(y))</a:t>
            </a:r>
          </a:p>
        </p:txBody>
      </p:sp>
    </p:spTree>
    <p:extLst>
      <p:ext uri="{BB962C8B-B14F-4D97-AF65-F5344CB8AC3E}">
        <p14:creationId xmlns:p14="http://schemas.microsoft.com/office/powerpoint/2010/main" val="406672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Third question for a macro system: Can variables shadow macros?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macros also apply to variable bindings. 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Would become: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is why C/C++ convention is all-caps macros and non-all-caps for everything else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Racket does </a:t>
            </a:r>
            <a:r>
              <a:rPr lang="en-US" i="1" dirty="0" smtClean="0"/>
              <a:t>not</a:t>
            </a:r>
            <a:r>
              <a:rPr lang="en-US" dirty="0" smtClean="0"/>
              <a:t> work this way – it gets scope “right”!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81300"/>
            <a:ext cx="54102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head)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head)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car)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error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0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58264</TotalTime>
  <Words>1581</Words>
  <Application>Microsoft Office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Courier New</vt:lpstr>
      <vt:lpstr>Times New Roman</vt:lpstr>
      <vt:lpstr>dan_design_template</vt:lpstr>
      <vt:lpstr>CSE341: Programming Languages  Lecture 15 Macros</vt:lpstr>
      <vt:lpstr>What is a macro</vt:lpstr>
      <vt:lpstr>Using Racket Macros</vt:lpstr>
      <vt:lpstr>Example uses</vt:lpstr>
      <vt:lpstr>Overuse</vt:lpstr>
      <vt:lpstr>Now…</vt:lpstr>
      <vt:lpstr>Tokenization</vt:lpstr>
      <vt:lpstr>Parenthesization</vt:lpstr>
      <vt:lpstr>Local bindings</vt:lpstr>
      <vt:lpstr>Example Racket macro definitions</vt:lpstr>
      <vt:lpstr>Revisiting delay and force</vt:lpstr>
      <vt:lpstr>A delay macro</vt:lpstr>
      <vt:lpstr>What about a force macro?</vt:lpstr>
      <vt:lpstr>Another bad macro</vt:lpstr>
      <vt:lpstr>More examples</vt:lpstr>
      <vt:lpstr>Local variables in macros</vt:lpstr>
      <vt:lpstr>The other side of hygiene</vt:lpstr>
      <vt:lpstr>How hygienic macros work</vt:lpstr>
      <vt:lpstr>More examples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851</cp:revision>
  <cp:lastPrinted>2011-09-27T20:26:28Z</cp:lastPrinted>
  <dcterms:created xsi:type="dcterms:W3CDTF">2009-03-13T20:43:19Z</dcterms:created>
  <dcterms:modified xsi:type="dcterms:W3CDTF">2017-10-25T20:05:38Z</dcterms:modified>
</cp:coreProperties>
</file>