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29"/>
  </p:notesMasterIdLst>
  <p:handoutMasterIdLst>
    <p:handoutMasterId r:id="rId30"/>
  </p:handoutMasterIdLst>
  <p:sldIdLst>
    <p:sldId id="256" r:id="rId2"/>
    <p:sldId id="349" r:id="rId3"/>
    <p:sldId id="350" r:id="rId4"/>
    <p:sldId id="351" r:id="rId5"/>
    <p:sldId id="352" r:id="rId6"/>
    <p:sldId id="353" r:id="rId7"/>
    <p:sldId id="354" r:id="rId8"/>
    <p:sldId id="355" r:id="rId9"/>
    <p:sldId id="356" r:id="rId10"/>
    <p:sldId id="357" r:id="rId11"/>
    <p:sldId id="358" r:id="rId12"/>
    <p:sldId id="359" r:id="rId13"/>
    <p:sldId id="360" r:id="rId14"/>
    <p:sldId id="361" r:id="rId15"/>
    <p:sldId id="362" r:id="rId16"/>
    <p:sldId id="363" r:id="rId17"/>
    <p:sldId id="364" r:id="rId18"/>
    <p:sldId id="365" r:id="rId19"/>
    <p:sldId id="366" r:id="rId20"/>
    <p:sldId id="367" r:id="rId21"/>
    <p:sldId id="368" r:id="rId22"/>
    <p:sldId id="369" r:id="rId23"/>
    <p:sldId id="370" r:id="rId24"/>
    <p:sldId id="371" r:id="rId25"/>
    <p:sldId id="372" r:id="rId26"/>
    <p:sldId id="373" r:id="rId27"/>
    <p:sldId id="374" r:id="rId28"/>
  </p:sldIdLst>
  <p:sldSz cx="9144000" cy="6858000" type="screen4x3"/>
  <p:notesSz cx="6934200" cy="9220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91" d="100"/>
          <a:sy n="91" d="100"/>
        </p:scale>
        <p:origin x="57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574" y="1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/>
          <a:lstStyle>
            <a:lvl1pPr algn="r">
              <a:defRPr sz="1100"/>
            </a:lvl1pPr>
          </a:lstStyle>
          <a:p>
            <a:fld id="{82884B81-6372-4314-A9FF-3FEEA5BA7FD8}" type="datetimeFigureOut">
              <a:rPr lang="en-US" smtClean="0"/>
              <a:t>10/16/2017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574" y="8758276"/>
            <a:ext cx="3005121" cy="460400"/>
          </a:xfrm>
          <a:prstGeom prst="rect">
            <a:avLst/>
          </a:prstGeom>
        </p:spPr>
        <p:txBody>
          <a:bodyPr vert="horz" lIns="87316" tIns="43658" rIns="87316" bIns="43658" rtlCol="0" anchor="b"/>
          <a:lstStyle>
            <a:lvl1pPr algn="r">
              <a:defRPr sz="1100"/>
            </a:lvl1pPr>
          </a:lstStyle>
          <a:p>
            <a:fld id="{5FBCB171-D845-4996-B264-125C6B72D0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8281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7775" y="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3420" y="4379595"/>
            <a:ext cx="5547360" cy="414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pitchFamily="34" charset="0"/>
              </a:defRPr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7775" y="8757590"/>
            <a:ext cx="3004820" cy="4610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302" tIns="46151" rIns="92302" bIns="46151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pitchFamily="34" charset="0"/>
              </a:defRPr>
            </a:lvl1pPr>
          </a:lstStyle>
          <a:p>
            <a:fld id="{C142CCA2-2949-4325-A78A-A7C3B63D73C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828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AC47610-A579-4DD1-AA62-8EA40B23FA17}" type="slidenum">
              <a:rPr lang="en-US"/>
              <a:pPr/>
              <a:t>1</a:t>
            </a:fld>
            <a:endParaRPr lang="en-US"/>
          </a:p>
        </p:txBody>
      </p:sp>
      <p:sp>
        <p:nvSpPr>
          <p:cNvPr id="40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E115C0-909B-4E1C-9E6E-04B3E91035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82AAE3-B489-4A15-89C7-18993943A3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883048-0376-4A94-A445-C2F5CD3FC35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EA12F5-03B5-4BEE-BF40-7EC1D15E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FCB40-9664-45B5-BAA8-170CAD3533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4D69B1-7287-44D7-BAC9-82A718B3128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CE0B5-4587-46C9-88FF-288BD15E32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D7DB5F-D2ED-41DB-B30F-B019AB82D7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279E5-AC96-4A1A-8381-1C3686D4000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/>
            </a:lvl1pPr>
          </a:lstStyle>
          <a:p>
            <a:r>
              <a:rPr lang="en-US" smtClean="0"/>
              <a:t>Autumn 2017</a:t>
            </a:r>
            <a:endParaRPr lang="en-US"/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/>
            </a:lvl1pPr>
          </a:lstStyle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/>
            </a:lvl1pPr>
          </a:lstStyle>
          <a:p>
            <a:fld id="{3B048AC8-D41E-4C7B-8EE3-A52489AA1F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/>
  <p:hf hdr="0"/>
  <p:txStyles>
    <p:titleStyle>
      <a:lvl1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i="1">
          <a:solidFill>
            <a:schemeClr val="tx1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5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667000"/>
            <a:ext cx="7772400" cy="2209800"/>
          </a:xfrm>
        </p:spPr>
        <p:txBody>
          <a:bodyPr/>
          <a:lstStyle/>
          <a:p>
            <a:pPr algn="ctr"/>
            <a:r>
              <a:rPr lang="en-US" sz="3200" i="0" dirty="0" smtClean="0"/>
              <a:t>CSE341: Programming Languages</a:t>
            </a:r>
            <a:br>
              <a:rPr lang="en-US" sz="3200" i="0" dirty="0" smtClean="0"/>
            </a:br>
            <a:r>
              <a:rPr lang="en-US" sz="1400" i="0" dirty="0" smtClean="0"/>
              <a:t/>
            </a:r>
            <a:br>
              <a:rPr lang="en-US" sz="1400" i="0" dirty="0" smtClean="0"/>
            </a:br>
            <a:r>
              <a:rPr lang="en-US" sz="3200" i="0" dirty="0" smtClean="0"/>
              <a:t>Lecture 10</a:t>
            </a:r>
            <a:br>
              <a:rPr lang="en-US" sz="3200" i="0" dirty="0" smtClean="0"/>
            </a:br>
            <a:r>
              <a:rPr lang="en-US" sz="3200" i="0" dirty="0" smtClean="0"/>
              <a:t> ML Modules</a:t>
            </a:r>
            <a:endParaRPr lang="en-US" sz="3200" i="0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13744" y="5410200"/>
            <a:ext cx="6629400" cy="1219200"/>
          </a:xfrm>
        </p:spPr>
        <p:txBody>
          <a:bodyPr/>
          <a:lstStyle/>
          <a:p>
            <a:r>
              <a:rPr lang="en-US" sz="2400" dirty="0" smtClean="0"/>
              <a:t>Dan Grossman</a:t>
            </a:r>
          </a:p>
          <a:p>
            <a:r>
              <a:rPr lang="en-US" sz="2400" dirty="0" smtClean="0"/>
              <a:t>Autumn </a:t>
            </a:r>
            <a:r>
              <a:rPr lang="en-US" sz="2400" dirty="0" smtClean="0"/>
              <a:t>2017</a:t>
            </a:r>
            <a:endParaRPr lang="en-US" sz="2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85800"/>
            <a:ext cx="7315447" cy="771551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91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Outside the module,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MyMathLib.doubler</a:t>
            </a:r>
            <a:r>
              <a:rPr lang="en-US" dirty="0" smtClean="0"/>
              <a:t> is simply unbound</a:t>
            </a:r>
          </a:p>
          <a:p>
            <a:pPr lvl="1"/>
            <a:r>
              <a:rPr lang="en-US" dirty="0" smtClean="0"/>
              <a:t>So cannot be used [directly]</a:t>
            </a:r>
          </a:p>
          <a:p>
            <a:pPr lvl="1"/>
            <a:r>
              <a:rPr lang="en-US" dirty="0" smtClean="0"/>
              <a:t>Fairly powerful, very simple idea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2743200"/>
            <a:ext cx="5638800" cy="3581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MATHLIB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fact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-&gt;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half_pi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real 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1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MyMathLib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:&gt; </a:t>
            </a:r>
            <a:r>
              <a:rPr lang="en-US" sz="2000" kern="0" dirty="0" smtClean="0">
                <a:latin typeface="Courier New" pitchFamily="49" charset="0"/>
              </a:rPr>
              <a:t>MATHLIB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…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half_pi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Math.pi</a:t>
            </a:r>
            <a:r>
              <a:rPr lang="en-US" sz="2000" kern="0" dirty="0" smtClean="0">
                <a:latin typeface="Courier New" pitchFamily="49" charset="0"/>
              </a:rPr>
              <a:t> / 2.0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doubler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 * 2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97386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larger example [mostly see the code]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1219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Now consider a module that defines an Abstract Data Type (ADT)</a:t>
            </a:r>
          </a:p>
          <a:p>
            <a:pPr lvl="1"/>
            <a:r>
              <a:rPr lang="en-US" dirty="0" smtClean="0"/>
              <a:t>A type of data and operations on it</a:t>
            </a:r>
          </a:p>
          <a:p>
            <a:pPr marL="0" indent="0">
              <a:buNone/>
            </a:pPr>
            <a:r>
              <a:rPr lang="en-US" dirty="0" smtClean="0"/>
              <a:t>Our example: rational numbers supporting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09600" y="2971800"/>
            <a:ext cx="8077200" cy="3124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Whole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Frac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BadFrac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solidFill>
                <a:srgbClr val="7030A0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(*internal functions </a:t>
            </a:r>
            <a:r>
              <a:rPr lang="en-US" sz="2000" kern="0" dirty="0" err="1" smtClean="0">
                <a:solidFill>
                  <a:srgbClr val="7030A0"/>
                </a:solidFill>
                <a:latin typeface="Courier New" pitchFamily="49" charset="0"/>
              </a:rPr>
              <a:t>gcd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 and reduce not on slide*)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make_frac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r1</a:t>
            </a:r>
            <a:r>
              <a:rPr lang="en-US" sz="2000" kern="0" dirty="0" smtClean="0">
                <a:latin typeface="Courier New" pitchFamily="49" charset="0"/>
              </a:rPr>
              <a:t>,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r2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toString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r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latin typeface="Courier New" pitchFamily="49" charset="0"/>
              </a:rPr>
              <a:t>…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686691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Library spec and invariants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Properties [externally visible guarantees, up to library writer]</a:t>
            </a:r>
          </a:p>
          <a:p>
            <a:pPr lvl="1"/>
            <a:r>
              <a:rPr lang="en-US" dirty="0" smtClean="0"/>
              <a:t>Disallow denominators of 0</a:t>
            </a:r>
          </a:p>
          <a:p>
            <a:pPr lvl="1"/>
            <a:r>
              <a:rPr lang="en-US" dirty="0" smtClean="0"/>
              <a:t>Return strings in reduced form (“4” not “4/1”, “3/2” not “9/6”)</a:t>
            </a:r>
          </a:p>
          <a:p>
            <a:pPr lvl="1"/>
            <a:r>
              <a:rPr lang="en-US" dirty="0" smtClean="0"/>
              <a:t>No infinite loops or exceptions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Invariants [part of the implementation, not the module’s spec]</a:t>
            </a:r>
          </a:p>
          <a:p>
            <a:pPr lvl="1"/>
            <a:r>
              <a:rPr lang="en-US" dirty="0" smtClean="0"/>
              <a:t>All denominators are greater than 0</a:t>
            </a:r>
          </a:p>
          <a:p>
            <a:pPr lvl="1"/>
            <a:r>
              <a:rPr lang="en-US" dirty="0" smtClean="0"/>
              <a:t>All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</a:t>
            </a:r>
            <a:r>
              <a:rPr lang="en-US" dirty="0" smtClean="0"/>
              <a:t> values returned from functions are reduced</a:t>
            </a:r>
          </a:p>
          <a:p>
            <a:pPr marL="457200" lvl="1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2594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invariants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Our code maintains the invariants and relies on them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Maintain: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make_frac</a:t>
            </a:r>
            <a:r>
              <a:rPr lang="en-US" dirty="0" smtClean="0"/>
              <a:t> disallows 0 denominator, removes negative denominator, and reduces result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 smtClean="0"/>
              <a:t> assumes invariants on inputs, calls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reduce</a:t>
            </a:r>
            <a:r>
              <a:rPr lang="en-US" dirty="0" smtClean="0"/>
              <a:t> if needed</a:t>
            </a:r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Rely: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gcd</a:t>
            </a:r>
            <a:r>
              <a:rPr lang="en-US" dirty="0" smtClean="0"/>
              <a:t> does not work with negative arguments, but no denominator can be negative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add</a:t>
            </a:r>
            <a:r>
              <a:rPr lang="en-US" dirty="0" smtClean="0"/>
              <a:t> uses math properties to avoid calling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reduce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r>
              <a:rPr lang="en-US" dirty="0" smtClean="0"/>
              <a:t> assumes its argument is already reduced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42730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first signature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914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With what we know so far, this signature makes sense:</a:t>
            </a:r>
          </a:p>
          <a:p>
            <a:pPr lvl="1"/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gcd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reduce</a:t>
            </a:r>
            <a:r>
              <a:rPr lang="en-US" dirty="0" smtClean="0"/>
              <a:t> not visible outside the module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685800" y="2590800"/>
            <a:ext cx="7924800" cy="2971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RATIONAL_A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rational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Whole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Frac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BadFrac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make_frac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* rational </a:t>
            </a:r>
            <a:r>
              <a:rPr lang="en-US" sz="2000" kern="0" dirty="0">
                <a:latin typeface="Courier New" pitchFamily="49" charset="0"/>
              </a:rPr>
              <a:t>-&gt; 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toString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1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:&gt; </a:t>
            </a:r>
            <a:r>
              <a:rPr lang="en-US" sz="2000" kern="0" dirty="0" smtClean="0">
                <a:latin typeface="Courier New" pitchFamily="49" charset="0"/>
              </a:rPr>
              <a:t>RATIONAL_A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…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02715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153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By revealing the </a:t>
            </a:r>
            <a:r>
              <a:rPr lang="en-US" dirty="0" err="1" smtClean="0"/>
              <a:t>datatype</a:t>
            </a:r>
            <a:r>
              <a:rPr lang="en-US" dirty="0" smtClean="0"/>
              <a:t> definition, we let clients violate our invariants by directly creating values of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Rational1.rational</a:t>
            </a:r>
          </a:p>
          <a:p>
            <a:pPr lvl="1"/>
            <a:r>
              <a:rPr lang="en-US" dirty="0" smtClean="0"/>
              <a:t>At best a comment saying “must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Rational1.make_frac</a:t>
            </a:r>
            <a:r>
              <a:rPr lang="en-US" dirty="0" smtClean="0"/>
              <a:t>”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0" indent="0">
              <a:buNone/>
            </a:pPr>
            <a:r>
              <a:rPr lang="en-US" dirty="0" smtClean="0"/>
              <a:t>Any of these would lead to exceptions, infinite loops, or wrong results, which is why the module’s code would never return them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Rational1.Frac(1,0)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Rational1.Frac(3,~2)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Rational1.Frac(9,6)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762000" y="2781300"/>
            <a:ext cx="7924800" cy="14859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RATIONAL_A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datatype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rational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Whole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|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Frac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of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…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84584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hide more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1676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Key idea:  An ADT must hide the concrete type definition so clients cannot create invariant-violating values of the type directly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Alas, this attempt doesn’t work because the signature now uses a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</a:t>
            </a:r>
            <a:r>
              <a:rPr lang="en-US" dirty="0" smtClean="0"/>
              <a:t> that is not known to exist: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95400" y="3505200"/>
            <a:ext cx="6781800" cy="26670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RATIONAL_WRONG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BadFrac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make_frac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* rational </a:t>
            </a:r>
            <a:r>
              <a:rPr lang="en-US" sz="2000" kern="0" dirty="0">
                <a:latin typeface="Courier New" pitchFamily="49" charset="0"/>
              </a:rPr>
              <a:t>-&gt; 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toString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1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:&gt; </a:t>
            </a:r>
            <a:r>
              <a:rPr lang="en-US" sz="2000" kern="0" dirty="0" smtClean="0">
                <a:latin typeface="Courier New" pitchFamily="49" charset="0"/>
              </a:rPr>
              <a:t>RATIONAL_WRONG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…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11605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7772400" cy="1676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So ML has a feature for exactly this situation: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In a signature:</a:t>
            </a:r>
          </a:p>
          <a:p>
            <a:pPr marL="0" indent="0" algn="ctr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type foo</a:t>
            </a:r>
            <a:r>
              <a:rPr lang="en-US" dirty="0" smtClean="0"/>
              <a:t> </a:t>
            </a:r>
          </a:p>
          <a:p>
            <a:pPr marL="0" indent="0">
              <a:buNone/>
            </a:pPr>
            <a:r>
              <a:rPr lang="en-US" dirty="0" smtClean="0"/>
              <a:t>means the type exists, but clients do not know its definition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3352800"/>
            <a:ext cx="6477000" cy="29718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RATIONAL_B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type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BadFrac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make_frac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* rational </a:t>
            </a:r>
            <a:r>
              <a:rPr lang="en-US" sz="2000" kern="0" dirty="0">
                <a:latin typeface="Courier New" pitchFamily="49" charset="0"/>
              </a:rPr>
              <a:t>-&gt; 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toString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1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Rational1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:&gt; </a:t>
            </a:r>
            <a:r>
              <a:rPr lang="en-US" sz="2000" kern="0" dirty="0" smtClean="0">
                <a:latin typeface="Courier New" pitchFamily="49" charset="0"/>
              </a:rPr>
              <a:t>RATIONAL_B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…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3552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works! (And is a Really Big Deal)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3886200"/>
            <a:ext cx="7772400" cy="2590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Nothing a client can do to violate invariants and properties:</a:t>
            </a:r>
          </a:p>
          <a:p>
            <a:pPr lvl="1"/>
            <a:r>
              <a:rPr lang="en-US" dirty="0" smtClean="0"/>
              <a:t>Only way to make first rational is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Rational1.make_frac</a:t>
            </a:r>
          </a:p>
          <a:p>
            <a:pPr lvl="1"/>
            <a:r>
              <a:rPr lang="en-US" dirty="0" smtClean="0"/>
              <a:t>After that can use only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Rational1.make_frac</a:t>
            </a:r>
            <a:r>
              <a:rPr lang="en-US" dirty="0" smtClean="0"/>
              <a:t>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Rational1.add</a:t>
            </a:r>
            <a:r>
              <a:rPr lang="en-US" dirty="0" smtClean="0"/>
              <a:t>,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Rational1.toString</a:t>
            </a:r>
          </a:p>
          <a:p>
            <a:pPr lvl="1"/>
            <a:r>
              <a:rPr lang="en-US" dirty="0" smtClean="0"/>
              <a:t>Hides constructors and patterns – don’t even know whether or not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Rational1.rational</a:t>
            </a:r>
            <a:r>
              <a:rPr lang="en-US" dirty="0" smtClean="0"/>
              <a:t> is a </a:t>
            </a:r>
            <a:r>
              <a:rPr lang="en-US" dirty="0" err="1" smtClean="0"/>
              <a:t>datatype</a:t>
            </a:r>
            <a:endParaRPr lang="en-US" dirty="0" smtClean="0"/>
          </a:p>
          <a:p>
            <a:pPr lvl="1"/>
            <a:r>
              <a:rPr lang="en-US" dirty="0" smtClean="0"/>
              <a:t>But clients can still pass around fractions in any way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1295400"/>
            <a:ext cx="6477000" cy="2438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RATIONAL_B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type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BadFrac</a:t>
            </a:r>
            <a:endParaRPr lang="en-US" sz="2000" kern="0" dirty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make_frac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* rational </a:t>
            </a:r>
            <a:r>
              <a:rPr lang="en-US" sz="2000" kern="0" dirty="0">
                <a:latin typeface="Courier New" pitchFamily="49" charset="0"/>
              </a:rPr>
              <a:t>-&gt; 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toString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49696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Two key restrictions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 we have two powerful ways to use signatures for hiding: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Deny bindings exist (</a:t>
            </a:r>
            <a:r>
              <a:rPr lang="en-US" dirty="0" err="1" smtClean="0"/>
              <a:t>val</a:t>
            </a:r>
            <a:r>
              <a:rPr lang="en-US" dirty="0" smtClean="0"/>
              <a:t>-bindings, fun-bindings, constructors)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Make types abstract (so clients cannot create values of them or access their pieces directly)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(Later we will see a signature can also make a binding’s type more specific than it is within the module, but this is less important)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88445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648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For larger programs, one “top-level” sequence of bindings is poor</a:t>
            </a:r>
          </a:p>
          <a:p>
            <a:pPr lvl="1"/>
            <a:r>
              <a:rPr lang="en-US" dirty="0" smtClean="0"/>
              <a:t>Especially because a binding can use </a:t>
            </a:r>
            <a:r>
              <a:rPr lang="en-US" i="1" dirty="0" smtClean="0"/>
              <a:t>all</a:t>
            </a:r>
            <a:r>
              <a:rPr lang="en-US" dirty="0" smtClean="0"/>
              <a:t> earlier (non-shadowed) bindings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dirty="0" smtClean="0"/>
              <a:t>So ML has </a:t>
            </a:r>
            <a:r>
              <a:rPr lang="en-US" i="1" dirty="0" smtClean="0"/>
              <a:t>structures</a:t>
            </a:r>
            <a:r>
              <a:rPr lang="en-US" dirty="0" smtClean="0"/>
              <a:t> to define </a:t>
            </a:r>
            <a:r>
              <a:rPr lang="en-US" i="1" dirty="0" smtClean="0"/>
              <a:t>modules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Inside a module, can use earlier bindings as usual</a:t>
            </a:r>
          </a:p>
          <a:p>
            <a:pPr lvl="1"/>
            <a:r>
              <a:rPr lang="en-US" dirty="0" smtClean="0"/>
              <a:t>Can have any kind of binding (</a:t>
            </a:r>
            <a:r>
              <a:rPr lang="en-US" dirty="0" err="1" smtClean="0"/>
              <a:t>val</a:t>
            </a:r>
            <a:r>
              <a:rPr lang="en-US" dirty="0" smtClean="0"/>
              <a:t>, </a:t>
            </a:r>
            <a:r>
              <a:rPr lang="en-US" dirty="0" err="1" smtClean="0"/>
              <a:t>datatype</a:t>
            </a:r>
            <a:r>
              <a:rPr lang="en-US" dirty="0" smtClean="0"/>
              <a:t>, exception, ...)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dirty="0" smtClean="0"/>
              <a:t>Outside a module, refer to earlier modules’ bindings via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ModuleName.bindingName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/>
              <a:t>Just like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List.foldl</a:t>
            </a:r>
            <a:r>
              <a:rPr lang="en-US" dirty="0" smtClean="0"/>
              <a:t> and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Char.toLower</a:t>
            </a:r>
            <a:r>
              <a:rPr lang="en-US" dirty="0" smtClean="0"/>
              <a:t>; now you can define your own modules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219200" y="3352800"/>
            <a:ext cx="6400800" cy="457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MyModule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i="1" kern="0" dirty="0" smtClean="0">
                <a:latin typeface="Courier New" pitchFamily="49" charset="0"/>
              </a:rPr>
              <a:t>bindings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end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74679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cute twist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20574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In our example, exposing the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Whole</a:t>
            </a:r>
            <a:r>
              <a:rPr lang="en-US" dirty="0" smtClean="0"/>
              <a:t> constructor is no problem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In SML we can expose it as a function since the </a:t>
            </a:r>
            <a:r>
              <a:rPr lang="en-US" dirty="0" err="1" smtClean="0"/>
              <a:t>datatype</a:t>
            </a:r>
            <a:r>
              <a:rPr lang="en-US" dirty="0" smtClean="0"/>
              <a:t> binding in the module does create such a function</a:t>
            </a:r>
          </a:p>
          <a:p>
            <a:pPr lvl="1"/>
            <a:r>
              <a:rPr lang="en-US" dirty="0" smtClean="0"/>
              <a:t>Still hiding the rest of the </a:t>
            </a:r>
            <a:r>
              <a:rPr lang="en-US" dirty="0" err="1" smtClean="0"/>
              <a:t>datatype</a:t>
            </a:r>
            <a:endParaRPr lang="en-US" dirty="0" smtClean="0"/>
          </a:p>
          <a:p>
            <a:pPr lvl="1"/>
            <a:r>
              <a:rPr lang="en-US" dirty="0" smtClean="0"/>
              <a:t>Still does not allow using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Whole</a:t>
            </a:r>
            <a:r>
              <a:rPr lang="en-US" dirty="0" smtClean="0"/>
              <a:t> as a pattern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447800" y="3581400"/>
            <a:ext cx="6477000" cy="27432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RATIONAL_C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type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BadFrac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Whole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-&gt; 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make_frac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* rational </a:t>
            </a:r>
            <a:r>
              <a:rPr lang="en-US" sz="2000" kern="0" dirty="0">
                <a:latin typeface="Courier New" pitchFamily="49" charset="0"/>
              </a:rPr>
              <a:t>-&gt; rational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toString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rational </a:t>
            </a:r>
            <a:r>
              <a:rPr lang="en-US" sz="2000" kern="0" dirty="0">
                <a:latin typeface="Courier New" pitchFamily="49" charset="0"/>
              </a:rPr>
              <a:t>-&gt; </a:t>
            </a:r>
            <a:r>
              <a:rPr lang="en-US" sz="2000" kern="0" dirty="0" smtClean="0">
                <a:latin typeface="Courier New" pitchFamily="49" charset="0"/>
              </a:rPr>
              <a:t>string</a:t>
            </a:r>
            <a:endParaRPr lang="en-US" sz="2000" kern="0" dirty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481574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Signature matching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Have so far relied on an informal notion of, “does a module type-check given a signature?”  As usual, there are precise rules…</a:t>
            </a:r>
          </a:p>
          <a:p>
            <a:pPr marL="0" indent="0">
              <a:buNone/>
            </a:pPr>
            <a:endParaRPr lang="en-US" sz="1200" dirty="0"/>
          </a:p>
          <a:p>
            <a:pPr marL="0" indent="0"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structure Foo :&gt; BAR</a:t>
            </a:r>
            <a:r>
              <a:rPr lang="en-US" dirty="0" smtClean="0"/>
              <a:t> is allowed if:</a:t>
            </a:r>
          </a:p>
          <a:p>
            <a:pPr marL="0" indent="0">
              <a:buNone/>
            </a:pPr>
            <a:endParaRPr lang="en-US" sz="1000" dirty="0"/>
          </a:p>
          <a:p>
            <a:r>
              <a:rPr lang="en-US" dirty="0"/>
              <a:t>Every non-abstract type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BAR</a:t>
            </a:r>
            <a:r>
              <a:rPr lang="en-US" dirty="0"/>
              <a:t> is provided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/>
              <a:t>, as specified</a:t>
            </a:r>
          </a:p>
          <a:p>
            <a:r>
              <a:rPr lang="en-US" dirty="0"/>
              <a:t>Every abstract type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BAR</a:t>
            </a:r>
            <a:r>
              <a:rPr lang="en-US" dirty="0"/>
              <a:t> is provided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/>
              <a:t> in some </a:t>
            </a:r>
            <a:r>
              <a:rPr lang="en-US" dirty="0" smtClean="0"/>
              <a:t>way</a:t>
            </a:r>
          </a:p>
          <a:p>
            <a:pPr lvl="1"/>
            <a:r>
              <a:rPr lang="en-US" dirty="0" smtClean="0"/>
              <a:t>Can be a </a:t>
            </a:r>
            <a:r>
              <a:rPr lang="en-US" dirty="0" err="1" smtClean="0"/>
              <a:t>datatype</a:t>
            </a:r>
            <a:r>
              <a:rPr lang="en-US" dirty="0" smtClean="0"/>
              <a:t> or a type synonym</a:t>
            </a:r>
          </a:p>
          <a:p>
            <a:r>
              <a:rPr lang="en-US" dirty="0" smtClean="0"/>
              <a:t>Every </a:t>
            </a:r>
            <a:r>
              <a:rPr lang="en-US" dirty="0" err="1" smtClean="0"/>
              <a:t>val</a:t>
            </a:r>
            <a:r>
              <a:rPr lang="en-US" dirty="0" smtClean="0"/>
              <a:t>-binding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BAR</a:t>
            </a:r>
            <a:r>
              <a:rPr lang="en-US" dirty="0" smtClean="0"/>
              <a:t> is provided in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Foo</a:t>
            </a:r>
            <a:r>
              <a:rPr lang="en-US" dirty="0" smtClean="0"/>
              <a:t>, possibly with a </a:t>
            </a:r>
            <a:r>
              <a:rPr lang="en-US" i="1" dirty="0" smtClean="0"/>
              <a:t>more general</a:t>
            </a:r>
            <a:r>
              <a:rPr lang="en-US" dirty="0" smtClean="0"/>
              <a:t> and/or </a:t>
            </a:r>
            <a:r>
              <a:rPr lang="en-US" i="1" dirty="0" smtClean="0"/>
              <a:t>less abstract</a:t>
            </a:r>
            <a:r>
              <a:rPr lang="en-US" dirty="0" smtClean="0"/>
              <a:t> internal type</a:t>
            </a:r>
          </a:p>
          <a:p>
            <a:pPr lvl="1"/>
            <a:r>
              <a:rPr lang="en-US" dirty="0" smtClean="0"/>
              <a:t>Discussed “more general types” earlier in course</a:t>
            </a:r>
          </a:p>
          <a:p>
            <a:pPr lvl="1"/>
            <a:r>
              <a:rPr lang="en-US" dirty="0" smtClean="0"/>
              <a:t>Will see example soon</a:t>
            </a:r>
          </a:p>
          <a:p>
            <a:r>
              <a:rPr lang="en-US" dirty="0" smtClean="0"/>
              <a:t>Every exception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BAR</a:t>
            </a:r>
            <a:r>
              <a:rPr lang="en-US" dirty="0"/>
              <a:t> is provided in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Foo</a:t>
            </a:r>
            <a:endParaRPr lang="en-US" dirty="0" smtClean="0"/>
          </a:p>
          <a:p>
            <a:pPr lvl="1"/>
            <a:endParaRPr lang="en-US" sz="1000" dirty="0" smtClean="0"/>
          </a:p>
          <a:p>
            <a:pPr marL="0" indent="0">
              <a:buNone/>
            </a:pPr>
            <a:r>
              <a:rPr lang="en-US" dirty="0" smtClean="0"/>
              <a:t>Of course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Foo </a:t>
            </a:r>
            <a:r>
              <a:rPr lang="en-US" dirty="0" smtClean="0"/>
              <a:t>can have more bindings (implicit in above rules)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6657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Equivalent implementations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smtClean="0"/>
              <a:t>A key purpose of abstraction is to allow </a:t>
            </a:r>
            <a:r>
              <a:rPr lang="en-US" i="1" dirty="0" smtClean="0">
                <a:solidFill>
                  <a:schemeClr val="accent2"/>
                </a:solidFill>
              </a:rPr>
              <a:t>different</a:t>
            </a:r>
            <a:r>
              <a:rPr lang="en-US" dirty="0" smtClean="0"/>
              <a:t> </a:t>
            </a:r>
            <a:r>
              <a:rPr lang="en-US" i="1" dirty="0" smtClean="0">
                <a:solidFill>
                  <a:schemeClr val="accent2"/>
                </a:solidFill>
              </a:rPr>
              <a:t>implementations</a:t>
            </a:r>
            <a:r>
              <a:rPr lang="en-US" dirty="0" smtClean="0"/>
              <a:t> to be </a:t>
            </a:r>
            <a:r>
              <a:rPr lang="en-US" i="1" dirty="0" smtClean="0">
                <a:solidFill>
                  <a:schemeClr val="accent2"/>
                </a:solidFill>
              </a:rPr>
              <a:t>equivalent</a:t>
            </a:r>
          </a:p>
          <a:p>
            <a:pPr lvl="1"/>
            <a:r>
              <a:rPr lang="en-US" i="1" dirty="0" smtClean="0"/>
              <a:t>No</a:t>
            </a:r>
            <a:r>
              <a:rPr lang="en-US" dirty="0" smtClean="0"/>
              <a:t> client can tell which you are using</a:t>
            </a:r>
          </a:p>
          <a:p>
            <a:pPr lvl="1"/>
            <a:r>
              <a:rPr lang="en-US" dirty="0" smtClean="0"/>
              <a:t>So can improve/replace/choose implementations later</a:t>
            </a:r>
          </a:p>
          <a:p>
            <a:pPr lvl="1"/>
            <a:r>
              <a:rPr lang="en-US" dirty="0" smtClean="0"/>
              <a:t>Easier to do if you </a:t>
            </a:r>
            <a:r>
              <a:rPr lang="en-US" i="1" dirty="0" smtClean="0"/>
              <a:t>start</a:t>
            </a:r>
            <a:r>
              <a:rPr lang="en-US" dirty="0" smtClean="0"/>
              <a:t> with more abstract signatures (reveal only what you must)</a:t>
            </a:r>
          </a:p>
          <a:p>
            <a:pPr lvl="1"/>
            <a:endParaRPr lang="en-US" sz="1400" dirty="0" smtClean="0"/>
          </a:p>
          <a:p>
            <a:pPr marL="0" indent="0">
              <a:buNone/>
            </a:pPr>
            <a:r>
              <a:rPr lang="en-US" dirty="0" smtClean="0"/>
              <a:t>Now: </a:t>
            </a:r>
          </a:p>
          <a:p>
            <a:pPr marL="0" indent="0">
              <a:buNone/>
            </a:pPr>
            <a:r>
              <a:rPr lang="en-US" dirty="0" smtClean="0"/>
              <a:t>   Another structure that can also have signature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RATIONAL_A</a:t>
            </a:r>
            <a:r>
              <a:rPr lang="en-US" dirty="0">
                <a:latin typeface="+mj-lt"/>
                <a:cs typeface="Courier New" pitchFamily="49" charset="0"/>
              </a:rPr>
              <a:t>,</a:t>
            </a:r>
            <a:r>
              <a:rPr lang="en-US" dirty="0"/>
              <a:t>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RATIONAL_B</a:t>
            </a:r>
            <a:r>
              <a:rPr lang="en-US" dirty="0" smtClean="0">
                <a:latin typeface="+mj-lt"/>
                <a:cs typeface="Courier New" pitchFamily="49" charset="0"/>
              </a:rPr>
              <a:t>,</a:t>
            </a:r>
            <a:r>
              <a:rPr lang="en-US" dirty="0" smtClean="0"/>
              <a:t> </a:t>
            </a:r>
            <a:r>
              <a:rPr lang="en-US" dirty="0"/>
              <a:t>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RATIONAL_C</a:t>
            </a:r>
            <a:endParaRPr lang="en-US" dirty="0"/>
          </a:p>
          <a:p>
            <a:pPr lvl="1"/>
            <a:r>
              <a:rPr lang="en-US" dirty="0" smtClean="0"/>
              <a:t>But only </a:t>
            </a:r>
            <a:r>
              <a:rPr lang="en-US" i="1" dirty="0" smtClean="0">
                <a:solidFill>
                  <a:schemeClr val="accent2"/>
                </a:solidFill>
              </a:rPr>
              <a:t>equivalent</a:t>
            </a:r>
            <a:r>
              <a:rPr lang="en-US" dirty="0" smtClean="0"/>
              <a:t> under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RATIONAL_B</a:t>
            </a:r>
            <a:r>
              <a:rPr lang="en-US" dirty="0" smtClean="0"/>
              <a:t> </a:t>
            </a:r>
            <a:r>
              <a:rPr lang="en-US" dirty="0"/>
              <a:t>or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RATIONAL_C</a:t>
            </a:r>
            <a:endParaRPr lang="en-US" dirty="0" smtClean="0"/>
          </a:p>
          <a:p>
            <a:pPr marL="0" indent="0">
              <a:buNone/>
            </a:pPr>
            <a:r>
              <a:rPr lang="en-US" sz="1400" dirty="0" smtClean="0"/>
              <a:t>	(</a:t>
            </a:r>
            <a:r>
              <a:rPr lang="en-US" sz="1400" smtClean="0"/>
              <a:t>ignoring overflow)</a:t>
            </a:r>
            <a:endParaRPr lang="en-US" sz="1400" dirty="0" smtClean="0"/>
          </a:p>
          <a:p>
            <a:pPr marL="0" indent="0">
              <a:buNone/>
            </a:pPr>
            <a:r>
              <a:rPr lang="en-US" dirty="0" smtClean="0"/>
              <a:t>Next: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A third equivalent structure implemented very differently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7733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Equivalent implementations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153400" cy="4876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Example (see code file):</a:t>
            </a:r>
          </a:p>
          <a:p>
            <a:pPr lvl="1"/>
            <a:endParaRPr lang="en-US" sz="1600" b="1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structure Rational2</a:t>
            </a:r>
            <a:r>
              <a:rPr lang="en-US" dirty="0" smtClean="0"/>
              <a:t> does not keep </a:t>
            </a:r>
            <a:r>
              <a:rPr lang="en-US" dirty="0" err="1" smtClean="0"/>
              <a:t>rationals</a:t>
            </a:r>
            <a:r>
              <a:rPr lang="en-US" dirty="0" smtClean="0"/>
              <a:t> in reduced form, instead reducing them “at last moment”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toString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Also make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gcd</a:t>
            </a:r>
            <a:r>
              <a:rPr lang="en-US" dirty="0" smtClean="0">
                <a:latin typeface="+mj-lt"/>
                <a:cs typeface="Courier New" pitchFamily="49" charset="0"/>
              </a:rPr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reduce</a:t>
            </a:r>
            <a:r>
              <a:rPr lang="en-US" dirty="0" smtClean="0">
                <a:latin typeface="+mj-lt"/>
                <a:cs typeface="Courier New" pitchFamily="49" charset="0"/>
              </a:rPr>
              <a:t> local functions</a:t>
            </a:r>
          </a:p>
          <a:p>
            <a:pPr lvl="1"/>
            <a:endParaRPr lang="en-US" sz="1600" dirty="0" smtClean="0"/>
          </a:p>
          <a:p>
            <a:r>
              <a:rPr lang="en-US" dirty="0" smtClean="0"/>
              <a:t>Not equivalent under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RATIONAL_A</a:t>
            </a:r>
            <a:endParaRPr lang="en-US" dirty="0"/>
          </a:p>
          <a:p>
            <a:pPr lvl="1"/>
            <a:r>
              <a:rPr lang="en-US" b="1" dirty="0">
                <a:latin typeface="Courier New" pitchFamily="49" charset="0"/>
                <a:cs typeface="Courier New" pitchFamily="49" charset="0"/>
              </a:rPr>
              <a:t>Rational1.toString(Rational1.Frac(9,6))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"9/6"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Rational2.toString(Rational2.Frac(9,6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))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sz="1200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"3/2"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endParaRPr lang="en-US" sz="1600" dirty="0"/>
          </a:p>
          <a:p>
            <a:r>
              <a:rPr lang="en-US" dirty="0" smtClean="0"/>
              <a:t>Equivalent under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RATIONAL_B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RATIONAL_C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Different invariants, but same properties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Essential that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</a:t>
            </a:r>
            <a:r>
              <a:rPr lang="en-US" dirty="0" smtClean="0">
                <a:latin typeface="+mj-lt"/>
                <a:cs typeface="Courier New" pitchFamily="49" charset="0"/>
              </a:rPr>
              <a:t> is abstract</a:t>
            </a:r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4435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interesting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87680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smtClean="0"/>
              <a:t>Given a signature with an abstract type, different structures can:</a:t>
            </a:r>
          </a:p>
          <a:p>
            <a:pPr lvl="1" algn="just"/>
            <a:r>
              <a:rPr lang="en-US" dirty="0" smtClean="0"/>
              <a:t>Have that signature</a:t>
            </a:r>
          </a:p>
          <a:p>
            <a:pPr lvl="1" algn="just"/>
            <a:r>
              <a:rPr lang="en-US" dirty="0" smtClean="0"/>
              <a:t>But implement the abstract type differently</a:t>
            </a:r>
          </a:p>
          <a:p>
            <a:pPr lvl="1" algn="just"/>
            <a:endParaRPr lang="en-US" dirty="0"/>
          </a:p>
          <a:p>
            <a:pPr marL="0" indent="0" algn="just">
              <a:buNone/>
            </a:pPr>
            <a:r>
              <a:rPr lang="en-US" dirty="0" smtClean="0"/>
              <a:t>Such structures might or might not be equivalent</a:t>
            </a:r>
          </a:p>
          <a:p>
            <a:pPr marL="0" indent="0" algn="just">
              <a:buNone/>
            </a:pPr>
            <a:endParaRPr lang="en-US" dirty="0"/>
          </a:p>
          <a:p>
            <a:pPr marL="0" indent="0" algn="just">
              <a:buNone/>
            </a:pPr>
            <a:r>
              <a:rPr lang="en-US" dirty="0" smtClean="0"/>
              <a:t>Example (see code):</a:t>
            </a:r>
          </a:p>
          <a:p>
            <a:pPr lvl="1" algn="just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type rational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1" algn="just"/>
            <a:r>
              <a:rPr lang="en-US" dirty="0" smtClean="0"/>
              <a:t>Does </a:t>
            </a:r>
            <a:r>
              <a:rPr lang="en-US" i="1" dirty="0" smtClean="0"/>
              <a:t>not</a:t>
            </a:r>
            <a:r>
              <a:rPr lang="en-US" dirty="0" smtClean="0"/>
              <a:t> have signature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RATIONAL_A</a:t>
            </a:r>
            <a:endParaRPr lang="en-US" dirty="0" smtClean="0"/>
          </a:p>
          <a:p>
            <a:pPr lvl="1" algn="just"/>
            <a:r>
              <a:rPr lang="en-US" i="1" dirty="0" smtClean="0"/>
              <a:t>Equivalent</a:t>
            </a:r>
            <a:r>
              <a:rPr lang="en-US" dirty="0" smtClean="0"/>
              <a:t> to both previous examples under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RATIONAL_B</a:t>
            </a:r>
            <a:r>
              <a:rPr lang="en-US" dirty="0" smtClean="0"/>
              <a:t>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RATIONAL_C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9544832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interesting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14400" y="1981200"/>
            <a:ext cx="7467600" cy="2895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Rational3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type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rational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*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exception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BadFrac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make_frac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latin typeface="Courier New" pitchFamily="49" charset="0"/>
              </a:rPr>
              <a:t>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x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y</a:t>
            </a:r>
            <a:r>
              <a:rPr lang="en-US" sz="2000" kern="0" dirty="0" smtClean="0">
                <a:latin typeface="Courier New" pitchFamily="49" charset="0"/>
              </a:rPr>
              <a:t>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…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Whole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(i,1) </a:t>
            </a:r>
            <a:r>
              <a:rPr lang="en-US" sz="2000" kern="0" dirty="0">
                <a:solidFill>
                  <a:srgbClr val="7030A0"/>
                </a:solidFill>
                <a:latin typeface="Courier New" pitchFamily="49" charset="0"/>
              </a:rPr>
              <a:t>(*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needed for RATIONAL_C *)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add </a:t>
            </a:r>
            <a:r>
              <a:rPr lang="en-US" sz="2000" kern="0" dirty="0" smtClean="0">
                <a:latin typeface="Courier New" pitchFamily="49" charset="0"/>
              </a:rPr>
              <a:t>((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a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b</a:t>
            </a:r>
            <a:r>
              <a:rPr lang="en-US" sz="2000" kern="0" dirty="0" smtClean="0">
                <a:latin typeface="Courier New" pitchFamily="49" charset="0"/>
              </a:rPr>
              <a:t>)(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c</a:t>
            </a:r>
            <a:r>
              <a:rPr lang="en-US" sz="2000" kern="0" dirty="0" err="1" smtClean="0">
                <a:latin typeface="Courier New" pitchFamily="49" charset="0"/>
              </a:rPr>
              <a:t>,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</a:t>
            </a:r>
            <a:r>
              <a:rPr lang="en-US" sz="2000" kern="0" dirty="0" smtClean="0">
                <a:latin typeface="Courier New" pitchFamily="49" charset="0"/>
              </a:rPr>
              <a:t>))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(a*</a:t>
            </a:r>
            <a:r>
              <a:rPr lang="en-US" sz="2000" kern="0" dirty="0" err="1" smtClean="0">
                <a:latin typeface="Courier New" pitchFamily="49" charset="0"/>
              </a:rPr>
              <a:t>d+b</a:t>
            </a:r>
            <a:r>
              <a:rPr lang="en-US" sz="2000" kern="0" dirty="0" smtClean="0">
                <a:latin typeface="Courier New" pitchFamily="49" charset="0"/>
              </a:rPr>
              <a:t>*</a:t>
            </a:r>
            <a:r>
              <a:rPr lang="en-US" sz="2000" kern="0" dirty="0" err="1" smtClean="0">
                <a:latin typeface="Courier New" pitchFamily="49" charset="0"/>
              </a:rPr>
              <a:t>c,b</a:t>
            </a:r>
            <a:r>
              <a:rPr lang="en-US" sz="2000" kern="0" dirty="0" smtClean="0">
                <a:latin typeface="Courier New" pitchFamily="49" charset="0"/>
              </a:rPr>
              <a:t>*d)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toString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r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… </a:t>
            </a:r>
            <a:r>
              <a:rPr lang="en-US" sz="2000" kern="0" dirty="0" smtClean="0">
                <a:solidFill>
                  <a:srgbClr val="7030A0"/>
                </a:solidFill>
                <a:latin typeface="Courier New" pitchFamily="49" charset="0"/>
              </a:rPr>
              <a:t>(* reduce at last minute *)</a:t>
            </a:r>
            <a:endParaRPr lang="en-US" sz="2000" kern="0" dirty="0">
              <a:solidFill>
                <a:srgbClr val="7030A0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3708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interesting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Internally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make_frac</a:t>
            </a:r>
            <a:r>
              <a:rPr lang="en-US" dirty="0" smtClean="0"/>
              <a:t> has type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, but externally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-&gt; rational</a:t>
            </a:r>
          </a:p>
          <a:p>
            <a:pPr lvl="1"/>
            <a:r>
              <a:rPr lang="en-US" dirty="0" smtClean="0"/>
              <a:t>Client cannot tell if we return argument unchanged</a:t>
            </a:r>
          </a:p>
          <a:p>
            <a:pPr lvl="1"/>
            <a:r>
              <a:rPr lang="en-US" dirty="0" smtClean="0"/>
              <a:t>Could give type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 -&gt; rational</a:t>
            </a:r>
            <a:r>
              <a:rPr lang="en-US" dirty="0" smtClean="0"/>
              <a:t> in signature, but this is awful: makes entire module unusable – why?</a:t>
            </a:r>
          </a:p>
          <a:p>
            <a:pPr lvl="1"/>
            <a:endParaRPr lang="en-US" dirty="0"/>
          </a:p>
          <a:p>
            <a:r>
              <a:rPr lang="en-US" dirty="0" smtClean="0"/>
              <a:t>Internally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Whole</a:t>
            </a:r>
            <a:r>
              <a:rPr lang="en-US" dirty="0" smtClean="0"/>
              <a:t> has </a:t>
            </a:r>
            <a:r>
              <a:rPr lang="en-US" dirty="0"/>
              <a:t>type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'a -&gt;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'a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but externally    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-&gt; rational</a:t>
            </a:r>
          </a:p>
          <a:p>
            <a:pPr lvl="1"/>
            <a:r>
              <a:rPr lang="en-US" dirty="0" smtClean="0"/>
              <a:t>This matches because we </a:t>
            </a:r>
            <a:r>
              <a:rPr lang="en-US" dirty="0"/>
              <a:t>can specialize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'a</a:t>
            </a:r>
            <a:r>
              <a:rPr lang="en-US" dirty="0" smtClean="0"/>
              <a:t> to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and then abstract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 smtClean="0"/>
              <a:t>  to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Whole</a:t>
            </a:r>
            <a:r>
              <a:rPr lang="en-US" dirty="0" smtClean="0"/>
              <a:t> cannot </a:t>
            </a:r>
            <a:r>
              <a:rPr lang="en-US" dirty="0"/>
              <a:t>have types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'a -&gt;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dirty="0"/>
              <a:t> </a:t>
            </a:r>
            <a:r>
              <a:rPr lang="en-US" dirty="0" smtClean="0"/>
              <a:t>                   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'a -&gt; rational </a:t>
            </a:r>
            <a:r>
              <a:rPr lang="en-US" dirty="0" smtClean="0">
                <a:latin typeface="+mj-lt"/>
                <a:cs typeface="Courier New" pitchFamily="49" charset="0"/>
              </a:rPr>
              <a:t>(must specialize all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'a </a:t>
            </a:r>
            <a:r>
              <a:rPr lang="en-US" dirty="0" smtClean="0">
                <a:latin typeface="+mj-lt"/>
                <a:cs typeface="Courier New" pitchFamily="49" charset="0"/>
              </a:rPr>
              <a:t>uses)</a:t>
            </a:r>
          </a:p>
          <a:p>
            <a:pPr lvl="1"/>
            <a:r>
              <a:rPr lang="en-US" dirty="0" smtClean="0"/>
              <a:t>Type-checker figures all this out for us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84111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Can’t mix-and-match module bindings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0772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Modules with the </a:t>
            </a:r>
            <a:r>
              <a:rPr lang="en-US" i="1" dirty="0" smtClean="0"/>
              <a:t>same signatures</a:t>
            </a:r>
            <a:r>
              <a:rPr lang="en-US" dirty="0" smtClean="0"/>
              <a:t> still define </a:t>
            </a:r>
            <a:r>
              <a:rPr lang="en-US" i="1" dirty="0" smtClean="0"/>
              <a:t>different types</a:t>
            </a:r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r>
              <a:rPr lang="en-US" dirty="0" smtClean="0"/>
              <a:t>So things like this do not type-check: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Rational1.toString(Rational2.make_frac(9,6))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Rational3.toString(Rational2.make_frac(9,6))</a:t>
            </a:r>
          </a:p>
          <a:p>
            <a:pPr lvl="1"/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pPr marL="0" indent="0">
              <a:buNone/>
            </a:pPr>
            <a:r>
              <a:rPr lang="en-US" dirty="0" smtClean="0">
                <a:latin typeface="+mj-lt"/>
                <a:cs typeface="Courier New" pitchFamily="49" charset="0"/>
              </a:rPr>
              <a:t>This is a crucial feature for type system and module properties: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Different modules have different internal invariants!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In fact, they have different type definitions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Rational1.rational</a:t>
            </a:r>
            <a:r>
              <a:rPr lang="en-US" dirty="0" smtClean="0">
                <a:latin typeface="+mj-lt"/>
                <a:cs typeface="Courier New" pitchFamily="49" charset="0"/>
              </a:rPr>
              <a:t> looks like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Rational2.rational</a:t>
            </a:r>
            <a:r>
              <a:rPr lang="en-US" dirty="0" smtClean="0">
                <a:latin typeface="+mj-lt"/>
                <a:cs typeface="Courier New" pitchFamily="49" charset="0"/>
              </a:rPr>
              <a:t>, but clients and the type-checker do not know that</a:t>
            </a:r>
          </a:p>
          <a:p>
            <a:pPr lvl="2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Rational3.rational </a:t>
            </a:r>
            <a:r>
              <a:rPr lang="en-US" dirty="0" smtClean="0">
                <a:cs typeface="Courier New" pitchFamily="49" charset="0"/>
              </a:rPr>
              <a:t>is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not a </a:t>
            </a:r>
            <a:r>
              <a:rPr lang="en-US" dirty="0" err="1" smtClean="0">
                <a:cs typeface="Courier New" pitchFamily="49" charset="0"/>
              </a:rPr>
              <a:t>datatype</a:t>
            </a:r>
            <a:r>
              <a:rPr lang="en-US" dirty="0" smtClean="0">
                <a:cs typeface="Courier New" pitchFamily="49" charset="0"/>
              </a:rPr>
              <a:t>!</a:t>
            </a:r>
            <a:endParaRPr lang="en-US" dirty="0">
              <a:latin typeface="+mj-lt"/>
              <a:cs typeface="Courier New" pitchFamily="49" charset="0"/>
            </a:endParaRP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27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2181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209800" y="1600200"/>
            <a:ext cx="4343400" cy="3962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MyMathLib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if </a:t>
            </a:r>
            <a:r>
              <a:rPr lang="en-US" sz="2000" kern="0" dirty="0" smtClean="0">
                <a:latin typeface="Courier New" pitchFamily="49" charset="0"/>
              </a:rPr>
              <a:t>x=0</a:t>
            </a: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 then </a:t>
            </a:r>
            <a:r>
              <a:rPr lang="en-US" sz="2000" kern="0" dirty="0" smtClean="0">
                <a:latin typeface="Courier New" pitchFamily="49" charset="0"/>
              </a:rPr>
              <a:t>1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  else </a:t>
            </a:r>
            <a:r>
              <a:rPr lang="en-US" sz="2000" kern="0" dirty="0" smtClean="0">
                <a:latin typeface="Courier New" pitchFamily="49" charset="0"/>
              </a:rPr>
              <a:t>x * fact(x-1)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half_pi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Math.pi</a:t>
            </a:r>
            <a:r>
              <a:rPr lang="en-US" sz="2000" kern="0" dirty="0" smtClean="0">
                <a:latin typeface="Courier New" pitchFamily="49" charset="0"/>
              </a:rPr>
              <a:t> / 2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doubler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 * 2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52233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Namespace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 smtClean="0"/>
              <a:t>So far</a:t>
            </a:r>
            <a:r>
              <a:rPr lang="en-US" dirty="0" smtClean="0"/>
              <a:t>, this is just </a:t>
            </a:r>
            <a:r>
              <a:rPr lang="en-US" i="1" dirty="0" smtClean="0"/>
              <a:t>namespace management</a:t>
            </a:r>
          </a:p>
          <a:p>
            <a:pPr lvl="1"/>
            <a:r>
              <a:rPr lang="en-US" dirty="0" smtClean="0"/>
              <a:t>Giving a hierarchy to names to avoid shadowing</a:t>
            </a:r>
          </a:p>
          <a:p>
            <a:pPr lvl="1"/>
            <a:r>
              <a:rPr lang="en-US" dirty="0" smtClean="0"/>
              <a:t>Allows different modules to reuse names, e.g.,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map</a:t>
            </a: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Very important, but not very interesting</a:t>
            </a:r>
          </a:p>
          <a:p>
            <a:pPr lvl="1"/>
            <a:endParaRPr lang="en-US" dirty="0">
              <a:latin typeface="+mj-lt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07100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Optional: Open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+mj-lt"/>
                <a:cs typeface="Courier New" pitchFamily="49" charset="0"/>
              </a:rPr>
              <a:t>Can use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open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ModuleName</a:t>
            </a:r>
            <a:r>
              <a:rPr lang="en-US" dirty="0" smtClean="0">
                <a:latin typeface="+mj-lt"/>
                <a:cs typeface="Courier New" pitchFamily="49" charset="0"/>
              </a:rPr>
              <a:t> to get “direct” access to a module’s bindings</a:t>
            </a:r>
          </a:p>
          <a:p>
            <a:pPr lvl="1"/>
            <a:r>
              <a:rPr lang="en-US" dirty="0">
                <a:cs typeface="Courier New" pitchFamily="49" charset="0"/>
              </a:rPr>
              <a:t>Never </a:t>
            </a:r>
            <a:r>
              <a:rPr lang="en-US" dirty="0" smtClean="0">
                <a:cs typeface="Courier New" pitchFamily="49" charset="0"/>
              </a:rPr>
              <a:t>necessary; </a:t>
            </a:r>
            <a:r>
              <a:rPr lang="en-US" dirty="0">
                <a:cs typeface="Courier New" pitchFamily="49" charset="0"/>
              </a:rPr>
              <a:t>just a </a:t>
            </a:r>
            <a:r>
              <a:rPr lang="en-US" dirty="0" smtClean="0">
                <a:cs typeface="Courier New" pitchFamily="49" charset="0"/>
              </a:rPr>
              <a:t>convenience; often bad style</a:t>
            </a:r>
            <a:endParaRPr lang="en-US" dirty="0" smtClean="0">
              <a:latin typeface="+mj-lt"/>
              <a:cs typeface="Courier New" pitchFamily="49" charset="0"/>
            </a:endParaRPr>
          </a:p>
          <a:p>
            <a:pPr lvl="1"/>
            <a:r>
              <a:rPr lang="en-US" dirty="0" smtClean="0">
                <a:latin typeface="+mj-lt"/>
                <a:cs typeface="Courier New" pitchFamily="49" charset="0"/>
              </a:rPr>
              <a:t>Often better to create local </a:t>
            </a:r>
            <a:r>
              <a:rPr lang="en-US" dirty="0" err="1" smtClean="0">
                <a:latin typeface="+mj-lt"/>
                <a:cs typeface="Courier New" pitchFamily="49" charset="0"/>
              </a:rPr>
              <a:t>val</a:t>
            </a:r>
            <a:r>
              <a:rPr lang="en-US" dirty="0" smtClean="0">
                <a:latin typeface="+mj-lt"/>
                <a:cs typeface="Courier New" pitchFamily="49" charset="0"/>
              </a:rPr>
              <a:t>-bindings for just the bindings you use a lot, e.g.,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map =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List.map</a:t>
            </a:r>
            <a:endParaRPr lang="en-US" b="1" dirty="0" smtClean="0">
              <a:latin typeface="Courier New" pitchFamily="49" charset="0"/>
              <a:cs typeface="Courier New" pitchFamily="49" charset="0"/>
            </a:endParaRP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But doesn’t work for patterns</a:t>
            </a:r>
          </a:p>
          <a:p>
            <a:pPr lvl="2"/>
            <a:r>
              <a:rPr lang="en-US" dirty="0" smtClean="0">
                <a:latin typeface="+mj-lt"/>
                <a:cs typeface="Courier New" pitchFamily="49" charset="0"/>
              </a:rPr>
              <a:t>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open</a:t>
            </a:r>
            <a:r>
              <a:rPr lang="en-US" dirty="0" smtClean="0">
                <a:latin typeface="+mj-lt"/>
                <a:cs typeface="Courier New" pitchFamily="49" charset="0"/>
              </a:rPr>
              <a:t> can be useful, e.g., for testing code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65353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Signatures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95400"/>
            <a:ext cx="7772400" cy="1600200"/>
          </a:xfrm>
        </p:spPr>
        <p:txBody>
          <a:bodyPr/>
          <a:lstStyle/>
          <a:p>
            <a:r>
              <a:rPr lang="en-US" dirty="0" smtClean="0"/>
              <a:t>A </a:t>
            </a:r>
            <a:r>
              <a:rPr lang="en-US" i="1" dirty="0" smtClean="0"/>
              <a:t>signature</a:t>
            </a:r>
            <a:r>
              <a:rPr lang="en-US" dirty="0" smtClean="0"/>
              <a:t> is a type for a module</a:t>
            </a:r>
          </a:p>
          <a:p>
            <a:pPr lvl="1"/>
            <a:r>
              <a:rPr lang="en-US" dirty="0" smtClean="0"/>
              <a:t>What bindings does it have and what are their types</a:t>
            </a:r>
            <a:endParaRPr lang="en-US" dirty="0"/>
          </a:p>
          <a:p>
            <a:r>
              <a:rPr lang="en-US" dirty="0" smtClean="0"/>
              <a:t>Can define a signature and ascribe it to modules – example: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1828800" y="2438400"/>
            <a:ext cx="5638800" cy="3962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MATHLIB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fact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r>
              <a:rPr lang="en-US" sz="2000" kern="0" dirty="0" smtClean="0">
                <a:latin typeface="Courier New" pitchFamily="49" charset="0"/>
              </a:rPr>
              <a:t> -&gt;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>
                <a:solidFill>
                  <a:schemeClr val="accent2"/>
                </a:solidFill>
                <a:latin typeface="Courier New" pitchFamily="49" charset="0"/>
              </a:rPr>
              <a:t>half_pi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smtClean="0">
                <a:latin typeface="Courier New" pitchFamily="49" charset="0"/>
              </a:rPr>
              <a:t>real </a:t>
            </a:r>
            <a:endParaRPr lang="en-US" sz="2000" kern="0" dirty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doubler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 </a:t>
            </a:r>
            <a:r>
              <a:rPr lang="en-US" sz="2000" kern="0" dirty="0" err="1">
                <a:latin typeface="Courier New" pitchFamily="49" charset="0"/>
              </a:rPr>
              <a:t>int</a:t>
            </a:r>
            <a:r>
              <a:rPr lang="en-US" sz="2000" kern="0" dirty="0">
                <a:latin typeface="Courier New" pitchFamily="49" charset="0"/>
              </a:rPr>
              <a:t> -&gt; </a:t>
            </a:r>
            <a:r>
              <a:rPr lang="en-US" sz="2000" kern="0" dirty="0" err="1" smtClean="0">
                <a:latin typeface="Courier New" pitchFamily="49" charset="0"/>
              </a:rPr>
              <a:t>int</a:t>
            </a:r>
            <a:endParaRPr lang="en-US" sz="2000" kern="0" dirty="0" smtClean="0">
              <a:solidFill>
                <a:schemeClr val="accent2"/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100" kern="0" dirty="0" smtClean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MyMathLib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:&gt; </a:t>
            </a:r>
            <a:r>
              <a:rPr lang="en-US" sz="2000" kern="0" dirty="0" smtClean="0">
                <a:latin typeface="Courier New" pitchFamily="49" charset="0"/>
              </a:rPr>
              <a:t>MATHLIB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fact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…</a:t>
            </a: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half_pi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Math.pi</a:t>
            </a:r>
            <a:r>
              <a:rPr lang="en-US" sz="2000" kern="0" dirty="0" smtClean="0">
                <a:latin typeface="Courier New" pitchFamily="49" charset="0"/>
              </a:rPr>
              <a:t> / 2.0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doubler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 * 2</a:t>
            </a:r>
            <a:endParaRPr lang="en-US" sz="2000" kern="0" dirty="0">
              <a:solidFill>
                <a:schemeClr val="accent1">
                  <a:lumMod val="50000"/>
                </a:schemeClr>
              </a:solidFill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end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1000" kern="0" dirty="0" smtClean="0">
              <a:latin typeface="Courier New" pitchFamily="49" charset="0"/>
            </a:endParaRP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93053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general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524000"/>
            <a:ext cx="8229600" cy="4495800"/>
          </a:xfrm>
        </p:spPr>
        <p:txBody>
          <a:bodyPr/>
          <a:lstStyle/>
          <a:p>
            <a:r>
              <a:rPr lang="en-US" dirty="0" smtClean="0"/>
              <a:t>Signatures</a:t>
            </a:r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sz="800" dirty="0" smtClean="0"/>
          </a:p>
          <a:p>
            <a:pPr lvl="1"/>
            <a:r>
              <a:rPr lang="en-US" dirty="0" smtClean="0"/>
              <a:t>Can include variables, types, </a:t>
            </a:r>
            <a:r>
              <a:rPr lang="en-US" dirty="0" err="1" smtClean="0"/>
              <a:t>datatypes</a:t>
            </a:r>
            <a:r>
              <a:rPr lang="en-US" dirty="0" smtClean="0"/>
              <a:t>, and exceptions defined in module</a:t>
            </a:r>
          </a:p>
          <a:p>
            <a:pPr marL="457200" lvl="1" indent="0">
              <a:buNone/>
            </a:pPr>
            <a:endParaRPr lang="en-US" sz="1000" dirty="0" smtClean="0"/>
          </a:p>
          <a:p>
            <a:r>
              <a:rPr lang="en-US" dirty="0" smtClean="0"/>
              <a:t>Ascribing a signature to a module</a:t>
            </a:r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sz="1000" dirty="0" smtClean="0"/>
          </a:p>
          <a:p>
            <a:pPr lvl="1"/>
            <a:r>
              <a:rPr lang="en-US" dirty="0" smtClean="0"/>
              <a:t>Module will not type-check unless it matches the signature, meaning it has all the bindings at the right types</a:t>
            </a:r>
          </a:p>
          <a:p>
            <a:pPr lvl="1"/>
            <a:endParaRPr lang="en-US" sz="1000" dirty="0" smtClean="0"/>
          </a:p>
          <a:p>
            <a:pPr lvl="1"/>
            <a:r>
              <a:rPr lang="en-US" sz="1600" dirty="0" smtClean="0"/>
              <a:t>Note: SML has other forms of ascription; we will stick with these                [opaque signatures]</a:t>
            </a:r>
          </a:p>
          <a:p>
            <a:pPr marL="0" indent="0">
              <a:buNone/>
            </a:pPr>
            <a:endParaRPr lang="en-US" sz="1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2133600" y="4038600"/>
            <a:ext cx="5105400" cy="609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structure </a:t>
            </a:r>
            <a:r>
              <a:rPr lang="en-US" sz="2000" kern="0" dirty="0" err="1" smtClean="0">
                <a:solidFill>
                  <a:schemeClr val="accent2"/>
                </a:solidFill>
                <a:latin typeface="Courier New" pitchFamily="49" charset="0"/>
              </a:rPr>
              <a:t>MyModule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:&gt; </a:t>
            </a:r>
            <a:r>
              <a:rPr lang="en-US" sz="2000" kern="0" dirty="0" smtClean="0">
                <a:latin typeface="Courier New" pitchFamily="49" charset="0"/>
              </a:rPr>
              <a:t>SIGNAME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=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struct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i="1" kern="0" dirty="0" smtClean="0">
                <a:latin typeface="Courier New" pitchFamily="49" charset="0"/>
              </a:rPr>
              <a:t>bindings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end</a:t>
            </a:r>
            <a:endParaRPr lang="en-US" sz="2000" kern="0" dirty="0">
              <a:latin typeface="Courier New" pitchFamily="49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209800" y="2057400"/>
            <a:ext cx="5105400" cy="6096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signature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SIGNAME</a:t>
            </a:r>
            <a:r>
              <a:rPr lang="en-US" sz="2000" kern="0" dirty="0" smtClean="0"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 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sig </a:t>
            </a:r>
            <a:r>
              <a:rPr lang="en-US" sz="2000" i="1" kern="0" dirty="0" smtClean="0">
                <a:latin typeface="Courier New" pitchFamily="49" charset="0"/>
              </a:rPr>
              <a:t>types-for-bindings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end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754496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Hiding things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Real value of signatures is to to </a:t>
            </a:r>
            <a:r>
              <a:rPr lang="en-US" i="1" dirty="0" smtClean="0"/>
              <a:t>hide</a:t>
            </a:r>
            <a:r>
              <a:rPr lang="en-US" dirty="0" smtClean="0"/>
              <a:t> bindings and type definitions</a:t>
            </a:r>
          </a:p>
          <a:p>
            <a:pPr lvl="1"/>
            <a:r>
              <a:rPr lang="en-US" dirty="0" smtClean="0"/>
              <a:t>So far, just documenting and checking the types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Hiding implementation details is the most important strategy for writing correct, robust, reusable software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So first remind ourselves that functions already do well for some forms of hiding…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7089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Hiding with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These three functions are totally equivalent: no client can tell which we are using (so we can change our choice later):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Defining helper functions locally is also powerful</a:t>
            </a:r>
          </a:p>
          <a:p>
            <a:pPr lvl="1"/>
            <a:r>
              <a:rPr lang="en-US" dirty="0" smtClean="0"/>
              <a:t>Can change/remove functions later and know it affects no other code</a:t>
            </a:r>
          </a:p>
          <a:p>
            <a:pPr marL="457200" lvl="1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 smtClean="0"/>
              <a:t>Would be convenient to have “private” top-level functions too</a:t>
            </a:r>
          </a:p>
          <a:p>
            <a:pPr lvl="1"/>
            <a:r>
              <a:rPr lang="en-US" dirty="0" smtClean="0"/>
              <a:t>So two functions could easily share a helper function</a:t>
            </a:r>
          </a:p>
          <a:p>
            <a:pPr lvl="1"/>
            <a:r>
              <a:rPr lang="en-US" dirty="0" smtClean="0"/>
              <a:t>ML does this via signatures that omit bindings…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Autumn 2017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048AC8-D41E-4C7B-8EE3-A52489AA1F05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CSE341: Programming Languages</a:t>
            </a:r>
            <a:endParaRPr lang="en-US"/>
          </a:p>
        </p:txBody>
      </p:sp>
      <p:sp>
        <p:nvSpPr>
          <p:cNvPr id="7" name="Rectangle 3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3200400" y="2362200"/>
            <a:ext cx="3048000" cy="129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double x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x*2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double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err="1" smtClean="0">
                <a:latin typeface="Courier New" pitchFamily="49" charset="0"/>
              </a:rPr>
              <a:t>x+x</a:t>
            </a:r>
            <a:endParaRPr lang="en-US" sz="2000" kern="0" dirty="0" smtClean="0">
              <a:latin typeface="Courier New" pitchFamily="49" charset="0"/>
            </a:endParaRPr>
          </a:p>
          <a:p>
            <a:pPr marL="342900" lvl="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 err="1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val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 </a:t>
            </a:r>
            <a:r>
              <a:rPr lang="en-US" sz="2000" kern="0" dirty="0" smtClean="0">
                <a:solidFill>
                  <a:schemeClr val="accent2"/>
                </a:solidFill>
                <a:latin typeface="Courier New" pitchFamily="49" charset="0"/>
              </a:rPr>
              <a:t>y </a:t>
            </a:r>
            <a:r>
              <a:rPr lang="en-US" sz="2000" kern="0" dirty="0" smtClean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2</a:t>
            </a:r>
          </a:p>
          <a:p>
            <a:pPr marL="342900" indent="-342900">
              <a:lnSpc>
                <a:spcPct val="90000"/>
              </a:lnSpc>
              <a:spcBef>
                <a:spcPts val="200"/>
              </a:spcBef>
              <a:defRPr/>
            </a:pP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fun </a:t>
            </a:r>
            <a:r>
              <a:rPr lang="en-US" sz="2000" kern="0" dirty="0">
                <a:solidFill>
                  <a:schemeClr val="accent2"/>
                </a:solidFill>
                <a:latin typeface="Courier New" pitchFamily="49" charset="0"/>
              </a:rPr>
              <a:t>double x </a:t>
            </a:r>
            <a:r>
              <a:rPr lang="en-US" sz="2000" kern="0" dirty="0">
                <a:solidFill>
                  <a:schemeClr val="accent1">
                    <a:lumMod val="50000"/>
                  </a:schemeClr>
                </a:solidFill>
                <a:latin typeface="Courier New" pitchFamily="49" charset="0"/>
              </a:rPr>
              <a:t>= </a:t>
            </a:r>
            <a:r>
              <a:rPr lang="en-US" sz="2000" kern="0" dirty="0" smtClean="0">
                <a:latin typeface="Courier New" pitchFamily="49" charset="0"/>
              </a:rPr>
              <a:t>x*y</a:t>
            </a:r>
            <a:endParaRPr lang="en-US" sz="2000" kern="0" dirty="0">
              <a:latin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58458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dan_design_template">
  <a:themeElements>
    <a:clrScheme name="dan_design_template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an_design_templat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n_design_template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n_design_template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n_design_templat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58203</TotalTime>
  <Words>2098</Words>
  <Application>Microsoft Office PowerPoint</Application>
  <PresentationFormat>On-screen Show (4:3)</PresentationFormat>
  <Paragraphs>409</Paragraphs>
  <Slides>27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1" baseType="lpstr">
      <vt:lpstr>Arial</vt:lpstr>
      <vt:lpstr>Courier New</vt:lpstr>
      <vt:lpstr>Times New Roman</vt:lpstr>
      <vt:lpstr>dan_design_template</vt:lpstr>
      <vt:lpstr>CSE341: Programming Languages  Lecture 10  ML Modules</vt:lpstr>
      <vt:lpstr>Modules</vt:lpstr>
      <vt:lpstr>Example</vt:lpstr>
      <vt:lpstr>Namespace management</vt:lpstr>
      <vt:lpstr>Optional: Open</vt:lpstr>
      <vt:lpstr>Signatures</vt:lpstr>
      <vt:lpstr>In general</vt:lpstr>
      <vt:lpstr>Hiding things</vt:lpstr>
      <vt:lpstr>Hiding with functions</vt:lpstr>
      <vt:lpstr>Example</vt:lpstr>
      <vt:lpstr>A larger example [mostly see the code]</vt:lpstr>
      <vt:lpstr>Library spec and invariants</vt:lpstr>
      <vt:lpstr>More on invariants</vt:lpstr>
      <vt:lpstr>A first signature</vt:lpstr>
      <vt:lpstr>The problem</vt:lpstr>
      <vt:lpstr>So hide more</vt:lpstr>
      <vt:lpstr>Abstract types</vt:lpstr>
      <vt:lpstr>This works! (And is a Really Big Deal)</vt:lpstr>
      <vt:lpstr>Two key restrictions</vt:lpstr>
      <vt:lpstr>A cute twist</vt:lpstr>
      <vt:lpstr>Signature matching</vt:lpstr>
      <vt:lpstr>Equivalent implementations</vt:lpstr>
      <vt:lpstr>Equivalent implementations</vt:lpstr>
      <vt:lpstr>More interesting example</vt:lpstr>
      <vt:lpstr>More interesting example</vt:lpstr>
      <vt:lpstr>Some interesting details</vt:lpstr>
      <vt:lpstr>Can’t mix-and-match module bindings</vt:lpstr>
    </vt:vector>
  </TitlesOfParts>
  <Company>UW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Programming Languages &amp;  Software Engineering</dc:title>
  <dc:creator>Dan Grossman</dc:creator>
  <cp:lastModifiedBy>Dan Grossman</cp:lastModifiedBy>
  <cp:revision>836</cp:revision>
  <cp:lastPrinted>2011-09-27T20:26:28Z</cp:lastPrinted>
  <dcterms:created xsi:type="dcterms:W3CDTF">2009-03-13T20:43:19Z</dcterms:created>
  <dcterms:modified xsi:type="dcterms:W3CDTF">2017-10-16T18:52:03Z</dcterms:modified>
</cp:coreProperties>
</file>