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37"/>
  </p:notesMasterIdLst>
  <p:handoutMasterIdLst>
    <p:handoutMasterId r:id="rId38"/>
  </p:handoutMasterIdLst>
  <p:sldIdLst>
    <p:sldId id="256" r:id="rId2"/>
    <p:sldId id="480" r:id="rId3"/>
    <p:sldId id="481" r:id="rId4"/>
    <p:sldId id="482" r:id="rId5"/>
    <p:sldId id="483" r:id="rId6"/>
    <p:sldId id="484" r:id="rId7"/>
    <p:sldId id="485" r:id="rId8"/>
    <p:sldId id="486" r:id="rId9"/>
    <p:sldId id="487" r:id="rId10"/>
    <p:sldId id="488" r:id="rId11"/>
    <p:sldId id="489" r:id="rId12"/>
    <p:sldId id="490" r:id="rId13"/>
    <p:sldId id="491" r:id="rId14"/>
    <p:sldId id="492" r:id="rId15"/>
    <p:sldId id="493" r:id="rId16"/>
    <p:sldId id="494" r:id="rId17"/>
    <p:sldId id="495" r:id="rId18"/>
    <p:sldId id="496" r:id="rId19"/>
    <p:sldId id="497" r:id="rId20"/>
    <p:sldId id="498" r:id="rId21"/>
    <p:sldId id="499" r:id="rId22"/>
    <p:sldId id="500" r:id="rId23"/>
    <p:sldId id="501" r:id="rId24"/>
    <p:sldId id="502" r:id="rId25"/>
    <p:sldId id="503" r:id="rId26"/>
    <p:sldId id="504" r:id="rId27"/>
    <p:sldId id="505" r:id="rId28"/>
    <p:sldId id="506" r:id="rId29"/>
    <p:sldId id="507" r:id="rId30"/>
    <p:sldId id="508" r:id="rId31"/>
    <p:sldId id="509" r:id="rId32"/>
    <p:sldId id="510" r:id="rId33"/>
    <p:sldId id="511" r:id="rId34"/>
    <p:sldId id="512" r:id="rId35"/>
    <p:sldId id="513" r:id="rId36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85" d="100"/>
          <a:sy n="85" d="100"/>
        </p:scale>
        <p:origin x="-654" y="-1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574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r">
              <a:defRPr sz="1100"/>
            </a:lvl1pPr>
          </a:lstStyle>
          <a:p>
            <a:fld id="{82884B81-6372-4314-A9FF-3FEEA5BA7FD8}" type="datetimeFigureOut">
              <a:rPr lang="en-US" smtClean="0"/>
              <a:t>5/16/2016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574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r">
              <a:defRPr sz="1100"/>
            </a:lvl1pPr>
          </a:lstStyle>
          <a:p>
            <a:fld id="{5FBCB171-D845-4996-B264-125C6B72D0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8281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775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420" y="4379595"/>
            <a:ext cx="5547360" cy="414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775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fld id="{C142CCA2-2949-4325-A78A-A7C3B63D73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5828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115C0-909B-4E1C-9E6E-04B3E91035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2AAE3-B489-4A15-89C7-18993943A3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883048-0376-4A94-A445-C2F5CD3FC3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A12F5-03B5-4BEE-BF40-7EC1D15EBE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2016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FCB40-9664-45B5-BAA8-170CAD3533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2016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D69B1-7287-44D7-BAC9-82A718B312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2016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CE0B5-4587-46C9-88FF-288BD15E32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7DB5F-D2ED-41DB-B30F-B019AB82D7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279E5-AC96-4A1A-8381-1C3686D400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r>
              <a:rPr lang="en-US" smtClean="0"/>
              <a:t>Spring 2016</a:t>
            </a:r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3B048AC8-D41E-4C7B-8EE3-A52489AA1F0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/>
  <p:hf hdr="0"/>
  <p:txStyles>
    <p:titleStyle>
      <a:lvl1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.xml"/><Relationship Id="rId1" Type="http://schemas.openxmlformats.org/officeDocument/2006/relationships/tags" Target="../tags/tag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4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2.xml"/><Relationship Id="rId1" Type="http://schemas.openxmlformats.org/officeDocument/2006/relationships/tags" Target="../tags/tag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667000"/>
            <a:ext cx="7772400" cy="2209800"/>
          </a:xfrm>
        </p:spPr>
        <p:txBody>
          <a:bodyPr/>
          <a:lstStyle/>
          <a:p>
            <a:pPr algn="ctr"/>
            <a:r>
              <a:rPr lang="en-US" sz="3200" i="0" dirty="0" smtClean="0"/>
              <a:t>CSE341: Programming Languages</a:t>
            </a:r>
            <a:br>
              <a:rPr lang="en-US" sz="3200" i="0" dirty="0" smtClean="0"/>
            </a:br>
            <a:r>
              <a:rPr lang="en-US" sz="1400" i="0" dirty="0" smtClean="0"/>
              <a:t/>
            </a:r>
            <a:br>
              <a:rPr lang="en-US" sz="1400" i="0" dirty="0" smtClean="0"/>
            </a:br>
            <a:r>
              <a:rPr lang="en-US" sz="3200" i="0" dirty="0" smtClean="0"/>
              <a:t>Lecture 19</a:t>
            </a:r>
            <a:br>
              <a:rPr lang="en-US" sz="3200" i="0" dirty="0" smtClean="0"/>
            </a:br>
            <a:r>
              <a:rPr lang="en-US" sz="3200" i="0" dirty="0" smtClean="0"/>
              <a:t>Introduction to Ruby and OOP</a:t>
            </a:r>
            <a:endParaRPr lang="en-US" sz="3200" i="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13744" y="5410200"/>
            <a:ext cx="6629400" cy="1219200"/>
          </a:xfrm>
        </p:spPr>
        <p:txBody>
          <a:bodyPr/>
          <a:lstStyle/>
          <a:p>
            <a:r>
              <a:rPr lang="en-US" sz="2400" dirty="0" smtClean="0"/>
              <a:t>Dan Grossman</a:t>
            </a:r>
          </a:p>
          <a:p>
            <a:r>
              <a:rPr lang="en-US" sz="2400" dirty="0" smtClean="0"/>
              <a:t>Spring 2016</a:t>
            </a:r>
            <a:endParaRPr lang="en-US" sz="2400" dirty="0"/>
          </a:p>
        </p:txBody>
      </p:sp>
      <p:pic>
        <p:nvPicPr>
          <p:cNvPr id="2052" name="Picture 4" descr="cse_logo_80x13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838200"/>
            <a:ext cx="1905000" cy="1146175"/>
          </a:xfrm>
          <a:prstGeom prst="rect">
            <a:avLst/>
          </a:prstGeom>
          <a:noFill/>
        </p:spPr>
      </p:pic>
      <p:pic>
        <p:nvPicPr>
          <p:cNvPr id="2062" name="Picture 14" descr="WashingtonColorSeal-21-cli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86600" y="762000"/>
            <a:ext cx="1371600" cy="13716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Creating and using an object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ClassName.new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/>
              <a:t>c</a:t>
            </a:r>
            <a:r>
              <a:rPr lang="en-US" dirty="0" smtClean="0"/>
              <a:t>reates a new object whose class is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ClassName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e.m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/>
              <a:t>evaluates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 </a:t>
            </a:r>
            <a:r>
              <a:rPr lang="en-US" dirty="0" smtClean="0"/>
              <a:t>to an object and then calls its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m</a:t>
            </a:r>
            <a:r>
              <a:rPr lang="en-US" dirty="0" smtClean="0"/>
              <a:t> method</a:t>
            </a:r>
          </a:p>
          <a:p>
            <a:pPr lvl="1"/>
            <a:r>
              <a:rPr lang="en-US" dirty="0" smtClean="0"/>
              <a:t>Also known as “sends the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m</a:t>
            </a:r>
            <a:r>
              <a:rPr lang="en-US" dirty="0" smtClean="0"/>
              <a:t> message”</a:t>
            </a:r>
          </a:p>
          <a:p>
            <a:pPr lvl="1"/>
            <a:r>
              <a:rPr lang="en-US" dirty="0" smtClean="0"/>
              <a:t>Can also write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e.m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</a:t>
            </a:r>
            <a:endParaRPr lang="en-US" dirty="0" smtClean="0"/>
          </a:p>
          <a:p>
            <a:pPr lvl="1"/>
            <a:endParaRPr lang="en-US" dirty="0"/>
          </a:p>
          <a:p>
            <a:r>
              <a:rPr lang="en-US" dirty="0" smtClean="0"/>
              <a:t>Methods can take arguments, called like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e.m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(e1,…,en)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Parentheses optional in some places, but recommended</a:t>
            </a:r>
            <a:endParaRPr lang="en-US" dirty="0" smtClean="0">
              <a:latin typeface="+mj-lt"/>
            </a:endParaRPr>
          </a:p>
          <a:p>
            <a:pPr lvl="1"/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438207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648200"/>
          </a:xfrm>
        </p:spPr>
        <p:txBody>
          <a:bodyPr/>
          <a:lstStyle/>
          <a:p>
            <a:r>
              <a:rPr lang="en-US" dirty="0" smtClean="0"/>
              <a:t>Methods can use local variables</a:t>
            </a:r>
          </a:p>
          <a:p>
            <a:pPr lvl="1"/>
            <a:r>
              <a:rPr lang="en-US" dirty="0" smtClean="0"/>
              <a:t>Syntax: starts with letter</a:t>
            </a:r>
          </a:p>
          <a:p>
            <a:pPr lvl="1"/>
            <a:r>
              <a:rPr lang="en-US" dirty="0" smtClean="0"/>
              <a:t>Scope is method body</a:t>
            </a:r>
          </a:p>
          <a:p>
            <a:endParaRPr lang="en-US" sz="1400" dirty="0"/>
          </a:p>
          <a:p>
            <a:r>
              <a:rPr lang="en-US" dirty="0" smtClean="0"/>
              <a:t>No declaring them, just assign to them anywhere in method body (!)</a:t>
            </a:r>
          </a:p>
          <a:p>
            <a:endParaRPr lang="en-US" sz="1400" dirty="0" smtClean="0"/>
          </a:p>
          <a:p>
            <a:r>
              <a:rPr lang="en-US" dirty="0" smtClean="0"/>
              <a:t>Variables are mutable,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x=e</a:t>
            </a:r>
            <a:endParaRPr lang="en-US" dirty="0"/>
          </a:p>
          <a:p>
            <a:endParaRPr lang="en-US" sz="1400" dirty="0"/>
          </a:p>
          <a:p>
            <a:r>
              <a:rPr lang="en-US" dirty="0" smtClean="0"/>
              <a:t>Variables also allowed at “top-level” or in REPL</a:t>
            </a:r>
          </a:p>
          <a:p>
            <a:endParaRPr lang="en-US" sz="1400" dirty="0"/>
          </a:p>
          <a:p>
            <a:r>
              <a:rPr lang="en-US" dirty="0" smtClean="0"/>
              <a:t>Contents of variables are always references to objects because all values are objects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70391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self</a:t>
            </a:r>
            <a:r>
              <a:rPr lang="en-US" dirty="0" smtClean="0"/>
              <a:t> is a special keyword/variable in Ruby</a:t>
            </a:r>
          </a:p>
          <a:p>
            <a:pPr lvl="1"/>
            <a:r>
              <a:rPr lang="en-US" dirty="0">
                <a:cs typeface="Courier New" pitchFamily="49" charset="0"/>
              </a:rPr>
              <a:t>(Same as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this </a:t>
            </a:r>
            <a:r>
              <a:rPr lang="en-US" dirty="0">
                <a:cs typeface="Courier New" pitchFamily="49" charset="0"/>
              </a:rPr>
              <a:t>in Java/C#/C</a:t>
            </a:r>
            <a:r>
              <a:rPr lang="en-US" dirty="0" smtClean="0">
                <a:cs typeface="Courier New" pitchFamily="49" charset="0"/>
              </a:rPr>
              <a:t>++)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Refers to “the current object”</a:t>
            </a:r>
          </a:p>
          <a:p>
            <a:pPr lvl="1"/>
            <a:r>
              <a:rPr lang="en-US" dirty="0" smtClean="0"/>
              <a:t>The object whose method is executing</a:t>
            </a:r>
          </a:p>
          <a:p>
            <a:pPr lvl="1"/>
            <a:endParaRPr lang="en-US" dirty="0"/>
          </a:p>
          <a:p>
            <a:r>
              <a:rPr lang="en-US" dirty="0" smtClean="0"/>
              <a:t>So call another method on “same object” with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self.m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(…)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Syntactic sugar: can just write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m(…)</a:t>
            </a:r>
            <a:endParaRPr lang="en-US" dirty="0" smtClean="0">
              <a:latin typeface="+mj-lt"/>
              <a:cs typeface="Courier New" pitchFamily="49" charset="0"/>
            </a:endParaRP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>
                <a:latin typeface="+mj-lt"/>
                <a:cs typeface="Courier New" pitchFamily="49" charset="0"/>
              </a:rPr>
              <a:t>Also can pass/return/store “the whole object” with just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self</a:t>
            </a: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751588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Objects have state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object’s state persists</a:t>
            </a:r>
          </a:p>
          <a:p>
            <a:pPr lvl="1"/>
            <a:r>
              <a:rPr lang="en-US" dirty="0" smtClean="0"/>
              <a:t>Can grow and change from time object is created</a:t>
            </a:r>
          </a:p>
          <a:p>
            <a:pPr lvl="1"/>
            <a:endParaRPr lang="en-US" dirty="0"/>
          </a:p>
          <a:p>
            <a:r>
              <a:rPr lang="en-US" dirty="0" smtClean="0"/>
              <a:t>State only directly accessible from object’s methods</a:t>
            </a:r>
          </a:p>
          <a:p>
            <a:pPr lvl="1"/>
            <a:r>
              <a:rPr lang="en-US" dirty="0" smtClean="0"/>
              <a:t>Can read, write, extend the state</a:t>
            </a:r>
          </a:p>
          <a:p>
            <a:pPr lvl="1"/>
            <a:r>
              <a:rPr lang="en-US" dirty="0" smtClean="0"/>
              <a:t>Effects persist for next method call</a:t>
            </a:r>
          </a:p>
          <a:p>
            <a:pPr lvl="1"/>
            <a:endParaRPr lang="en-US" dirty="0"/>
          </a:p>
          <a:p>
            <a:r>
              <a:rPr lang="en-US" dirty="0" smtClean="0"/>
              <a:t>State consists of </a:t>
            </a:r>
            <a:r>
              <a:rPr lang="en-US" i="1" dirty="0" smtClean="0">
                <a:solidFill>
                  <a:schemeClr val="accent2"/>
                </a:solidFill>
              </a:rPr>
              <a:t>instance variables</a:t>
            </a:r>
            <a:r>
              <a:rPr lang="en-US" dirty="0" smtClean="0"/>
              <a:t> (also known as fields)</a:t>
            </a:r>
          </a:p>
          <a:p>
            <a:pPr lvl="1"/>
            <a:r>
              <a:rPr lang="en-US" dirty="0" smtClean="0"/>
              <a:t>Syntax: starts with an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@</a:t>
            </a:r>
            <a:r>
              <a:rPr lang="en-US" dirty="0" smtClean="0"/>
              <a:t>, e.g.,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@foo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“Spring into being” with assignment</a:t>
            </a:r>
          </a:p>
          <a:p>
            <a:pPr lvl="2"/>
            <a:r>
              <a:rPr lang="en-US" dirty="0" smtClean="0">
                <a:latin typeface="+mj-lt"/>
                <a:cs typeface="Courier New" pitchFamily="49" charset="0"/>
              </a:rPr>
              <a:t>So </a:t>
            </a:r>
            <a:r>
              <a:rPr lang="en-US" dirty="0" err="1" smtClean="0">
                <a:latin typeface="+mj-lt"/>
                <a:cs typeface="Courier New" pitchFamily="49" charset="0"/>
              </a:rPr>
              <a:t>mis</a:t>
            </a:r>
            <a:r>
              <a:rPr lang="en-US" dirty="0" smtClean="0">
                <a:latin typeface="+mj-lt"/>
                <a:cs typeface="Courier New" pitchFamily="49" charset="0"/>
              </a:rPr>
              <a:t>-spellings silently add new state (!)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Using one not in state not an error; produces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nil</a:t>
            </a:r>
            <a:r>
              <a:rPr lang="en-US" dirty="0" smtClean="0">
                <a:latin typeface="+mj-lt"/>
                <a:cs typeface="Courier New" pitchFamily="49" charset="0"/>
              </a:rPr>
              <a:t> object</a:t>
            </a:r>
            <a:endParaRPr lang="en-US" dirty="0">
              <a:latin typeface="+mj-lt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442699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Aliasing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Creating an object returns a reference to a new object</a:t>
            </a:r>
          </a:p>
          <a:p>
            <a:pPr lvl="1"/>
            <a:r>
              <a:rPr lang="en-US" dirty="0" smtClean="0"/>
              <a:t>Different state from every other object</a:t>
            </a:r>
          </a:p>
          <a:p>
            <a:endParaRPr lang="en-US" dirty="0"/>
          </a:p>
          <a:p>
            <a:r>
              <a:rPr lang="en-US" dirty="0" smtClean="0"/>
              <a:t>Variable assignment (e.g.,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x=y</a:t>
            </a:r>
            <a:r>
              <a:rPr lang="en-US" dirty="0" smtClean="0"/>
              <a:t>) creates an alias</a:t>
            </a:r>
          </a:p>
          <a:p>
            <a:pPr lvl="1"/>
            <a:r>
              <a:rPr lang="en-US" dirty="0" smtClean="0"/>
              <a:t>Aliasing means same object means same state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4088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Initialization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method named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initialize </a:t>
            </a:r>
            <a:r>
              <a:rPr lang="en-US" dirty="0" smtClean="0"/>
              <a:t>is special</a:t>
            </a:r>
          </a:p>
          <a:p>
            <a:pPr lvl="1"/>
            <a:r>
              <a:rPr lang="en-US" dirty="0" smtClean="0"/>
              <a:t>Is called on a new object before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dirty="0" smtClean="0"/>
              <a:t>returns</a:t>
            </a:r>
          </a:p>
          <a:p>
            <a:pPr lvl="1"/>
            <a:r>
              <a:rPr lang="en-US" dirty="0" smtClean="0"/>
              <a:t>Arguments to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b="1" dirty="0">
                <a:latin typeface="+mj-lt"/>
                <a:cs typeface="Courier New" pitchFamily="49" charset="0"/>
              </a:rPr>
              <a:t> </a:t>
            </a:r>
            <a:r>
              <a:rPr lang="en-US" dirty="0" smtClean="0"/>
              <a:t>are passed on to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initialize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Excellent for creating object invariants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(Like constructors in Java/C#/etc.)</a:t>
            </a:r>
            <a:endParaRPr lang="en-US" dirty="0" smtClean="0">
              <a:latin typeface="+mj-lt"/>
            </a:endParaRPr>
          </a:p>
          <a:p>
            <a:pPr lvl="1"/>
            <a:endParaRPr lang="en-US" dirty="0"/>
          </a:p>
          <a:p>
            <a:r>
              <a:rPr lang="en-US" dirty="0" smtClean="0"/>
              <a:t>Usually good </a:t>
            </a:r>
            <a:r>
              <a:rPr lang="en-US" i="1" dirty="0" smtClean="0"/>
              <a:t>style</a:t>
            </a:r>
            <a:r>
              <a:rPr lang="en-US" dirty="0" smtClean="0"/>
              <a:t> to create instance variables in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initialize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Just a convention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Unlike OOP languages that make “what fields an object has” a (fixed) part of the class definition</a:t>
            </a:r>
          </a:p>
          <a:p>
            <a:pPr lvl="2"/>
            <a:r>
              <a:rPr lang="en-US" dirty="0" smtClean="0">
                <a:latin typeface="+mj-lt"/>
                <a:cs typeface="Courier New" pitchFamily="49" charset="0"/>
              </a:rPr>
              <a:t>In Ruby, different instances of same class can have different instance variables</a:t>
            </a:r>
            <a:endParaRPr lang="en-US" dirty="0">
              <a:latin typeface="+mj-lt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18732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is also state shared by the entire class</a:t>
            </a:r>
          </a:p>
          <a:p>
            <a:endParaRPr lang="en-US" dirty="0"/>
          </a:p>
          <a:p>
            <a:r>
              <a:rPr lang="en-US" dirty="0" smtClean="0"/>
              <a:t>Shared by (and only accessible to) all instances of the class</a:t>
            </a:r>
          </a:p>
          <a:p>
            <a:pPr lvl="1"/>
            <a:r>
              <a:rPr lang="en-US" dirty="0" smtClean="0"/>
              <a:t>(Like Java static fields)</a:t>
            </a:r>
          </a:p>
          <a:p>
            <a:endParaRPr lang="en-US" dirty="0"/>
          </a:p>
          <a:p>
            <a:r>
              <a:rPr lang="en-US" dirty="0" smtClean="0"/>
              <a:t>Called </a:t>
            </a:r>
            <a:r>
              <a:rPr lang="en-US" i="1" dirty="0" smtClean="0">
                <a:solidFill>
                  <a:schemeClr val="accent2"/>
                </a:solidFill>
              </a:rPr>
              <a:t>class variables</a:t>
            </a:r>
          </a:p>
          <a:p>
            <a:pPr lvl="1"/>
            <a:r>
              <a:rPr lang="en-US" dirty="0" smtClean="0"/>
              <a:t>Syntax: </a:t>
            </a:r>
            <a:r>
              <a:rPr lang="en-US" dirty="0"/>
              <a:t>starts with an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@@</a:t>
            </a:r>
            <a:r>
              <a:rPr lang="en-US" dirty="0" smtClean="0"/>
              <a:t>, </a:t>
            </a:r>
            <a:r>
              <a:rPr lang="en-US" dirty="0"/>
              <a:t>e.g.,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@@foo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Less common, but sometimes useful	</a:t>
            </a:r>
          </a:p>
          <a:p>
            <a:pPr lvl="1"/>
            <a:r>
              <a:rPr lang="en-US" dirty="0" smtClean="0"/>
              <a:t>And helps explain via contrast that each object has its own instance variables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40708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constants and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724400"/>
          </a:xfrm>
        </p:spPr>
        <p:txBody>
          <a:bodyPr/>
          <a:lstStyle/>
          <a:p>
            <a:r>
              <a:rPr lang="en-US" i="1" dirty="0" smtClean="0"/>
              <a:t>Class constants</a:t>
            </a:r>
          </a:p>
          <a:p>
            <a:pPr lvl="1"/>
            <a:r>
              <a:rPr lang="en-US" dirty="0" smtClean="0"/>
              <a:t>Syntax: start with capital letter, e.g.,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Foo</a:t>
            </a:r>
          </a:p>
          <a:p>
            <a:pPr lvl="1"/>
            <a:r>
              <a:rPr lang="en-US" dirty="0" smtClean="0"/>
              <a:t>Should not be mutated</a:t>
            </a:r>
          </a:p>
          <a:p>
            <a:pPr lvl="1"/>
            <a:r>
              <a:rPr lang="en-US" dirty="0" smtClean="0"/>
              <a:t>Visible outside class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</a:t>
            </a:r>
            <a:r>
              <a:rPr lang="en-US" dirty="0" smtClean="0"/>
              <a:t> as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C::Foo</a:t>
            </a:r>
            <a:r>
              <a:rPr lang="en-US" dirty="0" smtClean="0"/>
              <a:t> (unlike class variables)</a:t>
            </a:r>
          </a:p>
          <a:p>
            <a:pPr lvl="1"/>
            <a:endParaRPr lang="en-US" dirty="0"/>
          </a:p>
          <a:p>
            <a:r>
              <a:rPr lang="en-US" i="1" dirty="0" smtClean="0"/>
              <a:t>Class methods</a:t>
            </a:r>
            <a:r>
              <a:rPr lang="en-US" dirty="0" smtClean="0"/>
              <a:t> (cf. Java/C# static methods)</a:t>
            </a:r>
          </a:p>
          <a:p>
            <a:pPr lvl="1"/>
            <a:r>
              <a:rPr lang="en-US" dirty="0" smtClean="0"/>
              <a:t>Syntax (in some class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</a:t>
            </a:r>
            <a:r>
              <a:rPr lang="en-US" dirty="0" smtClean="0"/>
              <a:t>): 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r>
              <a:rPr lang="en-US" dirty="0" smtClean="0"/>
              <a:t>Use (of class method in class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C</a:t>
            </a:r>
            <a:r>
              <a:rPr lang="en-US" dirty="0" smtClean="0"/>
              <a:t>):</a:t>
            </a:r>
          </a:p>
          <a:p>
            <a:pPr marL="914400" lvl="2" indent="0">
              <a:buNone/>
            </a:pPr>
            <a:endParaRPr lang="en-US" dirty="0"/>
          </a:p>
          <a:p>
            <a:pPr lvl="1"/>
            <a:r>
              <a:rPr lang="en-US" dirty="0" smtClean="0"/>
              <a:t>Part of the class, not a particular instance of it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514600" y="4114800"/>
            <a:ext cx="4419600" cy="914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self.method_name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args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…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048000" y="5486400"/>
            <a:ext cx="3124200" cy="381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C.method_name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82887819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can access what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know “hiding things” is essential for modularity and abstraction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OOP languages generally have various ways to hide (or not) instance variables, methods, classes, etc.</a:t>
            </a:r>
          </a:p>
          <a:p>
            <a:pPr lvl="1"/>
            <a:r>
              <a:rPr lang="en-US" dirty="0" smtClean="0"/>
              <a:t>Ruby is no exception</a:t>
            </a:r>
          </a:p>
          <a:p>
            <a:pPr lvl="1"/>
            <a:endParaRPr lang="en-US" dirty="0"/>
          </a:p>
          <a:p>
            <a:r>
              <a:rPr lang="en-US" dirty="0" smtClean="0"/>
              <a:t>Some basic Ruby rules here as an example…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661415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 state is private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Ruby, object state is always </a:t>
            </a:r>
            <a:r>
              <a:rPr lang="en-US" dirty="0" smtClean="0">
                <a:solidFill>
                  <a:schemeClr val="accent2"/>
                </a:solidFill>
              </a:rPr>
              <a:t>private</a:t>
            </a:r>
          </a:p>
          <a:p>
            <a:pPr lvl="1"/>
            <a:r>
              <a:rPr lang="en-US" dirty="0" smtClean="0"/>
              <a:t>Only an object’s methods can access its instance variables</a:t>
            </a:r>
          </a:p>
          <a:p>
            <a:pPr lvl="1"/>
            <a:r>
              <a:rPr lang="en-US" dirty="0" smtClean="0"/>
              <a:t>Not even another instance of the same class</a:t>
            </a:r>
          </a:p>
          <a:p>
            <a:pPr lvl="1"/>
            <a:r>
              <a:rPr lang="en-US" dirty="0" smtClean="0"/>
              <a:t>So can write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@foo</a:t>
            </a:r>
            <a:r>
              <a:rPr lang="en-US" dirty="0" smtClean="0"/>
              <a:t>, but not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e.@foo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>
                <a:latin typeface="+mj-lt"/>
                <a:cs typeface="Courier New" pitchFamily="49" charset="0"/>
              </a:rPr>
              <a:t>To make object-state publicly visible, define “getters” / “setters”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Better/shorter style coming next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276600" y="4267200"/>
            <a:ext cx="2362200" cy="1828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get_foo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@foo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set_foo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x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@foo = x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</p:txBody>
      </p:sp>
    </p:spTree>
    <p:extLst>
      <p:ext uri="{BB962C8B-B14F-4D97-AF65-F5344CB8AC3E}">
        <p14:creationId xmlns:p14="http://schemas.microsoft.com/office/powerpoint/2010/main" val="284330876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Ruby logistics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724400"/>
          </a:xfrm>
        </p:spPr>
        <p:txBody>
          <a:bodyPr/>
          <a:lstStyle/>
          <a:p>
            <a:r>
              <a:rPr lang="en-US" dirty="0" smtClean="0"/>
              <a:t>Next two sections use the Ruby language</a:t>
            </a:r>
          </a:p>
          <a:p>
            <a:pPr lvl="1"/>
            <a:r>
              <a:rPr lang="en-US" dirty="0"/>
              <a:t>http://</a:t>
            </a:r>
            <a:r>
              <a:rPr lang="en-US" dirty="0" smtClean="0"/>
              <a:t>www.ruby-lang.org/</a:t>
            </a:r>
          </a:p>
          <a:p>
            <a:pPr lvl="1"/>
            <a:r>
              <a:rPr lang="en-US" dirty="0" smtClean="0"/>
              <a:t>Installation / basic usage instructions on course website</a:t>
            </a:r>
          </a:p>
          <a:p>
            <a:pPr lvl="2"/>
            <a:r>
              <a:rPr lang="en-US" dirty="0" smtClean="0"/>
              <a:t>Version </a:t>
            </a:r>
            <a:r>
              <a:rPr lang="en-US" dirty="0" smtClean="0"/>
              <a:t>2.X.Y </a:t>
            </a:r>
            <a:r>
              <a:rPr lang="en-US" dirty="0" smtClean="0"/>
              <a:t>required, but differences not so relevant</a:t>
            </a:r>
          </a:p>
          <a:p>
            <a:pPr marL="914400" lvl="2" indent="0">
              <a:buNone/>
            </a:pPr>
            <a:endParaRPr lang="en-US" dirty="0"/>
          </a:p>
          <a:p>
            <a:r>
              <a:rPr lang="en-US" dirty="0" smtClean="0"/>
              <a:t>Excellent documentation available, much of it free</a:t>
            </a:r>
          </a:p>
          <a:p>
            <a:pPr lvl="1"/>
            <a:r>
              <a:rPr lang="en-US" dirty="0" smtClean="0"/>
              <a:t>So may not cover every language detail in course materials</a:t>
            </a:r>
          </a:p>
          <a:p>
            <a:pPr lvl="1"/>
            <a:r>
              <a:rPr lang="en-US" dirty="0"/>
              <a:t>http://ruby-doc.org</a:t>
            </a:r>
            <a:r>
              <a:rPr lang="en-US" dirty="0" smtClean="0"/>
              <a:t>/</a:t>
            </a:r>
          </a:p>
          <a:p>
            <a:pPr lvl="1"/>
            <a:r>
              <a:rPr lang="en-US" dirty="0"/>
              <a:t>http://www.ruby-lang.org/en/documentation</a:t>
            </a:r>
            <a:r>
              <a:rPr lang="en-US" dirty="0" smtClean="0"/>
              <a:t>/</a:t>
            </a:r>
          </a:p>
          <a:p>
            <a:pPr lvl="1"/>
            <a:r>
              <a:rPr lang="en-US" dirty="0" smtClean="0"/>
              <a:t>Particularly recommend “Programming Ruby </a:t>
            </a:r>
            <a:r>
              <a:rPr lang="en-US" dirty="0" smtClean="0"/>
              <a:t>1.9 &amp; 2.0, </a:t>
            </a:r>
            <a:r>
              <a:rPr lang="en-US" dirty="0" smtClean="0"/>
              <a:t>The Pragmatic Programmers’ Guide”</a:t>
            </a:r>
          </a:p>
          <a:p>
            <a:pPr lvl="2"/>
            <a:r>
              <a:rPr lang="en-US" dirty="0" smtClean="0"/>
              <a:t>Not free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44533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Conventions and sugar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924800" cy="4495800"/>
          </a:xfrm>
        </p:spPr>
        <p:txBody>
          <a:bodyPr/>
          <a:lstStyle/>
          <a:p>
            <a:r>
              <a:rPr lang="en-US" dirty="0" smtClean="0"/>
              <a:t>Actually, for field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@foo </a:t>
            </a:r>
            <a:r>
              <a:rPr lang="en-US" dirty="0" smtClean="0"/>
              <a:t>the convention is to name the methods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Cute sugar: When </a:t>
            </a:r>
            <a:r>
              <a:rPr lang="en-US" i="1" dirty="0" smtClean="0"/>
              <a:t>using</a:t>
            </a:r>
            <a:r>
              <a:rPr lang="en-US" dirty="0" smtClean="0"/>
              <a:t> a method ending in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</a:t>
            </a:r>
            <a:r>
              <a:rPr lang="en-US" dirty="0" smtClean="0"/>
              <a:t>, can have space before the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=</a:t>
            </a: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>
                <a:latin typeface="+mj-lt"/>
                <a:cs typeface="Courier New" pitchFamily="49" charset="0"/>
              </a:rPr>
              <a:t>Because defining getters/setters is so common, there is shorthand for it in class definitions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Define just getters: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attr_reader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:foo, :bar, …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Define getters and setters: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attr_accessor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: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foo,</a:t>
            </a:r>
            <a:r>
              <a:rPr lang="en-US" sz="1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:bar,</a:t>
            </a:r>
            <a:r>
              <a:rPr lang="en-US" sz="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…</a:t>
            </a:r>
            <a:endParaRPr lang="en-US" dirty="0">
              <a:latin typeface="+mj-lt"/>
              <a:cs typeface="Courier New" pitchFamily="49" charset="0"/>
            </a:endParaRPr>
          </a:p>
          <a:p>
            <a:endParaRPr lang="en-US" sz="1000" dirty="0" smtClean="0">
              <a:latin typeface="+mj-lt"/>
              <a:cs typeface="Courier New" pitchFamily="49" charset="0"/>
            </a:endParaRPr>
          </a:p>
          <a:p>
            <a:r>
              <a:rPr lang="en-US" dirty="0" smtClean="0">
                <a:latin typeface="+mj-lt"/>
                <a:cs typeface="Courier New" pitchFamily="49" charset="0"/>
              </a:rPr>
              <a:t>Despite sugar: getters/setters are just methods</a:t>
            </a:r>
            <a:endParaRPr lang="en-US" dirty="0" smtClean="0">
              <a:latin typeface="+mj-lt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175164" y="1891145"/>
            <a:ext cx="1558636" cy="1080655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foo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@foo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4572000" y="1905000"/>
            <a:ext cx="2057400" cy="1066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foo= x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@foo = x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</p:txBody>
      </p:sp>
      <p:sp>
        <p:nvSpPr>
          <p:cNvPr id="9" name="Rectangle 3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352800" y="3657600"/>
            <a:ext cx="1828800" cy="381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e.foo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= 42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782376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private object state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876800"/>
          </a:xfrm>
        </p:spPr>
        <p:txBody>
          <a:bodyPr/>
          <a:lstStyle/>
          <a:p>
            <a:r>
              <a:rPr lang="en-US" dirty="0" smtClean="0"/>
              <a:t>This is “more OOP” than public instance variables</a:t>
            </a:r>
          </a:p>
          <a:p>
            <a:endParaRPr lang="en-US" sz="1000" dirty="0" smtClean="0"/>
          </a:p>
          <a:p>
            <a:r>
              <a:rPr lang="en-US" dirty="0" smtClean="0"/>
              <a:t>Can later change class implementation without changing clients</a:t>
            </a:r>
          </a:p>
          <a:p>
            <a:pPr lvl="1"/>
            <a:r>
              <a:rPr lang="en-US" dirty="0" smtClean="0"/>
              <a:t>Like we did with ML modules that hid representation</a:t>
            </a:r>
          </a:p>
          <a:p>
            <a:pPr lvl="1"/>
            <a:r>
              <a:rPr lang="en-US" dirty="0" smtClean="0"/>
              <a:t>And like we will soon do with subclasses</a:t>
            </a:r>
          </a:p>
          <a:p>
            <a:pPr lvl="1"/>
            <a:endParaRPr lang="en-US" sz="1000" dirty="0"/>
          </a:p>
          <a:p>
            <a:r>
              <a:rPr lang="en-US" dirty="0" smtClean="0"/>
              <a:t>Can have methods that “seem like” setters even if they are not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Can have an unrelated class that implements the same methods and use it with same clients</a:t>
            </a:r>
          </a:p>
          <a:p>
            <a:pPr lvl="1"/>
            <a:r>
              <a:rPr lang="en-US" dirty="0" smtClean="0"/>
              <a:t>See later discussion of “duck typing”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327564" y="3643745"/>
            <a:ext cx="4454236" cy="1080655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celsius_temp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= x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@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kelvin_temp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= x + 273.15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</p:txBody>
      </p:sp>
    </p:spTree>
    <p:extLst>
      <p:ext uri="{BB962C8B-B14F-4D97-AF65-F5344CB8AC3E}">
        <p14:creationId xmlns:p14="http://schemas.microsoft.com/office/powerpoint/2010/main" val="363022777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 visibility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4495800"/>
          </a:xfrm>
        </p:spPr>
        <p:txBody>
          <a:bodyPr/>
          <a:lstStyle/>
          <a:p>
            <a:r>
              <a:rPr lang="en-US" dirty="0" smtClean="0"/>
              <a:t>Three </a:t>
            </a:r>
            <a:r>
              <a:rPr lang="en-US" i="1" dirty="0" smtClean="0"/>
              <a:t>visibilities</a:t>
            </a:r>
            <a:r>
              <a:rPr lang="en-US" dirty="0" smtClean="0"/>
              <a:t> for methods in Ruby:</a:t>
            </a:r>
          </a:p>
          <a:p>
            <a:pPr lvl="1"/>
            <a:r>
              <a:rPr lang="en-US" b="1" dirty="0">
                <a:latin typeface="Courier New" pitchFamily="49" charset="0"/>
                <a:cs typeface="Courier New" pitchFamily="49" charset="0"/>
              </a:rPr>
              <a:t>private</a:t>
            </a:r>
            <a:r>
              <a:rPr lang="en-US" dirty="0"/>
              <a:t>:       only available to object itself</a:t>
            </a:r>
          </a:p>
          <a:p>
            <a:pPr lvl="1"/>
            <a:r>
              <a:rPr lang="en-US" b="1" dirty="0">
                <a:latin typeface="Courier New" pitchFamily="49" charset="0"/>
                <a:cs typeface="Courier New" pitchFamily="49" charset="0"/>
              </a:rPr>
              <a:t>protected</a:t>
            </a:r>
            <a:r>
              <a:rPr lang="en-US" dirty="0"/>
              <a:t>:  available only to code in the class or subclasses</a:t>
            </a:r>
          </a:p>
          <a:p>
            <a:pPr lvl="1"/>
            <a:r>
              <a:rPr lang="en-US" b="1" dirty="0">
                <a:latin typeface="Courier New" pitchFamily="49" charset="0"/>
                <a:cs typeface="Courier New" pitchFamily="49" charset="0"/>
              </a:rPr>
              <a:t>public</a:t>
            </a:r>
            <a:r>
              <a:rPr lang="en-US" dirty="0"/>
              <a:t>:         available to all </a:t>
            </a:r>
            <a:r>
              <a:rPr lang="en-US" dirty="0" smtClean="0"/>
              <a:t>code</a:t>
            </a:r>
          </a:p>
          <a:p>
            <a:endParaRPr lang="en-US" dirty="0" smtClean="0"/>
          </a:p>
          <a:p>
            <a:r>
              <a:rPr lang="en-US" dirty="0" smtClean="0"/>
              <a:t>Methods are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dirty="0" smtClean="0"/>
              <a:t>by default</a:t>
            </a:r>
          </a:p>
          <a:p>
            <a:pPr lvl="1"/>
            <a:r>
              <a:rPr lang="en-US" dirty="0" smtClean="0"/>
              <a:t>Multiple ways to change a method’s visibility</a:t>
            </a:r>
          </a:p>
          <a:p>
            <a:pPr lvl="1"/>
            <a:r>
              <a:rPr lang="en-US" dirty="0" smtClean="0"/>
              <a:t>Here is one way…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5719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 visibilities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676400" y="1752600"/>
            <a:ext cx="5943600" cy="4038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Foo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# by default methods public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  …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protected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# now methods will be protected until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# next visibility keyword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  …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public</a:t>
            </a:r>
            <a:endParaRPr lang="en-US" sz="2000" kern="0" dirty="0" smtClean="0">
              <a:solidFill>
                <a:srgbClr val="7030A0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…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solidFill>
                <a:srgbClr val="7030A0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private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  …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</p:txBody>
      </p:sp>
    </p:spTree>
    <p:extLst>
      <p:ext uri="{BB962C8B-B14F-4D97-AF65-F5344CB8AC3E}">
        <p14:creationId xmlns:p14="http://schemas.microsoft.com/office/powerpoint/2010/main" val="145175672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One detail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If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</a:t>
            </a:r>
            <a:r>
              <a:rPr lang="en-US" dirty="0" smtClean="0"/>
              <a:t> is private, then you can only call it via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m</a:t>
            </a:r>
            <a:r>
              <a:rPr lang="en-US" dirty="0" smtClean="0"/>
              <a:t> or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lvl="1"/>
            <a:endParaRPr lang="en-US" sz="800" dirty="0" smtClean="0">
              <a:latin typeface="+mj-lt"/>
              <a:cs typeface="Courier New" pitchFamily="49" charset="0"/>
            </a:endParaRP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As usual, this is shorthand for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self.m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…</a:t>
            </a:r>
          </a:p>
          <a:p>
            <a:pPr lvl="1"/>
            <a:endParaRPr lang="en-US" sz="800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 smtClean="0">
                <a:cs typeface="Courier New" pitchFamily="49" charset="0"/>
              </a:rPr>
              <a:t>But for private methods, only the shorthand is allowed</a:t>
            </a:r>
            <a:endParaRPr lang="en-US" dirty="0">
              <a:latin typeface="+mj-lt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01575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Now (see the code)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Put together much of what we have learned to define and use a small class for rational numbers</a:t>
            </a:r>
          </a:p>
          <a:p>
            <a:pPr lvl="1"/>
            <a:r>
              <a:rPr lang="en-US" dirty="0" smtClean="0"/>
              <a:t>Called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MyRational</a:t>
            </a:r>
            <a:r>
              <a:rPr lang="en-US" dirty="0" smtClean="0"/>
              <a:t> because Ruby 1.9 has great built-in support for fractions using a class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Rational</a:t>
            </a:r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/>
              <a:t>Will also use several new and useful expression forms</a:t>
            </a:r>
          </a:p>
          <a:p>
            <a:pPr lvl="1"/>
            <a:r>
              <a:rPr lang="en-US" dirty="0"/>
              <a:t>Ruby is too big to show everything; see the </a:t>
            </a:r>
            <a:r>
              <a:rPr lang="en-US" dirty="0" smtClean="0"/>
              <a:t>documentation</a:t>
            </a:r>
            <a:endParaRPr lang="en-US" dirty="0"/>
          </a:p>
          <a:p>
            <a:pPr lvl="1"/>
            <a:endParaRPr lang="en-US" dirty="0" smtClean="0"/>
          </a:p>
          <a:p>
            <a:r>
              <a:rPr lang="en-US" dirty="0" smtClean="0"/>
              <a:t>Way our class works: Keeps fractions in reduced form with a positive denominator</a:t>
            </a:r>
          </a:p>
          <a:p>
            <a:pPr lvl="1"/>
            <a:r>
              <a:rPr lang="en-US" dirty="0" smtClean="0"/>
              <a:t>Like an </a:t>
            </a:r>
            <a:r>
              <a:rPr lang="en-US" dirty="0"/>
              <a:t>ML-module </a:t>
            </a:r>
            <a:r>
              <a:rPr lang="en-US" dirty="0" smtClean="0"/>
              <a:t>example earlier in course</a:t>
            </a:r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530788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Pure OOP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Ruby is fully committed to OOP:</a:t>
            </a:r>
          </a:p>
          <a:p>
            <a:pPr marL="457200" lvl="1" indent="0" algn="ctr">
              <a:buNone/>
            </a:pPr>
            <a:r>
              <a:rPr lang="en-US" i="1" dirty="0" smtClean="0">
                <a:solidFill>
                  <a:schemeClr val="accent2"/>
                </a:solidFill>
              </a:rPr>
              <a:t>Every value is a reference to an object</a:t>
            </a:r>
          </a:p>
          <a:p>
            <a:pPr marL="457200" lvl="1" indent="0" algn="ctr">
              <a:buNone/>
            </a:pPr>
            <a:endParaRPr lang="en-US" i="1" dirty="0">
              <a:solidFill>
                <a:schemeClr val="accent2"/>
              </a:solidFill>
            </a:endParaRPr>
          </a:p>
          <a:p>
            <a:r>
              <a:rPr lang="en-US" dirty="0" smtClean="0"/>
              <a:t>Simpler, smaller semantics</a:t>
            </a:r>
          </a:p>
          <a:p>
            <a:endParaRPr lang="en-US" dirty="0"/>
          </a:p>
          <a:p>
            <a:r>
              <a:rPr lang="en-US" dirty="0" smtClean="0"/>
              <a:t>Can call methods on anything</a:t>
            </a:r>
          </a:p>
          <a:p>
            <a:pPr lvl="1"/>
            <a:r>
              <a:rPr lang="en-US" dirty="0" smtClean="0"/>
              <a:t>May just get a dynamic “undefined method” error</a:t>
            </a:r>
          </a:p>
          <a:p>
            <a:pPr lvl="1"/>
            <a:endParaRPr lang="en-US" dirty="0"/>
          </a:p>
          <a:p>
            <a:r>
              <a:rPr lang="en-US" dirty="0" smtClean="0"/>
              <a:t>Almost everything is a method call</a:t>
            </a:r>
          </a:p>
          <a:p>
            <a:pPr lvl="1"/>
            <a:r>
              <a:rPr lang="en-US" dirty="0" smtClean="0"/>
              <a:t>Example: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3 + 4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56102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Numbers have methods like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+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abs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nonzero?</a:t>
            </a:r>
            <a:r>
              <a:rPr lang="en-US" dirty="0" smtClean="0"/>
              <a:t>, etc.</a:t>
            </a:r>
          </a:p>
          <a:p>
            <a:endParaRPr lang="en-US" dirty="0"/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nil</a:t>
            </a:r>
            <a:r>
              <a:rPr lang="en-US" dirty="0" smtClean="0"/>
              <a:t> is an object used as a “nothing” object</a:t>
            </a:r>
          </a:p>
          <a:p>
            <a:pPr lvl="1"/>
            <a:r>
              <a:rPr lang="en-US" dirty="0" smtClean="0"/>
              <a:t>Like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null</a:t>
            </a:r>
            <a:r>
              <a:rPr lang="en-US" dirty="0" smtClean="0"/>
              <a:t> in Java/C#/C++ except it is an object</a:t>
            </a:r>
          </a:p>
          <a:p>
            <a:pPr lvl="1"/>
            <a:r>
              <a:rPr lang="en-US" dirty="0" smtClean="0"/>
              <a:t>Every object has a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nil?</a:t>
            </a:r>
            <a:r>
              <a:rPr lang="en-US" dirty="0" smtClean="0"/>
              <a:t> </a:t>
            </a:r>
            <a:r>
              <a:rPr lang="en-US" dirty="0"/>
              <a:t>m</a:t>
            </a:r>
            <a:r>
              <a:rPr lang="en-US" dirty="0" smtClean="0"/>
              <a:t>ethod, where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nil</a:t>
            </a:r>
            <a:r>
              <a:rPr lang="en-US" dirty="0" smtClean="0"/>
              <a:t> returns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true</a:t>
            </a:r>
            <a:r>
              <a:rPr lang="en-US" dirty="0" smtClean="0"/>
              <a:t> for it</a:t>
            </a:r>
          </a:p>
          <a:p>
            <a:pPr lvl="1"/>
            <a:r>
              <a:rPr lang="en-US" dirty="0" smtClean="0"/>
              <a:t>Note: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nil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false</a:t>
            </a:r>
            <a:r>
              <a:rPr lang="en-US" dirty="0" smtClean="0"/>
              <a:t> are “false”, everything else is “true”</a:t>
            </a:r>
          </a:p>
          <a:p>
            <a:pPr lvl="1"/>
            <a:endParaRPr lang="en-US" dirty="0"/>
          </a:p>
          <a:p>
            <a:r>
              <a:rPr lang="en-US" dirty="0" smtClean="0"/>
              <a:t>Strings also have a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+</a:t>
            </a:r>
            <a:r>
              <a:rPr lang="en-US" dirty="0" smtClean="0"/>
              <a:t> method</a:t>
            </a:r>
          </a:p>
          <a:p>
            <a:pPr lvl="1"/>
            <a:r>
              <a:rPr lang="en-US" dirty="0" smtClean="0"/>
              <a:t>String concatenation</a:t>
            </a:r>
          </a:p>
          <a:p>
            <a:pPr lvl="1"/>
            <a:r>
              <a:rPr lang="en-US" dirty="0" smtClean="0"/>
              <a:t>Example</a:t>
            </a:r>
            <a:r>
              <a:rPr lang="en-US" dirty="0"/>
              <a:t>: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"hello" + 3.to_s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02665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All code is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methods you define are part of a class</a:t>
            </a:r>
          </a:p>
          <a:p>
            <a:endParaRPr lang="en-US" dirty="0"/>
          </a:p>
          <a:p>
            <a:r>
              <a:rPr lang="en-US" dirty="0" smtClean="0"/>
              <a:t>Top-level methods (in file or REPL) just added to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Object</a:t>
            </a:r>
            <a:r>
              <a:rPr lang="en-US" dirty="0" smtClean="0"/>
              <a:t> class</a:t>
            </a:r>
          </a:p>
          <a:p>
            <a:pPr lvl="1"/>
            <a:endParaRPr lang="en-US" dirty="0" smtClean="0"/>
          </a:p>
          <a:p>
            <a:r>
              <a:rPr lang="en-US" dirty="0" err="1" smtClean="0"/>
              <a:t>Subclassing</a:t>
            </a:r>
            <a:r>
              <a:rPr lang="en-US" dirty="0" smtClean="0"/>
              <a:t> discussion coming later, but:</a:t>
            </a:r>
          </a:p>
          <a:p>
            <a:pPr lvl="1"/>
            <a:r>
              <a:rPr lang="en-US" dirty="0" smtClean="0"/>
              <a:t>Since all classes you define are </a:t>
            </a:r>
            <a:r>
              <a:rPr lang="en-US" i="1" dirty="0" smtClean="0"/>
              <a:t>subclasses</a:t>
            </a:r>
            <a:r>
              <a:rPr lang="en-US" dirty="0" smtClean="0"/>
              <a:t> of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Object</a:t>
            </a:r>
            <a:r>
              <a:rPr lang="en-US" dirty="0" smtClean="0"/>
              <a:t>, all </a:t>
            </a:r>
            <a:r>
              <a:rPr lang="en-US" i="1" dirty="0" smtClean="0"/>
              <a:t>inherit</a:t>
            </a:r>
            <a:r>
              <a:rPr lang="en-US" dirty="0" smtClean="0"/>
              <a:t> the top-level methods</a:t>
            </a:r>
          </a:p>
          <a:p>
            <a:pPr lvl="1"/>
            <a:r>
              <a:rPr lang="en-US" dirty="0" smtClean="0"/>
              <a:t>So you can call these methods anywhere in the program</a:t>
            </a:r>
          </a:p>
          <a:p>
            <a:pPr lvl="1"/>
            <a:r>
              <a:rPr lang="en-US" dirty="0" smtClean="0"/>
              <a:t>Unless a class overrides (</a:t>
            </a:r>
            <a:r>
              <a:rPr lang="en-US" i="1" dirty="0" smtClean="0"/>
              <a:t>roughly-not-exactly</a:t>
            </a:r>
            <a:r>
              <a:rPr lang="en-US" dirty="0" smtClean="0"/>
              <a:t>, shadows) it by defining a method with the same name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60906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Reflection and exploratory programming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objects also have methods like: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methods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class</a:t>
            </a:r>
          </a:p>
          <a:p>
            <a:pPr lvl="1"/>
            <a:endParaRPr lang="en-US" dirty="0"/>
          </a:p>
          <a:p>
            <a:r>
              <a:rPr lang="en-US" dirty="0" smtClean="0"/>
              <a:t>Can use at run-time to query “what an object can do” and respond accordingly</a:t>
            </a:r>
          </a:p>
          <a:p>
            <a:pPr lvl="1"/>
            <a:r>
              <a:rPr lang="en-US" dirty="0" smtClean="0"/>
              <a:t>Called </a:t>
            </a:r>
            <a:r>
              <a:rPr lang="en-US" i="1" dirty="0" smtClean="0"/>
              <a:t>reflection</a:t>
            </a:r>
          </a:p>
          <a:p>
            <a:pPr lvl="1"/>
            <a:endParaRPr lang="en-US" dirty="0"/>
          </a:p>
          <a:p>
            <a:r>
              <a:rPr lang="en-US" dirty="0" smtClean="0"/>
              <a:t>Also useful in the REPL to explore what methods are available</a:t>
            </a:r>
          </a:p>
          <a:p>
            <a:pPr lvl="1"/>
            <a:r>
              <a:rPr lang="en-US" dirty="0" smtClean="0"/>
              <a:t>May be quicker than consulting full documentation</a:t>
            </a:r>
          </a:p>
          <a:p>
            <a:pPr lvl="1"/>
            <a:endParaRPr lang="en-US" dirty="0"/>
          </a:p>
          <a:p>
            <a:r>
              <a:rPr lang="en-US" dirty="0" smtClean="0"/>
              <a:t>Another example of “just objects and method calls”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64255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 dirty="0" smtClean="0"/>
              <a:t>Ruby: Our focus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800600"/>
          </a:xfrm>
        </p:spPr>
        <p:txBody>
          <a:bodyPr/>
          <a:lstStyle/>
          <a:p>
            <a:r>
              <a:rPr lang="en-US" i="1" dirty="0" smtClean="0">
                <a:solidFill>
                  <a:schemeClr val="accent2"/>
                </a:solidFill>
              </a:rPr>
              <a:t>Pure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i="1" dirty="0" smtClean="0">
                <a:solidFill>
                  <a:schemeClr val="accent2"/>
                </a:solidFill>
              </a:rPr>
              <a:t>object-oriented</a:t>
            </a:r>
            <a:r>
              <a:rPr lang="en-US" dirty="0" smtClean="0">
                <a:solidFill>
                  <a:schemeClr val="accent2"/>
                </a:solidFill>
              </a:rPr>
              <a:t>: </a:t>
            </a:r>
            <a:r>
              <a:rPr lang="en-US" i="1" dirty="0" smtClean="0">
                <a:solidFill>
                  <a:schemeClr val="accent2"/>
                </a:solidFill>
              </a:rPr>
              <a:t>all</a:t>
            </a:r>
            <a:r>
              <a:rPr lang="en-US" dirty="0" smtClean="0">
                <a:solidFill>
                  <a:schemeClr val="accent2"/>
                </a:solidFill>
              </a:rPr>
              <a:t> values are </a:t>
            </a:r>
            <a:r>
              <a:rPr lang="en-US" i="1" dirty="0" smtClean="0">
                <a:solidFill>
                  <a:schemeClr val="accent2"/>
                </a:solidFill>
              </a:rPr>
              <a:t>objects</a:t>
            </a:r>
            <a:r>
              <a:rPr lang="en-US" dirty="0" smtClean="0"/>
              <a:t> (even numbers)</a:t>
            </a:r>
          </a:p>
          <a:p>
            <a:endParaRPr lang="en-US" sz="400" dirty="0" smtClean="0"/>
          </a:p>
          <a:p>
            <a:r>
              <a:rPr lang="en-US" i="1" dirty="0" smtClean="0">
                <a:solidFill>
                  <a:schemeClr val="accent2"/>
                </a:solidFill>
              </a:rPr>
              <a:t>Class-based</a:t>
            </a:r>
            <a:r>
              <a:rPr lang="en-US" dirty="0" smtClean="0">
                <a:solidFill>
                  <a:schemeClr val="accent2"/>
                </a:solidFill>
              </a:rPr>
              <a:t>: Every object has a class that determines behavior</a:t>
            </a:r>
          </a:p>
          <a:p>
            <a:pPr lvl="1"/>
            <a:r>
              <a:rPr lang="en-US" dirty="0" smtClean="0"/>
              <a:t>Like Java, unlike </a:t>
            </a:r>
            <a:r>
              <a:rPr lang="en-US" dirty="0" err="1" smtClean="0"/>
              <a:t>Javascript</a:t>
            </a:r>
            <a:endParaRPr lang="en-US" dirty="0" smtClean="0"/>
          </a:p>
          <a:p>
            <a:pPr lvl="1"/>
            <a:r>
              <a:rPr lang="en-US" i="1" dirty="0" err="1" smtClean="0"/>
              <a:t>Mixins</a:t>
            </a:r>
            <a:r>
              <a:rPr lang="en-US" dirty="0" smtClean="0"/>
              <a:t> (neither Java interfaces nor C++ multiple inheritance)</a:t>
            </a:r>
          </a:p>
          <a:p>
            <a:pPr lvl="1"/>
            <a:endParaRPr lang="en-US" sz="600" dirty="0" smtClean="0"/>
          </a:p>
          <a:p>
            <a:r>
              <a:rPr lang="en-US" i="1" dirty="0" smtClean="0"/>
              <a:t>Dynamically typed</a:t>
            </a:r>
          </a:p>
          <a:p>
            <a:endParaRPr lang="en-US" sz="400" i="1" dirty="0" smtClean="0"/>
          </a:p>
          <a:p>
            <a:r>
              <a:rPr lang="en-US" dirty="0"/>
              <a:t>Convenient </a:t>
            </a:r>
            <a:r>
              <a:rPr lang="en-US" i="1" dirty="0"/>
              <a:t>reflection</a:t>
            </a:r>
            <a:r>
              <a:rPr lang="en-US" dirty="0"/>
              <a:t>: </a:t>
            </a:r>
            <a:r>
              <a:rPr lang="en-US" dirty="0" smtClean="0"/>
              <a:t>Run-time inspection of objects</a:t>
            </a:r>
          </a:p>
          <a:p>
            <a:r>
              <a:rPr lang="en-US" dirty="0" smtClean="0"/>
              <a:t>Very </a:t>
            </a:r>
            <a:r>
              <a:rPr lang="en-US" i="1" dirty="0" smtClean="0"/>
              <a:t>dynamic</a:t>
            </a:r>
            <a:r>
              <a:rPr lang="en-US" dirty="0" smtClean="0"/>
              <a:t>: Can change classes during execution</a:t>
            </a:r>
          </a:p>
          <a:p>
            <a:pPr marL="0" indent="0">
              <a:buNone/>
            </a:pPr>
            <a:endParaRPr lang="en-US" sz="400" dirty="0" smtClean="0"/>
          </a:p>
          <a:p>
            <a:r>
              <a:rPr lang="en-US" i="1" dirty="0" smtClean="0"/>
              <a:t>Blocks</a:t>
            </a:r>
            <a:r>
              <a:rPr lang="en-US" dirty="0" smtClean="0"/>
              <a:t> and libraries encourage lots of closure idioms</a:t>
            </a:r>
          </a:p>
          <a:p>
            <a:endParaRPr lang="en-US" sz="400" dirty="0" smtClean="0"/>
          </a:p>
          <a:p>
            <a:r>
              <a:rPr lang="en-US" dirty="0" smtClean="0"/>
              <a:t>Syntax, scoping rules, semantics of a “</a:t>
            </a:r>
            <a:r>
              <a:rPr lang="en-US" i="1" dirty="0" smtClean="0"/>
              <a:t>scripting language</a:t>
            </a:r>
            <a:r>
              <a:rPr lang="en-US" dirty="0" smtClean="0"/>
              <a:t>”</a:t>
            </a:r>
          </a:p>
          <a:p>
            <a:pPr lvl="1"/>
            <a:r>
              <a:rPr lang="en-US" dirty="0" smtClean="0"/>
              <a:t>Variables “spring to life” on use</a:t>
            </a:r>
          </a:p>
          <a:p>
            <a:pPr lvl="1"/>
            <a:r>
              <a:rPr lang="en-US" dirty="0" smtClean="0"/>
              <a:t>Very flexible arrays</a:t>
            </a:r>
          </a:p>
          <a:p>
            <a:pPr lvl="1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7205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Changing classes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Ruby programs (or the REPL) can add/change/replace methods while a program is running</a:t>
            </a:r>
          </a:p>
          <a:p>
            <a:endParaRPr lang="en-US" dirty="0"/>
          </a:p>
          <a:p>
            <a:r>
              <a:rPr lang="en-US" dirty="0" smtClean="0"/>
              <a:t>Breaks abstractions and makes programs very difficult to analyze, but it does have plausible uses</a:t>
            </a:r>
          </a:p>
          <a:p>
            <a:pPr lvl="1"/>
            <a:r>
              <a:rPr lang="en-US" dirty="0" smtClean="0"/>
              <a:t>Simple example: Add a useful helper method to a class you did not define</a:t>
            </a:r>
          </a:p>
          <a:p>
            <a:pPr lvl="2"/>
            <a:r>
              <a:rPr lang="en-US" dirty="0" smtClean="0"/>
              <a:t>Controversial in large programs, but may be useful</a:t>
            </a:r>
          </a:p>
          <a:p>
            <a:pPr lvl="2"/>
            <a:endParaRPr lang="en-US" dirty="0"/>
          </a:p>
          <a:p>
            <a:r>
              <a:rPr lang="en-US" dirty="0" smtClean="0"/>
              <a:t>For us: Helps re-enforce “the rules of OOP”</a:t>
            </a:r>
          </a:p>
          <a:p>
            <a:pPr lvl="1"/>
            <a:r>
              <a:rPr lang="en-US" dirty="0" smtClean="0"/>
              <a:t>Every object has a class</a:t>
            </a:r>
          </a:p>
          <a:p>
            <a:pPr lvl="1"/>
            <a:r>
              <a:rPr lang="en-US" dirty="0" smtClean="0"/>
              <a:t>A class determines its instances’ behavior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565266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Add a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double</a:t>
            </a:r>
            <a:r>
              <a:rPr lang="en-US" dirty="0" smtClean="0"/>
              <a:t> method to our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MyRational</a:t>
            </a:r>
            <a:r>
              <a:rPr lang="en-US" dirty="0" smtClean="0"/>
              <a:t> class</a:t>
            </a:r>
          </a:p>
          <a:p>
            <a:endParaRPr lang="en-US" dirty="0"/>
          </a:p>
          <a:p>
            <a:r>
              <a:rPr lang="en-US" dirty="0" smtClean="0"/>
              <a:t>Add a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double</a:t>
            </a:r>
            <a:r>
              <a:rPr lang="en-US" dirty="0" smtClean="0"/>
              <a:t> method to the built-in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FixNum</a:t>
            </a:r>
            <a:r>
              <a:rPr lang="en-US" dirty="0" smtClean="0"/>
              <a:t> class</a:t>
            </a:r>
          </a:p>
          <a:p>
            <a:endParaRPr lang="en-US" dirty="0" smtClean="0"/>
          </a:p>
          <a:p>
            <a:r>
              <a:rPr lang="en-US" dirty="0" smtClean="0"/>
              <a:t>Defining top-level methods adds to the built-in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Object</a:t>
            </a:r>
            <a:r>
              <a:rPr lang="en-US" dirty="0" smtClean="0"/>
              <a:t> class</a:t>
            </a:r>
          </a:p>
          <a:p>
            <a:pPr lvl="1"/>
            <a:r>
              <a:rPr lang="en-US" dirty="0" smtClean="0"/>
              <a:t>Or replaces methods</a:t>
            </a:r>
            <a:endParaRPr lang="en-US" dirty="0"/>
          </a:p>
          <a:p>
            <a:endParaRPr lang="en-US" dirty="0"/>
          </a:p>
          <a:p>
            <a:r>
              <a:rPr lang="en-US" dirty="0" smtClean="0"/>
              <a:t>Replace the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+</a:t>
            </a:r>
            <a:r>
              <a:rPr lang="en-US" dirty="0" smtClean="0"/>
              <a:t> method in the built-in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FixNum</a:t>
            </a:r>
            <a:r>
              <a:rPr lang="en-US" dirty="0" smtClean="0"/>
              <a:t> class</a:t>
            </a:r>
          </a:p>
          <a:p>
            <a:pPr lvl="1"/>
            <a:r>
              <a:rPr lang="en-US" dirty="0" smtClean="0"/>
              <a:t>Oops: watch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irb</a:t>
            </a:r>
            <a:r>
              <a:rPr lang="en-US" dirty="0" smtClean="0"/>
              <a:t> crash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705976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moral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Dynamic features cause interesting semantic questions</a:t>
            </a:r>
          </a:p>
          <a:p>
            <a:endParaRPr lang="en-US" dirty="0"/>
          </a:p>
          <a:p>
            <a:r>
              <a:rPr lang="en-US" dirty="0" smtClean="0"/>
              <a:t>Example: </a:t>
            </a:r>
          </a:p>
          <a:p>
            <a:pPr lvl="1"/>
            <a:r>
              <a:rPr lang="en-US" dirty="0" smtClean="0"/>
              <a:t>First create an instance of class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</a:t>
            </a:r>
            <a:r>
              <a:rPr lang="en-US" dirty="0" smtClean="0">
                <a:cs typeface="Courier New" pitchFamily="49" charset="0"/>
              </a:rPr>
              <a:t>, e.g.,</a:t>
            </a:r>
            <a:r>
              <a:rPr lang="en-US" dirty="0" smtClean="0"/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 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C.new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 smtClean="0"/>
              <a:t>Now replace method </a:t>
            </a:r>
            <a:r>
              <a:rPr lang="en-US" dirty="0" err="1" smtClean="0"/>
              <a:t>method</a:t>
            </a:r>
            <a:r>
              <a:rPr lang="en-US" dirty="0" smtClean="0"/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</a:t>
            </a:r>
            <a:r>
              <a:rPr lang="en-US" dirty="0" smtClean="0"/>
              <a:t> in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</a:t>
            </a:r>
          </a:p>
          <a:p>
            <a:pPr lvl="1"/>
            <a:r>
              <a:rPr lang="en-US" dirty="0" smtClean="0"/>
              <a:t>Now call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x.m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457200" lvl="1" indent="0">
              <a:buNone/>
            </a:pPr>
            <a:r>
              <a:rPr lang="en-US" dirty="0" smtClean="0"/>
              <a:t>Old method or new method?  In Ruby, new method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dirty="0" smtClean="0"/>
              <a:t>The point is Java/C#/C++ do not have to ask the question</a:t>
            </a:r>
          </a:p>
          <a:p>
            <a:pPr lvl="1"/>
            <a:r>
              <a:rPr lang="en-US" dirty="0" smtClean="0"/>
              <a:t>May allow more optimized method-call implementations as a result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941406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 smtClean="0"/>
              <a:t>Duck Typing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9248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“If it walks like a duck and quacks like a duck, it's a duck”</a:t>
            </a:r>
          </a:p>
          <a:p>
            <a:pPr lvl="1"/>
            <a:r>
              <a:rPr lang="en-US" dirty="0" smtClean="0"/>
              <a:t>Or don't worry that it may not be a duck</a:t>
            </a:r>
          </a:p>
          <a:p>
            <a:pPr lvl="1"/>
            <a:endParaRPr lang="en-US" sz="1000" dirty="0" smtClean="0"/>
          </a:p>
          <a:p>
            <a:pPr marL="0" indent="0">
              <a:buNone/>
            </a:pPr>
            <a:r>
              <a:rPr lang="en-US" dirty="0" smtClean="0"/>
              <a:t>When writing a method you might think, “I need a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Foo</a:t>
            </a:r>
            <a:r>
              <a:rPr lang="en-US" dirty="0" smtClean="0"/>
              <a:t> argument” but really you need an object with enough methods similar to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Foo</a:t>
            </a:r>
            <a:r>
              <a:rPr lang="en-US" dirty="0" smtClean="0"/>
              <a:t>'s methods that your method works</a:t>
            </a:r>
          </a:p>
          <a:p>
            <a:pPr lvl="1"/>
            <a:r>
              <a:rPr lang="en-US" dirty="0" smtClean="0"/>
              <a:t>Embracing duck typing is always making method calls rather than assuming/testing the class of arguments</a:t>
            </a:r>
          </a:p>
          <a:p>
            <a:pPr lvl="1"/>
            <a:endParaRPr lang="en-US" sz="1000" dirty="0"/>
          </a:p>
          <a:p>
            <a:pPr marL="0" indent="0">
              <a:buNone/>
            </a:pPr>
            <a:r>
              <a:rPr lang="en-US" dirty="0" smtClean="0"/>
              <a:t>Plus: More code reuse; very OOP approach</a:t>
            </a:r>
          </a:p>
          <a:p>
            <a:pPr lvl="1"/>
            <a:r>
              <a:rPr lang="en-US" dirty="0" smtClean="0"/>
              <a:t>What messages an object receive is “all that matters”</a:t>
            </a:r>
          </a:p>
          <a:p>
            <a:pPr lvl="1"/>
            <a:endParaRPr lang="en-US" sz="1500" dirty="0"/>
          </a:p>
          <a:p>
            <a:pPr marL="0" indent="0">
              <a:buNone/>
            </a:pPr>
            <a:r>
              <a:rPr lang="en-US" dirty="0" smtClean="0"/>
              <a:t>Minus: Almost nothing is equivalent</a:t>
            </a:r>
          </a:p>
          <a:p>
            <a:pPr lvl="1"/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x+x</a:t>
            </a:r>
            <a:r>
              <a:rPr lang="en-US" dirty="0" smtClean="0"/>
              <a:t>  versus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x*2 </a:t>
            </a:r>
            <a:r>
              <a:rPr lang="en-US" dirty="0" smtClean="0"/>
              <a:t>versus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2*x</a:t>
            </a:r>
          </a:p>
          <a:p>
            <a:pPr lvl="1"/>
            <a:r>
              <a:rPr lang="en-US" dirty="0" smtClean="0"/>
              <a:t>Callers may assume a lot about how </a:t>
            </a:r>
            <a:r>
              <a:rPr lang="en-US" dirty="0" err="1" smtClean="0"/>
              <a:t>callees</a:t>
            </a:r>
            <a:r>
              <a:rPr lang="en-US" dirty="0" smtClean="0"/>
              <a:t> are implemented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662272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Duck Typing Example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819400" y="1295400"/>
            <a:ext cx="3276600" cy="1033956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mirror_update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pt</a:t>
            </a:r>
            <a:endParaRPr lang="en-US" sz="2000" kern="0" dirty="0" smtClean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pt.x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pt.x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* (-1)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09600" y="2514600"/>
            <a:ext cx="7924800" cy="3810000"/>
          </a:xfrm>
        </p:spPr>
        <p:txBody>
          <a:bodyPr/>
          <a:lstStyle/>
          <a:p>
            <a:r>
              <a:rPr lang="en-US" dirty="0" smtClean="0"/>
              <a:t>Natural thought: “Takes a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Point</a:t>
            </a:r>
            <a:r>
              <a:rPr lang="en-US" dirty="0" smtClean="0"/>
              <a:t> object (definition not shown here), negates the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dirty="0" smtClean="0"/>
              <a:t> value”</a:t>
            </a:r>
          </a:p>
          <a:p>
            <a:pPr lvl="1"/>
            <a:r>
              <a:rPr lang="en-US" dirty="0" smtClean="0"/>
              <a:t>Makes sense, though a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Point</a:t>
            </a:r>
            <a:r>
              <a:rPr lang="en-US" dirty="0" smtClean="0"/>
              <a:t> instance method </a:t>
            </a:r>
            <a:r>
              <a:rPr lang="en-US" smtClean="0"/>
              <a:t>more OOP</a:t>
            </a:r>
            <a:endParaRPr lang="en-US" dirty="0" smtClean="0"/>
          </a:p>
          <a:p>
            <a:pPr lvl="1"/>
            <a:endParaRPr lang="en-US" sz="800" dirty="0"/>
          </a:p>
          <a:p>
            <a:r>
              <a:rPr lang="en-US" dirty="0" smtClean="0"/>
              <a:t>Closer:  “Takes anything with getter and setter methods for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@x</a:t>
            </a:r>
            <a:r>
              <a:rPr lang="en-US" dirty="0" smtClean="0"/>
              <a:t> instance variable and multiplies the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dirty="0" smtClean="0"/>
              <a:t> field by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-1</a:t>
            </a:r>
            <a:r>
              <a:rPr lang="en-US" dirty="0" smtClean="0"/>
              <a:t>”</a:t>
            </a:r>
          </a:p>
          <a:p>
            <a:endParaRPr lang="en-US" sz="800" dirty="0"/>
          </a:p>
          <a:p>
            <a:r>
              <a:rPr lang="en-US" dirty="0" smtClean="0"/>
              <a:t>Closer: “Takes anything with methods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x=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dirty="0" smtClean="0"/>
              <a:t> and calls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x=</a:t>
            </a:r>
            <a:r>
              <a:rPr lang="en-US" dirty="0" smtClean="0"/>
              <a:t> with the result of multiplying result of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-1</a:t>
            </a:r>
            <a:r>
              <a:rPr lang="en-US" dirty="0" smtClean="0">
                <a:latin typeface="+mj-lt"/>
                <a:cs typeface="Courier New" pitchFamily="49" charset="0"/>
              </a:rPr>
              <a:t>”</a:t>
            </a:r>
          </a:p>
          <a:p>
            <a:endParaRPr lang="en-US" sz="8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>
                <a:latin typeface="+mj-lt"/>
                <a:cs typeface="Courier New" pitchFamily="49" charset="0"/>
              </a:rPr>
              <a:t>Duck typing: </a:t>
            </a:r>
            <a:r>
              <a:rPr lang="en-US" dirty="0" smtClean="0"/>
              <a:t>“</a:t>
            </a:r>
            <a:r>
              <a:rPr lang="en-US" dirty="0" smtClean="0">
                <a:latin typeface="+mj-lt"/>
                <a:cs typeface="Courier New" pitchFamily="49" charset="0"/>
              </a:rPr>
              <a:t>Takes anything with method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x=</a:t>
            </a:r>
            <a:r>
              <a:rPr lang="en-US" dirty="0" smtClean="0">
                <a:latin typeface="+mj-lt"/>
                <a:cs typeface="Courier New" pitchFamily="49" charset="0"/>
              </a:rPr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dirty="0" smtClean="0">
                <a:latin typeface="+mj-lt"/>
                <a:cs typeface="Courier New" pitchFamily="49" charset="0"/>
              </a:rPr>
              <a:t> where result of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dirty="0" smtClean="0">
                <a:latin typeface="+mj-lt"/>
                <a:cs typeface="Courier New" pitchFamily="49" charset="0"/>
              </a:rPr>
              <a:t> has a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*</a:t>
            </a:r>
            <a:r>
              <a:rPr lang="en-US" dirty="0" smtClean="0">
                <a:latin typeface="+mj-lt"/>
                <a:cs typeface="Courier New" pitchFamily="49" charset="0"/>
              </a:rPr>
              <a:t> method that can take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-1</a:t>
            </a:r>
            <a:r>
              <a:rPr lang="en-US" dirty="0" smtClean="0">
                <a:latin typeface="+mj-lt"/>
                <a:cs typeface="Courier New" pitchFamily="49" charset="0"/>
              </a:rPr>
              <a:t>.  Sends result of calling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dirty="0" smtClean="0">
                <a:latin typeface="+mj-lt"/>
                <a:cs typeface="Courier New" pitchFamily="49" charset="0"/>
              </a:rPr>
              <a:t> the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*</a:t>
            </a:r>
            <a:r>
              <a:rPr lang="en-US" dirty="0" smtClean="0">
                <a:latin typeface="+mj-lt"/>
                <a:cs typeface="Courier New" pitchFamily="49" charset="0"/>
              </a:rPr>
              <a:t> message with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-1</a:t>
            </a:r>
            <a:r>
              <a:rPr lang="en-US" dirty="0" smtClean="0">
                <a:latin typeface="+mj-lt"/>
                <a:cs typeface="Courier New" pitchFamily="49" charset="0"/>
              </a:rPr>
              <a:t> and sends that result to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x=</a:t>
            </a:r>
            <a:r>
              <a:rPr lang="en-US" dirty="0" smtClean="0">
                <a:cs typeface="Courier New" pitchFamily="49" charset="0"/>
              </a:rPr>
              <a:t>”</a:t>
            </a:r>
            <a:endParaRPr lang="en-US" dirty="0" smtClean="0">
              <a:latin typeface="+mj-lt"/>
              <a:cs typeface="Courier New" pitchFamily="49" charset="0"/>
            </a:endParaRPr>
          </a:p>
          <a:p>
            <a:pPr lvl="1"/>
            <a:endParaRPr lang="en-US" sz="1000" dirty="0" smtClean="0"/>
          </a:p>
        </p:txBody>
      </p:sp>
    </p:spTree>
    <p:extLst>
      <p:ext uri="{BB962C8B-B14F-4D97-AF65-F5344CB8AC3E}">
        <p14:creationId xmlns:p14="http://schemas.microsoft.com/office/powerpoint/2010/main" val="223117433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With our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667000"/>
            <a:ext cx="7772400" cy="3429000"/>
          </a:xfrm>
        </p:spPr>
        <p:txBody>
          <a:bodyPr/>
          <a:lstStyle/>
          <a:p>
            <a:r>
              <a:rPr lang="en-US" dirty="0" smtClean="0"/>
              <a:t>Plus: Maybe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mirror_update</a:t>
            </a:r>
            <a:r>
              <a:rPr lang="en-US" dirty="0" smtClean="0"/>
              <a:t> is useful for classes we did not anticipate</a:t>
            </a:r>
          </a:p>
          <a:p>
            <a:endParaRPr lang="en-US" sz="1000" dirty="0"/>
          </a:p>
          <a:p>
            <a:r>
              <a:rPr lang="en-US" dirty="0" smtClean="0"/>
              <a:t>Minus: If someone does use (abuse?) duck typing here, then we cannot change the implementation of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mirror_update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 lvl="1"/>
            <a:r>
              <a:rPr lang="en-US" dirty="0" smtClean="0"/>
              <a:t>For example, to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-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pt.x</a:t>
            </a:r>
            <a:endParaRPr lang="en-US" dirty="0">
              <a:cs typeface="Courier New" pitchFamily="49" charset="0"/>
            </a:endParaRPr>
          </a:p>
          <a:p>
            <a:pPr lvl="1"/>
            <a:endParaRPr lang="en-US" sz="1000" dirty="0" smtClean="0">
              <a:cs typeface="Courier New" pitchFamily="49" charset="0"/>
            </a:endParaRPr>
          </a:p>
          <a:p>
            <a:r>
              <a:rPr lang="en-US" smtClean="0">
                <a:cs typeface="Courier New" pitchFamily="49" charset="0"/>
              </a:rPr>
              <a:t>Better (?) example: </a:t>
            </a:r>
            <a:r>
              <a:rPr lang="en-US" dirty="0" smtClean="0">
                <a:cs typeface="Courier New" pitchFamily="49" charset="0"/>
              </a:rPr>
              <a:t>Can pass this method a number, a string, or a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MyRational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819400" y="1295400"/>
            <a:ext cx="3276600" cy="1033956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mirror_update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pt</a:t>
            </a:r>
            <a:endParaRPr lang="en-US" sz="2000" kern="0" dirty="0" smtClean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pt.x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pt.x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* (-1)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429000" y="5257800"/>
            <a:ext cx="2133600" cy="1033956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double x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x + x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</p:txBody>
      </p:sp>
    </p:spTree>
    <p:extLst>
      <p:ext uri="{BB962C8B-B14F-4D97-AF65-F5344CB8AC3E}">
        <p14:creationId xmlns:p14="http://schemas.microsoft.com/office/powerpoint/2010/main" val="270296446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Ruby: Not our focus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Lots of support for string manipulation and regular expressions</a:t>
            </a:r>
          </a:p>
          <a:p>
            <a:endParaRPr lang="en-US" dirty="0"/>
          </a:p>
          <a:p>
            <a:r>
              <a:rPr lang="en-US" dirty="0" smtClean="0"/>
              <a:t>Popular for server-side web applications</a:t>
            </a:r>
          </a:p>
          <a:p>
            <a:pPr lvl="1"/>
            <a:r>
              <a:rPr lang="en-US" dirty="0" smtClean="0"/>
              <a:t>Ruby on Rails</a:t>
            </a:r>
          </a:p>
          <a:p>
            <a:pPr lvl="1"/>
            <a:endParaRPr lang="en-US" dirty="0"/>
          </a:p>
          <a:p>
            <a:r>
              <a:rPr lang="en-US" dirty="0" smtClean="0"/>
              <a:t>Often many ways to do the same thing</a:t>
            </a:r>
          </a:p>
          <a:p>
            <a:pPr lvl="1"/>
            <a:r>
              <a:rPr lang="en-US" dirty="0" smtClean="0"/>
              <a:t>More of a “why not add that too?” approach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693196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Ruby fits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495800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Note: Racket also has classes and objects when you want them</a:t>
            </a:r>
          </a:p>
          <a:p>
            <a:pPr lvl="1"/>
            <a:r>
              <a:rPr lang="en-US" dirty="0" smtClean="0"/>
              <a:t>In Ruby everything uses them (at least implicitly)</a:t>
            </a:r>
            <a:endParaRPr lang="en-US" dirty="0"/>
          </a:p>
          <a:p>
            <a:endParaRPr lang="en-US" sz="1000" dirty="0" smtClean="0"/>
          </a:p>
          <a:p>
            <a:pPr marL="0" indent="0">
              <a:buNone/>
            </a:pPr>
            <a:r>
              <a:rPr lang="en-US" dirty="0" smtClean="0"/>
              <a:t>Historical note: </a:t>
            </a:r>
            <a:r>
              <a:rPr lang="en-US" i="1" dirty="0" smtClean="0"/>
              <a:t>Smalltalk</a:t>
            </a:r>
            <a:r>
              <a:rPr lang="en-US" dirty="0" smtClean="0"/>
              <a:t>  also a dynamically typed, class-based, pure OOP language with blocks and convenient reflection</a:t>
            </a:r>
          </a:p>
          <a:p>
            <a:pPr lvl="1"/>
            <a:r>
              <a:rPr lang="en-US" dirty="0" smtClean="0"/>
              <a:t>Smaller just-as-powerful language</a:t>
            </a:r>
          </a:p>
          <a:p>
            <a:pPr lvl="1"/>
            <a:r>
              <a:rPr lang="en-US" dirty="0" smtClean="0"/>
              <a:t>Ruby less simple, more “modern and useful”</a:t>
            </a:r>
          </a:p>
          <a:p>
            <a:pPr lvl="2"/>
            <a:endParaRPr lang="en-US" sz="1000" dirty="0"/>
          </a:p>
          <a:p>
            <a:pPr marL="0" indent="0">
              <a:buNone/>
            </a:pPr>
            <a:r>
              <a:rPr lang="en-US" dirty="0" smtClean="0"/>
              <a:t>Dynamically typed OOP helps identify OOP's essence by not having to discuss types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457200" y="1295400"/>
            <a:ext cx="77724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endParaRPr lang="en-US" sz="800" b="0" dirty="0" smtClean="0"/>
          </a:p>
          <a:p>
            <a:pPr marL="0" indent="0">
              <a:buFontTx/>
              <a:buNone/>
            </a:pPr>
            <a:r>
              <a:rPr lang="en-US" b="0" dirty="0" smtClean="0"/>
              <a:t>			   dynamically typed	statically typed</a:t>
            </a:r>
          </a:p>
          <a:p>
            <a:pPr marL="0" indent="0">
              <a:buFontTx/>
              <a:buNone/>
            </a:pPr>
            <a:r>
              <a:rPr lang="en-US" b="0" dirty="0" smtClean="0"/>
              <a:t>	functional	            Racket                       SML</a:t>
            </a:r>
          </a:p>
          <a:p>
            <a:pPr marL="0" indent="0">
              <a:buFontTx/>
              <a:buNone/>
            </a:pPr>
            <a:r>
              <a:rPr lang="en-US" b="0" dirty="0" smtClean="0"/>
              <a:t>   object-oriented (OOP)              Ruby                        Java</a:t>
            </a:r>
            <a:endParaRPr lang="en-US" sz="800" b="0" dirty="0" smtClean="0"/>
          </a:p>
          <a:p>
            <a:pPr marL="0" indent="0">
              <a:buFontTx/>
              <a:buNone/>
            </a:pPr>
            <a:endParaRPr lang="en-US" b="0" dirty="0"/>
          </a:p>
        </p:txBody>
      </p:sp>
      <p:cxnSp>
        <p:nvCxnSpPr>
          <p:cNvPr id="8" name="Straight Connector 7"/>
          <p:cNvCxnSpPr/>
          <p:nvPr/>
        </p:nvCxnSpPr>
        <p:spPr bwMode="auto">
          <a:xfrm>
            <a:off x="5867400" y="1447800"/>
            <a:ext cx="0" cy="1066800"/>
          </a:xfrm>
          <a:prstGeom prst="line">
            <a:avLst/>
          </a:prstGeom>
          <a:solidFill>
            <a:schemeClr val="accent1"/>
          </a:solidFill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" name="Straight Connector 8"/>
          <p:cNvCxnSpPr/>
          <p:nvPr/>
        </p:nvCxnSpPr>
        <p:spPr bwMode="auto">
          <a:xfrm>
            <a:off x="3352800" y="1447800"/>
            <a:ext cx="0" cy="1066800"/>
          </a:xfrm>
          <a:prstGeom prst="line">
            <a:avLst/>
          </a:prstGeom>
          <a:solidFill>
            <a:schemeClr val="accent1"/>
          </a:solidFill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" name="Straight Connector 9"/>
          <p:cNvCxnSpPr/>
          <p:nvPr/>
        </p:nvCxnSpPr>
        <p:spPr bwMode="auto">
          <a:xfrm>
            <a:off x="1371600" y="1828800"/>
            <a:ext cx="6477000" cy="0"/>
          </a:xfrm>
          <a:prstGeom prst="line">
            <a:avLst/>
          </a:prstGeom>
          <a:solidFill>
            <a:schemeClr val="accent1"/>
          </a:solidFill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Straight Connector 10"/>
          <p:cNvCxnSpPr/>
          <p:nvPr/>
        </p:nvCxnSpPr>
        <p:spPr bwMode="auto">
          <a:xfrm>
            <a:off x="1371600" y="2209800"/>
            <a:ext cx="6477000" cy="0"/>
          </a:xfrm>
          <a:prstGeom prst="line">
            <a:avLst/>
          </a:prstGeom>
          <a:solidFill>
            <a:schemeClr val="accent1"/>
          </a:solidFill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331471781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note on the 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Next homework is </a:t>
            </a:r>
            <a:r>
              <a:rPr lang="en-US" dirty="0"/>
              <a:t>about understanding and extending an </a:t>
            </a:r>
            <a:r>
              <a:rPr lang="en-US" i="1" dirty="0"/>
              <a:t>existing</a:t>
            </a:r>
            <a:r>
              <a:rPr lang="en-US" dirty="0"/>
              <a:t> program in an </a:t>
            </a:r>
            <a:r>
              <a:rPr lang="en-US" i="1" dirty="0"/>
              <a:t>unfamiliar</a:t>
            </a:r>
            <a:r>
              <a:rPr lang="en-US" dirty="0"/>
              <a:t> language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Good practice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Quite </a:t>
            </a:r>
            <a:r>
              <a:rPr lang="en-US" dirty="0"/>
              <a:t>different </a:t>
            </a:r>
            <a:r>
              <a:rPr lang="en-US" dirty="0" smtClean="0"/>
              <a:t>feel than </a:t>
            </a:r>
            <a:r>
              <a:rPr lang="en-US" dirty="0"/>
              <a:t>previous </a:t>
            </a:r>
            <a:r>
              <a:rPr lang="en-US" dirty="0" err="1"/>
              <a:t>homeworks</a:t>
            </a:r>
            <a:endParaRPr lang="en-US" dirty="0"/>
          </a:p>
          <a:p>
            <a:pPr lvl="1"/>
            <a:endParaRPr lang="en-US" i="1" dirty="0" smtClean="0"/>
          </a:p>
          <a:p>
            <a:pPr lvl="1"/>
            <a:r>
              <a:rPr lang="en-US" i="1" dirty="0" smtClean="0"/>
              <a:t>Read</a:t>
            </a:r>
            <a:r>
              <a:rPr lang="en-US" dirty="0" smtClean="0"/>
              <a:t> </a:t>
            </a:r>
            <a:r>
              <a:rPr lang="en-US" dirty="0"/>
              <a:t>code: determine what you do and </a:t>
            </a:r>
            <a:r>
              <a:rPr lang="en-US" dirty="0" smtClean="0"/>
              <a:t>do not </a:t>
            </a:r>
            <a:r>
              <a:rPr lang="en-US" dirty="0"/>
              <a:t>(!) need to </a:t>
            </a:r>
            <a:r>
              <a:rPr lang="en-US" dirty="0" smtClean="0"/>
              <a:t>understand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Homework requires the </a:t>
            </a:r>
            <a:r>
              <a:rPr lang="en-US" dirty="0" err="1" smtClean="0"/>
              <a:t>Tk</a:t>
            </a:r>
            <a:r>
              <a:rPr lang="en-US" dirty="0" smtClean="0"/>
              <a:t> graphics library to be installed such that the provided Ruby code can use it</a:t>
            </a:r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638264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Getting started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lec19_silly.rb</a:t>
            </a:r>
            <a:r>
              <a:rPr lang="en-US" dirty="0" smtClean="0"/>
              <a:t> file for our getting-started program</a:t>
            </a:r>
          </a:p>
          <a:p>
            <a:endParaRPr lang="en-US" dirty="0"/>
          </a:p>
          <a:p>
            <a:r>
              <a:rPr lang="en-US" dirty="0" smtClean="0"/>
              <a:t>Can run file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foo.rb</a:t>
            </a:r>
            <a:r>
              <a:rPr lang="en-US" dirty="0" smtClean="0"/>
              <a:t> at the command-line with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ruby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f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oo.rb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Or can use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irb</a:t>
            </a:r>
            <a:r>
              <a:rPr lang="en-US" dirty="0" smtClean="0"/>
              <a:t>, which is a REPL</a:t>
            </a:r>
          </a:p>
          <a:p>
            <a:pPr lvl="1"/>
            <a:r>
              <a:rPr lang="en-US" dirty="0" smtClean="0"/>
              <a:t>Run file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foo.rb</a:t>
            </a:r>
            <a:r>
              <a:rPr lang="en-US" dirty="0" smtClean="0"/>
              <a:t> with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load "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foo.rb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267467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rules of class-based OOP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8077200" cy="46482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In Ruby:</a:t>
            </a:r>
          </a:p>
          <a:p>
            <a:pPr marL="0" indent="0">
              <a:buNone/>
            </a:pPr>
            <a:endParaRPr lang="en-US" sz="1000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All values are references to </a:t>
            </a:r>
            <a:r>
              <a:rPr lang="en-US" i="1" dirty="0" smtClean="0"/>
              <a:t>objects</a:t>
            </a:r>
          </a:p>
          <a:p>
            <a:pPr marL="457200" indent="-457200">
              <a:buFont typeface="+mj-lt"/>
              <a:buAutoNum type="arabicPeriod"/>
            </a:pPr>
            <a:endParaRPr lang="en-US" sz="1000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Objects communicate via </a:t>
            </a:r>
            <a:r>
              <a:rPr lang="en-US" i="1" dirty="0" smtClean="0"/>
              <a:t>method calls</a:t>
            </a:r>
            <a:r>
              <a:rPr lang="en-US" dirty="0" smtClean="0"/>
              <a:t>, also known as </a:t>
            </a:r>
            <a:r>
              <a:rPr lang="en-US" i="1" dirty="0" smtClean="0"/>
              <a:t>messages</a:t>
            </a:r>
          </a:p>
          <a:p>
            <a:pPr marL="457200" indent="-457200">
              <a:buFont typeface="+mj-lt"/>
              <a:buAutoNum type="arabicPeriod"/>
            </a:pPr>
            <a:endParaRPr lang="en-US" sz="1000" dirty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Each object has its own (private) </a:t>
            </a:r>
            <a:r>
              <a:rPr lang="en-US" i="1" dirty="0" smtClean="0"/>
              <a:t>state</a:t>
            </a:r>
          </a:p>
          <a:p>
            <a:pPr marL="457200" indent="-457200">
              <a:buFont typeface="+mj-lt"/>
              <a:buAutoNum type="arabicPeriod"/>
            </a:pPr>
            <a:endParaRPr lang="en-US" sz="1000" dirty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Every object is an instance of a </a:t>
            </a:r>
            <a:r>
              <a:rPr lang="en-US" i="1" dirty="0" smtClean="0"/>
              <a:t>class</a:t>
            </a:r>
          </a:p>
          <a:p>
            <a:pPr marL="457200" indent="-457200">
              <a:buFont typeface="+mj-lt"/>
              <a:buAutoNum type="arabicPeriod"/>
            </a:pPr>
            <a:endParaRPr lang="en-US" sz="1000" dirty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An object’s class determines the object’s </a:t>
            </a:r>
            <a:r>
              <a:rPr lang="en-US" i="1" dirty="0" smtClean="0"/>
              <a:t>behavior</a:t>
            </a:r>
          </a:p>
          <a:p>
            <a:pPr lvl="1"/>
            <a:r>
              <a:rPr lang="en-US" dirty="0" smtClean="0"/>
              <a:t>How it handles method calls</a:t>
            </a:r>
          </a:p>
          <a:p>
            <a:pPr lvl="1"/>
            <a:r>
              <a:rPr lang="en-US" dirty="0" smtClean="0"/>
              <a:t>Class contains method definitions</a:t>
            </a:r>
          </a:p>
          <a:p>
            <a:pPr marL="0" indent="0">
              <a:buNone/>
            </a:pPr>
            <a:endParaRPr lang="en-US" sz="1000" dirty="0" smtClean="0"/>
          </a:p>
          <a:p>
            <a:pPr marL="0" indent="0">
              <a:buNone/>
            </a:pPr>
            <a:r>
              <a:rPr lang="en-US" dirty="0" smtClean="0"/>
              <a:t>Java/C#/etc. similar but do not follow (1) (e.g., numbers,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  <a:r>
              <a:rPr lang="en-US" dirty="0" smtClean="0"/>
              <a:t>) and allow objects to have non-private state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20631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Defining classes and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4495800"/>
            <a:ext cx="7772400" cy="1828800"/>
          </a:xfrm>
        </p:spPr>
        <p:txBody>
          <a:bodyPr/>
          <a:lstStyle/>
          <a:p>
            <a:r>
              <a:rPr lang="en-US" dirty="0" smtClean="0"/>
              <a:t>Define a new class called with methods as defined</a:t>
            </a:r>
          </a:p>
          <a:p>
            <a:r>
              <a:rPr lang="en-US" dirty="0" smtClean="0"/>
              <a:t>Method returns its last expression </a:t>
            </a:r>
          </a:p>
          <a:p>
            <a:pPr lvl="1"/>
            <a:r>
              <a:rPr lang="en-US" dirty="0" smtClean="0"/>
              <a:t>Ruby also has explicit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dirty="0" smtClean="0"/>
              <a:t> statement</a:t>
            </a:r>
          </a:p>
          <a:p>
            <a:r>
              <a:rPr lang="en-US" dirty="0" smtClean="0"/>
              <a:t>Syntax note: Line breaks often required (else need more syntax), but indentation always only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905000" y="1524000"/>
            <a:ext cx="5257800" cy="2895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Name 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method_name1 method_args1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expression1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method_name2 method_args2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expression2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 …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</p:txBody>
      </p:sp>
    </p:spTree>
    <p:extLst>
      <p:ext uri="{BB962C8B-B14F-4D97-AF65-F5344CB8AC3E}">
        <p14:creationId xmlns:p14="http://schemas.microsoft.com/office/powerpoint/2010/main" val="282594573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dan_design_template">
  <a:themeElements>
    <a:clrScheme name="dan_design_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an_desig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an_design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_design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58440</TotalTime>
  <Words>2568</Words>
  <Application>Microsoft Office PowerPoint</Application>
  <PresentationFormat>On-screen Show (4:3)</PresentationFormat>
  <Paragraphs>506</Paragraphs>
  <Slides>35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6" baseType="lpstr">
      <vt:lpstr>dan_design_template</vt:lpstr>
      <vt:lpstr>CSE341: Programming Languages  Lecture 19 Introduction to Ruby and OOP</vt:lpstr>
      <vt:lpstr>Ruby logistics</vt:lpstr>
      <vt:lpstr>Ruby: Our focus</vt:lpstr>
      <vt:lpstr>Ruby: Not our focus</vt:lpstr>
      <vt:lpstr>Where Ruby fits</vt:lpstr>
      <vt:lpstr>A note on the homework</vt:lpstr>
      <vt:lpstr>Getting started</vt:lpstr>
      <vt:lpstr>The rules of class-based OOP</vt:lpstr>
      <vt:lpstr>Defining classes and methods</vt:lpstr>
      <vt:lpstr>Creating and using an object</vt:lpstr>
      <vt:lpstr>Variables</vt:lpstr>
      <vt:lpstr>Self</vt:lpstr>
      <vt:lpstr>Objects have state</vt:lpstr>
      <vt:lpstr>Aliasing</vt:lpstr>
      <vt:lpstr>Initialization</vt:lpstr>
      <vt:lpstr>Class variables</vt:lpstr>
      <vt:lpstr>Class constants and methods</vt:lpstr>
      <vt:lpstr>Who can access what</vt:lpstr>
      <vt:lpstr>Object state is private</vt:lpstr>
      <vt:lpstr>Conventions and sugar</vt:lpstr>
      <vt:lpstr>Why private object state</vt:lpstr>
      <vt:lpstr>Method visibility</vt:lpstr>
      <vt:lpstr>Method visibilities</vt:lpstr>
      <vt:lpstr>One detail</vt:lpstr>
      <vt:lpstr>Now (see the code)</vt:lpstr>
      <vt:lpstr>Pure OOP</vt:lpstr>
      <vt:lpstr>Some examples</vt:lpstr>
      <vt:lpstr>All code is methods</vt:lpstr>
      <vt:lpstr>Reflection and exploratory programming</vt:lpstr>
      <vt:lpstr>Changing classes</vt:lpstr>
      <vt:lpstr>Examples</vt:lpstr>
      <vt:lpstr>The moral</vt:lpstr>
      <vt:lpstr>Duck Typing</vt:lpstr>
      <vt:lpstr>Duck Typing Example</vt:lpstr>
      <vt:lpstr>With our example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&amp;  Software Engineering</dc:title>
  <dc:creator>Dan Grossman</dc:creator>
  <cp:lastModifiedBy>cse</cp:lastModifiedBy>
  <cp:revision>869</cp:revision>
  <cp:lastPrinted>2011-09-27T20:26:28Z</cp:lastPrinted>
  <dcterms:created xsi:type="dcterms:W3CDTF">2009-03-13T20:43:19Z</dcterms:created>
  <dcterms:modified xsi:type="dcterms:W3CDTF">2016-05-16T23:25:36Z</dcterms:modified>
</cp:coreProperties>
</file>