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tags/tag5.xml" ContentType="application/vnd.openxmlformats-officedocument.presentationml.tag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4.xml" ContentType="application/vnd.openxmlformats-officedocument.presentationml.tags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635" r:id="rId3"/>
    <p:sldId id="634" r:id="rId4"/>
    <p:sldId id="636" r:id="rId5"/>
    <p:sldId id="637" r:id="rId6"/>
    <p:sldId id="638" r:id="rId7"/>
    <p:sldId id="639" r:id="rId8"/>
    <p:sldId id="640" r:id="rId9"/>
    <p:sldId id="642" r:id="rId10"/>
    <p:sldId id="644" r:id="rId11"/>
    <p:sldId id="645" r:id="rId12"/>
    <p:sldId id="646" r:id="rId13"/>
    <p:sldId id="647" r:id="rId14"/>
    <p:sldId id="648" r:id="rId15"/>
    <p:sldId id="649" r:id="rId16"/>
    <p:sldId id="650" r:id="rId17"/>
    <p:sldId id="651" r:id="rId18"/>
    <p:sldId id="652" r:id="rId19"/>
    <p:sldId id="653" r:id="rId20"/>
    <p:sldId id="654" r:id="rId21"/>
    <p:sldId id="655" r:id="rId22"/>
    <p:sldId id="656" r:id="rId23"/>
    <p:sldId id="657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FF9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552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C5BF2-5878-FD4A-92E3-ACA602EC1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Late Binding in Ruby</a:t>
            </a:r>
            <a:br>
              <a:rPr lang="en-US" sz="3200" i="0" dirty="0" smtClean="0"/>
            </a:br>
            <a:r>
              <a:rPr lang="en-US" sz="3200" i="0" dirty="0" smtClean="0"/>
              <a:t>Multiple Inheritance, Interfaces, </a:t>
            </a:r>
            <a:r>
              <a:rPr lang="en-US" sz="3200" i="0" dirty="0" err="1" smtClean="0"/>
              <a:t>Mixins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</a:p>
          <a:p>
            <a:r>
              <a:rPr lang="en-US" sz="2400" dirty="0" smtClean="0"/>
              <a:t>Winter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object-oriented languages), subclasses can change the behavior of methods they don't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457724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Makes it harder to reason about "the code you're looking at"</a:t>
            </a:r>
          </a:p>
          <a:p>
            <a:pPr lvl="1"/>
            <a:r>
              <a:rPr lang="en-US" dirty="0" smtClean="0"/>
              <a:t>Can avoid by disallowing overriding (Java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) of helper methods you call</a:t>
            </a:r>
          </a:p>
          <a:p>
            <a:pPr lvl="1"/>
            <a:endParaRPr lang="en-US" dirty="0"/>
          </a:p>
          <a:p>
            <a:r>
              <a:rPr lang="en-US" dirty="0" smtClean="0"/>
              <a:t>Makes it easier for subclasses to specialize behavior without copying code</a:t>
            </a:r>
          </a:p>
          <a:p>
            <a:pPr lvl="1"/>
            <a:r>
              <a:rPr lang="en-US" dirty="0" smtClean="0"/>
              <a:t>Provided method in superclass isn't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90197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Java-style </a:t>
            </a:r>
            <a:r>
              <a:rPr lang="en-US" i="1" dirty="0" smtClean="0"/>
              <a:t>interfaces</a:t>
            </a:r>
            <a:r>
              <a:rPr lang="en-US" dirty="0" smtClean="0"/>
              <a:t>: allow &gt; 1 types</a:t>
            </a:r>
          </a:p>
          <a:p>
            <a:pPr lvl="1"/>
            <a:r>
              <a:rPr lang="en-US" dirty="0" smtClean="0"/>
              <a:t>Mostly irrelevant in a dynamically typed language, but fewer problems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93622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(next couple of slides)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618601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1009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562600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23999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"win")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is sometimes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97752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methods like distance?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665303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271613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(?), Java lets us define </a:t>
            </a:r>
            <a:r>
              <a:rPr lang="en-US" i="1" dirty="0" smtClean="0"/>
              <a:t>interfaces</a:t>
            </a:r>
            <a:r>
              <a:rPr lang="en-US" dirty="0" smtClean="0"/>
              <a:t> that classes explicitly </a:t>
            </a:r>
            <a:r>
              <a:rPr lang="en-US" i="1" dirty="0" smtClean="0"/>
              <a:t>implement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858000" cy="411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x,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latin typeface="Courier New" pitchFamily="49" charset="0"/>
              </a:rPr>
              <a:t>x,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663498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interface?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153400" cy="3581400"/>
          </a:xfrm>
        </p:spPr>
        <p:txBody>
          <a:bodyPr/>
          <a:lstStyle/>
          <a:p>
            <a:r>
              <a:rPr lang="en-US" dirty="0" smtClean="0"/>
              <a:t>An interface is a type!</a:t>
            </a:r>
          </a:p>
          <a:p>
            <a:pPr lvl="1"/>
            <a:r>
              <a:rPr lang="en-US" dirty="0" smtClean="0"/>
              <a:t>Any implementer (including subclasses) is a </a:t>
            </a:r>
            <a:r>
              <a:rPr lang="en-US" i="1" dirty="0" smtClean="0"/>
              <a:t>subtype</a:t>
            </a:r>
            <a:r>
              <a:rPr lang="en-US" dirty="0" smtClean="0"/>
              <a:t> of it</a:t>
            </a:r>
          </a:p>
          <a:p>
            <a:pPr lvl="1"/>
            <a:r>
              <a:rPr lang="en-US" dirty="0" smtClean="0"/>
              <a:t>Can use an interface name wherever a type appears</a:t>
            </a:r>
          </a:p>
          <a:p>
            <a:pPr lvl="1"/>
            <a:r>
              <a:rPr lang="en-US" dirty="0" smtClean="0"/>
              <a:t>(In Java, classes are also types in addition to being classes)</a:t>
            </a:r>
          </a:p>
          <a:p>
            <a:r>
              <a:rPr lang="en-US" dirty="0" smtClean="0"/>
              <a:t>An implementer type-checks if it defines the methods as required</a:t>
            </a:r>
          </a:p>
          <a:p>
            <a:pPr lvl="1"/>
            <a:r>
              <a:rPr lang="en-US" dirty="0" smtClean="0"/>
              <a:t>Parameter names irrelevant to type-checking; it's a bit strange that Java requires them in interface definitions</a:t>
            </a:r>
          </a:p>
          <a:p>
            <a:r>
              <a:rPr lang="en-US" dirty="0" smtClean="0"/>
              <a:t>A user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dirty="0" smtClean="0"/>
              <a:t> can objects with that type have the methods promised </a:t>
            </a:r>
          </a:p>
          <a:p>
            <a:pPr lvl="1"/>
            <a:r>
              <a:rPr lang="en-US" dirty="0" smtClean="0"/>
              <a:t>I.e., sending messages with appropriate arguments type-checks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295400"/>
            <a:ext cx="5562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x,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latin typeface="Courier New" pitchFamily="49" charset="0"/>
              </a:rPr>
              <a:t>x,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3813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dispatch aka late binding aka virtual method calls</a:t>
            </a:r>
          </a:p>
          <a:p>
            <a:pPr lvl="1"/>
            <a:r>
              <a:rPr lang="en-US" dirty="0" smtClean="0"/>
              <a:t>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Important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objects and method lookup as carefully as we defined variable lookup for functional programming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 consider advantages, disadvantages of dynamic dispatch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Recall earlier encoding OOP / dynamic dispatch with functions in Racket (bank account example)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249273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Java classes can implement any number of interfaces</a:t>
            </a:r>
          </a:p>
          <a:p>
            <a:endParaRPr lang="en-US" dirty="0"/>
          </a:p>
          <a:p>
            <a:r>
              <a:rPr lang="en-US" dirty="0" smtClean="0"/>
              <a:t>Because interfaces provide no methods or fields, no questions of method/field duplication arise</a:t>
            </a:r>
          </a:p>
          <a:p>
            <a:pPr lvl="1"/>
            <a:r>
              <a:rPr lang="en-US" dirty="0" smtClean="0"/>
              <a:t>No problem if two interfaces both require of implementers and promise to clients the same method</a:t>
            </a:r>
          </a:p>
          <a:p>
            <a:pPr lvl="1"/>
            <a:endParaRPr lang="en-US" dirty="0"/>
          </a:p>
          <a:p>
            <a:r>
              <a:rPr lang="en-US" dirty="0" smtClean="0"/>
              <a:t>Such interfaces aren't much use in a dynamically typed language</a:t>
            </a:r>
          </a:p>
          <a:p>
            <a:pPr lvl="1"/>
            <a:r>
              <a:rPr lang="en-US" dirty="0" smtClean="0"/>
              <a:t>We don't type-check implementers</a:t>
            </a:r>
          </a:p>
          <a:p>
            <a:pPr lvl="1"/>
            <a:r>
              <a:rPr lang="en-US" dirty="0" smtClean="0"/>
              <a:t>We already allow clients to send any message</a:t>
            </a:r>
          </a:p>
          <a:p>
            <a:pPr lvl="1"/>
            <a:r>
              <a:rPr lang="en-US" dirty="0" smtClean="0"/>
              <a:t>Presumably these types would change the meaning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but we can just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instance_methods</a:t>
            </a:r>
            <a:r>
              <a:rPr lang="en-US" dirty="0" smtClean="0"/>
              <a:t> to find out what methods an object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33029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interfaces in C++?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have multiple inheritance and abstract methods (called pure virtual methods in C++), there is no need for interfaces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Abstract method</a:t>
            </a:r>
            <a:r>
              <a:rPr lang="en-US" dirty="0" smtClean="0"/>
              <a:t>: A method declared but not defined in a class. All instances of the (sub)class must have a definition</a:t>
            </a:r>
          </a:p>
          <a:p>
            <a:endParaRPr lang="en-US" sz="1000" dirty="0" smtClean="0"/>
          </a:p>
          <a:p>
            <a:r>
              <a:rPr lang="en-US" i="1" dirty="0" smtClean="0"/>
              <a:t>Abstract class</a:t>
            </a:r>
            <a:r>
              <a:rPr lang="en-US" dirty="0" smtClean="0"/>
              <a:t>: Has one or more abstract methods; so disallow creating instances of this exact class</a:t>
            </a:r>
          </a:p>
          <a:p>
            <a:pPr lvl="1"/>
            <a:r>
              <a:rPr lang="en-US" dirty="0" smtClean="0"/>
              <a:t>Have to subclass and implement all the abstract methods to create instances</a:t>
            </a:r>
          </a:p>
          <a:p>
            <a:endParaRPr lang="en-US" sz="1000" dirty="0" smtClean="0"/>
          </a:p>
          <a:p>
            <a:r>
              <a:rPr lang="en-US" dirty="0" smtClean="0"/>
              <a:t>Little point to abstract methods in a dynamically typed language</a:t>
            </a:r>
          </a:p>
          <a:p>
            <a:endParaRPr lang="en-US" sz="1000" dirty="0" smtClean="0"/>
          </a:p>
          <a:p>
            <a:r>
              <a:rPr lang="en-US" dirty="0" smtClean="0"/>
              <a:t>In C++, instead of an interface, make a class with all abstract methods and inherit from it – same effect on type-checking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165324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fields, constructors, instances, etc.</a:t>
            </a:r>
          </a:p>
          <a:p>
            <a:pPr lvl="1"/>
            <a:r>
              <a:rPr lang="en-US" dirty="0" smtClean="0"/>
              <a:t>More than an interface: methods have bodies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allow a class to have one superclass but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955072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90312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rules for "looking up" various symbols in a programming language is a key part of the language's definition</a:t>
            </a:r>
          </a:p>
          <a:p>
            <a:pPr lvl="1"/>
            <a:r>
              <a:rPr lang="en-US" dirty="0" smtClean="0"/>
              <a:t>So discuss in general before considering dynamic dispatch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Haskell: Look up variables in the appropriate environment</a:t>
            </a:r>
          </a:p>
          <a:p>
            <a:pPr lvl="1"/>
            <a:r>
              <a:rPr lang="en-US" dirty="0" smtClean="0"/>
              <a:t>Key point of closures' lexical scope is defining "appropriate”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dirty="0" smtClean="0"/>
              <a:t>Racket: Like Haskell plus hygienic macros</a:t>
            </a:r>
          </a:p>
          <a:p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Haskell and Racket</a:t>
            </a:r>
          </a:p>
          <a:p>
            <a:pPr lvl="1"/>
            <a:r>
              <a:rPr lang="en-US" dirty="0" smtClean="0"/>
              <a:t>But also have instance variables, class variables, and methods (all more like record fields)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68487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instance variables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"current" object</a:t>
            </a:r>
          </a:p>
          <a:p>
            <a:r>
              <a:rPr lang="en-US" dirty="0" smtClean="0"/>
              <a:t>Look up local variables in environment of method</a:t>
            </a:r>
          </a:p>
          <a:p>
            <a:r>
              <a:rPr lang="en-US" dirty="0" smtClean="0"/>
              <a:t>Look up instance variables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r>
              <a:rPr lang="en-US" dirty="0" smtClean="0"/>
              <a:t>Look up class variables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syntactic distinction</a:t>
            </a:r>
            <a:r>
              <a:rPr lang="en-US" dirty="0" smtClean="0"/>
              <a:t> between local/instance/class means there is no ambiguity or shadowing rules</a:t>
            </a:r>
          </a:p>
          <a:p>
            <a:pPr lvl="1"/>
            <a:r>
              <a:rPr lang="en-US" dirty="0" smtClean="0"/>
              <a:t>Contrast: Java locals shadow fields unless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But there is ambiguity/shadowing with local variables and zero-argument no-parenthesis calls</a:t>
            </a:r>
          </a:p>
          <a:p>
            <a:pPr lvl="1"/>
            <a:r>
              <a:rPr lang="en-US" dirty="0" smtClean="0"/>
              <a:t>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m+2</a:t>
            </a:r>
            <a:r>
              <a:rPr lang="en-US" dirty="0" smtClean="0"/>
              <a:t> mean? </a:t>
            </a:r>
          </a:p>
          <a:p>
            <a:pPr lvl="2"/>
            <a:r>
              <a:rPr lang="en-US" dirty="0" smtClean="0"/>
              <a:t>Local shadows method if exists unless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m()+2</a:t>
            </a:r>
          </a:p>
          <a:p>
            <a:pPr lvl="2"/>
            <a:r>
              <a:rPr lang="en-US" dirty="0" smtClean="0"/>
              <a:t>Contrast: Java forces parentheses for syntactic distinctions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1360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names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self, locals, instance variables, class variables all map to objects</a:t>
            </a:r>
          </a:p>
          <a:p>
            <a:endParaRPr lang="en-US" dirty="0"/>
          </a:p>
          <a:p>
            <a:r>
              <a:rPr lang="en-US" dirty="0" smtClean="0"/>
              <a:t>Have said "everything is an object" but that's not quite true:</a:t>
            </a:r>
          </a:p>
          <a:p>
            <a:pPr lvl="1"/>
            <a:r>
              <a:rPr lang="en-US" dirty="0" smtClean="0"/>
              <a:t>Method names</a:t>
            </a:r>
          </a:p>
          <a:p>
            <a:pPr lvl="1"/>
            <a:r>
              <a:rPr lang="en-US" dirty="0" smtClean="0"/>
              <a:t>Blocks</a:t>
            </a:r>
          </a:p>
          <a:p>
            <a:pPr lvl="1"/>
            <a:r>
              <a:rPr lang="en-US" dirty="0" smtClean="0"/>
              <a:t>Argument lists</a:t>
            </a:r>
          </a:p>
          <a:p>
            <a:pPr lvl="1"/>
            <a:endParaRPr lang="en-US" dirty="0"/>
          </a:p>
          <a:p>
            <a:r>
              <a:rPr lang="en-US" i="1" dirty="0" smtClean="0"/>
              <a:t>First-class</a:t>
            </a:r>
            <a:r>
              <a:rPr lang="en-US" dirty="0" smtClean="0"/>
              <a:t> values are things you can store, pass, return, etc.</a:t>
            </a:r>
          </a:p>
          <a:p>
            <a:pPr lvl="1"/>
            <a:r>
              <a:rPr lang="en-US" dirty="0" smtClean="0"/>
              <a:t>In Ruby, only objects (almost everything) are first-class</a:t>
            </a:r>
          </a:p>
          <a:p>
            <a:pPr lvl="1"/>
            <a:r>
              <a:rPr lang="en-US" dirty="0" smtClean="0"/>
              <a:t>Example: cannot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e.(if b then m1 else m2 end)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Have to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b then e.m1 else e.m2 end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Example: can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b then x else y).m1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49117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message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=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20141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method lookup (very similar)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=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[Complicated rules to pick "the best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" using the static types of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>
                <a:solidFill>
                  <a:schemeClr val="accent2"/>
                </a:solidFill>
              </a:rPr>
              <a:t>, …,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Static checking ensures an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, and in fact a best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, will always be found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Rules similar to Ruby except for this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dirty="0" err="1" smtClean="0">
                <a:solidFill>
                  <a:schemeClr val="accent2"/>
                </a:solidFill>
              </a:rPr>
              <a:t>mixins</a:t>
            </a:r>
            <a:r>
              <a:rPr lang="en-US" dirty="0" smtClean="0">
                <a:solidFill>
                  <a:schemeClr val="accent2"/>
                </a:solidFill>
              </a:rPr>
              <a:t> to worry about (interfaces irrelevant here)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 -- this implements dynamic dispatch!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47306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receiver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the body use the receiver's class, </a:t>
            </a:r>
          </a:p>
          <a:p>
            <a:pPr lvl="1"/>
            <a:r>
              <a:rPr lang="en-US" dirty="0" smtClean="0"/>
              <a:t>Not necessarily the class that defined the method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4881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last lecture's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implemented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self.x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If receiver's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 smtClean="0"/>
              <a:t>, then will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 err="1" smtClean="0"/>
              <a:t>'s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methods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bound to the receiver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because you learned it first</a:t>
            </a:r>
          </a:p>
          <a:p>
            <a:pPr lvl="1"/>
            <a:r>
              <a:rPr lang="en-US" dirty="0" smtClean="0"/>
              <a:t>Complicated doesn't imply superior or inferior</a:t>
            </a:r>
          </a:p>
          <a:p>
            <a:pPr lvl="2"/>
            <a:r>
              <a:rPr lang="en-US" dirty="0" smtClean="0"/>
              <a:t>Depends on how you use it…</a:t>
            </a:r>
          </a:p>
          <a:p>
            <a:pPr lvl="2"/>
            <a:r>
              <a:rPr lang="en-US" dirty="0" smtClean="0"/>
              <a:t>Overriding does tend to be overused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29295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105861</TotalTime>
  <Words>2405</Words>
  <Application>Microsoft Macintosh PowerPoint</Application>
  <PresentationFormat>On-screen Show (4:3)</PresentationFormat>
  <Paragraphs>362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 Late Binding in Ruby Multiple Inheritance, Interfaces, Mixins</vt:lpstr>
      <vt:lpstr>Today</vt:lpstr>
      <vt:lpstr>Resolving identifiers</vt:lpstr>
      <vt:lpstr>Ruby instance variables and methods</vt:lpstr>
      <vt:lpstr>Method names are different</vt:lpstr>
      <vt:lpstr>Ruby message lookup</vt:lpstr>
      <vt:lpstr>Java method lookup (very similar)</vt:lpstr>
      <vt:lpstr>The punch-line again</vt:lpstr>
      <vt:lpstr>Comments on dynamic dispatch</vt:lpstr>
      <vt:lpstr>A simple example</vt:lpstr>
      <vt:lpstr>The OOP trade-off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Java interfaces</vt:lpstr>
      <vt:lpstr>What is an interface?</vt:lpstr>
      <vt:lpstr>Multiple interfaces</vt:lpstr>
      <vt:lpstr>Why no interfaces in C++?</vt:lpstr>
      <vt:lpstr>Mixins</vt:lpstr>
      <vt:lpstr>Example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1952</cp:revision>
  <dcterms:created xsi:type="dcterms:W3CDTF">2015-02-26T22:14:07Z</dcterms:created>
  <dcterms:modified xsi:type="dcterms:W3CDTF">2015-02-26T22:15:54Z</dcterms:modified>
</cp:coreProperties>
</file>