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embeddedFontLst>
    <p:embeddedFont>
      <p:font typeface="Source Code Pro"/>
      <p:regular r:id="rId22"/>
      <p:bold r:id="rId23"/>
    </p:embeddedFont>
    <p:embeddedFont>
      <p:font typeface="Lustria"/>
      <p:regular r:id="rId2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SourceCodePro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font" Target="fonts/Lustria-regular.fntdata"/><Relationship Id="rId12" Type="http://schemas.openxmlformats.org/officeDocument/2006/relationships/slide" Target="slides/slide8.xml"/><Relationship Id="rId23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/>
            </a:lvl1pPr>
            <a:lvl2pPr indent="0" marL="0" marR="0" rtl="0" algn="l">
              <a:spcBef>
                <a:spcPts val="0"/>
              </a:spcBef>
              <a:defRPr b="0" baseline="0" i="0" sz="11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1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1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1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1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1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1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69" name="Shape 16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b="1" sz="2400"/>
            </a:lvl1pPr>
            <a:lvl2pPr indent="0" marL="457200" rtl="0">
              <a:spcBef>
                <a:spcPts val="0"/>
              </a:spcBef>
              <a:buFont typeface="Lustria"/>
              <a:buNone/>
              <a:defRPr b="1" sz="2000"/>
            </a:lvl2pPr>
            <a:lvl3pPr indent="0" marL="914400" rtl="0">
              <a:spcBef>
                <a:spcPts val="0"/>
              </a:spcBef>
              <a:buFont typeface="Lustria"/>
              <a:buNone/>
              <a:defRPr b="1" sz="1800"/>
            </a:lvl3pPr>
            <a:lvl4pPr indent="0" marL="1371600" rtl="0">
              <a:spcBef>
                <a:spcPts val="0"/>
              </a:spcBef>
              <a:buFont typeface="Lustria"/>
              <a:buNone/>
              <a:defRPr b="1" sz="1600"/>
            </a:lvl4pPr>
            <a:lvl5pPr indent="0" marL="1828800" rtl="0">
              <a:spcBef>
                <a:spcPts val="0"/>
              </a:spcBef>
              <a:buFont typeface="Lustria"/>
              <a:buNone/>
              <a:defRPr b="1" sz="1600"/>
            </a:lvl5pPr>
            <a:lvl6pPr indent="0" marL="2286000" rtl="0">
              <a:spcBef>
                <a:spcPts val="0"/>
              </a:spcBef>
              <a:buFont typeface="Lustria"/>
              <a:buNone/>
              <a:defRPr b="1" sz="1600"/>
            </a:lvl6pPr>
            <a:lvl7pPr indent="0" marL="2743200" rtl="0">
              <a:spcBef>
                <a:spcPts val="0"/>
              </a:spcBef>
              <a:buFont typeface="Lustria"/>
              <a:buNone/>
              <a:defRPr b="1" sz="1600"/>
            </a:lvl7pPr>
            <a:lvl8pPr indent="0" marL="3200400" rtl="0">
              <a:spcBef>
                <a:spcPts val="0"/>
              </a:spcBef>
              <a:buFont typeface="Lustria"/>
              <a:buNone/>
              <a:defRPr b="1" sz="1600"/>
            </a:lvl8pPr>
            <a:lvl9pPr indent="0" marL="3657600" rtl="0">
              <a:spcBef>
                <a:spcPts val="0"/>
              </a:spcBef>
              <a:buFont typeface="Lustria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b="1" sz="2400"/>
            </a:lvl1pPr>
            <a:lvl2pPr indent="0" marL="457200" rtl="0">
              <a:spcBef>
                <a:spcPts val="0"/>
              </a:spcBef>
              <a:buFont typeface="Lustria"/>
              <a:buNone/>
              <a:defRPr b="1" sz="2000"/>
            </a:lvl2pPr>
            <a:lvl3pPr indent="0" marL="914400" rtl="0">
              <a:spcBef>
                <a:spcPts val="0"/>
              </a:spcBef>
              <a:buFont typeface="Lustria"/>
              <a:buNone/>
              <a:defRPr b="1" sz="1800"/>
            </a:lvl3pPr>
            <a:lvl4pPr indent="0" marL="1371600" rtl="0">
              <a:spcBef>
                <a:spcPts val="0"/>
              </a:spcBef>
              <a:buFont typeface="Lustria"/>
              <a:buNone/>
              <a:defRPr b="1" sz="1600"/>
            </a:lvl4pPr>
            <a:lvl5pPr indent="0" marL="1828800" rtl="0">
              <a:spcBef>
                <a:spcPts val="0"/>
              </a:spcBef>
              <a:buFont typeface="Lustria"/>
              <a:buNone/>
              <a:defRPr b="1" sz="1600"/>
            </a:lvl5pPr>
            <a:lvl6pPr indent="0" marL="2286000" rtl="0">
              <a:spcBef>
                <a:spcPts val="0"/>
              </a:spcBef>
              <a:buFont typeface="Lustria"/>
              <a:buNone/>
              <a:defRPr b="1" sz="1600"/>
            </a:lvl6pPr>
            <a:lvl7pPr indent="0" marL="2743200" rtl="0">
              <a:spcBef>
                <a:spcPts val="0"/>
              </a:spcBef>
              <a:buFont typeface="Lustria"/>
              <a:buNone/>
              <a:defRPr b="1" sz="1600"/>
            </a:lvl7pPr>
            <a:lvl8pPr indent="0" marL="3200400" rtl="0">
              <a:spcBef>
                <a:spcPts val="0"/>
              </a:spcBef>
              <a:buFont typeface="Lustria"/>
              <a:buNone/>
              <a:defRPr b="1" sz="1600"/>
            </a:lvl8pPr>
            <a:lvl9pPr indent="0" marL="3657600" rtl="0">
              <a:spcBef>
                <a:spcPts val="0"/>
              </a:spcBef>
              <a:buFont typeface="Lustria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sz="1400"/>
            </a:lvl1pPr>
            <a:lvl2pPr indent="0" marL="457200" rtl="0">
              <a:spcBef>
                <a:spcPts val="0"/>
              </a:spcBef>
              <a:buFont typeface="Lustria"/>
              <a:buNone/>
              <a:defRPr sz="1200"/>
            </a:lvl2pPr>
            <a:lvl3pPr indent="0" marL="914400" rtl="0">
              <a:spcBef>
                <a:spcPts val="0"/>
              </a:spcBef>
              <a:buFont typeface="Lustria"/>
              <a:buNone/>
              <a:defRPr sz="1000"/>
            </a:lvl3pPr>
            <a:lvl4pPr indent="0" marL="1371600" rtl="0">
              <a:spcBef>
                <a:spcPts val="0"/>
              </a:spcBef>
              <a:buFont typeface="Lustria"/>
              <a:buNone/>
              <a:defRPr sz="900"/>
            </a:lvl4pPr>
            <a:lvl5pPr indent="0" marL="1828800" rtl="0">
              <a:spcBef>
                <a:spcPts val="0"/>
              </a:spcBef>
              <a:buFont typeface="Lustria"/>
              <a:buNone/>
              <a:defRPr sz="900"/>
            </a:lvl5pPr>
            <a:lvl6pPr indent="0" marL="2286000" rtl="0">
              <a:spcBef>
                <a:spcPts val="0"/>
              </a:spcBef>
              <a:buFont typeface="Lustria"/>
              <a:buNone/>
              <a:defRPr sz="900"/>
            </a:lvl6pPr>
            <a:lvl7pPr indent="0" marL="2743200" rtl="0">
              <a:spcBef>
                <a:spcPts val="0"/>
              </a:spcBef>
              <a:buFont typeface="Lustria"/>
              <a:buNone/>
              <a:defRPr sz="900"/>
            </a:lvl7pPr>
            <a:lvl8pPr indent="0" marL="3200400" rtl="0">
              <a:spcBef>
                <a:spcPts val="0"/>
              </a:spcBef>
              <a:buFont typeface="Lustria"/>
              <a:buNone/>
              <a:defRPr sz="900"/>
            </a:lvl8pPr>
            <a:lvl9pPr indent="0" marL="3657600" rtl="0">
              <a:spcBef>
                <a:spcPts val="0"/>
              </a:spcBef>
              <a:buFont typeface="Lustria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sz="1400"/>
            </a:lvl1pPr>
            <a:lvl2pPr indent="0" marL="457200" rtl="0">
              <a:spcBef>
                <a:spcPts val="0"/>
              </a:spcBef>
              <a:buFont typeface="Lustria"/>
              <a:buNone/>
              <a:defRPr sz="1200"/>
            </a:lvl2pPr>
            <a:lvl3pPr indent="0" marL="914400" rtl="0">
              <a:spcBef>
                <a:spcPts val="0"/>
              </a:spcBef>
              <a:buFont typeface="Lustria"/>
              <a:buNone/>
              <a:defRPr sz="1000"/>
            </a:lvl3pPr>
            <a:lvl4pPr indent="0" marL="1371600" rtl="0">
              <a:spcBef>
                <a:spcPts val="0"/>
              </a:spcBef>
              <a:buFont typeface="Lustria"/>
              <a:buNone/>
              <a:defRPr sz="900"/>
            </a:lvl4pPr>
            <a:lvl5pPr indent="0" marL="1828800" rtl="0">
              <a:spcBef>
                <a:spcPts val="0"/>
              </a:spcBef>
              <a:buFont typeface="Lustria"/>
              <a:buNone/>
              <a:defRPr sz="900"/>
            </a:lvl5pPr>
            <a:lvl6pPr indent="0" marL="2286000" rtl="0">
              <a:spcBef>
                <a:spcPts val="0"/>
              </a:spcBef>
              <a:buFont typeface="Lustria"/>
              <a:buNone/>
              <a:defRPr sz="900"/>
            </a:lvl6pPr>
            <a:lvl7pPr indent="0" marL="2743200" rtl="0">
              <a:spcBef>
                <a:spcPts val="0"/>
              </a:spcBef>
              <a:buFont typeface="Lustria"/>
              <a:buNone/>
              <a:defRPr sz="900"/>
            </a:lvl7pPr>
            <a:lvl8pPr indent="0" marL="3200400" rtl="0">
              <a:spcBef>
                <a:spcPts val="0"/>
              </a:spcBef>
              <a:buFont typeface="Lustria"/>
              <a:buNone/>
              <a:defRPr sz="900"/>
            </a:lvl8pPr>
            <a:lvl9pPr indent="0" marL="3657600" rtl="0">
              <a:spcBef>
                <a:spcPts val="0"/>
              </a:spcBef>
              <a:buFont typeface="Lustria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698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Relationship Id="rId4" Type="http://schemas.openxmlformats.org/officeDocument/2006/relationships/image" Target="../media/image0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Section 9: Ruby and Java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11-19-2015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80125">
            <a:off x="504264" y="260479"/>
            <a:ext cx="3299521" cy="2072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311673">
            <a:off x="6103100" y="3903599"/>
            <a:ext cx="2643750" cy="264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For each of the following: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Does it compile? If not, which lines are responsible and what are the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What is the program output? Is there a runtime exception?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If there is a runtime exception, what is the output up to that point?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43616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Test1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[5];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a[0] = "oyster";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test(a,1);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test(b,2);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 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[]) a, 3);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 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[]) b, 4);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for(int i = 0; i&lt;a.length; i++)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.out.print(a[i]);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4420950" y="4331275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c,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c[i] = "clam";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c,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c[i] = "squid";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43616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Test1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[5];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a[0] = "oyster";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test(a,1);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test(b,2);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 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[]) a, 3);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test( 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[]) b, 4);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for(int i = 0; i&lt;a.length; i++)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.out.print(a[i]);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  <p:sp>
        <p:nvSpPr>
          <p:cNvPr id="158" name="Shape 158"/>
          <p:cNvSpPr txBox="1"/>
          <p:nvPr>
            <p:ph idx="2" type="body"/>
          </p:nvPr>
        </p:nvSpPr>
        <p:spPr>
          <a:xfrm>
            <a:off x="4420950" y="4331275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c,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c[i] = "clam";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c,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c[i] = "squid";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9" name="Shape 159"/>
          <p:cNvSpPr txBox="1"/>
          <p:nvPr>
            <p:ph idx="3" type="body"/>
          </p:nvPr>
        </p:nvSpPr>
        <p:spPr>
          <a:xfrm>
            <a:off x="4534100" y="2760075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“oyster squid clam clam squid”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600200"/>
            <a:ext cx="4543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import java.util.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Test2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&gt;();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a.addFirst("oyster");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test(a,1);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test(b,2);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for 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s : a)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.out.print(s);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6" name="Shape 166"/>
          <p:cNvSpPr txBox="1"/>
          <p:nvPr>
            <p:ph idx="2" type="body"/>
          </p:nvPr>
        </p:nvSpPr>
        <p:spPr>
          <a:xfrm>
            <a:off x="3932625" y="3718925"/>
            <a:ext cx="56564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c,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    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c.add(i,"clam");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c,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    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c.add(i,"clam");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600200"/>
            <a:ext cx="4543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import java.util.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Test2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&gt;();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a.addFirst("oyster");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test(a,1);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test(b,2);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for 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s : a)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.out.print(s);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3" name="Shape 173"/>
          <p:cNvSpPr txBox="1"/>
          <p:nvPr>
            <p:ph idx="2" type="body"/>
          </p:nvPr>
        </p:nvSpPr>
        <p:spPr>
          <a:xfrm>
            <a:off x="3932625" y="3718925"/>
            <a:ext cx="56564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c,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    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c.add(i,"clam");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public static void test(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LinkedList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&gt; c,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              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  c.add(i,"clam");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4" name="Shape 174"/>
          <p:cNvSpPr txBox="1"/>
          <p:nvPr>
            <p:ph idx="3" type="body"/>
          </p:nvPr>
        </p:nvSpPr>
        <p:spPr>
          <a:xfrm>
            <a:off x="7738600" y="5430450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Already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defined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5" name="Shape 175"/>
          <p:cNvSpPr txBox="1"/>
          <p:nvPr>
            <p:ph idx="4" type="body"/>
          </p:nvPr>
        </p:nvSpPr>
        <p:spPr>
          <a:xfrm>
            <a:off x="2024100" y="3313050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Incompatible types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6" name="Shape 176"/>
          <p:cNvSpPr txBox="1"/>
          <p:nvPr>
            <p:ph idx="5" type="body"/>
          </p:nvPr>
        </p:nvSpPr>
        <p:spPr>
          <a:xfrm>
            <a:off x="2309550" y="3950975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Cannot apply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7" name="Shape 177"/>
          <p:cNvSpPr txBox="1"/>
          <p:nvPr>
            <p:ph idx="6" type="body"/>
          </p:nvPr>
        </p:nvSpPr>
        <p:spPr>
          <a:xfrm>
            <a:off x="5490200" y="2118125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3 Errors: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Test3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[2];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a[0] = "oyster";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.out.println("added an oyster");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b[1]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Integer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(5);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.out.println("added an integer");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for(int i = 0; i&lt;a.length; i++)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.out.print(a[i]);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Code Exercise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Test3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public static void main(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args)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Object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[] b;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[2];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 = a;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a[0] = "oyster";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.out.println("added an oyster");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b[1] = new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Integer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(5);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.out.println("added an integer");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for(int i = 0; i&lt;a.length; i++) 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.out.print(a[i]);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 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System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.out.print("\n");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90" name="Shape 190"/>
          <p:cNvSpPr txBox="1"/>
          <p:nvPr>
            <p:ph idx="2" type="body"/>
          </p:nvPr>
        </p:nvSpPr>
        <p:spPr>
          <a:xfrm>
            <a:off x="3314400" y="3450500"/>
            <a:ext cx="45248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          “added an oyster”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Runtime exception.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Questions?</a:t>
            </a:r>
          </a:p>
        </p:txBody>
      </p:sp>
      <p:pic>
        <p:nvPicPr>
          <p:cNvPr id="196" name="Shape 19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-18187" r="-18186" t="0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Ruby Reflection Exercise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417625"/>
            <a:ext cx="3378299" cy="5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"C1 test " + animal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animal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"squid"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"M1 test " + super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"M2 test " + super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3389225" y="1417625"/>
            <a:ext cx="3378299" cy="5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C2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include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C3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include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C2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"C4 test " + super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animal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"octopus"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c1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c2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C2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c3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C3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c4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x="6175600" y="1417625"/>
            <a:ext cx="3378299" cy="463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What is the result of: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c1.test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c2.test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c3.test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c4.test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.superclass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.ancestors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.class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.class.class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Ruby Reflection Exercise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417625"/>
            <a:ext cx="3378299" cy="5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"C1 test " + animal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animal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"squid"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"M1 test " + super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module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"M2 test " + super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3389225" y="1417625"/>
            <a:ext cx="3378299" cy="50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C2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include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C3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include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M1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M2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&lt; C2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test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"C4 test " + super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def animal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    "octopus"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end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end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c1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C1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c2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C2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c3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C3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  <a:p>
            <a:pPr indent="0" lvl="0" marL="0" rtl="0">
              <a:spcBef>
                <a:spcPts val="48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c4 = </a:t>
            </a:r>
            <a:r>
              <a:rPr lang="en-US" sz="14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.new</a:t>
            </a:r>
          </a:p>
        </p:txBody>
      </p:sp>
      <p:sp>
        <p:nvSpPr>
          <p:cNvPr id="102" name="Shape 102"/>
          <p:cNvSpPr txBox="1"/>
          <p:nvPr>
            <p:ph idx="3" type="body"/>
          </p:nvPr>
        </p:nvSpPr>
        <p:spPr>
          <a:xfrm>
            <a:off x="6175600" y="1417625"/>
            <a:ext cx="3378299" cy="463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What is the result of: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c1.test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“C1 test squid”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c2.test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“M1 test C1 test squid”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c3.test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“M1 test M2 test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C1 test squid”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c4.test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"C4 test M1 test C1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    test octopus"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.superclass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C2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.ancestors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[C4, C2, M1, C1, Object, Kernel, BasicObject]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.class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</a:p>
          <a:p>
            <a:pPr indent="-307975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96153"/>
              <a:buFont typeface="Consolas"/>
              <a:buAutoNum type="arabicParenR"/>
            </a:pPr>
            <a:r>
              <a:rPr lang="en-US" sz="125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C4</a:t>
            </a: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.class.class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50">
                <a:latin typeface="Consolas"/>
                <a:ea typeface="Consolas"/>
                <a:cs typeface="Consolas"/>
                <a:sym typeface="Consolas"/>
              </a:rPr>
              <a:t>Class</a:t>
            </a:r>
            <a:br>
              <a:rPr lang="en-US" sz="1250">
                <a:latin typeface="Consolas"/>
                <a:ea typeface="Consolas"/>
                <a:cs typeface="Consolas"/>
                <a:sym typeface="Consolas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a2[0] =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a2[0] =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Runtime Exception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a1[0] =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a1[0] =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Compiletime Error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a2[0] = r;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lang="en-US"/>
              <a:t>Java Generics Exercise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1400">
                <a:latin typeface="Consolas"/>
                <a:ea typeface="Consolas"/>
                <a:cs typeface="Consolas"/>
                <a:sym typeface="Consolas"/>
              </a:rPr>
              <a:t>Does the following code compile correctly? Does it execute without errors?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Hint: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is a subclass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Ellipse2D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and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are subclasses of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 r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Rectangle2D.Double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(0.0, 0.0, 50.0, 100.0);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a1 = new </a:t>
            </a: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Rectangle2D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[100];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-US" sz="1400">
                <a:latin typeface="Consolas"/>
                <a:ea typeface="Consolas"/>
                <a:cs typeface="Consolas"/>
                <a:sym typeface="Consolas"/>
              </a:rPr>
              <a:t>RectangularShape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[] a2;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 = a1;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a2[0] = r;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Executes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